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7" r:id="rId2"/>
    <p:sldId id="1410" r:id="rId3"/>
    <p:sldId id="1411" r:id="rId4"/>
    <p:sldId id="1412" r:id="rId5"/>
    <p:sldId id="1413" r:id="rId6"/>
    <p:sldId id="1414" r:id="rId7"/>
    <p:sldId id="1415" r:id="rId8"/>
    <p:sldId id="1416" r:id="rId9"/>
    <p:sldId id="1417" r:id="rId10"/>
    <p:sldId id="1418" r:id="rId11"/>
    <p:sldId id="1419" r:id="rId12"/>
    <p:sldId id="1420" r:id="rId13"/>
    <p:sldId id="1421" r:id="rId14"/>
    <p:sldId id="1422" r:id="rId15"/>
    <p:sldId id="1423" r:id="rId16"/>
    <p:sldId id="1424" r:id="rId17"/>
    <p:sldId id="1425" r:id="rId18"/>
    <p:sldId id="1426" r:id="rId19"/>
    <p:sldId id="1427" r:id="rId20"/>
    <p:sldId id="1428" r:id="rId21"/>
    <p:sldId id="1429" r:id="rId22"/>
    <p:sldId id="594" r:id="rId23"/>
    <p:sldId id="595" r:id="rId24"/>
    <p:sldId id="449" r:id="rId25"/>
    <p:sldId id="450" r:id="rId26"/>
    <p:sldId id="451" r:id="rId27"/>
    <p:sldId id="596" r:id="rId28"/>
    <p:sldId id="597" r:id="rId29"/>
    <p:sldId id="454" r:id="rId30"/>
    <p:sldId id="455" r:id="rId31"/>
    <p:sldId id="456" r:id="rId32"/>
    <p:sldId id="457" r:id="rId33"/>
    <p:sldId id="634" r:id="rId34"/>
    <p:sldId id="650" r:id="rId35"/>
    <p:sldId id="652" r:id="rId36"/>
    <p:sldId id="458" r:id="rId37"/>
    <p:sldId id="598" r:id="rId38"/>
    <p:sldId id="600" r:id="rId39"/>
    <p:sldId id="685" r:id="rId40"/>
    <p:sldId id="686" r:id="rId41"/>
    <p:sldId id="653" r:id="rId42"/>
    <p:sldId id="654" r:id="rId43"/>
    <p:sldId id="683" r:id="rId44"/>
    <p:sldId id="684" r:id="rId45"/>
    <p:sldId id="530" r:id="rId46"/>
    <p:sldId id="655" r:id="rId47"/>
    <p:sldId id="660" r:id="rId48"/>
    <p:sldId id="459" r:id="rId49"/>
    <p:sldId id="532" r:id="rId50"/>
    <p:sldId id="533" r:id="rId51"/>
    <p:sldId id="460" r:id="rId52"/>
    <p:sldId id="461" r:id="rId53"/>
    <p:sldId id="462" r:id="rId54"/>
    <p:sldId id="463" r:id="rId55"/>
    <p:sldId id="1430" r:id="rId56"/>
    <p:sldId id="1431" r:id="rId57"/>
    <p:sldId id="1432" r:id="rId58"/>
    <p:sldId id="1433" r:id="rId59"/>
    <p:sldId id="1434" r:id="rId60"/>
    <p:sldId id="1435" r:id="rId61"/>
    <p:sldId id="1436" r:id="rId62"/>
    <p:sldId id="1437" r:id="rId63"/>
    <p:sldId id="1438" r:id="rId64"/>
    <p:sldId id="1439" r:id="rId65"/>
    <p:sldId id="1440" r:id="rId66"/>
    <p:sldId id="1441" r:id="rId67"/>
    <p:sldId id="1442" r:id="rId68"/>
    <p:sldId id="1443" r:id="rId69"/>
    <p:sldId id="1444" r:id="rId70"/>
    <p:sldId id="1445" r:id="rId71"/>
    <p:sldId id="1446" r:id="rId72"/>
    <p:sldId id="1447" r:id="rId73"/>
    <p:sldId id="1448" r:id="rId74"/>
    <p:sldId id="1449" r:id="rId75"/>
    <p:sldId id="1450" r:id="rId76"/>
    <p:sldId id="145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321CB-7FEF-469C-A47A-783A095557D0}" type="datetimeFigureOut">
              <a:rPr lang="en-IN" smtClean="0"/>
              <a:t>17-11-2021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4FA88-727B-43E8-8E85-DB42B726F808}" type="slidenum">
              <a:rPr lang="en-IN" smtClean="0"/>
              <a:t>‹#›</a:t>
            </a:fld>
            <a:endParaRPr lang="en-IN"/>
          </a:p>
        </p:txBody>
      </p:sp>
    </p:spTree>
    <p:extLst>
      <p:ext uri="{BB962C8B-B14F-4D97-AF65-F5344CB8AC3E}">
        <p14:creationId xmlns:p14="http://schemas.microsoft.com/office/powerpoint/2010/main" val="31364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8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B09728B0-1BB7-403B-9490-7DF4B1603D96}" type="datetime8">
              <a:rPr lang="en-US" altLang="en-US" sz="700">
                <a:solidFill>
                  <a:prstClr val="black"/>
                </a:solidFill>
                <a:latin typeface="Times New Roman" pitchFamily="18" charset="0"/>
              </a:rPr>
              <a:pPr/>
              <a:t>11/17/2021 3:49 PM</a:t>
            </a:fld>
            <a:endParaRPr lang="en-US" altLang="en-US" sz="700">
              <a:solidFill>
                <a:prstClr val="black"/>
              </a:solidFill>
              <a:latin typeface="Times New Roman" pitchFamily="18" charset="0"/>
            </a:endParaRPr>
          </a:p>
        </p:txBody>
      </p:sp>
    </p:spTree>
    <p:extLst>
      <p:ext uri="{BB962C8B-B14F-4D97-AF65-F5344CB8AC3E}">
        <p14:creationId xmlns:p14="http://schemas.microsoft.com/office/powerpoint/2010/main" val="126985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exactly what </a:t>
            </a:r>
            <a:r>
              <a:rPr lang="en-US" i="1" dirty="0"/>
              <a:t>is </a:t>
            </a:r>
            <a:r>
              <a:rPr lang="en-US" dirty="0"/>
              <a:t>agile development?</a:t>
            </a:r>
          </a:p>
          <a:p>
            <a:r>
              <a:rPr lang="en-US" dirty="0"/>
              <a:t>Put simply, agile development is a different way of managing IT development teams and projects.</a:t>
            </a:r>
          </a:p>
          <a:p>
            <a:r>
              <a:rPr lang="en-US" dirty="0"/>
              <a:t>The use of the word agile in this context derives from the agile manifesto.  </a:t>
            </a:r>
          </a:p>
          <a:p>
            <a:r>
              <a:rPr lang="en-US" dirty="0"/>
              <a:t>A small group of people got together in 2001 to discuss their feelings that the traditional approach to managing software development projects was failing far too often, and there had to be a better way.  </a:t>
            </a:r>
          </a:p>
          <a:p>
            <a:r>
              <a:rPr lang="en-US" dirty="0"/>
              <a:t> They came up with the agile manifesto, which describes 4 important values that are as relevant today as they were then. </a:t>
            </a:r>
          </a:p>
          <a:p>
            <a:endParaRPr lang="en-US" dirty="0"/>
          </a:p>
          <a:p>
            <a:r>
              <a:rPr lang="en-US" dirty="0"/>
              <a:t> It says, “we value:</a:t>
            </a:r>
          </a:p>
          <a:p>
            <a:pPr lvl="1" algn="l"/>
            <a:r>
              <a:rPr lang="en-US" dirty="0"/>
              <a:t>Individuals and interactions over processes and tools</a:t>
            </a:r>
          </a:p>
          <a:p>
            <a:pPr lvl="1" algn="l"/>
            <a:r>
              <a:rPr lang="en-US" dirty="0"/>
              <a:t>Working software over comprehensive documentation</a:t>
            </a:r>
          </a:p>
          <a:p>
            <a:pPr lvl="1" algn="l"/>
            <a:r>
              <a:rPr lang="en-US" dirty="0"/>
              <a:t>Customer collaboration over contract negotiation</a:t>
            </a:r>
          </a:p>
          <a:p>
            <a:pPr lvl="1" algn="l"/>
            <a:r>
              <a:rPr lang="en-US" dirty="0"/>
              <a:t>Responding to change over following a plan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33</a:t>
            </a:fld>
            <a:endParaRPr lang="en-US"/>
          </a:p>
        </p:txBody>
      </p:sp>
    </p:spTree>
    <p:extLst>
      <p:ext uri="{BB962C8B-B14F-4D97-AF65-F5344CB8AC3E}">
        <p14:creationId xmlns:p14="http://schemas.microsoft.com/office/powerpoint/2010/main" val="422573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the Agile Model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Realistic approach to software development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teamwork and cross training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Functionality can be developed rapidly and demonstrated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Resource requirements are minimum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Suitable for fixed or changing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Delivers early partial working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Good model for environments that change steadily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Minimal rules, documentation easily employed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Enables concurrent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Delivery within an overall planned context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Little or no planning required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Easy to manage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Gives flexibility to developers </a:t>
            </a:r>
          </a:p>
          <a:p>
            <a:pPr lvl="0"/>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34</a:t>
            </a:fld>
            <a:endParaRPr lang="en-US"/>
          </a:p>
        </p:txBody>
      </p:sp>
    </p:spTree>
    <p:extLst>
      <p:ext uri="{BB962C8B-B14F-4D97-AF65-F5344CB8AC3E}">
        <p14:creationId xmlns:p14="http://schemas.microsoft.com/office/powerpoint/2010/main" val="411440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disadvantages of the Agile Model are as follows −</a:t>
            </a:r>
          </a:p>
          <a:p>
            <a:pPr lvl="0"/>
            <a:r>
              <a:rPr lang="en-US" sz="1200" kern="1200" dirty="0">
                <a:solidFill>
                  <a:schemeClr val="tx1"/>
                </a:solidFill>
                <a:effectLst/>
                <a:latin typeface="+mn-lt"/>
                <a:ea typeface="+mn-ea"/>
                <a:cs typeface="+mn-cs"/>
              </a:rPr>
              <a:t>Not suitable for handling complex dependencies</a:t>
            </a:r>
          </a:p>
          <a:p>
            <a:pPr lvl="0"/>
            <a:r>
              <a:rPr lang="en-US" sz="1200" kern="1200" dirty="0">
                <a:solidFill>
                  <a:schemeClr val="tx1"/>
                </a:solidFill>
                <a:effectLst/>
                <a:latin typeface="+mn-lt"/>
                <a:ea typeface="+mn-ea"/>
                <a:cs typeface="+mn-cs"/>
              </a:rPr>
              <a:t>More risk of sustainability, maintainability and extensibility</a:t>
            </a:r>
          </a:p>
          <a:p>
            <a:pPr lvl="0"/>
            <a:r>
              <a:rPr lang="en-US" sz="1200" kern="1200" dirty="0">
                <a:solidFill>
                  <a:schemeClr val="tx1"/>
                </a:solidFill>
                <a:effectLst/>
                <a:latin typeface="+mn-lt"/>
                <a:ea typeface="+mn-ea"/>
                <a:cs typeface="+mn-cs"/>
              </a:rPr>
              <a:t>An overall plan, an agile leader and agile project manager practice is a must without which the agile model will not work</a:t>
            </a:r>
          </a:p>
          <a:p>
            <a:pPr lvl="0"/>
            <a:r>
              <a:rPr lang="en-US" sz="1200" kern="1200" dirty="0">
                <a:solidFill>
                  <a:schemeClr val="tx1"/>
                </a:solidFill>
                <a:effectLst/>
                <a:latin typeface="+mn-lt"/>
                <a:ea typeface="+mn-ea"/>
                <a:cs typeface="+mn-cs"/>
              </a:rPr>
              <a:t>Strict delivery management dictates the scope, functionality to be delivered, and adjustments to meet the deadlines</a:t>
            </a:r>
          </a:p>
          <a:p>
            <a:pPr lvl="0"/>
            <a:r>
              <a:rPr lang="en-US" sz="1200" kern="1200" dirty="0">
                <a:solidFill>
                  <a:schemeClr val="tx1"/>
                </a:solidFill>
                <a:effectLst/>
                <a:latin typeface="+mn-lt"/>
                <a:ea typeface="+mn-ea"/>
                <a:cs typeface="+mn-cs"/>
              </a:rPr>
              <a:t>Depends heavily on customer interaction. If the customer is not clear, the team can be driven in the wrong direction.</a:t>
            </a:r>
          </a:p>
          <a:p>
            <a:pPr lvl="0"/>
            <a:r>
              <a:rPr lang="en-US" sz="1200" kern="1200" dirty="0">
                <a:solidFill>
                  <a:schemeClr val="tx1"/>
                </a:solidFill>
                <a:effectLst/>
                <a:latin typeface="+mn-lt"/>
                <a:ea typeface="+mn-ea"/>
                <a:cs typeface="+mn-cs"/>
              </a:rPr>
              <a:t>There is a very high individual dependency, since there is minimum documentation generated. </a:t>
            </a:r>
          </a:p>
          <a:p>
            <a:pPr lvl="0"/>
            <a:r>
              <a:rPr lang="en-US" sz="1200" kern="1200" dirty="0">
                <a:solidFill>
                  <a:schemeClr val="tx1"/>
                </a:solidFill>
                <a:effectLst/>
                <a:latin typeface="+mn-lt"/>
                <a:ea typeface="+mn-ea"/>
                <a:cs typeface="+mn-cs"/>
              </a:rPr>
              <a:t>Transfer of technology to new team members may be quite challenging due to lack of documentation.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35</a:t>
            </a:fld>
            <a:endParaRPr lang="en-US"/>
          </a:p>
        </p:txBody>
      </p:sp>
    </p:spTree>
    <p:extLst>
      <p:ext uri="{BB962C8B-B14F-4D97-AF65-F5344CB8AC3E}">
        <p14:creationId xmlns:p14="http://schemas.microsoft.com/office/powerpoint/2010/main" val="2803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11/17/2021 3:49 PM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27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11/17/2021 3:49 PM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iterative life cycle model does not attempt to start with a full specification of requirements. </a:t>
            </a:r>
          </a:p>
          <a:p>
            <a:r>
              <a:rPr lang="en-US" dirty="0"/>
              <a:t>Instead, development begins by specifying and implementing just part of the software, which can then be reviewed in order to identify further requirements. </a:t>
            </a:r>
          </a:p>
          <a:p>
            <a:r>
              <a:rPr lang="en-US" dirty="0"/>
              <a:t>This process is then repeated, producing a new version of the software for each cycle of the model.</a:t>
            </a:r>
          </a:p>
        </p:txBody>
      </p:sp>
    </p:spTree>
    <p:extLst>
      <p:ext uri="{BB962C8B-B14F-4D97-AF65-F5344CB8AC3E}">
        <p14:creationId xmlns:p14="http://schemas.microsoft.com/office/powerpoint/2010/main" val="306613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you can</a:t>
            </a:r>
            <a:r>
              <a:rPr lang="en-US" baseline="0" dirty="0"/>
              <a:t> see how the bike is formed one single board with wheels, in the same way </a:t>
            </a:r>
            <a:r>
              <a:rPr lang="en-US" dirty="0"/>
              <a:t>when we work </a:t>
            </a:r>
            <a:r>
              <a:rPr lang="en-US" b="1" dirty="0"/>
              <a:t>iteratively </a:t>
            </a:r>
            <a:r>
              <a:rPr lang="en-US" dirty="0"/>
              <a:t>we create a rough product or piece in one iteration, then review it and improve it in next iteration and so on until it’s finished. </a:t>
            </a:r>
          </a:p>
          <a:p>
            <a:r>
              <a:rPr lang="en-US" dirty="0"/>
              <a:t>Hence, in iterative model the whole product is developed step by step.</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38</a:t>
            </a:fld>
            <a:endParaRPr lang="en-US"/>
          </a:p>
        </p:txBody>
      </p:sp>
    </p:spTree>
    <p:extLst>
      <p:ext uri="{BB962C8B-B14F-4D97-AF65-F5344CB8AC3E}">
        <p14:creationId xmlns:p14="http://schemas.microsoft.com/office/powerpoint/2010/main" val="248053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39</a:t>
            </a:fld>
            <a:endParaRPr lang="en-US"/>
          </a:p>
        </p:txBody>
      </p:sp>
    </p:spTree>
    <p:extLst>
      <p:ext uri="{BB962C8B-B14F-4D97-AF65-F5344CB8AC3E}">
        <p14:creationId xmlns:p14="http://schemas.microsoft.com/office/powerpoint/2010/main" val="4111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Iterative model:</a:t>
            </a:r>
            <a:endParaRPr lang="en-US" dirty="0"/>
          </a:p>
          <a:p>
            <a:pPr lvl="0"/>
            <a:r>
              <a:rPr lang="en-US" sz="1200" kern="1200" dirty="0">
                <a:solidFill>
                  <a:schemeClr val="tx1"/>
                </a:solidFill>
                <a:effectLst/>
                <a:latin typeface="+mn-lt"/>
                <a:ea typeface="+mn-ea"/>
                <a:cs typeface="+mn-cs"/>
              </a:rPr>
              <a:t>An iterative model creates a high-level design of the application before building the product and defining the design solution for the entire product.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Later, design and built a skeleton version, and then evolve the design based on what had been built.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iterative model builds and improves the product step by step. Hence, defects can be tracked at early stages.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41</a:t>
            </a:fld>
            <a:endParaRPr lang="en-US"/>
          </a:p>
        </p:txBody>
      </p:sp>
    </p:spTree>
    <p:extLst>
      <p:ext uri="{BB962C8B-B14F-4D97-AF65-F5344CB8AC3E}">
        <p14:creationId xmlns:p14="http://schemas.microsoft.com/office/powerpoint/2010/main" val="37538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avoids the downward flow of the defects. Testing and debugging during smaller iteration is easy.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Reliable user feedback is possible. Risks are identified and resolved during iteration; and each iteration is an easily managed milestone.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presenting sketches and blueprints of the product to users for their feedback, users imagine how the product will work.</a:t>
            </a:r>
          </a:p>
          <a:p>
            <a:pPr lvl="0"/>
            <a:endParaRPr lang="en-US" sz="1200" kern="1200" dirty="0">
              <a:solidFill>
                <a:schemeClr val="tx1"/>
              </a:solidFill>
              <a:effectLst/>
              <a:latin typeface="+mn-lt"/>
              <a:ea typeface="+mn-ea"/>
              <a:cs typeface="+mn-cs"/>
            </a:endParaRPr>
          </a:p>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42</a:t>
            </a:fld>
            <a:endParaRPr lang="en-US"/>
          </a:p>
        </p:txBody>
      </p:sp>
    </p:spTree>
    <p:extLst>
      <p:ext uri="{BB962C8B-B14F-4D97-AF65-F5344CB8AC3E}">
        <p14:creationId xmlns:p14="http://schemas.microsoft.com/office/powerpoint/2010/main" val="299174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 with this model is that it is applicable only to large and bulky software development projects. </a:t>
            </a:r>
          </a:p>
          <a:p>
            <a:r>
              <a:rPr lang="en-US" dirty="0"/>
              <a:t>This is because it is hard to break a small software system into further small serviceable increments/modules.</a:t>
            </a:r>
          </a:p>
          <a:p>
            <a:r>
              <a:rPr lang="en-US" dirty="0"/>
              <a:t>More resources may be required.</a:t>
            </a:r>
          </a:p>
          <a:p>
            <a:r>
              <a:rPr lang="en-US" dirty="0"/>
              <a:t>Although cost of change is lesser but it is not very suitable for changing requirements.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9340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1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07EA47A5-C8C3-4997-86B5-D38CD5DD815C}" type="datetime8">
              <a:rPr lang="en-US" sz="700">
                <a:solidFill>
                  <a:prstClr val="black"/>
                </a:solidFill>
                <a:latin typeface="Times New Roman" pitchFamily="18" charset="0"/>
              </a:rPr>
              <a:pPr/>
              <a:t>11/17/2021 3:49 PM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2724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95213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incremental model the whole requirement is divided into various builds. </a:t>
            </a:r>
          </a:p>
          <a:p>
            <a:endParaRPr lang="en-US" dirty="0"/>
          </a:p>
          <a:p>
            <a:r>
              <a:rPr lang="en-US" dirty="0"/>
              <a:t>Multiple development cycles take place here, making the life cycle a “multi-waterfall” cycle.  </a:t>
            </a:r>
          </a:p>
          <a:p>
            <a:endParaRPr lang="en-US" dirty="0"/>
          </a:p>
          <a:p>
            <a:r>
              <a:rPr lang="en-US" dirty="0"/>
              <a:t>Cycles are divided up into smaller, more easily managed modules. </a:t>
            </a:r>
          </a:p>
          <a:p>
            <a:endParaRPr lang="en-US" dirty="0"/>
          </a:p>
          <a:p>
            <a:r>
              <a:rPr lang="en-US" dirty="0"/>
              <a:t>Incremental model is a type of software development model like V-model, Agile model etc.</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45</a:t>
            </a:fld>
            <a:endParaRPr lang="en-US"/>
          </a:p>
        </p:txBody>
      </p:sp>
    </p:spTree>
    <p:extLst>
      <p:ext uri="{BB962C8B-B14F-4D97-AF65-F5344CB8AC3E}">
        <p14:creationId xmlns:p14="http://schemas.microsoft.com/office/powerpoint/2010/main" val="152153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model, each module passes through the requirements, design, implementation and testing phases. </a:t>
            </a:r>
          </a:p>
          <a:p>
            <a:endParaRPr lang="en-US" dirty="0"/>
          </a:p>
          <a:p>
            <a:r>
              <a:rPr lang="en-US" dirty="0"/>
              <a:t>A working version of software is produced during the first module, so you have working software early on during the software life cycle. </a:t>
            </a:r>
          </a:p>
          <a:p>
            <a:endParaRPr lang="en-US" dirty="0"/>
          </a:p>
          <a:p>
            <a:r>
              <a:rPr lang="en-US" dirty="0"/>
              <a:t>Each subsequent release of the module adds function to the previous release. </a:t>
            </a:r>
          </a:p>
          <a:p>
            <a:endParaRPr lang="en-US" dirty="0"/>
          </a:p>
          <a:p>
            <a:r>
              <a:rPr lang="en-US" dirty="0"/>
              <a:t>The process continues till the complete system is achieved.</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46</a:t>
            </a:fld>
            <a:endParaRPr lang="en-US"/>
          </a:p>
        </p:txBody>
      </p:sp>
    </p:spTree>
    <p:extLst>
      <p:ext uri="{BB962C8B-B14F-4D97-AF65-F5344CB8AC3E}">
        <p14:creationId xmlns:p14="http://schemas.microsoft.com/office/powerpoint/2010/main" val="58648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above when we work </a:t>
            </a:r>
            <a:r>
              <a:rPr lang="en-US" b="1" dirty="0"/>
              <a:t>incrementally </a:t>
            </a:r>
            <a:r>
              <a:rPr lang="en-US" dirty="0"/>
              <a:t>we are adding piece by piece but expect that each piece is fully finished. </a:t>
            </a:r>
          </a:p>
          <a:p>
            <a:r>
              <a:rPr lang="en-US" dirty="0"/>
              <a:t>Thus keep on adding the pieces until it’s complete. </a:t>
            </a:r>
          </a:p>
          <a:p>
            <a:endParaRPr lang="en-US" dirty="0"/>
          </a:p>
          <a:p>
            <a:r>
              <a:rPr lang="en-US" dirty="0"/>
              <a:t>As in the example </a:t>
            </a:r>
          </a:p>
          <a:p>
            <a:r>
              <a:rPr lang="en-US" sz="1200" kern="1200" dirty="0">
                <a:solidFill>
                  <a:schemeClr val="tx1"/>
                </a:solidFill>
                <a:effectLst/>
                <a:latin typeface="+mn-lt"/>
                <a:ea typeface="+mn-ea"/>
                <a:cs typeface="+mn-cs"/>
              </a:rPr>
              <a:t>A person has thought of the application. The first iteration the first module of the application or product is ready and can be demoed to the customers. Likewise, in the second iteration the other module is ready and integrated with the first module. Similarly, in the third iteration the whole product is ready and integrated. Hence, the product got ready step by step.</a:t>
            </a:r>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47</a:t>
            </a:fld>
            <a:endParaRPr lang="en-US"/>
          </a:p>
        </p:txBody>
      </p:sp>
    </p:spTree>
    <p:extLst>
      <p:ext uri="{BB962C8B-B14F-4D97-AF65-F5344CB8AC3E}">
        <p14:creationId xmlns:p14="http://schemas.microsoft.com/office/powerpoint/2010/main" val="1018570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to use the Incremental model:</a:t>
            </a:r>
            <a:endParaRPr lang="en-US" dirty="0"/>
          </a:p>
          <a:p>
            <a:r>
              <a:rPr lang="en-US" dirty="0"/>
              <a:t>This model can be used when the requirements of the complete system are clearly defined and understood.</a:t>
            </a:r>
          </a:p>
          <a:p>
            <a:r>
              <a:rPr lang="en-US" dirty="0"/>
              <a:t>Major requirements must be defined; however, some details can evolve with time.</a:t>
            </a:r>
          </a:p>
          <a:p>
            <a:r>
              <a:rPr lang="en-US" dirty="0"/>
              <a:t>There is a need to get a product to the market early.</a:t>
            </a:r>
          </a:p>
          <a:p>
            <a:r>
              <a:rPr lang="en-US" dirty="0"/>
              <a:t>A new technology is being used</a:t>
            </a:r>
          </a:p>
          <a:p>
            <a:r>
              <a:rPr lang="en-US" dirty="0"/>
              <a:t>Resources with needed skill set are not available</a:t>
            </a:r>
          </a:p>
          <a:p>
            <a:r>
              <a:rPr lang="en-US" dirty="0"/>
              <a:t>There are some high risk features and goals.</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48</a:t>
            </a:fld>
            <a:endParaRPr lang="en-US"/>
          </a:p>
        </p:txBody>
      </p:sp>
    </p:spTree>
    <p:extLst>
      <p:ext uri="{BB962C8B-B14F-4D97-AF65-F5344CB8AC3E}">
        <p14:creationId xmlns:p14="http://schemas.microsoft.com/office/powerpoint/2010/main" val="269311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49</a:t>
            </a:fld>
            <a:endParaRPr lang="en-US"/>
          </a:p>
        </p:txBody>
      </p:sp>
    </p:spTree>
    <p:extLst>
      <p:ext uri="{BB962C8B-B14F-4D97-AF65-F5344CB8AC3E}">
        <p14:creationId xmlns:p14="http://schemas.microsoft.com/office/powerpoint/2010/main" val="220022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Disadvantages of Incremental model:</a:t>
            </a:r>
            <a:endParaRPr lang="en-US" dirty="0"/>
          </a:p>
          <a:p>
            <a:r>
              <a:rPr lang="en-US" dirty="0"/>
              <a:t>Needs good planning and design.</a:t>
            </a:r>
          </a:p>
          <a:p>
            <a:r>
              <a:rPr lang="en-US" dirty="0"/>
              <a:t>Needs a clear and complete definition of the whole system before it can be broken down and built incrementally.</a:t>
            </a:r>
          </a:p>
          <a:p>
            <a:r>
              <a:rPr lang="en-US" dirty="0"/>
              <a:t>Total cost is higher than waterfall.</a:t>
            </a:r>
          </a:p>
          <a:p>
            <a:endParaRPr lang="en-US" dirty="0"/>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50</a:t>
            </a:fld>
            <a:endParaRPr lang="en-US"/>
          </a:p>
        </p:txBody>
      </p:sp>
    </p:spTree>
    <p:extLst>
      <p:ext uri="{BB962C8B-B14F-4D97-AF65-F5344CB8AC3E}">
        <p14:creationId xmlns:p14="http://schemas.microsoft.com/office/powerpoint/2010/main" val="201338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Incremental Model, software requirements are initially broken down into multiple standalone modules. </a:t>
            </a:r>
          </a:p>
          <a:p>
            <a:r>
              <a:rPr lang="en-US" dirty="0"/>
              <a:t>These modules are drafted according to the level of priority they have under the software project. Here every module is a standalone function</a:t>
            </a:r>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has to be developed according to the implementation and progression of the project.</a:t>
            </a:r>
          </a:p>
          <a:p>
            <a:r>
              <a:rPr lang="en-US" sz="1200" kern="1200" dirty="0">
                <a:solidFill>
                  <a:schemeClr val="tx1"/>
                </a:solidFill>
                <a:effectLst/>
                <a:latin typeface="+mn-lt"/>
                <a:ea typeface="+mn-ea"/>
                <a:cs typeface="+mn-cs"/>
              </a:rPr>
              <a:t>Although they can be inter-related they can exist without having the need of other modules and functionality. </a:t>
            </a:r>
          </a:p>
          <a:p>
            <a:r>
              <a:rPr lang="en-US" sz="1200" kern="1200" dirty="0">
                <a:solidFill>
                  <a:schemeClr val="tx1"/>
                </a:solidFill>
                <a:effectLst/>
                <a:latin typeface="+mn-lt"/>
                <a:ea typeface="+mn-ea"/>
                <a:cs typeface="+mn-cs"/>
              </a:rPr>
              <a:t>Incremental model is mostly followed by large projects that require implementing individual functions and adding standalone models in the long run. </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where a bank wants to develop software to automate the banking process for insurance services, personal banking, and home and automobile loans. </a:t>
            </a:r>
          </a:p>
          <a:p>
            <a:r>
              <a:rPr lang="en-US" dirty="0"/>
              <a:t>The bank wants the automation of personal banking system immediately because it will enhance the customer services.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27CBF00E-C2CC-41A5-BCFD-E184B2CE6370}" type="datetime8">
              <a:rPr lang="en-US" sz="700">
                <a:solidFill>
                  <a:prstClr val="black"/>
                </a:solidFill>
                <a:latin typeface="Times New Roman" pitchFamily="18" charset="0"/>
              </a:rPr>
              <a:pPr/>
              <a:t>11/17/2021 3:49 PM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919794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implement the incremental approach to develop the banking software. In the first increment, you can implement the personal banking feature and deliver it to the customer. </a:t>
            </a:r>
          </a:p>
          <a:p>
            <a:r>
              <a:rPr lang="en-US" dirty="0"/>
              <a:t>In the later increments, you can implement the insurance services, home loans, and automobile loans features of the bank</a:t>
            </a:r>
            <a:r>
              <a:rPr lang="en-GB" dirty="0"/>
              <a:t>.</a:t>
            </a:r>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Easy to understand, easy to use</a:t>
            </a:r>
          </a:p>
          <a:p>
            <a:pPr algn="just"/>
            <a:r>
              <a:rPr lang="en-IN" dirty="0">
                <a:latin typeface="Cambria" pitchFamily="18" charset="0"/>
              </a:rPr>
              <a:t>Provides structure to inexperienced staff</a:t>
            </a:r>
          </a:p>
          <a:p>
            <a:pPr algn="just"/>
            <a:r>
              <a:rPr lang="en-IN" dirty="0">
                <a:latin typeface="Cambria" pitchFamily="18" charset="0"/>
              </a:rPr>
              <a:t>Milestones are well understood</a:t>
            </a:r>
          </a:p>
          <a:p>
            <a:pPr algn="just"/>
            <a:r>
              <a:rPr lang="en-IN" dirty="0">
                <a:latin typeface="Cambria" pitchFamily="18" charset="0"/>
              </a:rPr>
              <a:t>Sets requirements stability</a:t>
            </a:r>
          </a:p>
          <a:p>
            <a:pPr algn="just"/>
            <a:r>
              <a:rPr lang="en-IN" dirty="0">
                <a:latin typeface="Cambria" pitchFamily="18" charset="0"/>
              </a:rPr>
              <a:t>Good for management control (plan, staff, track)</a:t>
            </a:r>
          </a:p>
          <a:p>
            <a:pPr algn="just"/>
            <a:r>
              <a:rPr lang="en-IN" dirty="0">
                <a:latin typeface="Cambria" pitchFamily="18" charset="0"/>
              </a:rPr>
              <a:t>Works well when quality is more important than cost or schedule</a:t>
            </a:r>
            <a:endParaRPr lang="en-US" dirty="0"/>
          </a:p>
        </p:txBody>
      </p:sp>
      <p:sp>
        <p:nvSpPr>
          <p:cNvPr id="174084"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0673A46E-E94C-4C8B-AD97-B64BE069A05A}" type="slidenum">
              <a:rPr lang="en-IN" sz="2400">
                <a:solidFill>
                  <a:prstClr val="black"/>
                </a:solidFill>
              </a:rPr>
              <a:pPr/>
              <a:t>25</a:t>
            </a:fld>
            <a:endParaRPr lang="en-IN" sz="2400">
              <a:solidFill>
                <a:prstClr val="black"/>
              </a:solidFill>
            </a:endParaRPr>
          </a:p>
        </p:txBody>
      </p:sp>
    </p:spTree>
    <p:extLst>
      <p:ext uri="{BB962C8B-B14F-4D97-AF65-F5344CB8AC3E}">
        <p14:creationId xmlns:p14="http://schemas.microsoft.com/office/powerpoint/2010/main" val="6966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All requirements must be known upfront</a:t>
            </a:r>
          </a:p>
          <a:p>
            <a:pPr algn="just"/>
            <a:r>
              <a:rPr lang="en-IN" dirty="0">
                <a:latin typeface="Cambria" pitchFamily="18" charset="0"/>
              </a:rPr>
              <a:t>Deliverables created for each phase are considered frozen – inhibits flexibility</a:t>
            </a:r>
          </a:p>
          <a:p>
            <a:pPr algn="just"/>
            <a:r>
              <a:rPr lang="en-IN" dirty="0">
                <a:latin typeface="Cambria" pitchFamily="18" charset="0"/>
              </a:rPr>
              <a:t>Can give a false impression of progress</a:t>
            </a:r>
          </a:p>
          <a:p>
            <a:pPr algn="just"/>
            <a:r>
              <a:rPr lang="en-IN" dirty="0">
                <a:latin typeface="Cambria" pitchFamily="18" charset="0"/>
              </a:rPr>
              <a:t>Does not reflect problem-solving nature of software development – iterations of phases</a:t>
            </a:r>
          </a:p>
          <a:p>
            <a:pPr algn="just"/>
            <a:r>
              <a:rPr lang="en-IN" dirty="0">
                <a:latin typeface="Cambria" pitchFamily="18" charset="0"/>
              </a:rPr>
              <a:t>Integration is one big bang at the end</a:t>
            </a:r>
          </a:p>
          <a:p>
            <a:pPr algn="just"/>
            <a:r>
              <a:rPr lang="en-IN" dirty="0">
                <a:latin typeface="Cambria" pitchFamily="18" charset="0"/>
              </a:rPr>
              <a:t>Little opportunity for customer to preview the system (until it may be too late)</a:t>
            </a:r>
            <a:endParaRPr lang="en-US" dirty="0"/>
          </a:p>
        </p:txBody>
      </p:sp>
      <p:sp>
        <p:nvSpPr>
          <p:cNvPr id="175108"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9234FB41-348C-4686-BD07-79761F249F26}" type="slidenum">
              <a:rPr lang="en-IN" sz="2400">
                <a:solidFill>
                  <a:prstClr val="black"/>
                </a:solidFill>
              </a:rPr>
              <a:pPr/>
              <a:t>26</a:t>
            </a:fld>
            <a:endParaRPr lang="en-IN" sz="2400">
              <a:solidFill>
                <a:prstClr val="black"/>
              </a:solidFill>
            </a:endParaRPr>
          </a:p>
        </p:txBody>
      </p:sp>
    </p:spTree>
    <p:extLst>
      <p:ext uri="{BB962C8B-B14F-4D97-AF65-F5344CB8AC3E}">
        <p14:creationId xmlns:p14="http://schemas.microsoft.com/office/powerpoint/2010/main" val="60847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3:49 PM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latin typeface="Cambria" pitchFamily="18" charset="0"/>
              </a:rPr>
              <a:t> </a:t>
            </a:r>
            <a:r>
              <a:rPr lang="en-US" sz="1800" b="1" dirty="0">
                <a:latin typeface="Cambria" pitchFamily="18" charset="0"/>
              </a:rPr>
              <a:t>(CLICK)</a:t>
            </a:r>
            <a:r>
              <a:rPr lang="en-US" sz="1800" dirty="0">
                <a:latin typeface="Cambria" pitchFamily="18" charset="0"/>
              </a:rPr>
              <a:t> Less time is invested upfront for documenting requirements when development is done incrementally. </a:t>
            </a:r>
          </a:p>
          <a:p>
            <a:pPr lvl="0">
              <a:buFont typeface="Arial" pitchFamily="34" charset="0"/>
              <a:buChar char="•"/>
            </a:pPr>
            <a:r>
              <a:rPr lang="en-US" sz="1800" b="1" dirty="0">
                <a:latin typeface="Cambria" pitchFamily="18" charset="0"/>
              </a:rPr>
              <a:t>(CLICK) </a:t>
            </a:r>
            <a:r>
              <a:rPr lang="en-US" sz="1800" dirty="0">
                <a:latin typeface="Cambria" pitchFamily="18" charset="0"/>
              </a:rPr>
              <a:t>In software development, the agile model does not build an entire system at once, but rather develops incrementally.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a:latin typeface="Cambria" pitchFamily="18" charset="0"/>
              </a:rPr>
              <a:t>(CLICK) </a:t>
            </a:r>
            <a:r>
              <a:rPr lang="en-US" sz="1800" b="0" dirty="0">
                <a:solidFill>
                  <a:srgbClr val="F79646">
                    <a:lumMod val="75000"/>
                  </a:srgbClr>
                </a:solidFill>
                <a:latin typeface="Cambria" pitchFamily="18" charset="0"/>
              </a:rPr>
              <a:t>Unlike the more traditional waterfall approach, the agile development method is based on iterative and incremental development. </a:t>
            </a:r>
          </a:p>
          <a:p>
            <a:pPr lvl="1">
              <a:buFont typeface="Arial" pitchFamily="34" charset="0"/>
              <a:buChar char="•"/>
            </a:pPr>
            <a:endParaRPr lang="en-US" sz="1800" b="0" dirty="0">
              <a:latin typeface="Cambria" pitchFamily="18" charset="0"/>
            </a:endParaRPr>
          </a:p>
          <a:p>
            <a:pPr eaLnBrk="1" hangingPunct="1"/>
            <a:endParaRPr lang="en-US" b="0" dirty="0"/>
          </a:p>
        </p:txBody>
      </p:sp>
    </p:spTree>
    <p:extLst>
      <p:ext uri="{BB962C8B-B14F-4D97-AF65-F5344CB8AC3E}">
        <p14:creationId xmlns:p14="http://schemas.microsoft.com/office/powerpoint/2010/main" val="227584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3:49 PM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is of building a flyover on an extremely busy crossroad. </a:t>
            </a:r>
          </a:p>
          <a:p>
            <a:endParaRPr lang="en-US" dirty="0"/>
          </a:p>
          <a:p>
            <a:r>
              <a:rPr lang="en-US" dirty="0"/>
              <a:t>This flyover project demonstrated how incremental delivery can indeed be extremely useful for the project as well as for the end customers.</a:t>
            </a:r>
          </a:p>
          <a:p>
            <a:endParaRPr lang="en-US" dirty="0"/>
          </a:p>
          <a:p>
            <a:r>
              <a:rPr lang="en-US" dirty="0"/>
              <a:t>The construction was planned to have incremental delivery, so that one direction of the flyover would be constructed before starting the work on the second direction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one-way flyover construction is completed and opens for two-way traffic. </a:t>
            </a:r>
          </a:p>
          <a:p>
            <a:r>
              <a:rPr lang="en-US" dirty="0"/>
              <a:t>The overall traffic is still slow, but much better than without any flyovers. </a:t>
            </a:r>
          </a:p>
          <a:p>
            <a:r>
              <a:rPr lang="en-US" dirty="0"/>
              <a:t>Here the end customer (commuter) is using what we call a product of incremental delivery.</a:t>
            </a:r>
          </a:p>
          <a:p>
            <a:r>
              <a:rPr lang="en-US" dirty="0"/>
              <a:t>This incremental delivery helped customers use the project (the flyover) in nine months instead of waiting twice that long (plus some inevitable delays).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27996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991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56767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480850" y="123702"/>
            <a:ext cx="11247453" cy="670418"/>
          </a:xfrm>
        </p:spPr>
        <p:txBody>
          <a:bodyPr/>
          <a:lstStyle>
            <a:lvl1pPr>
              <a:defRPr sz="2200" b="1"/>
            </a:lvl1pPr>
          </a:lstStyle>
          <a:p>
            <a:r>
              <a:rPr lang="en-US" dirty="0"/>
              <a:t>Click to edit Master title style</a:t>
            </a:r>
            <a:endParaRPr lang="en-AU" dirty="0"/>
          </a:p>
        </p:txBody>
      </p:sp>
    </p:spTree>
    <p:extLst>
      <p:ext uri="{BB962C8B-B14F-4D97-AF65-F5344CB8AC3E}">
        <p14:creationId xmlns:p14="http://schemas.microsoft.com/office/powerpoint/2010/main" val="3109628506"/>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pos="294">
          <p15:clr>
            <a:srgbClr val="FBAE40"/>
          </p15:clr>
        </p15:guide>
        <p15:guide id="2" pos="72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1846">
                <a:latin typeface="Cambria" pitchFamily="18" charset="0"/>
              </a:defRPr>
            </a:lvl1pPr>
            <a:lvl2pPr>
              <a:defRPr sz="1662">
                <a:latin typeface="Cambria" pitchFamily="18" charset="0"/>
              </a:defRPr>
            </a:lvl2pPr>
            <a:lvl3pPr>
              <a:defRPr sz="1662">
                <a:latin typeface="Cambria" pitchFamily="18" charset="0"/>
              </a:defRPr>
            </a:lvl3pPr>
            <a:lvl4pPr>
              <a:defRPr sz="1662">
                <a:latin typeface="Cambria" pitchFamily="18" charset="0"/>
              </a:defRPr>
            </a:lvl4pPr>
            <a:lvl5pPr>
              <a:defRPr sz="1662">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803423"/>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143299"/>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1"/>
            <a:ext cx="10520928"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91609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6567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5004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5791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9880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6859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5151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777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725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909607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2.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7.xml"/><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13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46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41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1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0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3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9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524001" y="170728"/>
            <a:ext cx="6935787"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a:latin typeface="Cambria" pitchFamily="18" charset="0"/>
                <a:ea typeface="Arial Unicode MS" pitchFamily="34" charset="-128"/>
                <a:cs typeface="Arial Unicode MS" pitchFamily="34" charset="-128"/>
              </a:rPr>
              <a:t>Types of SDLC</a:t>
            </a:r>
          </a:p>
        </p:txBody>
      </p:sp>
      <p:sp>
        <p:nvSpPr>
          <p:cNvPr id="5" name="Rectangle 4"/>
          <p:cNvSpPr>
            <a:spLocks noChangeArrowheads="1"/>
          </p:cNvSpPr>
          <p:nvPr/>
        </p:nvSpPr>
        <p:spPr bwMode="auto">
          <a:xfrm>
            <a:off x="1524000" y="5751494"/>
            <a:ext cx="9144000" cy="830997"/>
          </a:xfrm>
          <a:prstGeom prst="rect">
            <a:avLst/>
          </a:prstGeom>
          <a:solidFill>
            <a:schemeClr val="tx1">
              <a:lumMod val="50000"/>
              <a:lumOff val="50000"/>
            </a:schemeClr>
          </a:solidFill>
          <a:ln>
            <a:noFill/>
          </a:ln>
        </p:spPr>
        <p:txBody>
          <a:bodyPr wrap="square">
            <a:spAutoFit/>
          </a:bodyPr>
          <a:lstStyle/>
          <a:p>
            <a:pPr algn="ctr"/>
            <a:r>
              <a:rPr lang="en-US" sz="2400" b="1" dirty="0">
                <a:solidFill>
                  <a:prstClr val="white"/>
                </a:solidFill>
                <a:latin typeface="Cambria" pitchFamily="18" charset="0"/>
              </a:rPr>
              <a:t>Each kind of SDLC has its individual specificity tailored to situations where it may be necessitated. </a:t>
            </a:r>
          </a:p>
        </p:txBody>
      </p:sp>
      <p:grpSp>
        <p:nvGrpSpPr>
          <p:cNvPr id="20" name="Group 19"/>
          <p:cNvGrpSpPr/>
          <p:nvPr/>
        </p:nvGrpSpPr>
        <p:grpSpPr>
          <a:xfrm>
            <a:off x="1767564" y="1065058"/>
            <a:ext cx="4351297" cy="1982942"/>
            <a:chOff x="243563" y="1065058"/>
            <a:chExt cx="4351297" cy="1982942"/>
          </a:xfrm>
        </p:grpSpPr>
        <p:sp>
          <p:nvSpPr>
            <p:cNvPr id="11" name="Rectangle 10"/>
            <p:cNvSpPr/>
            <p:nvPr/>
          </p:nvSpPr>
          <p:spPr>
            <a:xfrm>
              <a:off x="1143000" y="1065058"/>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INCREMENTAL</a:t>
              </a:r>
            </a:p>
          </p:txBody>
        </p:sp>
        <p:pic>
          <p:nvPicPr>
            <p:cNvPr id="1026" name="Picture 2" descr="http://cdn.guru99.com/images/6-2015/052615_1049_WhatisIncre2.png"/>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b="33493"/>
            <a:stretch/>
          </p:blipFill>
          <p:spPr bwMode="auto">
            <a:xfrm>
              <a:off x="243563" y="1607023"/>
              <a:ext cx="4351297" cy="144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7012179" y="990601"/>
            <a:ext cx="2892042" cy="2323663"/>
            <a:chOff x="5488179" y="1018237"/>
            <a:chExt cx="2892042" cy="2323663"/>
          </a:xfrm>
        </p:grpSpPr>
        <p:sp>
          <p:nvSpPr>
            <p:cNvPr id="12" name="Rectangle 11"/>
            <p:cNvSpPr/>
            <p:nvPr/>
          </p:nvSpPr>
          <p:spPr>
            <a:xfrm>
              <a:off x="5775960" y="1018237"/>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WATERFALL</a:t>
              </a:r>
            </a:p>
          </p:txBody>
        </p:sp>
        <p:grpSp>
          <p:nvGrpSpPr>
            <p:cNvPr id="19" name="Group 18"/>
            <p:cNvGrpSpPr/>
            <p:nvPr/>
          </p:nvGrpSpPr>
          <p:grpSpPr>
            <a:xfrm>
              <a:off x="5488179" y="1313122"/>
              <a:ext cx="2892042" cy="2028778"/>
              <a:chOff x="5562600" y="1394060"/>
              <a:chExt cx="2661285" cy="1866901"/>
            </a:xfrm>
          </p:grpSpPr>
          <p:pic>
            <p:nvPicPr>
              <p:cNvPr id="1028" name="Picture 4" descr="Related image"/>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5960" y="1394060"/>
                <a:ext cx="2447925"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2971800"/>
                <a:ext cx="1676400" cy="2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1744704" y="3429001"/>
            <a:ext cx="4264025" cy="2013541"/>
            <a:chOff x="220703" y="3429000"/>
            <a:chExt cx="4264025" cy="2013541"/>
          </a:xfrm>
        </p:grpSpPr>
        <p:sp>
          <p:nvSpPr>
            <p:cNvPr id="13" name="Rectangle 12"/>
            <p:cNvSpPr/>
            <p:nvPr/>
          </p:nvSpPr>
          <p:spPr>
            <a:xfrm>
              <a:off x="1295400" y="3429000"/>
              <a:ext cx="1981200" cy="369332"/>
            </a:xfrm>
            <a:prstGeom prst="rect">
              <a:avLst/>
            </a:prstGeom>
          </p:spPr>
          <p:txBody>
            <a:bodyPr wrap="square">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AGILE</a:t>
              </a:r>
            </a:p>
          </p:txBody>
        </p:sp>
        <p:pic>
          <p:nvPicPr>
            <p:cNvPr id="1030" name="Picture 6" descr="https://i0.wp.com/www.disciplinedagiledelivery.com/wp-content/uploads/2014/04/disciplined-agile-lifecycle-exploratory21.jpg?resize=625%2C24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03" y="3798332"/>
              <a:ext cx="4264025" cy="1644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1" y="3352800"/>
            <a:ext cx="3988621" cy="2076756"/>
            <a:chOff x="4800600" y="3352800"/>
            <a:chExt cx="3988621" cy="2076756"/>
          </a:xfrm>
        </p:grpSpPr>
        <p:sp>
          <p:nvSpPr>
            <p:cNvPr id="14" name="Rectangle 13"/>
            <p:cNvSpPr/>
            <p:nvPr/>
          </p:nvSpPr>
          <p:spPr>
            <a:xfrm>
              <a:off x="5867400" y="3352800"/>
              <a:ext cx="21336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ITERATIVE</a:t>
              </a:r>
            </a:p>
          </p:txBody>
        </p:sp>
        <p:pic>
          <p:nvPicPr>
            <p:cNvPr id="1032" name="Picture 8" descr="http://babatunde.org.ng/wpBa/wp-content/uploads/2014/12/122614_0927_SoftwareDev2.jpg"/>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3811315"/>
              <a:ext cx="3988621" cy="161824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7253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p:cNvSpPr>
          <p:nvPr/>
        </p:nvSpPr>
        <p:spPr bwMode="auto">
          <a:xfrm>
            <a:off x="1524001" y="187035"/>
            <a:ext cx="693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Model </a:t>
            </a:r>
          </a:p>
        </p:txBody>
      </p:sp>
      <p:sp>
        <p:nvSpPr>
          <p:cNvPr id="90119" name="AutoShape 2" descr="data:image/jpeg;base64,/9j/4AAQSkZJRgABAQAAAQABAAD/2wCEAAkGBxQTEhUUExQVFBUVGBcVFxcWFxUXGBUXFxQXFxQVFxUYHCggGBolHBUUIjEhJSkrLi4uFx8zODMsNygtLiwBCgoKDg0OGhAQGywkICQsLCwsLCwsLCwsLCwsLCwsLCwsLCwsLCwsLCwsLCwsLCwsLCwsLCwsLCwsLCwsLCwsLP/AABEIAM8A8wMBIgACEQEDEQH/xAAcAAABBQEBAQAAAAAAAAAAAAAFAQIDBAYABwj/xABAEAABAwIEAwYDBQcDAwUAAAABAAIDBBEFEiExBkFREyJhcYGRMkKhBxRSYrEjM5LB0eHwQ4KiFRZyJGNzsvH/xAAZAQADAQEBAAAAAAAAAAAAAAAAAQIDBAX/xAAiEQADAQADAAICAwEAAAAAAAAAARECEiExA1EiQRNhcUL/2gAMAwEAAhEDEQA/ACwcp42XVCOpB5o5g1PncAF6j6R5qCFAGwxumkNmsF9fBec0cjq2pfWP2PdiHRg528UX+0nF+1eyghOnxSkfh6eqkw2lDWgDQDZZ4V/Jla+kXIWWCkauCcwXViOcFx0RGjpgQXPIa1ouSdgEEq8QExLYO63bOefiAknXBv7J+08UglHVDv8Aobj/AK7/AGao5cDqB8ErX+BBaf5hV0TWF2vTgVlqitng/fRuaPxbt/iGiK4TiPbaN1PXohoEwsEgROlw4EakqOtw8sGYG7f081HJFFEhInWSJgPZqi+HMaAXuPdaC4noANVlpqhz5RDH/vd+EH5fMrS1WHdtTSU+YsEjCzM3dviL7qd+DyeeMrnVlXJUk9wuyRDpG02B9d1qIdAEJZw/JSBrcpewCwewaadRu0q/DPp8Lv4SrS66Jb7L7XrnPvzQPEK98Yv2UluuU2VPD+IWuPRHEKagO8U5r1WhmDlMkOiuKQLiVzSkFHhLqmp4NkAcQkulzJqQzrlcuuuTEDncPMebsc6M8tcw9ipqqufhkEr5srrt/ZFp1J8WnbkjuGxhrXSP0awXJPgsHLiRxCodK4fsWOtE07Gx+M+yK9OCa4qgPhyQuc6eU9+U5j4DkPay2UE4Uwoo3DvMafS36KN2DM+RzmHp8Q+qvqQnsnzAqWLdDH0U7dg2QflNj7FTUlZY2e1zT4gogUTj+odHQHKbB0kbXW/CTqEM4akzMCt8duM9K2CLvOfI0u6Na03JJTcHoTG0DopyXrwNsT2lMGyc1qBAvijHRTQE2DnP7jGkAi9tSQeQFyouAYR2Icd3m/8AZZn7WonNNM/TJ32765iBrl6WCsfZ3xE1reyeQLbX+oUp9tFaX409ejYANE58Ac0tOxH+FUYcQZa9wfVXKepa7YhZNMtNGZqICxxadx9fFU8RqezZcC7nd1o6uO3oOa2FZTteNRtt1Qo4Q3OH6lwFhc7DnYey0W0yGoD+HcO7Nve1c7VzuZJ3WmjbZQQ09lbCjbpWUdbqh9XhvNnt/REUoF1KcKaoDhJvY+xXnv2hYU2mqoHxANbUZszRsHtIOYDxBPsvX3UQduNeq8640pn1NczM0tjpgWtv8znWu7ysAtMar6Janp2E3yi/RFgoKeHKArC1ZmhLJQE5cApA4BLZSxsup54Gxxl8hDR48/Lqk2OFFyaHKhUzTP8A3UdxyzODb+hQt+JTRODZoyy/XUHyI0KtZJ5Q0oXKlHWXAXJcR8ij9pmMaR0ERs6QB8xB1ay+g9bfVVsLiEbGtA0AClxLDYpZzOS5spaGk7ghu2h2UzKQWsXE+wTxnig06yb74BzViGoBQ+p4bbK09k9zJOVyS0+BHLzCzmCYo4OLHXDmktIO4INiFXTJ7NxnT2zFUIJrhTh6UBE7kwJC5JdIZIwohQtBcLoUHKWOeyTQ0APtGq46x/3VjQBCdZbC4d+EfS6wTOFKpjrxjOBzBA+hK9QxLCYpiXj9nIdS5uzjyLm8z4qgaOoi2AlA5s3/AId0LGYLnpGCqocQiFzHKGjcjUD2KZhPGNRG8HOSBuCSvQoMXANnAtPQgj9VnOLMHjnlh7FgbJI4h+UAXba+Y26dUtZ0is7yz07h7GO3ia/8QB+iOBqz3D1AImMaPlAHstCwrPaj6Ky6KE4BNATrrMskay6mcGsbmcQB4qOI6rMcdwyTFsbX5GZb+brndJLk4PWuKoXl4rpmmwkBPgg2KVYmfnAsLADyWfwvAI4tTd7up2RcLfPxrL6Mf5Na9OASgJAlKskRSxNUdk+M6pDRfhc1jXPkNmMBc49AFi4MWfWyGZ2kYNomcg3k7zKJ/aC95wycRAk93NbfJmGf6LL8MVjQ1rR6dCPBLKrG30beHYJauJsrMkgu3cdWnqDyKqNmsN1Qk4mhDspdYqoyen0TtwWwsJNB1Gv6rlZZWsIv1XJ3QcUZekxlr9vZFIZboBX8NOgeXQ3fEdRzcz8pG5A5FWaLEGiwdcHpZ1/0VpdCcNzgUNzmPwt1JXnVG0TVVTO3Rkkri3xAAGYeZBR3EsSlliEEQdGx37x50Lh+Fo8eqZTU7WNDWiwAsB0ULL5VlNqRFqE2CmEip9pZd21lcIL+dIZFR7dKJ0QKXhJ1XdoqzH32Tau7G5nHKN7nmkBbbKpY6ghYar4tY02brbRXKDiVknOxS6KjNhPUxlhMwaWgXJcNlT4WwsF7p8mXP+7aSTkZyHruhtLeqkEY/dss55/EeTfLqvQqKmAA5KdOBKSU8VgrVk0J9lg2a5UOCVcAlAUlCg2VXFKXtGgj4h9R0Vq6UITnYNXoyRauOyPYhh4f3m6O+h8/HxQWaItNiLLozqmLUIWrK4zxC7702mb3QC3OeZJ1y+A2Ws5ry7ieAx4i63zFjx62H6gptiR7PhrA5ouB5FdU4ZuWex/kmYC45G36BGAsdNpmiSaM05xbcEeFjzWeqeFIHHNHnhJ1IYQW38Guvb0XoFVTNeNR5HmEHqqBzPEdf6hXnZOsGcPCge3K6olLdrDKPrZYPjvhIUb4XQve4yuyZXG52ve/Rex0rBudABcnwG5WFdN99q3T/wClHeOHoQPif6kJv8gz+JLRUpEbQdwAuR1kIslWnIQP7e3NRGZQucoy9VCCw56iL1CZFG6VOAOkk1Vd8uqZJKqkkiYFzt1JHOhLpksVVYpDhsMPLGMdLJ8LeXU8gvOeNOInzOIvYX0aNgPJbF95omMadLklB8R4caLkC55lYfIX8av+HmbnlE8Djc+QNbfkiNfhOXYKlHO+LRoyj5j16eSxymtdnRrzo9w4Rw0Rsa3nu49TzWvaxeJ8McbPjs2TvN6/3XqmDY7HM0OaQVrtN9owz16GlwTWvv6p7AsTQ4N6JxCtRtA1OgCw2P8A2i08Li1l35eY2v5pKt9Dcz6a4pFisL+0WCUgHunxWuoq1sgu0gq3loS0mWbKKeEOFiLj/PZSlI5SDgJmwofKSPqhMvCkTp2zvGZ7Who0sAASb25nVaxNyq+bJ4Iq0sGUbK4uskIUN0pKHKaKO+6Y1qsl4jYXuNg0EknYAC5JUtlpfZh/tId2cTYInZX1DspA3EY+Nw6bgeqHYVSCNjWgWAFrITNjYq6l85Iy3yxDpGDof926O09UCN11Zy1k5npUs6LkmcdVyYqZp7lE9yCU+PNcN1ejq2uGhWqJaZYc5RSSJkj/ABUL5EwEleqUr1LK9U5XJMtDHyqMzqOQqBzlDZaQYw7HHRHTUcwUX/7njd8TSPJYt70zOs20y0oayavhf8p9VewnCYZr3HmsZTuN1uMHk7JrGgd5xGbwB2CbShL00+wPjfAj2d+mJeNzGSMw/wDE/MgGG4vJA/QlrhoQdCPCxXrjZULxvh+CqBL25ZOUjdHev4vVZrTResXwk4V48a+zZDY7eH9l6FSVAfqDdfOeMYLPSP7wJZ8sjfhPgeh8Cj/CPHEkBAcczOhO3kqaWjPvJ7TxQ3/0cozFoIFyN7Ei9l898QMp2mzC+48Rbz2Xs2OcSRT0JEbu8+wtzGtyvFMawtwJO4WaWsqGkzp0DuFtQcw+o8wtBw1xdLTOFiS3mCsq4Oabajkl7TXxSW4N/GfSvDnEUdSwOab9UcuvnfgTGXQ1DAD3XGxC98oJS4BU0mqjOxxl0JyRddQWckTkiALFOxec/a3jskjm4bTWzygOmdrZjL6NJ8bbdPNejU8ll5XguHSGaaWcftnvdmvyANgB4f2Txnkxb3xRlH8F1wOZj4n/AO4tP1CZ2OIU/wAcElurbPH/ABJXqWWyUOXQqvDnt9PKTxY8aG4PO7TdcvVjbo32CRPkwiPPq/g+CQEx3hf+X4fVpWUghnhqewfcne42LeTl6NFin4Gjzdv7Kk6nBcXnVzt3Hc9PTwQ8d1F525H2D42GyZK1Xntslp6a7gOq1M6BJFUlcu4ixBzpTFA0WZoT49SUL+71W5a13k4X+qxezbOei29ygeqj6pzfjaW+Yt9dlwqQeankjRZJXFI1qaHqxTRkmwS9G+kE8GpwDnds3XzPILSYRqTI7c7IGDqIxsN/PmjVPLYJ6f6Msquhrt1K2oQXtkpqFBsGJJA4EEAg6EHUW8lkcT4Pic7NE7s/y7t9OYRb72oZKxAPsloKUQxBl7ncnqVXq2g7qvJX+KqS1w6p0lJJRAzHKNgY51tQFkYmFzrNBc48mgk+wWrxKtaWuBOhFlvPs4hp2RDswA8/ETq6/n0UcOTKfycEZ3gTgqcytmmYY2NNw12jnG3TkPPovZaKLKLKSnhFrqcNTbihlG3Rb/5/NODUjQnNKgoXKlyWUsTLoPxhxNDRRgyHvO+Fo3Pp0SVbhTiVYQuqlVQteb7O/F18+qw2E/aTHI/K4ZQdlu6WsbILtN1o8vPZnVoFz0LxyzeSpu0NjofHRakLpaNrxZwuD/mnimvk+yX8X0ZQlcqGJZ4pXxkE5Ta/Ubj6ELlsYczIYbWggbIq6UEBZyt4aniN4XdqOnwv8rfC76KKDFXs7srSwjcPBb9SLFXfs0a+jRSNT6fQiyFw4uw8x7hEqeviAzPeAAmQzG1UBhqp2H5n5x4tfq3+Y9ESaNFFX3qqszMaWxtaGAn5rEm/kr7ILKcI10yk9iHVGHRu3YB4t0P0R50CrupkPNBahnjg5+R/o7+oVii7SJ37RhFwcp5E6bELRUtHzOgFySeQG5KFGpNRJmH7pptGOoGhf66qHhLwrk9UtUDLancogwpkcOmynjjSfxsa2l0cmOKs9l0UE0JHIqHlotaTKk09kJra61gDqUuLTZUGhLpJPAD2U3uFPwnmueZVCUkcyi0gVCdq00iMsGzuJseiJYTib4SHMJBHiqDo9U22thqFlePZTXLo9i4V4/BsyWwPXkvSaSra8AtINxyXy7GXDXX+a1nDHGMtOQCczOn+bLRpaMu8nvgTo2rOYDxPHOBYi9trrU0tjqsdJ5NMtMSrqWwxue42DRf+y8J4taauV0r3HMdhfRo5ABan7TuKi+UUsJvY9/Lrd3Jvos0zApXNvmsVfx4cJ3rPrMLVQvhdrtyIXo32c8Tm4iefL+iymPYHO1pu0vHgDceKBYVXOikBFwQfZWunGJxqo+oqaS4CJQM0XmvC/GTHNGY2Ol9UZruNA79lTDPJzduyPxeev5dys9/Fq9Bn5MzsG8TY6G1UrQ24aQL25hoB+t0igZTWGveO5cd3E6knxJuVy6UklDlea6QWTZBcagEdCAfoVICkcrGgZNg8DtTFHfqG2/RRDCIRq2NvqL/qixam5UoOlDsAAmuhV7IlEaoQNNOnR0dyiHZKSNlkqOmW4zmyNjpmaOm1eekY3HqnYbRBoAHRWuJsCfNMKiMguDAwsJt8JuC0nTzBUNK+dmj6d/mAD+hKjPrbNG+kkEW06d2QVeSqmt3KeRx5XsP1IQbEqytju91M9rRqSMrgPPKToqekiVls0QiTstkAwXiEPsHW12IWmYLp2ktT0G1dO13xNafMBC6mlAFgAB4aLRugVKelREC0zH1cSFzG11sKnD78lQlwo9FnrFNs7SMYbuOiv0tNZGJMGtsLeSa2jcOSw/i0areSKGnSy4KSLs0PTkf6InRRAmyP09NYJpQfphaPEJad43Y4Hb+i9SovtBIw5zyP2mbs2nTU21PosvjVEyRtnt8jzHkUGZHnMVOD3GbD/wCxPiVT76M3mdh7gzCzI4zyXLnG4v47nzK3McI2sqeERiNoA2sr2daSdHO3y7GOiHNC8T4WpJzmkiAd+JpLT623RZKTZHoLrwzcPBFG06tkPgZHW9QLXR2mpGRgMY0NaNgBYKYLkJDbbOsuSXSpgZ+SlqRqOzf4Alp9LqlLib4zaaN0fmO6fJ2xWhYVZjYHgteA5p0LSAQfMFVYSBKWta4CxVu6zHFGHmgnjdGT2E9w0E3yPbuy53B3CPYbLmaD1Qmn4Npos5UoapbKWOO6KIhbGmuFt0SqKiKni7SXUHutaN3uPIIM2H7wc0hc0cmscWho8xuUk6OEzXA7f50UioVeCyxjPA8yNGpY747flPzeW6Zh2Ih/n0Tn0ILNartK1U4hcoxRQgC5IDRqSdgOajThS7Z5NxZhLafEssQDWTMEuUbNdezrdAd/VazDwbBD61n3uufUgWiaBFFfmG/E7yJ2R2CKwRhRFfI7BMijMF1cyJwarpmDzS+CZ9yHRFOzXZEqAIdh46KM4WOiNujSBiKADGCtP/4iFFhI21siDIxdE8OpbkJa10Ur+jN8RcNNbTyT9r2YYL2cLh35Qd7rC4dhlU0CVkL35he4ykgdMt7racb133qpbSRn9jTkOlts+TdrPG259EVoWZWgBRhfs01r9GJh4jfEbSscw7d4OYf+QRWl4jYba2WofZws4Bw6OAI9ig9ZwrSP1EfZnrE4t/43y/RXyM4ieDEGu2cD6qyyUHndZmXguUa09QPKQEf82f0QTEa2soyBUMc1p2eO8x3+8beqKhrLfh6IE4FZ/hzGxOy/PwR9pvqgmC5kqS3glQMjpKNzyAAp3TRQayOAPTyUeP42aWjc+NuZxc1twPhzaAu6C6xuHSBzs0jjI8nVzuXg0cghXQvAtxe7/qBgY1uSKF/aFx0LzawaAeWu6uUtMGiyWB45WVhqaSXg3qnNCuU8WlzoALknYAblRxRoJxhiB0o4z3n2dMR8rOTfAlS2CRSNQ6sqO2/0mXZC3w5v8yfoj8DLBVcLpQ1oA0sLIg1V50D7JIZCFUrsKjkd2jT2ch1JGzvNvVWEoKQv6IaaF7Pwn1Iukr3OlGR2jPwjn/5HmrKYUB4V4qcDSymy+yUhKEAMATwNUoShAHWViCmLjokgbdR8S479yhaGWNROcsYPyj5n28Ao1r6KWRmMSMg7rzd5GjRqfYLOTY29uroZGN/EWkD35K7hcfzOOZ7tXOO5KMxyaWOoOhB1BHQjmrXRMBuG14k2RXHca+50jpBrLJ3IW9Xu0BPgL3Q2PCWMdmjJZf5dx6dFFX4d2srZJHZuzFmN+Vl9yBzceqWkmGXPQdw5h2Rl3G7nEuc47ucTdxWh5KGJgapb2THTsyeG3TERw9ouCdhqk3AQyKnsLmwHU6Kjj00ctPJA0dqZGltyO43xJ5keCyjOJ3Vcxc42ZchjBsACRe3M6LS07xZLjVWPwG8NcONpYgwEuI1JPM8/RHWsTAVMwpg3XSdtJouU7JdFymsfQHbLyOoIsRyPmOaFVfD0Dzdl4XdWfD/CdPZXS6yVsi1MwGcFqo9Y3tmHQHK72On1SRY2Y3ZZmOjP5hbysTofRaWJ6IUtMJRkc0PB5OAI9ih6no0r4BJMfihgknJDsg7o5ucfhHusXg1cHOfLM68krszr8r8vQaK3i2CwS1ro4Mwp4zaQBxymUH/T6AeyfNwMw6xTyMPR4Dx67FQn3TTxRs0VJUggWIV1rwsG7h6ug1YGyj/23a/wOTYOJpI3ZZWljhycC0+x3VdMiNHoN111m6biVh3NijFNXtdqCEQVLtuSQphenEJAKuAXWThsgBF11y66ALNPLYrFfaPG/wC/QTG5iMORh5B4eS9pPIkZbdVrGlPkDXtLHtDmndrhcH0UzulJwzmF1gLQbqSp4jjidZzlc/7WpibgSMvybI4D2KzvGnAkLKaSdkkjXMGbvOzA+GyrWkvEGVX2aWhxJkou03Gyucli+BKN7IgX6E62PK62YGyAajEskunLigkVgVinmLSqwTwUoMyuL8JOY50lLq0uL+z2cwnV2Q7OaTrZU6bGnxnLI0tI01BB9ituHJs7WvFntDh0cAf1TTnQPsEU2MsdbUe6K09QDaxQ6o4bp3ahpZ/4OIHsbhIzh4N+GWQeeU2T6F2adkei5A20jxp28ns1co4/2OgmShqJdQ9kY5Czj7lUXS1EDw2YWvs4atdbmCtJBIp5Q17cr2hzTyI+o6Fa2E+lKgnzWVrivGDSU4jjI+8VHdZ+VvzPPpdQU+HtjPccbdHC9vC6qT4bnmM0hL5Dpc7Nbya0cgp1mseHPSHAqIRsDfc8yeZPU3RcaKOOMAaKVqYUe166VrZBlka146OAP6prWqSOJS0HZn63gankuYi6B35Tdl/Fh/kVjMXgqcPlDZfhd8Ejb5H9RbkfBeuxua34jYe6B8WUja4RxFuWJjw/8zzYgDwGqnv9FrS/6KuAVpkja624RpigoqNrGhrRYDRE6SnuQFTZJWDUmYWsqnGWNCncIIWZ5Tvc2G3UrLTS4ge92bbdA9t0LvsTNiXdEocsG3iGSN1pGlp8wf0JRal4iB3uq4ibNQnNQyDEQ4IhA+6TQ0y/SRXKy3FVYKqcUzNYYCHPI2fJ+HxAui/FOLGlpgWfvJT2cfgSPiJ8EDwKj7Ngvq46k9SdSSfNQleyvApTwgCwCuMNgombJ4CpkjrJcq5mqKUVFm56blJuDSoKe2yaXBCeJuJWteYqdhc4aXNhr6rOSOxE97I23/yN/qmhe+G5zrmvXm83ENTCf2rcvq0/oUTw7i3NbMN01H4DqNuHJwKG0lcHjRXmOSaFSQhcuyrkDP/Z"/>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prstClr val="black"/>
              </a:solidFill>
              <a:latin typeface="Cambria" pitchFamily="18" charset="0"/>
            </a:endParaRPr>
          </a:p>
        </p:txBody>
      </p:sp>
      <p:sp>
        <p:nvSpPr>
          <p:cNvPr id="16" name="Rectangle 15"/>
          <p:cNvSpPr/>
          <p:nvPr/>
        </p:nvSpPr>
        <p:spPr>
          <a:xfrm>
            <a:off x="1524001" y="1066801"/>
            <a:ext cx="9143999" cy="461665"/>
          </a:xfrm>
          <a:prstGeom prst="rect">
            <a:avLst/>
          </a:prstGeom>
          <a:solidFill>
            <a:schemeClr val="bg1">
              <a:lumMod val="95000"/>
            </a:schemeClr>
          </a:solidFill>
        </p:spPr>
        <p:txBody>
          <a:bodyPr wrap="square">
            <a:spAutoFit/>
          </a:bodyPr>
          <a:lstStyle/>
          <a:p>
            <a:pPr algn="ctr"/>
            <a:r>
              <a:rPr lang="en-US" sz="2400" b="1" dirty="0">
                <a:latin typeface="Cambria" panose="02040503050406030204" pitchFamily="18" charset="0"/>
              </a:rPr>
              <a:t>Sequential phase driven approach.</a:t>
            </a:r>
          </a:p>
        </p:txBody>
      </p:sp>
      <p:grpSp>
        <p:nvGrpSpPr>
          <p:cNvPr id="5" name="Group 4"/>
          <p:cNvGrpSpPr/>
          <p:nvPr/>
        </p:nvGrpSpPr>
        <p:grpSpPr>
          <a:xfrm>
            <a:off x="1679576" y="1868309"/>
            <a:ext cx="8836025" cy="4513839"/>
            <a:chOff x="155575" y="1868308"/>
            <a:chExt cx="8836025" cy="4513839"/>
          </a:xfrm>
        </p:grpSpPr>
        <p:grpSp>
          <p:nvGrpSpPr>
            <p:cNvPr id="3" name="Group 2"/>
            <p:cNvGrpSpPr/>
            <p:nvPr/>
          </p:nvGrpSpPr>
          <p:grpSpPr>
            <a:xfrm>
              <a:off x="155575" y="2667000"/>
              <a:ext cx="8836025" cy="3715147"/>
              <a:chOff x="1143001" y="1828800"/>
              <a:chExt cx="6705600" cy="2819400"/>
            </a:xfrm>
          </p:grpSpPr>
          <p:pic>
            <p:nvPicPr>
              <p:cNvPr id="2050"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4205" t="9773" r="3285" b="39558"/>
              <a:stretch/>
            </p:blipFill>
            <p:spPr bwMode="auto">
              <a:xfrm>
                <a:off x="1143001" y="1828800"/>
                <a:ext cx="6705600" cy="276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343400"/>
                <a:ext cx="457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28800" y="1868308"/>
              <a:ext cx="2370111" cy="923330"/>
            </a:xfrm>
            <a:prstGeom prst="rect">
              <a:avLst/>
            </a:prstGeom>
          </p:spPr>
          <p:txBody>
            <a:bodyPr wrap="square">
              <a:spAutoFit/>
            </a:bodyPr>
            <a:lstStyle/>
            <a:p>
              <a:r>
                <a:rPr lang="en-US" b="1" dirty="0">
                  <a:solidFill>
                    <a:srgbClr val="357868"/>
                  </a:solidFill>
                  <a:latin typeface="Cambria" pitchFamily="18" charset="0"/>
                </a:rPr>
                <a:t>Focus on completing one step before moving to next step</a:t>
              </a:r>
            </a:p>
          </p:txBody>
        </p:sp>
        <p:sp>
          <p:nvSpPr>
            <p:cNvPr id="17" name="Rectangle 16"/>
            <p:cNvSpPr/>
            <p:nvPr/>
          </p:nvSpPr>
          <p:spPr>
            <a:xfrm>
              <a:off x="4572000" y="2468884"/>
              <a:ext cx="1981200" cy="923330"/>
            </a:xfrm>
            <a:prstGeom prst="rect">
              <a:avLst/>
            </a:prstGeom>
          </p:spPr>
          <p:txBody>
            <a:bodyPr wrap="square">
              <a:spAutoFit/>
            </a:bodyPr>
            <a:lstStyle/>
            <a:p>
              <a:r>
                <a:rPr lang="en-US" b="1" dirty="0">
                  <a:solidFill>
                    <a:srgbClr val="357868"/>
                  </a:solidFill>
                  <a:latin typeface="Cambria" pitchFamily="18" charset="0"/>
                </a:rPr>
                <a:t>Formal handover from one function to next</a:t>
              </a:r>
            </a:p>
          </p:txBody>
        </p:sp>
        <p:sp>
          <p:nvSpPr>
            <p:cNvPr id="18" name="Rectangle 17"/>
            <p:cNvSpPr/>
            <p:nvPr/>
          </p:nvSpPr>
          <p:spPr>
            <a:xfrm>
              <a:off x="4111158" y="4764910"/>
              <a:ext cx="3505200" cy="646331"/>
            </a:xfrm>
            <a:prstGeom prst="rect">
              <a:avLst/>
            </a:prstGeom>
          </p:spPr>
          <p:txBody>
            <a:bodyPr wrap="square">
              <a:spAutoFit/>
            </a:bodyPr>
            <a:lstStyle/>
            <a:p>
              <a:pPr algn="r"/>
              <a:r>
                <a:rPr lang="en-US" b="1" dirty="0">
                  <a:solidFill>
                    <a:srgbClr val="357868"/>
                  </a:solidFill>
                  <a:latin typeface="Cambria" pitchFamily="18" charset="0"/>
                </a:rPr>
                <a:t>Delivery of overall functionality in single big bang</a:t>
              </a:r>
            </a:p>
          </p:txBody>
        </p:sp>
      </p:grpSp>
    </p:spTree>
    <p:custDataLst>
      <p:tags r:id="rId1"/>
    </p:custDataLst>
    <p:extLst>
      <p:ext uri="{BB962C8B-B14F-4D97-AF65-F5344CB8AC3E}">
        <p14:creationId xmlns:p14="http://schemas.microsoft.com/office/powerpoint/2010/main" val="293474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p:cNvSpPr>
          <p:nvPr/>
        </p:nvSpPr>
        <p:spPr bwMode="auto">
          <a:xfrm>
            <a:off x="1515487" y="189922"/>
            <a:ext cx="6935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Methodology (SDLC)</a:t>
            </a:r>
          </a:p>
        </p:txBody>
      </p:sp>
      <p:sp>
        <p:nvSpPr>
          <p:cNvPr id="9" name="Rectangle 8"/>
          <p:cNvSpPr/>
          <p:nvPr/>
        </p:nvSpPr>
        <p:spPr>
          <a:xfrm>
            <a:off x="1870075" y="4298388"/>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Testing</a:t>
            </a:r>
          </a:p>
        </p:txBody>
      </p:sp>
      <p:sp>
        <p:nvSpPr>
          <p:cNvPr id="11" name="Rectangle 10"/>
          <p:cNvSpPr/>
          <p:nvPr/>
        </p:nvSpPr>
        <p:spPr>
          <a:xfrm>
            <a:off x="4175125" y="4295213"/>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UAT</a:t>
            </a:r>
          </a:p>
        </p:txBody>
      </p:sp>
      <p:sp>
        <p:nvSpPr>
          <p:cNvPr id="12" name="Rectangle 11"/>
          <p:cNvSpPr/>
          <p:nvPr/>
        </p:nvSpPr>
        <p:spPr>
          <a:xfrm>
            <a:off x="6623050" y="4301563"/>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Deployment to Production</a:t>
            </a:r>
          </a:p>
        </p:txBody>
      </p:sp>
      <p:sp>
        <p:nvSpPr>
          <p:cNvPr id="13" name="Rectangle 12"/>
          <p:cNvSpPr/>
          <p:nvPr/>
        </p:nvSpPr>
        <p:spPr>
          <a:xfrm>
            <a:off x="8926514" y="4288863"/>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Post Production Maintenance</a:t>
            </a:r>
          </a:p>
        </p:txBody>
      </p:sp>
      <p:sp>
        <p:nvSpPr>
          <p:cNvPr id="2" name="Arrow: Right 1">
            <a:extLst>
              <a:ext uri="{FF2B5EF4-FFF2-40B4-BE49-F238E27FC236}">
                <a16:creationId xmlns:a16="http://schemas.microsoft.com/office/drawing/2014/main" id="{64DEE6AE-18FF-46EE-8902-A19F691318A9}"/>
              </a:ext>
            </a:extLst>
          </p:cNvPr>
          <p:cNvSpPr/>
          <p:nvPr/>
        </p:nvSpPr>
        <p:spPr>
          <a:xfrm>
            <a:off x="3536723" y="4555563"/>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E346BAB-4183-48F7-9D1E-01719A10798C}"/>
              </a:ext>
            </a:extLst>
          </p:cNvPr>
          <p:cNvSpPr/>
          <p:nvPr/>
        </p:nvSpPr>
        <p:spPr>
          <a:xfrm>
            <a:off x="5886223" y="457036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AF3AB3-7561-4E7C-97D1-BC76D8B76350}"/>
              </a:ext>
            </a:extLst>
          </p:cNvPr>
          <p:cNvSpPr/>
          <p:nvPr/>
        </p:nvSpPr>
        <p:spPr>
          <a:xfrm>
            <a:off x="8243888" y="457980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3C2708-14A8-4FA2-8A03-EBC501FCFA84}"/>
              </a:ext>
            </a:extLst>
          </p:cNvPr>
          <p:cNvSpPr/>
          <p:nvPr/>
        </p:nvSpPr>
        <p:spPr>
          <a:xfrm>
            <a:off x="3546475" y="2287531"/>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E5BD638-7FAF-4846-9C5B-A184A5C7D074}"/>
              </a:ext>
            </a:extLst>
          </p:cNvPr>
          <p:cNvSpPr/>
          <p:nvPr/>
        </p:nvSpPr>
        <p:spPr>
          <a:xfrm>
            <a:off x="5886223" y="2296270"/>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4BA74CC-06EB-4420-A26D-7D6C5003CD88}"/>
              </a:ext>
            </a:extLst>
          </p:cNvPr>
          <p:cNvSpPr/>
          <p:nvPr/>
        </p:nvSpPr>
        <p:spPr>
          <a:xfrm>
            <a:off x="8243888" y="2341669"/>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DECF97A-2DB5-4E9A-9743-64ACB95D225A}"/>
              </a:ext>
            </a:extLst>
          </p:cNvPr>
          <p:cNvGrpSpPr/>
          <p:nvPr/>
        </p:nvGrpSpPr>
        <p:grpSpPr>
          <a:xfrm>
            <a:off x="2038803" y="1219201"/>
            <a:ext cx="3185716" cy="669363"/>
            <a:chOff x="277700" y="1270487"/>
            <a:chExt cx="3185716" cy="669363"/>
          </a:xfrm>
          <a:solidFill>
            <a:srgbClr val="357868"/>
          </a:solidFill>
        </p:grpSpPr>
        <p:sp>
          <p:nvSpPr>
            <p:cNvPr id="32" name="Arrow: Right 31">
              <a:extLst>
                <a:ext uri="{FF2B5EF4-FFF2-40B4-BE49-F238E27FC236}">
                  <a16:creationId xmlns:a16="http://schemas.microsoft.com/office/drawing/2014/main" id="{D76FF22C-B2D6-4DA0-BF96-D13C710E10FF}"/>
                </a:ext>
              </a:extLst>
            </p:cNvPr>
            <p:cNvSpPr/>
            <p:nvPr/>
          </p:nvSpPr>
          <p:spPr>
            <a:xfrm rot="5400000">
              <a:off x="181656" y="1375492"/>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2812A-836D-4479-A041-CDCFF3C88205}"/>
                </a:ext>
              </a:extLst>
            </p:cNvPr>
            <p:cNvSpPr/>
            <p:nvPr/>
          </p:nvSpPr>
          <p:spPr>
            <a:xfrm>
              <a:off x="397328" y="1270487"/>
              <a:ext cx="2875644" cy="255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AB4EF6-0E16-4691-9CF0-29C280F39885}"/>
                </a:ext>
              </a:extLst>
            </p:cNvPr>
            <p:cNvSpPr/>
            <p:nvPr/>
          </p:nvSpPr>
          <p:spPr>
            <a:xfrm rot="5400000">
              <a:off x="3013732" y="149016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5773815-1489-4D48-BC58-9E96E8389FA2}"/>
              </a:ext>
            </a:extLst>
          </p:cNvPr>
          <p:cNvGrpSpPr/>
          <p:nvPr/>
        </p:nvGrpSpPr>
        <p:grpSpPr>
          <a:xfrm>
            <a:off x="1870643" y="2980762"/>
            <a:ext cx="7931796" cy="1261271"/>
            <a:chOff x="229168" y="2920998"/>
            <a:chExt cx="7931796" cy="1261271"/>
          </a:xfrm>
          <a:solidFill>
            <a:srgbClr val="357868"/>
          </a:solidFill>
        </p:grpSpPr>
        <p:sp>
          <p:nvSpPr>
            <p:cNvPr id="33" name="Arrow: Right 32">
              <a:extLst>
                <a:ext uri="{FF2B5EF4-FFF2-40B4-BE49-F238E27FC236}">
                  <a16:creationId xmlns:a16="http://schemas.microsoft.com/office/drawing/2014/main" id="{C34936CF-514D-4034-86E4-1B9D6F25CD30}"/>
                </a:ext>
              </a:extLst>
            </p:cNvPr>
            <p:cNvSpPr/>
            <p:nvPr/>
          </p:nvSpPr>
          <p:spPr>
            <a:xfrm rot="5400000">
              <a:off x="133124" y="3617913"/>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3272E-DD2D-4A57-A53F-F18760C75AEA}"/>
                </a:ext>
              </a:extLst>
            </p:cNvPr>
            <p:cNvSpPr/>
            <p:nvPr/>
          </p:nvSpPr>
          <p:spPr>
            <a:xfrm>
              <a:off x="397328" y="3530997"/>
              <a:ext cx="7756072" cy="238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1856A-A8D7-4D10-BBA2-50A6345896B6}"/>
                </a:ext>
              </a:extLst>
            </p:cNvPr>
            <p:cNvSpPr/>
            <p:nvPr/>
          </p:nvSpPr>
          <p:spPr>
            <a:xfrm rot="5400000">
              <a:off x="7711280" y="313171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2C78421B-00AB-46AD-937E-75860BDC71D6}"/>
              </a:ext>
            </a:extLst>
          </p:cNvPr>
          <p:cNvSpPr/>
          <p:nvPr/>
        </p:nvSpPr>
        <p:spPr>
          <a:xfrm>
            <a:off x="1851932" y="1943221"/>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Elicitation</a:t>
            </a:r>
          </a:p>
        </p:txBody>
      </p:sp>
      <p:sp>
        <p:nvSpPr>
          <p:cNvPr id="40" name="Rectangle 39">
            <a:extLst>
              <a:ext uri="{FF2B5EF4-FFF2-40B4-BE49-F238E27FC236}">
                <a16:creationId xmlns:a16="http://schemas.microsoft.com/office/drawing/2014/main" id="{39F75A53-2DAD-4BD7-BD2D-40D594148F44}"/>
              </a:ext>
            </a:extLst>
          </p:cNvPr>
          <p:cNvSpPr/>
          <p:nvPr/>
        </p:nvSpPr>
        <p:spPr>
          <a:xfrm>
            <a:off x="4156982" y="1940046"/>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Analysis</a:t>
            </a:r>
          </a:p>
        </p:txBody>
      </p:sp>
      <p:sp>
        <p:nvSpPr>
          <p:cNvPr id="41" name="Rectangle 40">
            <a:extLst>
              <a:ext uri="{FF2B5EF4-FFF2-40B4-BE49-F238E27FC236}">
                <a16:creationId xmlns:a16="http://schemas.microsoft.com/office/drawing/2014/main" id="{098C3128-71C7-461C-B527-285371FD874E}"/>
              </a:ext>
            </a:extLst>
          </p:cNvPr>
          <p:cNvSpPr/>
          <p:nvPr/>
        </p:nvSpPr>
        <p:spPr>
          <a:xfrm>
            <a:off x="6604907" y="1946396"/>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Software Design</a:t>
            </a:r>
          </a:p>
        </p:txBody>
      </p:sp>
      <p:sp>
        <p:nvSpPr>
          <p:cNvPr id="42" name="Rectangle 41">
            <a:extLst>
              <a:ext uri="{FF2B5EF4-FFF2-40B4-BE49-F238E27FC236}">
                <a16:creationId xmlns:a16="http://schemas.microsoft.com/office/drawing/2014/main" id="{B5C81596-A1D3-49C9-869B-F30F95ECAC42}"/>
              </a:ext>
            </a:extLst>
          </p:cNvPr>
          <p:cNvSpPr/>
          <p:nvPr/>
        </p:nvSpPr>
        <p:spPr>
          <a:xfrm>
            <a:off x="8908371" y="1933696"/>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Coding</a:t>
            </a:r>
          </a:p>
        </p:txBody>
      </p:sp>
    </p:spTree>
    <p:custDataLst>
      <p:tags r:id="rId1"/>
    </p:custDataLst>
    <p:extLst>
      <p:ext uri="{BB962C8B-B14F-4D97-AF65-F5344CB8AC3E}">
        <p14:creationId xmlns:p14="http://schemas.microsoft.com/office/powerpoint/2010/main" val="23468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50000"/>
          <a:stretch/>
        </p:blipFill>
        <p:spPr bwMode="auto">
          <a:xfrm>
            <a:off x="7924800" y="762000"/>
            <a:ext cx="2743201" cy="6096004"/>
          </a:xfrm>
          <a:prstGeom prst="rect">
            <a:avLst/>
          </a:prstGeom>
          <a:noFill/>
          <a:extLst>
            <a:ext uri="{909E8E84-426E-40DD-AFC4-6F175D3DCCD1}">
              <a14:hiddenFill xmlns:a14="http://schemas.microsoft.com/office/drawing/2010/main">
                <a:solidFill>
                  <a:srgbClr val="FFFFFF"/>
                </a:solidFill>
              </a14:hiddenFill>
            </a:ext>
          </a:extLst>
        </p:spPr>
      </p:pic>
      <p:sp>
        <p:nvSpPr>
          <p:cNvPr id="93186" name="Title 1"/>
          <p:cNvSpPr txBox="1">
            <a:spLocks/>
          </p:cNvSpPr>
          <p:nvPr/>
        </p:nvSpPr>
        <p:spPr bwMode="auto">
          <a:xfrm>
            <a:off x="1522412" y="187035"/>
            <a:ext cx="6935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Strengths of Waterfall Model</a:t>
            </a:r>
          </a:p>
        </p:txBody>
      </p:sp>
      <p:sp>
        <p:nvSpPr>
          <p:cNvPr id="8" name="Rounded Rectangle 7"/>
          <p:cNvSpPr/>
          <p:nvPr/>
        </p:nvSpPr>
        <p:spPr>
          <a:xfrm>
            <a:off x="1752600" y="2057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Easy to understand, easy to use</a:t>
            </a:r>
          </a:p>
        </p:txBody>
      </p:sp>
      <p:sp>
        <p:nvSpPr>
          <p:cNvPr id="9" name="Rounded Rectangle 8"/>
          <p:cNvSpPr/>
          <p:nvPr/>
        </p:nvSpPr>
        <p:spPr>
          <a:xfrm>
            <a:off x="1752600" y="2743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Provides structure to inexperienced staff</a:t>
            </a:r>
          </a:p>
        </p:txBody>
      </p:sp>
      <p:sp>
        <p:nvSpPr>
          <p:cNvPr id="10" name="Rounded Rectangle 9"/>
          <p:cNvSpPr/>
          <p:nvPr/>
        </p:nvSpPr>
        <p:spPr>
          <a:xfrm>
            <a:off x="1752600" y="3429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Milestones are well understood</a:t>
            </a:r>
          </a:p>
        </p:txBody>
      </p:sp>
      <p:sp>
        <p:nvSpPr>
          <p:cNvPr id="11" name="Rounded Rectangle 10"/>
          <p:cNvSpPr/>
          <p:nvPr/>
        </p:nvSpPr>
        <p:spPr>
          <a:xfrm>
            <a:off x="1752600" y="4114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Sets requirements stability</a:t>
            </a:r>
          </a:p>
        </p:txBody>
      </p:sp>
      <p:sp>
        <p:nvSpPr>
          <p:cNvPr id="12" name="Rounded Rectangle 11"/>
          <p:cNvSpPr/>
          <p:nvPr/>
        </p:nvSpPr>
        <p:spPr>
          <a:xfrm>
            <a:off x="1752600" y="48006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Good for management control (plan, staff, track)</a:t>
            </a:r>
          </a:p>
        </p:txBody>
      </p:sp>
      <p:sp>
        <p:nvSpPr>
          <p:cNvPr id="13" name="Rounded Rectangle 12"/>
          <p:cNvSpPr/>
          <p:nvPr/>
        </p:nvSpPr>
        <p:spPr>
          <a:xfrm>
            <a:off x="1752600" y="54864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latin typeface="Cambria" pitchFamily="18" charset="0"/>
              </a:rPr>
              <a:t>Works well when quality is more important </a:t>
            </a:r>
          </a:p>
          <a:p>
            <a:pPr algn="ctr">
              <a:defRPr/>
            </a:pPr>
            <a:r>
              <a:rPr lang="en-IN" dirty="0">
                <a:solidFill>
                  <a:prstClr val="black"/>
                </a:solidFill>
                <a:latin typeface="Cambria" pitchFamily="18" charset="0"/>
              </a:rPr>
              <a:t>Than cost or schedule</a:t>
            </a:r>
          </a:p>
        </p:txBody>
      </p:sp>
    </p:spTree>
    <p:custDataLst>
      <p:tags r:id="rId1"/>
    </p:custDataLst>
    <p:extLst>
      <p:ext uri="{BB962C8B-B14F-4D97-AF65-F5344CB8AC3E}">
        <p14:creationId xmlns:p14="http://schemas.microsoft.com/office/powerpoint/2010/main" val="14571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p:cNvSpPr>
          <p:nvPr/>
        </p:nvSpPr>
        <p:spPr bwMode="auto">
          <a:xfrm>
            <a:off x="1524000" y="200890"/>
            <a:ext cx="6935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Weaknesses of Waterfall Model</a:t>
            </a:r>
          </a:p>
        </p:txBody>
      </p:sp>
      <p:pic>
        <p:nvPicPr>
          <p:cNvPr id="13314" name="Picture 2"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33800" y="1600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All requirements must be known upfront</a:t>
            </a:r>
          </a:p>
        </p:txBody>
      </p:sp>
      <p:sp>
        <p:nvSpPr>
          <p:cNvPr id="9" name="Rounded Rectangle 8"/>
          <p:cNvSpPr/>
          <p:nvPr/>
        </p:nvSpPr>
        <p:spPr>
          <a:xfrm>
            <a:off x="3733800" y="2286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Deliverables created for each phase are considered frozen – inhibits flexibility</a:t>
            </a:r>
          </a:p>
        </p:txBody>
      </p:sp>
      <p:sp>
        <p:nvSpPr>
          <p:cNvPr id="10" name="Rounded Rectangle 9"/>
          <p:cNvSpPr/>
          <p:nvPr/>
        </p:nvSpPr>
        <p:spPr>
          <a:xfrm>
            <a:off x="3733800" y="2971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Can give a false impression of progress</a:t>
            </a:r>
          </a:p>
        </p:txBody>
      </p:sp>
      <p:sp>
        <p:nvSpPr>
          <p:cNvPr id="11" name="Rounded Rectangle 10"/>
          <p:cNvSpPr/>
          <p:nvPr/>
        </p:nvSpPr>
        <p:spPr>
          <a:xfrm>
            <a:off x="3719736" y="3717032"/>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Does not reflect problem-solving nature of software development – iterations of phases</a:t>
            </a:r>
          </a:p>
        </p:txBody>
      </p:sp>
      <p:sp>
        <p:nvSpPr>
          <p:cNvPr id="12" name="Rounded Rectangle 11"/>
          <p:cNvSpPr/>
          <p:nvPr/>
        </p:nvSpPr>
        <p:spPr>
          <a:xfrm>
            <a:off x="3733800" y="4343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Integration is one big bang at the end</a:t>
            </a:r>
          </a:p>
        </p:txBody>
      </p:sp>
      <p:sp>
        <p:nvSpPr>
          <p:cNvPr id="13" name="Rounded Rectangle 12"/>
          <p:cNvSpPr/>
          <p:nvPr/>
        </p:nvSpPr>
        <p:spPr>
          <a:xfrm>
            <a:off x="3733800" y="50292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Little opportunity for customer to preview the system (until it may be too late)</a:t>
            </a:r>
          </a:p>
        </p:txBody>
      </p:sp>
    </p:spTree>
    <p:custDataLst>
      <p:tags r:id="rId1"/>
    </p:custDataLst>
    <p:extLst>
      <p:ext uri="{BB962C8B-B14F-4D97-AF65-F5344CB8AC3E}">
        <p14:creationId xmlns:p14="http://schemas.microsoft.com/office/powerpoint/2010/main" val="41922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pic>
        <p:nvPicPr>
          <p:cNvPr id="3074"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t="43768" b="11555"/>
          <a:stretch/>
        </p:blipFill>
        <p:spPr bwMode="auto">
          <a:xfrm>
            <a:off x="1524001" y="1900311"/>
            <a:ext cx="9130953" cy="307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678" y="2204864"/>
            <a:ext cx="7172739" cy="369332"/>
          </a:xfrm>
          <a:prstGeom prst="rect">
            <a:avLst/>
          </a:prstGeom>
        </p:spPr>
        <p:txBody>
          <a:bodyPr wrap="square">
            <a:spAutoFit/>
          </a:bodyPr>
          <a:lstStyle/>
          <a:p>
            <a:r>
              <a:rPr lang="en-US" b="1" dirty="0">
                <a:latin typeface="Cambria" pitchFamily="18" charset="0"/>
              </a:rPr>
              <a:t>The agile model does not build an entire system at once.</a:t>
            </a:r>
            <a:endParaRPr lang="en-US" dirty="0"/>
          </a:p>
        </p:txBody>
      </p:sp>
      <p:sp>
        <p:nvSpPr>
          <p:cNvPr id="6" name="Rectangle 5"/>
          <p:cNvSpPr/>
          <p:nvPr/>
        </p:nvSpPr>
        <p:spPr>
          <a:xfrm>
            <a:off x="3534104" y="4202668"/>
            <a:ext cx="2733697" cy="369332"/>
          </a:xfrm>
          <a:prstGeom prst="rect">
            <a:avLst/>
          </a:prstGeom>
        </p:spPr>
        <p:txBody>
          <a:bodyPr wrap="none">
            <a:spAutoFit/>
          </a:bodyPr>
          <a:lstStyle/>
          <a:p>
            <a:pPr marL="0" lvl="1" algn="ctr"/>
            <a:r>
              <a:rPr lang="en-US" b="1" dirty="0">
                <a:solidFill>
                  <a:srgbClr val="357868"/>
                </a:solidFill>
                <a:latin typeface="Cambria" pitchFamily="18" charset="0"/>
              </a:rPr>
              <a:t>Develops Incrementally </a:t>
            </a:r>
          </a:p>
        </p:txBody>
      </p:sp>
      <p:sp>
        <p:nvSpPr>
          <p:cNvPr id="11" name="Rectangle 10"/>
          <p:cNvSpPr/>
          <p:nvPr/>
        </p:nvSpPr>
        <p:spPr>
          <a:xfrm>
            <a:off x="1524000" y="953870"/>
            <a:ext cx="9144000" cy="646331"/>
          </a:xfrm>
          <a:prstGeom prst="rect">
            <a:avLst/>
          </a:prstGeom>
          <a:solidFill>
            <a:schemeClr val="accent6">
              <a:lumMod val="20000"/>
              <a:lumOff val="80000"/>
            </a:schemeClr>
          </a:solidFill>
        </p:spPr>
        <p:txBody>
          <a:bodyPr wrap="square">
            <a:spAutoFit/>
          </a:bodyPr>
          <a:lstStyle/>
          <a:p>
            <a:pPr marL="0" lvl="1" algn="ctr"/>
            <a:r>
              <a:rPr lang="en-US" b="1" dirty="0">
                <a:solidFill>
                  <a:srgbClr val="357868"/>
                </a:solidFill>
                <a:latin typeface="Cambria" pitchFamily="18" charset="0"/>
              </a:rPr>
              <a:t>Less time is invested upfront for documenting requirements                                                                  when development is done incrementally. </a:t>
            </a:r>
          </a:p>
        </p:txBody>
      </p:sp>
      <p:sp>
        <p:nvSpPr>
          <p:cNvPr id="12" name="Oval 11"/>
          <p:cNvSpPr/>
          <p:nvPr/>
        </p:nvSpPr>
        <p:spPr>
          <a:xfrm>
            <a:off x="2819401" y="2566020"/>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8592" y="2553122"/>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58349" y="2563513"/>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5773701"/>
            <a:ext cx="9144000" cy="707886"/>
          </a:xfrm>
          <a:prstGeom prst="rect">
            <a:avLst/>
          </a:prstGeom>
          <a:solidFill>
            <a:schemeClr val="bg1">
              <a:lumMod val="85000"/>
            </a:schemeClr>
          </a:solidFill>
        </p:spPr>
        <p:txBody>
          <a:bodyPr wrap="square">
            <a:spAutoFit/>
          </a:bodyPr>
          <a:lstStyle/>
          <a:p>
            <a:pPr marL="0" lvl="1" algn="ctr"/>
            <a:r>
              <a:rPr lang="en-US" sz="2000" dirty="0">
                <a:solidFill>
                  <a:srgbClr val="357868"/>
                </a:solidFill>
                <a:latin typeface="Trebuchet MS" panose="020B0603020202020204" pitchFamily="34" charset="0"/>
              </a:rPr>
              <a:t>Unlike the more traditional waterfall approach, the agile development method is based on iterative and incremental development. </a:t>
            </a:r>
          </a:p>
        </p:txBody>
      </p:sp>
    </p:spTree>
    <p:custDataLst>
      <p:tags r:id="rId1"/>
    </p:custDataLst>
    <p:extLst>
      <p:ext uri="{BB962C8B-B14F-4D97-AF65-F5344CB8AC3E}">
        <p14:creationId xmlns:p14="http://schemas.microsoft.com/office/powerpoint/2010/main" val="10725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sp>
        <p:nvSpPr>
          <p:cNvPr id="5" name="Rectangle 4"/>
          <p:cNvSpPr>
            <a:spLocks noChangeArrowheads="1"/>
          </p:cNvSpPr>
          <p:nvPr/>
        </p:nvSpPr>
        <p:spPr bwMode="auto">
          <a:xfrm>
            <a:off x="1524000" y="6027004"/>
            <a:ext cx="9144000" cy="830997"/>
          </a:xfrm>
          <a:prstGeom prst="rect">
            <a:avLst/>
          </a:prstGeom>
          <a:solidFill>
            <a:srgbClr val="035642"/>
          </a:solidFill>
          <a:ln>
            <a:noFill/>
          </a:ln>
        </p:spPr>
        <p:txBody>
          <a:bodyPr wrap="square">
            <a:spAutoFit/>
          </a:bodyPr>
          <a:lstStyle/>
          <a:p>
            <a:pPr algn="ctr"/>
            <a:r>
              <a:rPr lang="en-US" sz="2400" dirty="0">
                <a:solidFill>
                  <a:prstClr val="white"/>
                </a:solidFill>
                <a:latin typeface="Cambria" pitchFamily="18" charset="0"/>
              </a:rPr>
              <a:t>A mainline characteristic of agile software development is that customer feedback occurs simultaneously with development</a:t>
            </a:r>
            <a:endParaRPr lang="en-US" sz="2400" b="1" dirty="0">
              <a:solidFill>
                <a:prstClr val="white"/>
              </a:solidFill>
              <a:latin typeface="Cambria" pitchFamily="18" charset="0"/>
            </a:endParaRPr>
          </a:p>
        </p:txBody>
      </p:sp>
      <p:cxnSp>
        <p:nvCxnSpPr>
          <p:cNvPr id="3" name="Straight Arrow Connector 2"/>
          <p:cNvCxnSpPr>
            <a:stCxn id="8" idx="3"/>
            <a:endCxn id="9" idx="0"/>
          </p:cNvCxnSpPr>
          <p:nvPr/>
        </p:nvCxnSpPr>
        <p:spPr>
          <a:xfrm>
            <a:off x="7116960" y="1598990"/>
            <a:ext cx="1567512"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9" idx="2"/>
            <a:endCxn id="10" idx="3"/>
          </p:cNvCxnSpPr>
          <p:nvPr/>
        </p:nvCxnSpPr>
        <p:spPr>
          <a:xfrm flipH="1">
            <a:off x="7164258" y="4188579"/>
            <a:ext cx="1520214"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10" idx="1"/>
            <a:endCxn id="7" idx="2"/>
          </p:cNvCxnSpPr>
          <p:nvPr/>
        </p:nvCxnSpPr>
        <p:spPr>
          <a:xfrm flipH="1" flipV="1">
            <a:off x="3550598" y="4188579"/>
            <a:ext cx="1480061"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7" idx="0"/>
            <a:endCxn id="8" idx="1"/>
          </p:cNvCxnSpPr>
          <p:nvPr/>
        </p:nvCxnSpPr>
        <p:spPr>
          <a:xfrm flipV="1">
            <a:off x="3550598" y="1598990"/>
            <a:ext cx="1507505"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54" name="Group 53"/>
          <p:cNvGrpSpPr/>
          <p:nvPr/>
        </p:nvGrpSpPr>
        <p:grpSpPr>
          <a:xfrm>
            <a:off x="5058102" y="838200"/>
            <a:ext cx="2058858" cy="1521578"/>
            <a:chOff x="3534102" y="838200"/>
            <a:chExt cx="2058858" cy="1521578"/>
          </a:xfrm>
        </p:grpSpPr>
        <p:sp>
          <p:nvSpPr>
            <p:cNvPr id="8" name="Rounded Rectangle 7"/>
            <p:cNvSpPr/>
            <p:nvPr/>
          </p:nvSpPr>
          <p:spPr>
            <a:xfrm>
              <a:off x="3534102" y="838200"/>
              <a:ext cx="2058858"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Requirements</a:t>
              </a:r>
            </a:p>
          </p:txBody>
        </p:sp>
        <p:pic>
          <p:nvPicPr>
            <p:cNvPr id="4098" name="Picture 2" descr="http://www.tulaproperty.com/Content/img/new/icon-3.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6487" y="1281539"/>
              <a:ext cx="963274" cy="963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681606" y="2667000"/>
            <a:ext cx="2005733" cy="1521578"/>
            <a:chOff x="6157605" y="2667000"/>
            <a:chExt cx="2005733" cy="1521578"/>
          </a:xfrm>
        </p:grpSpPr>
        <p:sp>
          <p:nvSpPr>
            <p:cNvPr id="9" name="Rounded Rectangle 8"/>
            <p:cNvSpPr/>
            <p:nvPr/>
          </p:nvSpPr>
          <p:spPr>
            <a:xfrm>
              <a:off x="6157605" y="2667000"/>
              <a:ext cx="2005733"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Architecture and Design</a:t>
              </a:r>
            </a:p>
          </p:txBody>
        </p:sp>
        <p:pic>
          <p:nvPicPr>
            <p:cNvPr id="4100" name="Picture 4" descr="https://d30y9cdsu7xlg0.cloudfront.net/png/7285-200.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6761" y="3321159"/>
              <a:ext cx="867419" cy="8674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5030658" y="4345791"/>
            <a:ext cx="2133600" cy="1524000"/>
            <a:chOff x="3506658" y="4345791"/>
            <a:chExt cx="2133600" cy="1524000"/>
          </a:xfrm>
        </p:grpSpPr>
        <p:sp>
          <p:nvSpPr>
            <p:cNvPr id="10" name="Rounded Rectangle 9"/>
            <p:cNvSpPr/>
            <p:nvPr/>
          </p:nvSpPr>
          <p:spPr>
            <a:xfrm>
              <a:off x="3506658" y="4345791"/>
              <a:ext cx="2133600" cy="1524000"/>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Development</a:t>
              </a:r>
            </a:p>
          </p:txBody>
        </p:sp>
        <p:pic>
          <p:nvPicPr>
            <p:cNvPr id="4102" name="Picture 6" descr="https://www.colourbox.com/preview/15795224-development-icon.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4392" y="4748167"/>
              <a:ext cx="888925" cy="1056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2438400" y="2667000"/>
            <a:ext cx="2224394" cy="1521578"/>
            <a:chOff x="914400" y="2667000"/>
            <a:chExt cx="2224394" cy="1521578"/>
          </a:xfrm>
        </p:grpSpPr>
        <p:sp>
          <p:nvSpPr>
            <p:cNvPr id="7" name="Rounded Rectangle 6"/>
            <p:cNvSpPr/>
            <p:nvPr/>
          </p:nvSpPr>
          <p:spPr>
            <a:xfrm>
              <a:off x="914400" y="2667000"/>
              <a:ext cx="2224394"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Test and Feedback</a:t>
              </a:r>
            </a:p>
          </p:txBody>
        </p:sp>
        <p:pic>
          <p:nvPicPr>
            <p:cNvPr id="4104" name="Picture 8" descr="http://anoda.mobi/wp-content/uploads/2016/07/services-icon-qa-324x324.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52967" y="3340128"/>
              <a:ext cx="760789" cy="7607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eedback icon"/>
            <p:cNvPicPr>
              <a:picLocks noChangeAspect="1" noChangeArrowheads="1"/>
            </p:cNvPicPr>
            <p:nvPr/>
          </p:nvPicPr>
          <p:blipFill>
            <a:blip r:embed="rId11" cstate="print">
              <a:clrChange>
                <a:clrFrom>
                  <a:srgbClr val="FFFFFF"/>
                </a:clrFrom>
                <a:clrTo>
                  <a:srgbClr val="FFFFFF">
                    <a:alpha val="0"/>
                  </a:srgbClr>
                </a:clrTo>
              </a:clrChang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69612" y="3384378"/>
              <a:ext cx="973573" cy="7018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087531" y="2359779"/>
            <a:ext cx="1594074" cy="1068011"/>
            <a:chOff x="4563531" y="2359778"/>
            <a:chExt cx="1594074" cy="1068011"/>
          </a:xfrm>
        </p:grpSpPr>
        <p:cxnSp>
          <p:nvCxnSpPr>
            <p:cNvPr id="21" name="Straight Arrow Connector 20"/>
            <p:cNvCxnSpPr>
              <a:stCxn id="9" idx="1"/>
              <a:endCxn id="8" idx="2"/>
            </p:cNvCxnSpPr>
            <p:nvPr/>
          </p:nvCxnSpPr>
          <p:spPr>
            <a:xfrm flipH="1" flipV="1">
              <a:off x="4563531" y="2359778"/>
              <a:ext cx="1594074"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4" name="Rectangle 63"/>
            <p:cNvSpPr/>
            <p:nvPr/>
          </p:nvSpPr>
          <p:spPr>
            <a:xfrm rot="2038467">
              <a:off x="4919574" y="2613832"/>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8" name="Group 57"/>
          <p:cNvGrpSpPr/>
          <p:nvPr/>
        </p:nvGrpSpPr>
        <p:grpSpPr>
          <a:xfrm>
            <a:off x="4602603" y="2359779"/>
            <a:ext cx="1484928" cy="1068011"/>
            <a:chOff x="3078603" y="2359778"/>
            <a:chExt cx="1484928" cy="1068011"/>
          </a:xfrm>
        </p:grpSpPr>
        <p:cxnSp>
          <p:nvCxnSpPr>
            <p:cNvPr id="26" name="Straight Arrow Connector 25"/>
            <p:cNvCxnSpPr>
              <a:stCxn id="8" idx="2"/>
              <a:endCxn id="7" idx="3"/>
            </p:cNvCxnSpPr>
            <p:nvPr/>
          </p:nvCxnSpPr>
          <p:spPr>
            <a:xfrm flipH="1">
              <a:off x="3138794" y="2359778"/>
              <a:ext cx="1424737"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5" name="Rectangle 64"/>
            <p:cNvSpPr/>
            <p:nvPr/>
          </p:nvSpPr>
          <p:spPr>
            <a:xfrm rot="19410413">
              <a:off x="3078603" y="2639546"/>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9" name="Group 58"/>
          <p:cNvGrpSpPr/>
          <p:nvPr/>
        </p:nvGrpSpPr>
        <p:grpSpPr>
          <a:xfrm>
            <a:off x="4569066" y="3427789"/>
            <a:ext cx="1528393" cy="918002"/>
            <a:chOff x="3045065" y="3427789"/>
            <a:chExt cx="1528393" cy="918002"/>
          </a:xfrm>
        </p:grpSpPr>
        <p:cxnSp>
          <p:nvCxnSpPr>
            <p:cNvPr id="29" name="Straight Arrow Connector 28"/>
            <p:cNvCxnSpPr>
              <a:stCxn id="7" idx="3"/>
              <a:endCxn id="10" idx="0"/>
            </p:cNvCxnSpPr>
            <p:nvPr/>
          </p:nvCxnSpPr>
          <p:spPr>
            <a:xfrm>
              <a:off x="3138794" y="3427789"/>
              <a:ext cx="1434664"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6" name="Rectangle 65"/>
            <p:cNvSpPr/>
            <p:nvPr/>
          </p:nvSpPr>
          <p:spPr>
            <a:xfrm rot="2046985">
              <a:off x="3045065" y="3820539"/>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60" name="Group 59"/>
          <p:cNvGrpSpPr/>
          <p:nvPr/>
        </p:nvGrpSpPr>
        <p:grpSpPr>
          <a:xfrm>
            <a:off x="6097459" y="3427789"/>
            <a:ext cx="1631423" cy="918002"/>
            <a:chOff x="4573458" y="3427789"/>
            <a:chExt cx="1631423" cy="918002"/>
          </a:xfrm>
        </p:grpSpPr>
        <p:cxnSp>
          <p:nvCxnSpPr>
            <p:cNvPr id="32" name="Straight Arrow Connector 31"/>
            <p:cNvCxnSpPr>
              <a:stCxn id="10" idx="0"/>
              <a:endCxn id="9" idx="1"/>
            </p:cNvCxnSpPr>
            <p:nvPr/>
          </p:nvCxnSpPr>
          <p:spPr>
            <a:xfrm flipV="1">
              <a:off x="4573458" y="3427789"/>
              <a:ext cx="1584147"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7" name="Rectangle 66"/>
            <p:cNvSpPr/>
            <p:nvPr/>
          </p:nvSpPr>
          <p:spPr>
            <a:xfrm rot="19708242">
              <a:off x="4967106" y="3752637"/>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spTree>
    <p:custDataLst>
      <p:tags r:id="rId1"/>
    </p:custDataLst>
    <p:extLst>
      <p:ext uri="{BB962C8B-B14F-4D97-AF65-F5344CB8AC3E}">
        <p14:creationId xmlns:p14="http://schemas.microsoft.com/office/powerpoint/2010/main" val="22467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7648" y="238456"/>
            <a:ext cx="8380590" cy="371145"/>
          </a:xfrm>
        </p:spPr>
        <p:txBody>
          <a:bodyPr>
            <a:normAutofit fontScale="90000"/>
          </a:bodyPr>
          <a:lstStyle/>
          <a:p>
            <a:r>
              <a:rPr lang="en-US" sz="2400" dirty="0"/>
              <a:t>Agile Ecosystem</a:t>
            </a:r>
          </a:p>
        </p:txBody>
      </p:sp>
      <p:sp>
        <p:nvSpPr>
          <p:cNvPr id="13" name="Rectangle 12"/>
          <p:cNvSpPr/>
          <p:nvPr/>
        </p:nvSpPr>
        <p:spPr>
          <a:xfrm>
            <a:off x="5028888" y="685800"/>
            <a:ext cx="2226812" cy="462156"/>
          </a:xfrm>
          <a:prstGeom prst="rect">
            <a:avLst/>
          </a:prstGeom>
          <a:solidFill>
            <a:srgbClr val="03564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Agile Ecosystem</a:t>
            </a:r>
          </a:p>
        </p:txBody>
      </p:sp>
      <p:sp>
        <p:nvSpPr>
          <p:cNvPr id="16" name="Rectangle 15"/>
          <p:cNvSpPr/>
          <p:nvPr/>
        </p:nvSpPr>
        <p:spPr>
          <a:xfrm>
            <a:off x="4943378" y="3045046"/>
            <a:ext cx="2408025" cy="2974755"/>
          </a:xfrm>
          <a:prstGeom prst="rect">
            <a:avLst/>
          </a:prstGeom>
          <a:noFill/>
          <a:ln w="3810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828" tIns="126828" rIns="126828" bIns="126828"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Enough  space in the work area for  story boards, flip-charts and screens.</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Face to Face setup </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Meeting rooms within the project space with  audio/video  devices.</a:t>
            </a:r>
          </a:p>
        </p:txBody>
      </p:sp>
      <p:sp>
        <p:nvSpPr>
          <p:cNvPr id="19" name="Rectangle 18"/>
          <p:cNvSpPr/>
          <p:nvPr/>
        </p:nvSpPr>
        <p:spPr>
          <a:xfrm>
            <a:off x="7813023" y="3045046"/>
            <a:ext cx="2408025" cy="2974755"/>
          </a:xfrm>
          <a:prstGeom prst="rect">
            <a:avLst/>
          </a:prstGeom>
          <a:no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580" tIns="179580" rIns="179580" bIns="179580"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Robust server setups with high uptime to handle frequent deployment.</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Uninterrupted connectivity with dedicated line to reduce downtime.</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Increase the usage of tools for automation and avoiding time-delay due to manual intervention.</a:t>
            </a:r>
          </a:p>
        </p:txBody>
      </p:sp>
      <p:sp>
        <p:nvSpPr>
          <p:cNvPr id="23" name="Rectangle 22"/>
          <p:cNvSpPr/>
          <p:nvPr/>
        </p:nvSpPr>
        <p:spPr>
          <a:xfrm>
            <a:off x="1974310" y="3045046"/>
            <a:ext cx="2409151" cy="2974755"/>
          </a:xfrm>
          <a:prstGeom prst="rect">
            <a:avLst/>
          </a:prstGeom>
          <a:noFill/>
          <a:ln w="38100">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59" tIns="155459" rIns="155459" bIns="155459" numCol="1" spcCol="1270" anchor="ctr"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Daily communication within and across the team using contemporary communication channels.</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Common collaboration tool for the team.</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Formal and efficient  resolution process for blockages </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Plan for frequent and timely travel between onshore-offshore</a:t>
            </a:r>
            <a:r>
              <a:rPr lang="en-US" sz="1400" dirty="0">
                <a:solidFill>
                  <a:prstClr val="black"/>
                </a:solidFill>
                <a:latin typeface="Cambria" pitchFamily="18" charset="0"/>
                <a:cs typeface="Arial" pitchFamily="34" charset="0"/>
              </a:rPr>
              <a:t>.</a:t>
            </a:r>
          </a:p>
        </p:txBody>
      </p:sp>
      <p:sp>
        <p:nvSpPr>
          <p:cNvPr id="82" name="Rectangle 81"/>
          <p:cNvSpPr/>
          <p:nvPr/>
        </p:nvSpPr>
        <p:spPr>
          <a:xfrm>
            <a:off x="1974310" y="1534385"/>
            <a:ext cx="2409151" cy="386328"/>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Communication</a:t>
            </a:r>
          </a:p>
        </p:txBody>
      </p:sp>
      <p:sp>
        <p:nvSpPr>
          <p:cNvPr id="88" name="Rectangle 87"/>
          <p:cNvSpPr/>
          <p:nvPr/>
        </p:nvSpPr>
        <p:spPr>
          <a:xfrm>
            <a:off x="4943378" y="1524000"/>
            <a:ext cx="2408025" cy="386328"/>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Physical</a:t>
            </a:r>
          </a:p>
        </p:txBody>
      </p:sp>
      <p:sp>
        <p:nvSpPr>
          <p:cNvPr id="89" name="Rectangle 88"/>
          <p:cNvSpPr/>
          <p:nvPr/>
        </p:nvSpPr>
        <p:spPr>
          <a:xfrm>
            <a:off x="7798013" y="1528149"/>
            <a:ext cx="2408025" cy="38632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Environment</a:t>
            </a:r>
          </a:p>
        </p:txBody>
      </p:sp>
      <p:cxnSp>
        <p:nvCxnSpPr>
          <p:cNvPr id="25" name="Straight Connector 24"/>
          <p:cNvCxnSpPr>
            <a:stCxn id="13" idx="1"/>
            <a:endCxn id="82" idx="0"/>
          </p:cNvCxnSpPr>
          <p:nvPr/>
        </p:nvCxnSpPr>
        <p:spPr>
          <a:xfrm flipH="1">
            <a:off x="3178886" y="916879"/>
            <a:ext cx="1850003" cy="61750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88" idx="0"/>
          </p:cNvCxnSpPr>
          <p:nvPr/>
        </p:nvCxnSpPr>
        <p:spPr>
          <a:xfrm>
            <a:off x="6142294" y="1147956"/>
            <a:ext cx="5096" cy="37604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a:endCxn id="89" idx="0"/>
          </p:cNvCxnSpPr>
          <p:nvPr/>
        </p:nvCxnSpPr>
        <p:spPr>
          <a:xfrm>
            <a:off x="7255701" y="916879"/>
            <a:ext cx="1746325" cy="6112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1524000" y="62116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Agility is speed that’s what matters when you need </a:t>
            </a:r>
          </a:p>
          <a:p>
            <a:pPr algn="ctr"/>
            <a:r>
              <a:rPr lang="en-US" b="1" dirty="0">
                <a:solidFill>
                  <a:prstClr val="white"/>
                </a:solidFill>
                <a:latin typeface="Cambria" pitchFamily="18" charset="0"/>
              </a:rPr>
              <a:t>to reduce the speed to market!</a:t>
            </a:r>
          </a:p>
        </p:txBody>
      </p:sp>
      <p:pic>
        <p:nvPicPr>
          <p:cNvPr id="2" name="Picture 1"/>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629148" y="1945573"/>
            <a:ext cx="1099473" cy="1099473"/>
          </a:xfrm>
          <a:prstGeom prst="rect">
            <a:avLst/>
          </a:prstGeom>
        </p:spPr>
      </p:pic>
      <p:grpSp>
        <p:nvGrpSpPr>
          <p:cNvPr id="7" name="Group 6"/>
          <p:cNvGrpSpPr/>
          <p:nvPr/>
        </p:nvGrpSpPr>
        <p:grpSpPr>
          <a:xfrm>
            <a:off x="5077877" y="2017109"/>
            <a:ext cx="2089687" cy="1011127"/>
            <a:chOff x="3553876" y="2017108"/>
            <a:chExt cx="2089687" cy="1011127"/>
          </a:xfrm>
        </p:grpSpPr>
        <p:pic>
          <p:nvPicPr>
            <p:cNvPr id="3" name="Picture 2"/>
            <p:cNvPicPr>
              <a:picLocks noChangeAspect="1"/>
            </p:cNvPicPr>
            <p:nvPr/>
          </p:nvPicPr>
          <p:blipFill>
            <a:blip r:embed="rId3" cstate="print">
              <a:duotone>
                <a:schemeClr val="bg2">
                  <a:shade val="45000"/>
                  <a:satMod val="135000"/>
                </a:schemeClr>
                <a:prstClr val="white"/>
              </a:duotone>
            </a:blip>
            <a:stretch>
              <a:fillRect/>
            </a:stretch>
          </p:blipFill>
          <p:spPr>
            <a:xfrm>
              <a:off x="5181600" y="2017108"/>
              <a:ext cx="461963" cy="461963"/>
            </a:xfrm>
            <a:prstGeom prst="rect">
              <a:avLst/>
            </a:prstGeom>
          </p:spPr>
        </p:pic>
        <p:pic>
          <p:nvPicPr>
            <p:cNvPr id="5" name="Picture 4"/>
            <p:cNvPicPr>
              <a:picLocks noChangeAspect="1"/>
            </p:cNvPicPr>
            <p:nvPr/>
          </p:nvPicPr>
          <p:blipFill>
            <a:blip r:embed="rId4" cstate="print">
              <a:duotone>
                <a:schemeClr val="bg2">
                  <a:shade val="45000"/>
                  <a:satMod val="135000"/>
                </a:schemeClr>
                <a:prstClr val="white"/>
              </a:duotone>
            </a:blip>
            <a:stretch>
              <a:fillRect/>
            </a:stretch>
          </p:blipFill>
          <p:spPr>
            <a:xfrm>
              <a:off x="3553876" y="2069114"/>
              <a:ext cx="461963" cy="461963"/>
            </a:xfrm>
            <a:prstGeom prst="rect">
              <a:avLst/>
            </a:prstGeom>
          </p:spPr>
        </p:pic>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4203943" y="2342435"/>
              <a:ext cx="685800" cy="685800"/>
            </a:xfrm>
            <a:prstGeom prst="rect">
              <a:avLst/>
            </a:prstGeom>
          </p:spPr>
        </p:pic>
      </p:grpSp>
      <p:pic>
        <p:nvPicPr>
          <p:cNvPr id="8" name="Picture 7"/>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275882" y="1965060"/>
            <a:ext cx="1452286" cy="1028023"/>
          </a:xfrm>
          <a:prstGeom prst="rect">
            <a:avLst/>
          </a:prstGeom>
        </p:spPr>
      </p:pic>
    </p:spTree>
    <p:extLst>
      <p:ext uri="{BB962C8B-B14F-4D97-AF65-F5344CB8AC3E}">
        <p14:creationId xmlns:p14="http://schemas.microsoft.com/office/powerpoint/2010/main" val="167135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2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3" y="225734"/>
            <a:ext cx="8333089" cy="461665"/>
          </a:xfrm>
        </p:spPr>
        <p:txBody>
          <a:bodyPr wrap="square">
            <a:spAutoFit/>
          </a:bodyPr>
          <a:lstStyle/>
          <a:p>
            <a:r>
              <a:rPr lang="en-US" sz="2400" dirty="0">
                <a:ea typeface="+mn-ea"/>
                <a:cs typeface="+mn-cs"/>
              </a:rPr>
              <a:t>Team Transformation</a:t>
            </a:r>
          </a:p>
        </p:txBody>
      </p:sp>
      <p:sp>
        <p:nvSpPr>
          <p:cNvPr id="15" name="Rectangle 14"/>
          <p:cNvSpPr/>
          <p:nvPr/>
        </p:nvSpPr>
        <p:spPr bwMode="auto">
          <a:xfrm>
            <a:off x="1981200" y="1797519"/>
            <a:ext cx="3542584" cy="545033"/>
          </a:xfrm>
          <a:prstGeom prst="rect">
            <a:avLst/>
          </a:prstGeom>
          <a:solidFill>
            <a:srgbClr val="035642"/>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dirty="0">
                <a:solidFill>
                  <a:schemeClr val="bg1"/>
                </a:solidFill>
                <a:latin typeface="Cambria" pitchFamily="18" charset="0"/>
              </a:rPr>
              <a:t>Customer Involvement</a:t>
            </a:r>
          </a:p>
        </p:txBody>
      </p:sp>
      <p:sp>
        <p:nvSpPr>
          <p:cNvPr id="16" name="Rectangle 15"/>
          <p:cNvSpPr/>
          <p:nvPr/>
        </p:nvSpPr>
        <p:spPr bwMode="auto">
          <a:xfrm>
            <a:off x="1981200" y="2433390"/>
            <a:ext cx="3542584" cy="2725166"/>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dirty="0">
                <a:latin typeface="Cambria" pitchFamily="18" charset="0"/>
              </a:rPr>
              <a:t>Project Management</a:t>
            </a:r>
          </a:p>
        </p:txBody>
      </p:sp>
      <p:sp>
        <p:nvSpPr>
          <p:cNvPr id="17" name="Rectangle 16"/>
          <p:cNvSpPr/>
          <p:nvPr/>
        </p:nvSpPr>
        <p:spPr bwMode="auto">
          <a:xfrm>
            <a:off x="2286000" y="3069263"/>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Development Team</a:t>
            </a:r>
          </a:p>
          <a:p>
            <a:pPr algn="ctr" defTabSz="865754" eaLnBrk="0" hangingPunct="0"/>
            <a:r>
              <a:rPr lang="en-US" sz="1600" dirty="0">
                <a:solidFill>
                  <a:prstClr val="black">
                    <a:lumMod val="75000"/>
                    <a:lumOff val="25000"/>
                  </a:prstClr>
                </a:solidFill>
                <a:latin typeface="Cambria" pitchFamily="18" charset="0"/>
              </a:rPr>
              <a:t>(Analyze, Design, Build)</a:t>
            </a:r>
          </a:p>
        </p:txBody>
      </p:sp>
      <p:sp>
        <p:nvSpPr>
          <p:cNvPr id="18" name="Rectangle 17"/>
          <p:cNvSpPr/>
          <p:nvPr/>
        </p:nvSpPr>
        <p:spPr bwMode="auto">
          <a:xfrm>
            <a:off x="2286000" y="4431846"/>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QA Team (Testing)</a:t>
            </a:r>
          </a:p>
        </p:txBody>
      </p:sp>
      <p:sp>
        <p:nvSpPr>
          <p:cNvPr id="19" name="Rectangle 18"/>
          <p:cNvSpPr/>
          <p:nvPr/>
        </p:nvSpPr>
        <p:spPr bwMode="auto">
          <a:xfrm>
            <a:off x="5163943" y="2615068"/>
            <a:ext cx="285528" cy="2309182"/>
          </a:xfrm>
          <a:prstGeom prst="rect">
            <a:avLst/>
          </a:prstGeom>
          <a:solidFill>
            <a:schemeClr val="bg1"/>
          </a:solidFill>
          <a:ln w="9525" cap="flat" cmpd="sng" algn="ctr">
            <a:noFill/>
            <a:prstDash val="solid"/>
            <a:round/>
            <a:headEnd type="none" w="med" len="med"/>
            <a:tailEnd type="none" w="med" len="med"/>
          </a:ln>
          <a:effectLst/>
        </p:spPr>
        <p:txBody>
          <a:bodyPr vert="vert" wrap="square" lIns="86572" tIns="43286" rIns="86572" bIns="43286" numCol="1" rtlCol="0" anchor="ctr" anchorCtr="0" compatLnSpc="1">
            <a:prstTxWarp prst="textNoShape">
              <a:avLst/>
            </a:prstTxWarp>
          </a:bodyPr>
          <a:lstStyle/>
          <a:p>
            <a:pPr algn="ctr" defTabSz="865754" eaLnBrk="0" hangingPunct="0">
              <a:lnSpc>
                <a:spcPct val="80000"/>
              </a:lnSpc>
            </a:pPr>
            <a:r>
              <a:rPr lang="en-US" sz="1100" b="1" dirty="0">
                <a:solidFill>
                  <a:prstClr val="black"/>
                </a:solidFill>
                <a:latin typeface="Cambria" pitchFamily="18" charset="0"/>
              </a:rPr>
              <a:t>System Architecture Team</a:t>
            </a:r>
          </a:p>
        </p:txBody>
      </p:sp>
      <p:sp>
        <p:nvSpPr>
          <p:cNvPr id="20" name="Rectangle 19"/>
          <p:cNvSpPr/>
          <p:nvPr/>
        </p:nvSpPr>
        <p:spPr bwMode="auto">
          <a:xfrm>
            <a:off x="2286000" y="3750555"/>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System Team</a:t>
            </a:r>
          </a:p>
        </p:txBody>
      </p:sp>
      <p:sp>
        <p:nvSpPr>
          <p:cNvPr id="29" name="Rectangle 28"/>
          <p:cNvSpPr/>
          <p:nvPr/>
        </p:nvSpPr>
        <p:spPr bwMode="auto">
          <a:xfrm>
            <a:off x="6756818" y="1119956"/>
            <a:ext cx="2854279" cy="495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sz="1600" b="1" dirty="0">
                <a:latin typeface="Cambria" pitchFamily="18" charset="0"/>
              </a:rPr>
              <a:t>Project Management</a:t>
            </a:r>
          </a:p>
        </p:txBody>
      </p:sp>
      <p:sp>
        <p:nvSpPr>
          <p:cNvPr id="22" name="Rectangle 21"/>
          <p:cNvSpPr/>
          <p:nvPr/>
        </p:nvSpPr>
        <p:spPr bwMode="auto">
          <a:xfrm>
            <a:off x="7311215" y="1653354"/>
            <a:ext cx="475338"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1</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30" name="Rectangle 29"/>
          <p:cNvSpPr/>
          <p:nvPr/>
        </p:nvSpPr>
        <p:spPr bwMode="auto">
          <a:xfrm>
            <a:off x="8472265" y="1653354"/>
            <a:ext cx="488759"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2</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27" name="Rectangle 26"/>
          <p:cNvSpPr/>
          <p:nvPr/>
        </p:nvSpPr>
        <p:spPr bwMode="auto">
          <a:xfrm>
            <a:off x="7225641" y="2481970"/>
            <a:ext cx="1800453"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System Team</a:t>
            </a:r>
          </a:p>
        </p:txBody>
      </p:sp>
      <p:sp>
        <p:nvSpPr>
          <p:cNvPr id="5" name="Rectangle 4"/>
          <p:cNvSpPr/>
          <p:nvPr/>
        </p:nvSpPr>
        <p:spPr bwMode="auto">
          <a:xfrm>
            <a:off x="7169765" y="5433886"/>
            <a:ext cx="2140990" cy="36896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600" b="1" dirty="0">
                <a:solidFill>
                  <a:schemeClr val="bg1"/>
                </a:solidFill>
                <a:latin typeface="Cambria" panose="02040503050406030204" pitchFamily="18" charset="0"/>
                <a:cs typeface="Arial" charset="0"/>
              </a:rPr>
              <a:t> Scrums</a:t>
            </a:r>
          </a:p>
        </p:txBody>
      </p:sp>
      <p:cxnSp>
        <p:nvCxnSpPr>
          <p:cNvPr id="7" name="Straight Arrow Connector 6"/>
          <p:cNvCxnSpPr>
            <a:cxnSpLocks/>
          </p:cNvCxnSpPr>
          <p:nvPr/>
        </p:nvCxnSpPr>
        <p:spPr bwMode="auto">
          <a:xfrm>
            <a:off x="7786554" y="5008961"/>
            <a:ext cx="155051" cy="413586"/>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cxnSpLocks/>
          </p:cNvCxnSpPr>
          <p:nvPr/>
        </p:nvCxnSpPr>
        <p:spPr bwMode="auto">
          <a:xfrm flipH="1">
            <a:off x="8240260" y="5008962"/>
            <a:ext cx="159996" cy="436263"/>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p:nvPr/>
        </p:nvSpPr>
        <p:spPr bwMode="auto">
          <a:xfrm>
            <a:off x="7207568" y="1805479"/>
            <a:ext cx="1840761"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Customer Involvement</a:t>
            </a:r>
          </a:p>
        </p:txBody>
      </p:sp>
      <p:grpSp>
        <p:nvGrpSpPr>
          <p:cNvPr id="3" name="Group 22"/>
          <p:cNvGrpSpPr/>
          <p:nvPr/>
        </p:nvGrpSpPr>
        <p:grpSpPr>
          <a:xfrm>
            <a:off x="2209800" y="1371600"/>
            <a:ext cx="3004456" cy="457200"/>
            <a:chOff x="2678659" y="1034050"/>
            <a:chExt cx="6709304" cy="432858"/>
          </a:xfrm>
        </p:grpSpPr>
        <p:sp>
          <p:nvSpPr>
            <p:cNvPr id="26" name="Flowchart: Merge 25"/>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5" name="Rectangle 34"/>
            <p:cNvSpPr/>
            <p:nvPr/>
          </p:nvSpPr>
          <p:spPr>
            <a:xfrm>
              <a:off x="4709039" y="1076532"/>
              <a:ext cx="2648542" cy="320529"/>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Waterfall</a:t>
              </a:r>
            </a:p>
          </p:txBody>
        </p:sp>
      </p:grpSp>
      <p:grpSp>
        <p:nvGrpSpPr>
          <p:cNvPr id="4" name="Group 35"/>
          <p:cNvGrpSpPr/>
          <p:nvPr/>
        </p:nvGrpSpPr>
        <p:grpSpPr>
          <a:xfrm>
            <a:off x="7000976" y="762000"/>
            <a:ext cx="2371625" cy="457200"/>
            <a:chOff x="2678659" y="1034050"/>
            <a:chExt cx="6709304" cy="432858"/>
          </a:xfrm>
        </p:grpSpPr>
        <p:sp>
          <p:nvSpPr>
            <p:cNvPr id="37" name="Flowchart: Merge 36"/>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8" name="Rectangle 37"/>
            <p:cNvSpPr/>
            <p:nvPr/>
          </p:nvSpPr>
          <p:spPr>
            <a:xfrm>
              <a:off x="4992103" y="1076532"/>
              <a:ext cx="2082417" cy="324476"/>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Agile</a:t>
              </a:r>
            </a:p>
          </p:txBody>
        </p:sp>
      </p:grpSp>
      <p:sp>
        <p:nvSpPr>
          <p:cNvPr id="39" name="Right Arrow 38"/>
          <p:cNvSpPr/>
          <p:nvPr/>
        </p:nvSpPr>
        <p:spPr>
          <a:xfrm>
            <a:off x="5609112" y="3007888"/>
            <a:ext cx="1056904" cy="922413"/>
          </a:xfrm>
          <a:prstGeom prst="rightArrow">
            <a:avLst/>
          </a:prstGeom>
          <a:solidFill>
            <a:srgbClr val="FFFFFF"/>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mbria" pitchFamily="18" charset="0"/>
            </a:endParaRPr>
          </a:p>
        </p:txBody>
      </p:sp>
      <p:sp>
        <p:nvSpPr>
          <p:cNvPr id="40" name="Rectangle 4"/>
          <p:cNvSpPr>
            <a:spLocks noChangeArrowheads="1"/>
          </p:cNvSpPr>
          <p:nvPr/>
        </p:nvSpPr>
        <p:spPr bwMode="auto">
          <a:xfrm>
            <a:off x="1524000" y="61354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Waterfall models gets trans mutated into Agile model as more and more traditional set ups are incorporating some or most of agile within themselves </a:t>
            </a:r>
          </a:p>
        </p:txBody>
      </p:sp>
    </p:spTree>
    <p:extLst>
      <p:ext uri="{BB962C8B-B14F-4D97-AF65-F5344CB8AC3E}">
        <p14:creationId xmlns:p14="http://schemas.microsoft.com/office/powerpoint/2010/main" val="375956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Agile Approach</a:t>
            </a:r>
          </a:p>
        </p:txBody>
      </p:sp>
      <p:pic>
        <p:nvPicPr>
          <p:cNvPr id="16388" name="Picture 4" descr="http://athavaneng.com/wp-content/uploads/2015/11/nugegoda_flyover1-720x480-720x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666"/>
          <a:stretch/>
        </p:blipFill>
        <p:spPr bwMode="auto">
          <a:xfrm>
            <a:off x="1524000" y="609600"/>
            <a:ext cx="5791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581150" y="723900"/>
            <a:ext cx="2800351" cy="22860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Building a flyover on an extremely busy crossroad</a:t>
            </a:r>
          </a:p>
        </p:txBody>
      </p:sp>
      <p:sp>
        <p:nvSpPr>
          <p:cNvPr id="6" name="Rectangle 5"/>
          <p:cNvSpPr/>
          <p:nvPr/>
        </p:nvSpPr>
        <p:spPr>
          <a:xfrm>
            <a:off x="7391400" y="1676401"/>
            <a:ext cx="3200400" cy="4247317"/>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This flyover project demonstrated how incremental delivery can indeed be extremely useful for the project as well as for the end customers.</a:t>
            </a:r>
          </a:p>
          <a:p>
            <a:pPr marL="285750" indent="-285750">
              <a:buFont typeface="Arial" pitchFamily="34" charset="0"/>
              <a:buChar char="•"/>
            </a:pPr>
            <a:endParaRPr lang="en-US" dirty="0">
              <a:solidFill>
                <a:prstClr val="black"/>
              </a:solidFill>
              <a:latin typeface="Cambria" pitchFamily="18" charset="0"/>
            </a:endParaRPr>
          </a:p>
          <a:p>
            <a:pPr marL="285750" indent="-285750">
              <a:buFont typeface="Arial" pitchFamily="34" charset="0"/>
              <a:buChar char="•"/>
            </a:pPr>
            <a:r>
              <a:rPr lang="en-US" dirty="0">
                <a:solidFill>
                  <a:prstClr val="black"/>
                </a:solidFill>
                <a:latin typeface="Cambria" pitchFamily="18" charset="0"/>
              </a:rPr>
              <a:t>The construction was planned to have incremental delivery, so that one direction of the flyover would be constructed before starting the work on the second direction </a:t>
            </a:r>
          </a:p>
        </p:txBody>
      </p:sp>
    </p:spTree>
    <p:extLst>
      <p:ext uri="{BB962C8B-B14F-4D97-AF65-F5344CB8AC3E}">
        <p14:creationId xmlns:p14="http://schemas.microsoft.com/office/powerpoint/2010/main" val="157465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straitstimes.com/sites/default/files/styles/x_large/public/articles/2015/12/22/ST_20151222_ALHILLVIEW22O0ER_1932752.jpg?itok=S7iEUHrO"/>
          <p:cNvPicPr>
            <a:picLocks noChangeAspect="1" noChangeArrowheads="1"/>
          </p:cNvPicPr>
          <p:nvPr/>
        </p:nvPicPr>
        <p:blipFill rotWithShape="1">
          <a:blip r:embed="rId3">
            <a:extLst>
              <a:ext uri="{28A0092B-C50C-407E-A947-70E740481C1C}">
                <a14:useLocalDpi xmlns:a14="http://schemas.microsoft.com/office/drawing/2010/main" val="0"/>
              </a:ext>
            </a:extLst>
          </a:blip>
          <a:srcRect l="4982" r="27653"/>
          <a:stretch/>
        </p:blipFill>
        <p:spPr bwMode="auto">
          <a:xfrm>
            <a:off x="1504950" y="711200"/>
            <a:ext cx="5353051" cy="614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Example of Agile Approach</a:t>
            </a:r>
          </a:p>
        </p:txBody>
      </p:sp>
      <p:sp>
        <p:nvSpPr>
          <p:cNvPr id="8" name="Oval 7"/>
          <p:cNvSpPr/>
          <p:nvPr/>
        </p:nvSpPr>
        <p:spPr>
          <a:xfrm>
            <a:off x="1981200" y="4114801"/>
            <a:ext cx="2867026" cy="2516981"/>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The one-way flyover construction is completed and opens for two-way traffic</a:t>
            </a:r>
          </a:p>
        </p:txBody>
      </p:sp>
      <p:sp>
        <p:nvSpPr>
          <p:cNvPr id="3" name="Rectangle 2">
            <a:extLst>
              <a:ext uri="{FF2B5EF4-FFF2-40B4-BE49-F238E27FC236}">
                <a16:creationId xmlns:a16="http://schemas.microsoft.com/office/drawing/2014/main" id="{CCFC816B-E70A-4072-BE6E-0763A0BB98BF}"/>
              </a:ext>
            </a:extLst>
          </p:cNvPr>
          <p:cNvSpPr/>
          <p:nvPr/>
        </p:nvSpPr>
        <p:spPr>
          <a:xfrm>
            <a:off x="6858000" y="711200"/>
            <a:ext cx="3810000" cy="61468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30B3ED-9FC1-4992-A1B3-1B5A680C57CC}"/>
              </a:ext>
            </a:extLst>
          </p:cNvPr>
          <p:cNvGrpSpPr/>
          <p:nvPr/>
        </p:nvGrpSpPr>
        <p:grpSpPr>
          <a:xfrm>
            <a:off x="7010400" y="747486"/>
            <a:ext cx="3505200" cy="1931360"/>
            <a:chOff x="2687" y="3508926"/>
            <a:chExt cx="3505200" cy="1544569"/>
          </a:xfrm>
          <a:solidFill>
            <a:schemeClr val="bg1">
              <a:lumMod val="95000"/>
            </a:schemeClr>
          </a:solidFill>
        </p:grpSpPr>
        <p:grpSp>
          <p:nvGrpSpPr>
            <p:cNvPr id="12" name="Group 11">
              <a:extLst>
                <a:ext uri="{FF2B5EF4-FFF2-40B4-BE49-F238E27FC236}">
                  <a16:creationId xmlns:a16="http://schemas.microsoft.com/office/drawing/2014/main" id="{B49A9BC8-4442-423A-AFCB-A7BD9021BAF3}"/>
                </a:ext>
              </a:extLst>
            </p:cNvPr>
            <p:cNvGrpSpPr/>
            <p:nvPr/>
          </p:nvGrpSpPr>
          <p:grpSpPr>
            <a:xfrm>
              <a:off x="2687" y="3508926"/>
              <a:ext cx="3505200" cy="1544569"/>
              <a:chOff x="2687" y="3508926"/>
              <a:chExt cx="3505200" cy="1544569"/>
            </a:xfrm>
            <a:grpFill/>
          </p:grpSpPr>
          <p:grpSp>
            <p:nvGrpSpPr>
              <p:cNvPr id="14" name="Group 13">
                <a:extLst>
                  <a:ext uri="{FF2B5EF4-FFF2-40B4-BE49-F238E27FC236}">
                    <a16:creationId xmlns:a16="http://schemas.microsoft.com/office/drawing/2014/main" id="{D2AFCBDD-0F5C-4492-9911-E459EAF1CAC5}"/>
                  </a:ext>
                </a:extLst>
              </p:cNvPr>
              <p:cNvGrpSpPr/>
              <p:nvPr/>
            </p:nvGrpSpPr>
            <p:grpSpPr>
              <a:xfrm>
                <a:off x="2687" y="3809999"/>
                <a:ext cx="3505200" cy="1243496"/>
                <a:chOff x="2687" y="3809999"/>
                <a:chExt cx="3505200" cy="1243496"/>
              </a:xfrm>
              <a:grpFill/>
            </p:grpSpPr>
            <p:sp>
              <p:nvSpPr>
                <p:cNvPr id="16" name="Rounded Rectangle 20">
                  <a:extLst>
                    <a:ext uri="{FF2B5EF4-FFF2-40B4-BE49-F238E27FC236}">
                      <a16:creationId xmlns:a16="http://schemas.microsoft.com/office/drawing/2014/main" id="{729B7C99-8184-4CB8-A036-8E62FAFC196A}"/>
                    </a:ext>
                  </a:extLst>
                </p:cNvPr>
                <p:cNvSpPr/>
                <p:nvPr/>
              </p:nvSpPr>
              <p:spPr>
                <a:xfrm>
                  <a:off x="2687"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1">
                  <a:extLst>
                    <a:ext uri="{FF2B5EF4-FFF2-40B4-BE49-F238E27FC236}">
                      <a16:creationId xmlns:a16="http://schemas.microsoft.com/office/drawing/2014/main" id="{3A92FF6D-418A-4D56-B3F6-B7A9160BC639}"/>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Off-page Connector 14">
                <a:extLst>
                  <a:ext uri="{FF2B5EF4-FFF2-40B4-BE49-F238E27FC236}">
                    <a16:creationId xmlns:a16="http://schemas.microsoft.com/office/drawing/2014/main" id="{3B17694C-38AA-482C-9C49-550D8DA7BD70}"/>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sp>
          <p:nvSpPr>
            <p:cNvPr id="13" name="Rectangle 12">
              <a:extLst>
                <a:ext uri="{FF2B5EF4-FFF2-40B4-BE49-F238E27FC236}">
                  <a16:creationId xmlns:a16="http://schemas.microsoft.com/office/drawing/2014/main" id="{54F6FC14-2A9D-4D9B-967A-C931F1496A17}"/>
                </a:ext>
              </a:extLst>
            </p:cNvPr>
            <p:cNvSpPr/>
            <p:nvPr/>
          </p:nvSpPr>
          <p:spPr>
            <a:xfrm>
              <a:off x="2687"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The overall traffic is still slow, but much better than without any flyovers. </a:t>
              </a:r>
            </a:p>
          </p:txBody>
        </p:sp>
      </p:grpSp>
      <p:grpSp>
        <p:nvGrpSpPr>
          <p:cNvPr id="18" name="Group 17">
            <a:extLst>
              <a:ext uri="{FF2B5EF4-FFF2-40B4-BE49-F238E27FC236}">
                <a16:creationId xmlns:a16="http://schemas.microsoft.com/office/drawing/2014/main" id="{6B4ACA3F-9C9A-4B61-92B7-5CDB5F732519}"/>
              </a:ext>
            </a:extLst>
          </p:cNvPr>
          <p:cNvGrpSpPr/>
          <p:nvPr/>
        </p:nvGrpSpPr>
        <p:grpSpPr>
          <a:xfrm>
            <a:off x="7010400" y="2789687"/>
            <a:ext cx="3505200" cy="1931360"/>
            <a:chOff x="2382" y="3508926"/>
            <a:chExt cx="3505200" cy="1544569"/>
          </a:xfrm>
          <a:solidFill>
            <a:schemeClr val="bg1">
              <a:lumMod val="95000"/>
            </a:schemeClr>
          </a:solidFill>
        </p:grpSpPr>
        <p:grpSp>
          <p:nvGrpSpPr>
            <p:cNvPr id="19" name="Group 18">
              <a:extLst>
                <a:ext uri="{FF2B5EF4-FFF2-40B4-BE49-F238E27FC236}">
                  <a16:creationId xmlns:a16="http://schemas.microsoft.com/office/drawing/2014/main" id="{BD816D88-27DF-4DF8-B56E-1915741EF523}"/>
                </a:ext>
              </a:extLst>
            </p:cNvPr>
            <p:cNvGrpSpPr/>
            <p:nvPr/>
          </p:nvGrpSpPr>
          <p:grpSpPr>
            <a:xfrm>
              <a:off x="2382" y="3508926"/>
              <a:ext cx="3505200" cy="1544569"/>
              <a:chOff x="2382" y="3508926"/>
              <a:chExt cx="3505200" cy="1544569"/>
            </a:xfrm>
            <a:grpFill/>
          </p:grpSpPr>
          <p:grpSp>
            <p:nvGrpSpPr>
              <p:cNvPr id="21" name="Group 20">
                <a:extLst>
                  <a:ext uri="{FF2B5EF4-FFF2-40B4-BE49-F238E27FC236}">
                    <a16:creationId xmlns:a16="http://schemas.microsoft.com/office/drawing/2014/main" id="{13D672D9-DAFE-4373-B6A8-A0DDAB48E494}"/>
                  </a:ext>
                </a:extLst>
              </p:cNvPr>
              <p:cNvGrpSpPr/>
              <p:nvPr/>
            </p:nvGrpSpPr>
            <p:grpSpPr>
              <a:xfrm>
                <a:off x="2382" y="3809999"/>
                <a:ext cx="3505200" cy="1243496"/>
                <a:chOff x="2382" y="3809999"/>
                <a:chExt cx="3505200" cy="1243496"/>
              </a:xfrm>
              <a:grpFill/>
            </p:grpSpPr>
            <p:sp>
              <p:nvSpPr>
                <p:cNvPr id="23" name="Rounded Rectangle 36">
                  <a:extLst>
                    <a:ext uri="{FF2B5EF4-FFF2-40B4-BE49-F238E27FC236}">
                      <a16:creationId xmlns:a16="http://schemas.microsoft.com/office/drawing/2014/main" id="{D9971C44-4903-436D-91F4-DA2587E36C6A}"/>
                    </a:ext>
                  </a:extLst>
                </p:cNvPr>
                <p:cNvSpPr/>
                <p:nvPr/>
              </p:nvSpPr>
              <p:spPr>
                <a:xfrm>
                  <a:off x="2382"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a:extLst>
                    <a:ext uri="{FF2B5EF4-FFF2-40B4-BE49-F238E27FC236}">
                      <a16:creationId xmlns:a16="http://schemas.microsoft.com/office/drawing/2014/main" id="{2C864F24-D85D-4F21-95B2-78E38C0AC442}"/>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lowchart: Off-page Connector 21">
                <a:extLst>
                  <a:ext uri="{FF2B5EF4-FFF2-40B4-BE49-F238E27FC236}">
                    <a16:creationId xmlns:a16="http://schemas.microsoft.com/office/drawing/2014/main" id="{62A2E2C6-FCE9-4ECF-8906-88F401A13422}"/>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sp>
          <p:nvSpPr>
            <p:cNvPr id="20" name="Rectangle 19">
              <a:extLst>
                <a:ext uri="{FF2B5EF4-FFF2-40B4-BE49-F238E27FC236}">
                  <a16:creationId xmlns:a16="http://schemas.microsoft.com/office/drawing/2014/main" id="{9132272B-4A4F-41D2-8549-089548E7485C}"/>
                </a:ext>
              </a:extLst>
            </p:cNvPr>
            <p:cNvSpPr/>
            <p:nvPr/>
          </p:nvSpPr>
          <p:spPr>
            <a:xfrm>
              <a:off x="2382"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Here the end customer (commuter) is using what we call a product of incremental delivery.</a:t>
              </a:r>
            </a:p>
          </p:txBody>
        </p:sp>
      </p:grpSp>
      <p:grpSp>
        <p:nvGrpSpPr>
          <p:cNvPr id="25" name="Group 24">
            <a:extLst>
              <a:ext uri="{FF2B5EF4-FFF2-40B4-BE49-F238E27FC236}">
                <a16:creationId xmlns:a16="http://schemas.microsoft.com/office/drawing/2014/main" id="{1228D36E-ED62-4774-8848-FBD737B791C3}"/>
              </a:ext>
            </a:extLst>
          </p:cNvPr>
          <p:cNvGrpSpPr/>
          <p:nvPr/>
        </p:nvGrpSpPr>
        <p:grpSpPr>
          <a:xfrm>
            <a:off x="7010400" y="4834471"/>
            <a:ext cx="3505200" cy="1949504"/>
            <a:chOff x="-23754" y="3508926"/>
            <a:chExt cx="3505200" cy="1559079"/>
          </a:xfrm>
          <a:solidFill>
            <a:schemeClr val="bg1">
              <a:lumMod val="95000"/>
            </a:schemeClr>
          </a:solidFill>
        </p:grpSpPr>
        <p:grpSp>
          <p:nvGrpSpPr>
            <p:cNvPr id="26" name="Group 25">
              <a:extLst>
                <a:ext uri="{FF2B5EF4-FFF2-40B4-BE49-F238E27FC236}">
                  <a16:creationId xmlns:a16="http://schemas.microsoft.com/office/drawing/2014/main" id="{D4A708F5-3287-4512-95B7-498FB8A251D4}"/>
                </a:ext>
              </a:extLst>
            </p:cNvPr>
            <p:cNvGrpSpPr/>
            <p:nvPr/>
          </p:nvGrpSpPr>
          <p:grpSpPr>
            <a:xfrm>
              <a:off x="-23754" y="3508926"/>
              <a:ext cx="3505200" cy="1544569"/>
              <a:chOff x="-23754" y="3508926"/>
              <a:chExt cx="3505200" cy="1544569"/>
            </a:xfrm>
            <a:grpFill/>
          </p:grpSpPr>
          <p:grpSp>
            <p:nvGrpSpPr>
              <p:cNvPr id="28" name="Group 27">
                <a:extLst>
                  <a:ext uri="{FF2B5EF4-FFF2-40B4-BE49-F238E27FC236}">
                    <a16:creationId xmlns:a16="http://schemas.microsoft.com/office/drawing/2014/main" id="{BD283E0E-8900-438A-8CA9-65BB552202AA}"/>
                  </a:ext>
                </a:extLst>
              </p:cNvPr>
              <p:cNvGrpSpPr/>
              <p:nvPr/>
            </p:nvGrpSpPr>
            <p:grpSpPr>
              <a:xfrm>
                <a:off x="-23754" y="3809999"/>
                <a:ext cx="3505200" cy="1243496"/>
                <a:chOff x="-23754" y="3809999"/>
                <a:chExt cx="3505200" cy="1243496"/>
              </a:xfrm>
              <a:grpFill/>
            </p:grpSpPr>
            <p:sp>
              <p:nvSpPr>
                <p:cNvPr id="30" name="Rounded Rectangle 43">
                  <a:extLst>
                    <a:ext uri="{FF2B5EF4-FFF2-40B4-BE49-F238E27FC236}">
                      <a16:creationId xmlns:a16="http://schemas.microsoft.com/office/drawing/2014/main" id="{8A0548A5-01F7-4F1B-A64D-2BFBFBA56CA6}"/>
                    </a:ext>
                  </a:extLst>
                </p:cNvPr>
                <p:cNvSpPr/>
                <p:nvPr/>
              </p:nvSpPr>
              <p:spPr>
                <a:xfrm>
                  <a:off x="-23754"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a:extLst>
                    <a:ext uri="{FF2B5EF4-FFF2-40B4-BE49-F238E27FC236}">
                      <a16:creationId xmlns:a16="http://schemas.microsoft.com/office/drawing/2014/main" id="{F78878EA-CB57-4EFF-A1EE-9F0FFCAE416F}"/>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Off-page Connector 28">
                <a:extLst>
                  <a:ext uri="{FF2B5EF4-FFF2-40B4-BE49-F238E27FC236}">
                    <a16:creationId xmlns:a16="http://schemas.microsoft.com/office/drawing/2014/main" id="{E1032CD7-43CE-4236-AD92-0B94DABF759E}"/>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sp>
          <p:nvSpPr>
            <p:cNvPr id="27" name="Rectangle 26">
              <a:extLst>
                <a:ext uri="{FF2B5EF4-FFF2-40B4-BE49-F238E27FC236}">
                  <a16:creationId xmlns:a16="http://schemas.microsoft.com/office/drawing/2014/main" id="{C7BFCFAD-6540-4A6F-8F2F-BB65ABC8DF6F}"/>
                </a:ext>
              </a:extLst>
            </p:cNvPr>
            <p:cNvSpPr/>
            <p:nvPr/>
          </p:nvSpPr>
          <p:spPr>
            <a:xfrm>
              <a:off x="-23754" y="3886540"/>
              <a:ext cx="3505200" cy="1181465"/>
            </a:xfrm>
            <a:prstGeom prst="rect">
              <a:avLst/>
            </a:prstGeom>
            <a:noFill/>
          </p:spPr>
          <p:txBody>
            <a:bodyPr wrap="square" anchor="ctr">
              <a:spAutoFit/>
            </a:bodyPr>
            <a:lstStyle/>
            <a:p>
              <a:pPr algn="ctr"/>
              <a:r>
                <a:rPr lang="en-US" dirty="0">
                  <a:solidFill>
                    <a:prstClr val="black"/>
                  </a:solidFill>
                  <a:latin typeface="Cambria" pitchFamily="18" charset="0"/>
                </a:rPr>
                <a:t>This incremental delivery helped customers use the project (the flyover) in nine months instead of waiting twice that long (plus some inevitable delays).</a:t>
              </a:r>
            </a:p>
          </p:txBody>
        </p:sp>
      </p:grpSp>
    </p:spTree>
    <p:extLst>
      <p:ext uri="{BB962C8B-B14F-4D97-AF65-F5344CB8AC3E}">
        <p14:creationId xmlns:p14="http://schemas.microsoft.com/office/powerpoint/2010/main" val="415905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Agile Software Development</a:t>
            </a:r>
            <a:endParaRPr lang="en-US" dirty="0"/>
          </a:p>
        </p:txBody>
      </p:sp>
      <p:sp>
        <p:nvSpPr>
          <p:cNvPr id="3" name="Rectangle 2"/>
          <p:cNvSpPr/>
          <p:nvPr/>
        </p:nvSpPr>
        <p:spPr>
          <a:xfrm>
            <a:off x="1524000" y="1630542"/>
            <a:ext cx="9144000" cy="646331"/>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traditional approach to managing software development projects was failing far too often and there had to be a better way.  </a:t>
            </a:r>
          </a:p>
        </p:txBody>
      </p:sp>
      <p:sp>
        <p:nvSpPr>
          <p:cNvPr id="4" name="Rectangle 3"/>
          <p:cNvSpPr/>
          <p:nvPr/>
        </p:nvSpPr>
        <p:spPr>
          <a:xfrm>
            <a:off x="1524000" y="914420"/>
            <a:ext cx="914400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itchFamily="18" charset="0"/>
              </a:rPr>
              <a:t>Agile development is a different way of managing IT development teams and projects.</a:t>
            </a:r>
          </a:p>
        </p:txBody>
      </p:sp>
      <p:sp>
        <p:nvSpPr>
          <p:cNvPr id="6" name="Rectangle 5"/>
          <p:cNvSpPr/>
          <p:nvPr/>
        </p:nvSpPr>
        <p:spPr>
          <a:xfrm>
            <a:off x="3164180" y="3006206"/>
            <a:ext cx="6555140" cy="646331"/>
          </a:xfrm>
          <a:prstGeom prst="rect">
            <a:avLst/>
          </a:prstGeom>
        </p:spPr>
        <p:txBody>
          <a:bodyPr wrap="square">
            <a:spAutoFit/>
          </a:bodyPr>
          <a:lstStyle/>
          <a:p>
            <a:pPr algn="ctr"/>
            <a:r>
              <a:rPr lang="en-US" dirty="0">
                <a:latin typeface="Cambria" panose="02040503050406030204" pitchFamily="18" charset="0"/>
              </a:rPr>
              <a:t>The agile manifesto describes 4 important values that are as relevant today as they were then. </a:t>
            </a:r>
          </a:p>
        </p:txBody>
      </p:sp>
      <p:sp>
        <p:nvSpPr>
          <p:cNvPr id="7" name="Horizontal Scroll 6"/>
          <p:cNvSpPr/>
          <p:nvPr/>
        </p:nvSpPr>
        <p:spPr>
          <a:xfrm>
            <a:off x="2025744" y="4653136"/>
            <a:ext cx="8174712" cy="2061988"/>
          </a:xfrm>
          <a:prstGeom prst="horizontalScroll">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solidFill>
                <a:latin typeface="Cambria" pitchFamily="18" charset="0"/>
              </a:rPr>
              <a:t> “We value individuals and interactions over processes and tools</a:t>
            </a:r>
          </a:p>
          <a:p>
            <a:pPr lvl="1" algn="ctr"/>
            <a:r>
              <a:rPr lang="en-US" dirty="0">
                <a:solidFill>
                  <a:schemeClr val="tx1"/>
                </a:solidFill>
                <a:latin typeface="Cambria" pitchFamily="18" charset="0"/>
              </a:rPr>
              <a:t>Working software over comprehensive documentation</a:t>
            </a:r>
          </a:p>
          <a:p>
            <a:pPr lvl="1" algn="ctr"/>
            <a:r>
              <a:rPr lang="en-US" dirty="0">
                <a:solidFill>
                  <a:schemeClr val="tx1"/>
                </a:solidFill>
                <a:latin typeface="Cambria" pitchFamily="18" charset="0"/>
              </a:rPr>
              <a:t>customer collaboration over contract negotiation</a:t>
            </a:r>
          </a:p>
          <a:p>
            <a:pPr lvl="1" algn="ctr"/>
            <a:r>
              <a:rPr lang="en-US" dirty="0">
                <a:solidFill>
                  <a:schemeClr val="tx1"/>
                </a:solidFill>
                <a:latin typeface="Cambria" pitchFamily="18" charset="0"/>
              </a:rPr>
              <a:t>responding to change over following a plan”.</a:t>
            </a:r>
          </a:p>
          <a:p>
            <a:pPr algn="ctr"/>
            <a:endParaRPr lang="en-US" dirty="0">
              <a:solidFill>
                <a:schemeClr val="tx1"/>
              </a:solidFill>
              <a:latin typeface="Cambria" pitchFamily="18" charset="0"/>
            </a:endParaRPr>
          </a:p>
        </p:txBody>
      </p:sp>
      <p:grpSp>
        <p:nvGrpSpPr>
          <p:cNvPr id="9" name="Group 8">
            <a:extLst>
              <a:ext uri="{FF2B5EF4-FFF2-40B4-BE49-F238E27FC236}">
                <a16:creationId xmlns:a16="http://schemas.microsoft.com/office/drawing/2014/main" id="{6F293A21-57A1-4438-B08B-0D21D7DF8947}"/>
              </a:ext>
            </a:extLst>
          </p:cNvPr>
          <p:cNvGrpSpPr/>
          <p:nvPr/>
        </p:nvGrpSpPr>
        <p:grpSpPr>
          <a:xfrm>
            <a:off x="2169760" y="3506310"/>
            <a:ext cx="1943100" cy="1943100"/>
            <a:chOff x="892480" y="2957985"/>
            <a:chExt cx="1943100" cy="1943100"/>
          </a:xfrm>
        </p:grpSpPr>
        <p:pic>
          <p:nvPicPr>
            <p:cNvPr id="8" name="Picture 7">
              <a:extLst>
                <a:ext uri="{FF2B5EF4-FFF2-40B4-BE49-F238E27FC236}">
                  <a16:creationId xmlns:a16="http://schemas.microsoft.com/office/drawing/2014/main" id="{488E3FD8-3C47-4497-81E0-117C562708CC}"/>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92480" y="2957985"/>
              <a:ext cx="1943100" cy="1943100"/>
            </a:xfrm>
            <a:prstGeom prst="rect">
              <a:avLst/>
            </a:prstGeom>
          </p:spPr>
        </p:pic>
        <p:sp>
          <p:nvSpPr>
            <p:cNvPr id="5" name="Rectangle 4"/>
            <p:cNvSpPr/>
            <p:nvPr/>
          </p:nvSpPr>
          <p:spPr>
            <a:xfrm>
              <a:off x="1187624" y="3321734"/>
              <a:ext cx="1352813" cy="738664"/>
            </a:xfrm>
            <a:prstGeom prst="rect">
              <a:avLst/>
            </a:prstGeom>
          </p:spPr>
          <p:txBody>
            <a:bodyPr wrap="square">
              <a:spAutoFit/>
            </a:bodyPr>
            <a:lstStyle/>
            <a:p>
              <a:endParaRPr lang="en-US" dirty="0">
                <a:latin typeface="Cambria" pitchFamily="18" charset="0"/>
              </a:endParaRPr>
            </a:p>
            <a:p>
              <a:pPr algn="ctr"/>
              <a:r>
                <a:rPr lang="en-US" dirty="0">
                  <a:latin typeface="Cambria" pitchFamily="18" charset="0"/>
                </a:rPr>
                <a:t> </a:t>
              </a:r>
              <a:r>
                <a:rPr lang="en-US" sz="2400" b="1" dirty="0">
                  <a:latin typeface="Cambria" pitchFamily="18" charset="0"/>
                </a:rPr>
                <a:t>It says,</a:t>
              </a:r>
              <a:endParaRPr lang="en-US" b="1" dirty="0">
                <a:latin typeface="Cambria" pitchFamily="18" charset="0"/>
              </a:endParaRPr>
            </a:p>
          </p:txBody>
        </p:sp>
      </p:grpSp>
    </p:spTree>
    <p:extLst>
      <p:ext uri="{BB962C8B-B14F-4D97-AF65-F5344CB8AC3E}">
        <p14:creationId xmlns:p14="http://schemas.microsoft.com/office/powerpoint/2010/main" val="67677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Model - Advantages</a:t>
            </a:r>
          </a:p>
        </p:txBody>
      </p:sp>
      <p:sp>
        <p:nvSpPr>
          <p:cNvPr id="9" name="Hexagon 8">
            <a:extLst>
              <a:ext uri="{FF2B5EF4-FFF2-40B4-BE49-F238E27FC236}">
                <a16:creationId xmlns:a16="http://schemas.microsoft.com/office/drawing/2014/main" id="{56F2C3F9-575F-4691-8D54-CC4C9237EA03}"/>
              </a:ext>
            </a:extLst>
          </p:cNvPr>
          <p:cNvSpPr/>
          <p:nvPr/>
        </p:nvSpPr>
        <p:spPr>
          <a:xfrm>
            <a:off x="1761080" y="4953000"/>
            <a:ext cx="1930563"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Rapid functionality development</a:t>
            </a:r>
          </a:p>
        </p:txBody>
      </p:sp>
      <p:sp>
        <p:nvSpPr>
          <p:cNvPr id="15" name="Hexagon 14">
            <a:extLst>
              <a:ext uri="{FF2B5EF4-FFF2-40B4-BE49-F238E27FC236}">
                <a16:creationId xmlns:a16="http://schemas.microsoft.com/office/drawing/2014/main" id="{B462A799-190D-46B1-8799-1AA06E580095}"/>
              </a:ext>
            </a:extLst>
          </p:cNvPr>
          <p:cNvSpPr/>
          <p:nvPr/>
        </p:nvSpPr>
        <p:spPr>
          <a:xfrm>
            <a:off x="1791560" y="3352800"/>
            <a:ext cx="1930563"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Promotes teamwork and cross training</a:t>
            </a:r>
          </a:p>
        </p:txBody>
      </p:sp>
      <p:sp>
        <p:nvSpPr>
          <p:cNvPr id="16" name="Hexagon 15">
            <a:extLst>
              <a:ext uri="{FF2B5EF4-FFF2-40B4-BE49-F238E27FC236}">
                <a16:creationId xmlns:a16="http://schemas.microsoft.com/office/drawing/2014/main" id="{A263DC0E-BDC6-4088-814D-DA39F2DE7013}"/>
              </a:ext>
            </a:extLst>
          </p:cNvPr>
          <p:cNvSpPr/>
          <p:nvPr/>
        </p:nvSpPr>
        <p:spPr>
          <a:xfrm>
            <a:off x="1791560" y="1752600"/>
            <a:ext cx="1930563"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Realistic approach to software development</a:t>
            </a:r>
          </a:p>
        </p:txBody>
      </p:sp>
      <p:sp>
        <p:nvSpPr>
          <p:cNvPr id="17" name="Hexagon 16">
            <a:extLst>
              <a:ext uri="{FF2B5EF4-FFF2-40B4-BE49-F238E27FC236}">
                <a16:creationId xmlns:a16="http://schemas.microsoft.com/office/drawing/2014/main" id="{205E3DFA-93ED-4FE3-8B1B-6B049B043CD4}"/>
              </a:ext>
            </a:extLst>
          </p:cNvPr>
          <p:cNvSpPr/>
          <p:nvPr/>
        </p:nvSpPr>
        <p:spPr>
          <a:xfrm>
            <a:off x="3559400" y="4191000"/>
            <a:ext cx="2002065" cy="152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Delivers early partial working solutions</a:t>
            </a:r>
          </a:p>
        </p:txBody>
      </p:sp>
      <p:sp>
        <p:nvSpPr>
          <p:cNvPr id="18" name="Hexagon 17">
            <a:extLst>
              <a:ext uri="{FF2B5EF4-FFF2-40B4-BE49-F238E27FC236}">
                <a16:creationId xmlns:a16="http://schemas.microsoft.com/office/drawing/2014/main" id="{E2673A50-808D-4554-8F32-706F37E9A1B8}"/>
              </a:ext>
            </a:extLst>
          </p:cNvPr>
          <p:cNvSpPr/>
          <p:nvPr/>
        </p:nvSpPr>
        <p:spPr>
          <a:xfrm>
            <a:off x="3589880" y="2590800"/>
            <a:ext cx="2002065"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Suitable for fixed or changing requirements</a:t>
            </a:r>
          </a:p>
        </p:txBody>
      </p:sp>
      <p:sp>
        <p:nvSpPr>
          <p:cNvPr id="19" name="Hexagon 18">
            <a:extLst>
              <a:ext uri="{FF2B5EF4-FFF2-40B4-BE49-F238E27FC236}">
                <a16:creationId xmlns:a16="http://schemas.microsoft.com/office/drawing/2014/main" id="{90D56B96-E723-4C9D-8EA7-697EDD1046A5}"/>
              </a:ext>
            </a:extLst>
          </p:cNvPr>
          <p:cNvSpPr/>
          <p:nvPr/>
        </p:nvSpPr>
        <p:spPr>
          <a:xfrm>
            <a:off x="3589880" y="990600"/>
            <a:ext cx="2002065" cy="15240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Resource requirements are minimum</a:t>
            </a:r>
          </a:p>
        </p:txBody>
      </p:sp>
      <p:sp>
        <p:nvSpPr>
          <p:cNvPr id="20" name="Hexagon 19">
            <a:extLst>
              <a:ext uri="{FF2B5EF4-FFF2-40B4-BE49-F238E27FC236}">
                <a16:creationId xmlns:a16="http://schemas.microsoft.com/office/drawing/2014/main" id="{5CB71A59-204E-4C7A-9722-B0660732F4C9}"/>
              </a:ext>
            </a:extLst>
          </p:cNvPr>
          <p:cNvSpPr/>
          <p:nvPr/>
        </p:nvSpPr>
        <p:spPr>
          <a:xfrm>
            <a:off x="5303521" y="4953000"/>
            <a:ext cx="2190626"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Enables concurrent development </a:t>
            </a:r>
          </a:p>
        </p:txBody>
      </p:sp>
      <p:sp>
        <p:nvSpPr>
          <p:cNvPr id="21" name="Hexagon 20">
            <a:extLst>
              <a:ext uri="{FF2B5EF4-FFF2-40B4-BE49-F238E27FC236}">
                <a16:creationId xmlns:a16="http://schemas.microsoft.com/office/drawing/2014/main" id="{29C6E0FE-FDBE-47FA-B8F1-CE15A53CE715}"/>
              </a:ext>
            </a:extLst>
          </p:cNvPr>
          <p:cNvSpPr/>
          <p:nvPr/>
        </p:nvSpPr>
        <p:spPr>
          <a:xfrm>
            <a:off x="5334001" y="3352800"/>
            <a:ext cx="2160146"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Minimal rules, documentation easily employed</a:t>
            </a:r>
          </a:p>
        </p:txBody>
      </p:sp>
      <p:sp>
        <p:nvSpPr>
          <p:cNvPr id="22" name="Hexagon 21">
            <a:extLst>
              <a:ext uri="{FF2B5EF4-FFF2-40B4-BE49-F238E27FC236}">
                <a16:creationId xmlns:a16="http://schemas.microsoft.com/office/drawing/2014/main" id="{EF1E92EF-1309-4650-82D2-F051C583A7C3}"/>
              </a:ext>
            </a:extLst>
          </p:cNvPr>
          <p:cNvSpPr/>
          <p:nvPr/>
        </p:nvSpPr>
        <p:spPr>
          <a:xfrm>
            <a:off x="5334001" y="1752600"/>
            <a:ext cx="2190626"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Good model for environments that change steadily</a:t>
            </a:r>
          </a:p>
        </p:txBody>
      </p:sp>
      <p:sp>
        <p:nvSpPr>
          <p:cNvPr id="23" name="Hexagon 22">
            <a:extLst>
              <a:ext uri="{FF2B5EF4-FFF2-40B4-BE49-F238E27FC236}">
                <a16:creationId xmlns:a16="http://schemas.microsoft.com/office/drawing/2014/main" id="{D5E18C0E-D888-4D34-9DFF-00129D9E486D}"/>
              </a:ext>
            </a:extLst>
          </p:cNvPr>
          <p:cNvSpPr/>
          <p:nvPr/>
        </p:nvSpPr>
        <p:spPr>
          <a:xfrm>
            <a:off x="7315200" y="4224866"/>
            <a:ext cx="1752600"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Easy to manage</a:t>
            </a:r>
          </a:p>
        </p:txBody>
      </p:sp>
      <p:sp>
        <p:nvSpPr>
          <p:cNvPr id="24" name="Hexagon 23">
            <a:extLst>
              <a:ext uri="{FF2B5EF4-FFF2-40B4-BE49-F238E27FC236}">
                <a16:creationId xmlns:a16="http://schemas.microsoft.com/office/drawing/2014/main" id="{BDC34E39-0448-4D4F-904B-9C02722844B2}"/>
              </a:ext>
            </a:extLst>
          </p:cNvPr>
          <p:cNvSpPr/>
          <p:nvPr/>
        </p:nvSpPr>
        <p:spPr>
          <a:xfrm>
            <a:off x="7315200" y="2590800"/>
            <a:ext cx="1752600"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Little or no planning required</a:t>
            </a:r>
          </a:p>
        </p:txBody>
      </p:sp>
      <p:sp>
        <p:nvSpPr>
          <p:cNvPr id="25" name="Hexagon 24">
            <a:extLst>
              <a:ext uri="{FF2B5EF4-FFF2-40B4-BE49-F238E27FC236}">
                <a16:creationId xmlns:a16="http://schemas.microsoft.com/office/drawing/2014/main" id="{2ADD9B0B-B758-4688-AF46-1BA7C2F48018}"/>
              </a:ext>
            </a:extLst>
          </p:cNvPr>
          <p:cNvSpPr/>
          <p:nvPr/>
        </p:nvSpPr>
        <p:spPr>
          <a:xfrm>
            <a:off x="7315200" y="990600"/>
            <a:ext cx="1752601" cy="1524000"/>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Delivery within an overall planned context</a:t>
            </a:r>
          </a:p>
        </p:txBody>
      </p:sp>
      <p:sp>
        <p:nvSpPr>
          <p:cNvPr id="26" name="Hexagon 25">
            <a:extLst>
              <a:ext uri="{FF2B5EF4-FFF2-40B4-BE49-F238E27FC236}">
                <a16:creationId xmlns:a16="http://schemas.microsoft.com/office/drawing/2014/main" id="{ED83E8F9-98D7-45C6-8477-659F6F019DE0}"/>
              </a:ext>
            </a:extLst>
          </p:cNvPr>
          <p:cNvSpPr/>
          <p:nvPr/>
        </p:nvSpPr>
        <p:spPr>
          <a:xfrm>
            <a:off x="8839200" y="1828800"/>
            <a:ext cx="1752600"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chemeClr val="tx1"/>
                </a:solidFill>
                <a:latin typeface="Cambria" panose="02040503050406030204" pitchFamily="18" charset="0"/>
              </a:rPr>
              <a:t>Gives flexibility to developers</a:t>
            </a:r>
          </a:p>
        </p:txBody>
      </p:sp>
    </p:spTree>
    <p:extLst>
      <p:ext uri="{BB962C8B-B14F-4D97-AF65-F5344CB8AC3E}">
        <p14:creationId xmlns:p14="http://schemas.microsoft.com/office/powerpoint/2010/main" val="25522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2B3301-FB1A-4623-AB4B-2D775F81937E}"/>
              </a:ext>
            </a:extLst>
          </p:cNvPr>
          <p:cNvGrpSpPr/>
          <p:nvPr/>
        </p:nvGrpSpPr>
        <p:grpSpPr>
          <a:xfrm>
            <a:off x="1896651" y="845948"/>
            <a:ext cx="8352928" cy="693440"/>
            <a:chOff x="372651" y="845948"/>
            <a:chExt cx="8352928" cy="693440"/>
          </a:xfrm>
        </p:grpSpPr>
        <p:sp>
          <p:nvSpPr>
            <p:cNvPr id="5" name="Rectangle 4"/>
            <p:cNvSpPr/>
            <p:nvPr/>
          </p:nvSpPr>
          <p:spPr>
            <a:xfrm>
              <a:off x="372651" y="892844"/>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6" name="Pentagon 5"/>
            <p:cNvSpPr/>
            <p:nvPr/>
          </p:nvSpPr>
          <p:spPr>
            <a:xfrm rot="5400000">
              <a:off x="621337" y="973100"/>
              <a:ext cx="693440"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1</a:t>
              </a:r>
            </a:p>
          </p:txBody>
        </p:sp>
        <p:sp>
          <p:nvSpPr>
            <p:cNvPr id="7" name="TextBox 6"/>
            <p:cNvSpPr txBox="1"/>
            <p:nvPr/>
          </p:nvSpPr>
          <p:spPr>
            <a:xfrm>
              <a:off x="1201134" y="944029"/>
              <a:ext cx="7521204" cy="369332"/>
            </a:xfrm>
            <a:prstGeom prst="rect">
              <a:avLst/>
            </a:prstGeom>
            <a:noFill/>
          </p:spPr>
          <p:txBody>
            <a:bodyPr wrap="square">
              <a:spAutoFit/>
            </a:bodyPr>
            <a:lstStyle/>
            <a:p>
              <a:r>
                <a:rPr lang="en-US" dirty="0"/>
                <a:t>Not suitable for handling complex dependencies.</a:t>
              </a:r>
            </a:p>
          </p:txBody>
        </p:sp>
      </p:grpSp>
      <p:grpSp>
        <p:nvGrpSpPr>
          <p:cNvPr id="3" name="Group 2">
            <a:extLst>
              <a:ext uri="{FF2B5EF4-FFF2-40B4-BE49-F238E27FC236}">
                <a16:creationId xmlns:a16="http://schemas.microsoft.com/office/drawing/2014/main" id="{89237926-6D2B-4E5E-B0B7-3E0B6EA49A10}"/>
              </a:ext>
            </a:extLst>
          </p:cNvPr>
          <p:cNvGrpSpPr/>
          <p:nvPr/>
        </p:nvGrpSpPr>
        <p:grpSpPr>
          <a:xfrm>
            <a:off x="1896652" y="1550589"/>
            <a:ext cx="8375813" cy="693442"/>
            <a:chOff x="372651" y="1854061"/>
            <a:chExt cx="8375813" cy="693442"/>
          </a:xfrm>
        </p:grpSpPr>
        <p:sp>
          <p:nvSpPr>
            <p:cNvPr id="8" name="Rectangle 7"/>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0" name="TextBox 9"/>
            <p:cNvSpPr txBox="1"/>
            <p:nvPr/>
          </p:nvSpPr>
          <p:spPr>
            <a:xfrm>
              <a:off x="372651" y="2003860"/>
              <a:ext cx="7625761" cy="369332"/>
            </a:xfrm>
            <a:prstGeom prst="rect">
              <a:avLst/>
            </a:prstGeom>
            <a:noFill/>
          </p:spPr>
          <p:txBody>
            <a:bodyPr wrap="square">
              <a:spAutoFit/>
            </a:bodyPr>
            <a:lstStyle/>
            <a:p>
              <a:pPr lvl="0" algn="r">
                <a:defRPr/>
              </a:pPr>
              <a:r>
                <a:rPr lang="en-US" kern="0" dirty="0">
                  <a:solidFill>
                    <a:prstClr val="black"/>
                  </a:solidFill>
                  <a:latin typeface="Cambria" pitchFamily="18" charset="0"/>
                </a:rPr>
                <a:t>More risk of sustainability, maintainability and extensibility.</a:t>
              </a:r>
            </a:p>
          </p:txBody>
        </p:sp>
        <p:sp>
          <p:nvSpPr>
            <p:cNvPr id="12" name="Pentagon 11"/>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2</a:t>
              </a:r>
            </a:p>
          </p:txBody>
        </p:sp>
      </p:grpSp>
      <p:grpSp>
        <p:nvGrpSpPr>
          <p:cNvPr id="9" name="Group 8">
            <a:extLst>
              <a:ext uri="{FF2B5EF4-FFF2-40B4-BE49-F238E27FC236}">
                <a16:creationId xmlns:a16="http://schemas.microsoft.com/office/drawing/2014/main" id="{8D6DB081-73EF-46A8-B3A5-16600236FDBC}"/>
              </a:ext>
            </a:extLst>
          </p:cNvPr>
          <p:cNvGrpSpPr/>
          <p:nvPr/>
        </p:nvGrpSpPr>
        <p:grpSpPr>
          <a:xfrm>
            <a:off x="1896651" y="2244033"/>
            <a:ext cx="8372572" cy="693442"/>
            <a:chOff x="372651" y="2244033"/>
            <a:chExt cx="8372572" cy="693442"/>
          </a:xfrm>
        </p:grpSpPr>
        <p:grpSp>
          <p:nvGrpSpPr>
            <p:cNvPr id="4" name="Group 3">
              <a:extLst>
                <a:ext uri="{FF2B5EF4-FFF2-40B4-BE49-F238E27FC236}">
                  <a16:creationId xmlns:a16="http://schemas.microsoft.com/office/drawing/2014/main" id="{771D302C-B9FE-4085-82F7-BE51455ABCEE}"/>
                </a:ext>
              </a:extLst>
            </p:cNvPr>
            <p:cNvGrpSpPr/>
            <p:nvPr/>
          </p:nvGrpSpPr>
          <p:grpSpPr>
            <a:xfrm>
              <a:off x="372651" y="2327585"/>
              <a:ext cx="8372572" cy="424800"/>
              <a:chOff x="382026" y="2941695"/>
              <a:chExt cx="8372572" cy="424800"/>
            </a:xfrm>
          </p:grpSpPr>
          <p:sp>
            <p:nvSpPr>
              <p:cNvPr id="11" name="Rectangle 10"/>
              <p:cNvSpPr/>
              <p:nvPr/>
            </p:nvSpPr>
            <p:spPr>
              <a:xfrm>
                <a:off x="382026" y="294169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4" name="TextBox 13"/>
              <p:cNvSpPr txBox="1"/>
              <p:nvPr/>
            </p:nvSpPr>
            <p:spPr>
              <a:xfrm>
                <a:off x="1206619" y="2959171"/>
                <a:ext cx="7547979" cy="369332"/>
              </a:xfrm>
              <a:prstGeom prst="rect">
                <a:avLst/>
              </a:prstGeom>
              <a:noFill/>
            </p:spPr>
            <p:txBody>
              <a:bodyPr wrap="square">
                <a:spAutoFit/>
              </a:bodyPr>
              <a:lstStyle/>
              <a:p>
                <a:pPr lvl="0">
                  <a:defRPr/>
                </a:pPr>
                <a:r>
                  <a:rPr lang="en-US" kern="0" dirty="0">
                    <a:solidFill>
                      <a:prstClr val="black"/>
                    </a:solidFill>
                    <a:latin typeface="Cambria" pitchFamily="18" charset="0"/>
                  </a:rPr>
                  <a:t>Overall plan is a must.</a:t>
                </a:r>
              </a:p>
            </p:txBody>
          </p:sp>
        </p:grpSp>
        <p:sp>
          <p:nvSpPr>
            <p:cNvPr id="15" name="Pentagon 14"/>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3</a:t>
              </a:r>
            </a:p>
          </p:txBody>
        </p:sp>
      </p:grpSp>
      <p:grpSp>
        <p:nvGrpSpPr>
          <p:cNvPr id="13" name="Group 12">
            <a:extLst>
              <a:ext uri="{FF2B5EF4-FFF2-40B4-BE49-F238E27FC236}">
                <a16:creationId xmlns:a16="http://schemas.microsoft.com/office/drawing/2014/main" id="{125CC6A9-80C0-46FC-931F-4CF44054E29E}"/>
              </a:ext>
            </a:extLst>
          </p:cNvPr>
          <p:cNvGrpSpPr/>
          <p:nvPr/>
        </p:nvGrpSpPr>
        <p:grpSpPr>
          <a:xfrm>
            <a:off x="1870525" y="2955105"/>
            <a:ext cx="8352928" cy="693442"/>
            <a:chOff x="372651" y="3870285"/>
            <a:chExt cx="8352928" cy="693442"/>
          </a:xfrm>
        </p:grpSpPr>
        <p:sp>
          <p:nvSpPr>
            <p:cNvPr id="16" name="Rectangle 15"/>
            <p:cNvSpPr/>
            <p:nvPr/>
          </p:nvSpPr>
          <p:spPr>
            <a:xfrm>
              <a:off x="372651" y="3942293"/>
              <a:ext cx="8352928" cy="424800"/>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17" name="TextBox 16"/>
            <p:cNvSpPr txBox="1"/>
            <p:nvPr/>
          </p:nvSpPr>
          <p:spPr>
            <a:xfrm>
              <a:off x="395536" y="3998643"/>
              <a:ext cx="7602876" cy="369887"/>
            </a:xfrm>
            <a:prstGeom prst="rect">
              <a:avLst/>
            </a:prstGeom>
            <a:noFill/>
          </p:spPr>
          <p:txBody>
            <a:bodyPr wrap="square">
              <a:spAutoFit/>
            </a:bodyPr>
            <a:lstStyle/>
            <a:p>
              <a:pPr lvl="0" algn="r">
                <a:defRPr/>
              </a:pPr>
              <a:r>
                <a:rPr lang="en-US" kern="0" dirty="0">
                  <a:solidFill>
                    <a:prstClr val="black"/>
                  </a:solidFill>
                  <a:latin typeface="Cambria" pitchFamily="18" charset="0"/>
                </a:rPr>
                <a:t>Strict delivery management to meet deadlines.</a:t>
              </a:r>
            </a:p>
          </p:txBody>
        </p:sp>
        <p:sp>
          <p:nvSpPr>
            <p:cNvPr id="18" name="Pentagon 17"/>
            <p:cNvSpPr/>
            <p:nvPr/>
          </p:nvSpPr>
          <p:spPr>
            <a:xfrm rot="5400000">
              <a:off x="7871259" y="3997438"/>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4</a:t>
              </a:r>
            </a:p>
          </p:txBody>
        </p:sp>
      </p:grpSp>
      <p:grpSp>
        <p:nvGrpSpPr>
          <p:cNvPr id="22" name="Group 21">
            <a:extLst>
              <a:ext uri="{FF2B5EF4-FFF2-40B4-BE49-F238E27FC236}">
                <a16:creationId xmlns:a16="http://schemas.microsoft.com/office/drawing/2014/main" id="{5B60F527-9ABD-4F15-A287-AC4DD5F15DCD}"/>
              </a:ext>
            </a:extLst>
          </p:cNvPr>
          <p:cNvGrpSpPr/>
          <p:nvPr/>
        </p:nvGrpSpPr>
        <p:grpSpPr>
          <a:xfrm>
            <a:off x="1893410" y="3704898"/>
            <a:ext cx="8352928" cy="693441"/>
            <a:chOff x="395536" y="4869161"/>
            <a:chExt cx="8352928" cy="693441"/>
          </a:xfrm>
        </p:grpSpPr>
        <p:sp>
          <p:nvSpPr>
            <p:cNvPr id="19" name="Rectangle 18"/>
            <p:cNvSpPr/>
            <p:nvPr/>
          </p:nvSpPr>
          <p:spPr>
            <a:xfrm>
              <a:off x="395536" y="494868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21" name="Pentagon 20"/>
            <p:cNvSpPr/>
            <p:nvPr/>
          </p:nvSpPr>
          <p:spPr>
            <a:xfrm rot="5400000">
              <a:off x="634846" y="4996314"/>
              <a:ext cx="693441"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 5</a:t>
              </a:r>
            </a:p>
          </p:txBody>
        </p:sp>
      </p:grpSp>
      <p:grpSp>
        <p:nvGrpSpPr>
          <p:cNvPr id="37" name="Group 36">
            <a:extLst>
              <a:ext uri="{FF2B5EF4-FFF2-40B4-BE49-F238E27FC236}">
                <a16:creationId xmlns:a16="http://schemas.microsoft.com/office/drawing/2014/main" id="{3CFDBBD1-5A0B-4128-B8C8-C308410D29A3}"/>
              </a:ext>
            </a:extLst>
          </p:cNvPr>
          <p:cNvGrpSpPr/>
          <p:nvPr/>
        </p:nvGrpSpPr>
        <p:grpSpPr>
          <a:xfrm>
            <a:off x="1916295" y="4407184"/>
            <a:ext cx="8352928" cy="693442"/>
            <a:chOff x="395536" y="1854061"/>
            <a:chExt cx="8352928" cy="693442"/>
          </a:xfrm>
        </p:grpSpPr>
        <p:sp>
          <p:nvSpPr>
            <p:cNvPr id="38" name="Rectangle 37">
              <a:extLst>
                <a:ext uri="{FF2B5EF4-FFF2-40B4-BE49-F238E27FC236}">
                  <a16:creationId xmlns:a16="http://schemas.microsoft.com/office/drawing/2014/main" id="{B38EBBC8-86EE-48FE-AF69-F37CEF42A97C}"/>
                </a:ext>
              </a:extLst>
            </p:cNvPr>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0" name="Pentagon 11">
              <a:extLst>
                <a:ext uri="{FF2B5EF4-FFF2-40B4-BE49-F238E27FC236}">
                  <a16:creationId xmlns:a16="http://schemas.microsoft.com/office/drawing/2014/main" id="{FED493FB-8732-4900-8DAB-5F2AF3836CA9}"/>
                </a:ext>
              </a:extLst>
            </p:cNvPr>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6</a:t>
              </a:r>
            </a:p>
          </p:txBody>
        </p:sp>
      </p:grpSp>
      <p:grpSp>
        <p:nvGrpSpPr>
          <p:cNvPr id="41" name="Group 40">
            <a:extLst>
              <a:ext uri="{FF2B5EF4-FFF2-40B4-BE49-F238E27FC236}">
                <a16:creationId xmlns:a16="http://schemas.microsoft.com/office/drawing/2014/main" id="{40315EE1-2CD7-48C3-A19B-7997E082A8ED}"/>
              </a:ext>
            </a:extLst>
          </p:cNvPr>
          <p:cNvGrpSpPr/>
          <p:nvPr/>
        </p:nvGrpSpPr>
        <p:grpSpPr>
          <a:xfrm>
            <a:off x="1893410" y="5100628"/>
            <a:ext cx="8352928" cy="693442"/>
            <a:chOff x="372651" y="2244033"/>
            <a:chExt cx="8352928" cy="693442"/>
          </a:xfrm>
        </p:grpSpPr>
        <p:sp>
          <p:nvSpPr>
            <p:cNvPr id="44" name="Rectangle 43">
              <a:extLst>
                <a:ext uri="{FF2B5EF4-FFF2-40B4-BE49-F238E27FC236}">
                  <a16:creationId xmlns:a16="http://schemas.microsoft.com/office/drawing/2014/main" id="{EE770139-5310-4124-B095-256F86154938}"/>
                </a:ext>
              </a:extLst>
            </p:cNvPr>
            <p:cNvSpPr/>
            <p:nvPr/>
          </p:nvSpPr>
          <p:spPr>
            <a:xfrm>
              <a:off x="372651" y="232758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43" name="Pentagon 14">
              <a:extLst>
                <a:ext uri="{FF2B5EF4-FFF2-40B4-BE49-F238E27FC236}">
                  <a16:creationId xmlns:a16="http://schemas.microsoft.com/office/drawing/2014/main" id="{45D121A0-C902-444E-A219-A9F11F897B12}"/>
                </a:ext>
              </a:extLst>
            </p:cNvPr>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7</a:t>
              </a:r>
            </a:p>
          </p:txBody>
        </p:sp>
      </p:grpSp>
      <p:grpSp>
        <p:nvGrpSpPr>
          <p:cNvPr id="46" name="Group 45">
            <a:extLst>
              <a:ext uri="{FF2B5EF4-FFF2-40B4-BE49-F238E27FC236}">
                <a16:creationId xmlns:a16="http://schemas.microsoft.com/office/drawing/2014/main" id="{3D258952-74AA-4E36-A1D5-2E3FD9ECDD8E}"/>
              </a:ext>
            </a:extLst>
          </p:cNvPr>
          <p:cNvGrpSpPr/>
          <p:nvPr/>
        </p:nvGrpSpPr>
        <p:grpSpPr>
          <a:xfrm>
            <a:off x="1867284" y="5811700"/>
            <a:ext cx="8352928" cy="693442"/>
            <a:chOff x="372651" y="3870285"/>
            <a:chExt cx="8352928" cy="693442"/>
          </a:xfrm>
        </p:grpSpPr>
        <p:sp>
          <p:nvSpPr>
            <p:cNvPr id="47" name="Rectangle 46">
              <a:extLst>
                <a:ext uri="{FF2B5EF4-FFF2-40B4-BE49-F238E27FC236}">
                  <a16:creationId xmlns:a16="http://schemas.microsoft.com/office/drawing/2014/main" id="{6D382E1E-566F-48E9-8FD0-E790364AB6D5}"/>
                </a:ext>
              </a:extLst>
            </p:cNvPr>
            <p:cNvSpPr/>
            <p:nvPr/>
          </p:nvSpPr>
          <p:spPr>
            <a:xfrm>
              <a:off x="372651" y="394229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9" name="Pentagon 17">
              <a:extLst>
                <a:ext uri="{FF2B5EF4-FFF2-40B4-BE49-F238E27FC236}">
                  <a16:creationId xmlns:a16="http://schemas.microsoft.com/office/drawing/2014/main" id="{318BA415-589E-4784-B0AF-3D584AAFE837}"/>
                </a:ext>
              </a:extLst>
            </p:cNvPr>
            <p:cNvSpPr/>
            <p:nvPr/>
          </p:nvSpPr>
          <p:spPr>
            <a:xfrm rot="5400000">
              <a:off x="7871259" y="3997438"/>
              <a:ext cx="693442" cy="439135"/>
            </a:xfrm>
            <a:prstGeom prst="homePlate">
              <a:avLst/>
            </a:prstGeom>
            <a:solidFill>
              <a:schemeClr val="accent6">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8</a:t>
              </a:r>
            </a:p>
          </p:txBody>
        </p:sp>
      </p:grpSp>
      <p:sp>
        <p:nvSpPr>
          <p:cNvPr id="50" name="Title 1">
            <a:extLst>
              <a:ext uri="{FF2B5EF4-FFF2-40B4-BE49-F238E27FC236}">
                <a16:creationId xmlns:a16="http://schemas.microsoft.com/office/drawing/2014/main" id="{2831D4F7-2726-4F12-867C-05B2A7678895}"/>
              </a:ext>
            </a:extLst>
          </p:cNvPr>
          <p:cNvSpPr txBox="1">
            <a:spLocks/>
          </p:cNvSpPr>
          <p:nvPr/>
        </p:nvSpPr>
        <p:spPr>
          <a:xfrm>
            <a:off x="1524000" y="152400"/>
            <a:ext cx="6184900" cy="609600"/>
          </a:xfrm>
          <a:prstGeom prst="rect">
            <a:avLst/>
          </a:prstGeom>
        </p:spPr>
        <p:txBody>
          <a:bodyPr>
            <a:norm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t>Agile Model - Disadvantages</a:t>
            </a:r>
            <a:endParaRPr lang="en-US" dirty="0"/>
          </a:p>
        </p:txBody>
      </p:sp>
      <p:sp>
        <p:nvSpPr>
          <p:cNvPr id="51" name="TextBox 50"/>
          <p:cNvSpPr txBox="1"/>
          <p:nvPr/>
        </p:nvSpPr>
        <p:spPr>
          <a:xfrm>
            <a:off x="6992710" y="5909532"/>
            <a:ext cx="2988482" cy="369332"/>
          </a:xfrm>
          <a:prstGeom prst="rect">
            <a:avLst/>
          </a:prstGeom>
          <a:noFill/>
        </p:spPr>
        <p:txBody>
          <a:bodyPr wrap="square">
            <a:spAutoFit/>
          </a:bodyPr>
          <a:lstStyle/>
          <a:p>
            <a:pPr lvl="0">
              <a:defRPr/>
            </a:pPr>
            <a:r>
              <a:rPr lang="en-US" kern="0" dirty="0">
                <a:solidFill>
                  <a:prstClr val="black"/>
                </a:solidFill>
                <a:latin typeface="Cambria" pitchFamily="18" charset="0"/>
              </a:rPr>
              <a:t>Lack of documentation.</a:t>
            </a:r>
          </a:p>
        </p:txBody>
      </p:sp>
      <p:sp>
        <p:nvSpPr>
          <p:cNvPr id="52" name="TextBox 51">
            <a:extLst>
              <a:ext uri="{FF2B5EF4-FFF2-40B4-BE49-F238E27FC236}">
                <a16:creationId xmlns:a16="http://schemas.microsoft.com/office/drawing/2014/main" id="{3C22E7C3-A9D8-4BCC-B8C9-D2E3DBFFB033}"/>
              </a:ext>
            </a:extLst>
          </p:cNvPr>
          <p:cNvSpPr txBox="1"/>
          <p:nvPr/>
        </p:nvSpPr>
        <p:spPr>
          <a:xfrm>
            <a:off x="2696901" y="3796527"/>
            <a:ext cx="7625761" cy="369332"/>
          </a:xfrm>
          <a:prstGeom prst="rect">
            <a:avLst/>
          </a:prstGeom>
          <a:noFill/>
        </p:spPr>
        <p:txBody>
          <a:bodyPr wrap="square">
            <a:spAutoFit/>
          </a:bodyPr>
          <a:lstStyle/>
          <a:p>
            <a:pPr lvl="0">
              <a:defRPr/>
            </a:pPr>
            <a:r>
              <a:rPr lang="en-US" kern="0" dirty="0">
                <a:solidFill>
                  <a:prstClr val="black"/>
                </a:solidFill>
                <a:latin typeface="Cambria" pitchFamily="18" charset="0"/>
              </a:rPr>
              <a:t>Depends heavily on customer interaction.</a:t>
            </a:r>
          </a:p>
        </p:txBody>
      </p:sp>
      <p:sp>
        <p:nvSpPr>
          <p:cNvPr id="53" name="TextBox 52">
            <a:extLst>
              <a:ext uri="{FF2B5EF4-FFF2-40B4-BE49-F238E27FC236}">
                <a16:creationId xmlns:a16="http://schemas.microsoft.com/office/drawing/2014/main" id="{44F01881-E325-4AC0-BC0F-AF4F00CB134B}"/>
              </a:ext>
            </a:extLst>
          </p:cNvPr>
          <p:cNvSpPr txBox="1"/>
          <p:nvPr/>
        </p:nvSpPr>
        <p:spPr>
          <a:xfrm>
            <a:off x="1997318" y="4555147"/>
            <a:ext cx="7525094" cy="369332"/>
          </a:xfrm>
          <a:prstGeom prst="rect">
            <a:avLst/>
          </a:prstGeom>
          <a:noFill/>
        </p:spPr>
        <p:txBody>
          <a:bodyPr wrap="square">
            <a:spAutoFit/>
          </a:bodyPr>
          <a:lstStyle/>
          <a:p>
            <a:pPr lvl="0" algn="r">
              <a:defRPr/>
            </a:pPr>
            <a:r>
              <a:rPr lang="en-US" kern="0" dirty="0">
                <a:solidFill>
                  <a:prstClr val="black"/>
                </a:solidFill>
                <a:latin typeface="Cambria" pitchFamily="18" charset="0"/>
              </a:rPr>
              <a:t>Very high individual dependency.</a:t>
            </a:r>
          </a:p>
        </p:txBody>
      </p:sp>
      <p:sp>
        <p:nvSpPr>
          <p:cNvPr id="54" name="TextBox 53">
            <a:extLst>
              <a:ext uri="{FF2B5EF4-FFF2-40B4-BE49-F238E27FC236}">
                <a16:creationId xmlns:a16="http://schemas.microsoft.com/office/drawing/2014/main" id="{3BDE45AB-472F-4D79-A721-E56FF019A527}"/>
              </a:ext>
            </a:extLst>
          </p:cNvPr>
          <p:cNvSpPr txBox="1"/>
          <p:nvPr/>
        </p:nvSpPr>
        <p:spPr>
          <a:xfrm>
            <a:off x="2721244" y="5181481"/>
            <a:ext cx="7602876" cy="369887"/>
          </a:xfrm>
          <a:prstGeom prst="rect">
            <a:avLst/>
          </a:prstGeom>
          <a:noFill/>
        </p:spPr>
        <p:txBody>
          <a:bodyPr wrap="square">
            <a:spAutoFit/>
          </a:bodyPr>
          <a:lstStyle/>
          <a:p>
            <a:pPr lvl="0">
              <a:defRPr/>
            </a:pPr>
            <a:r>
              <a:rPr lang="en-US" kern="0" dirty="0">
                <a:solidFill>
                  <a:prstClr val="black"/>
                </a:solidFill>
                <a:latin typeface="Cambria" pitchFamily="18" charset="0"/>
              </a:rPr>
              <a:t>Technology transfer is challenging.</a:t>
            </a:r>
          </a:p>
        </p:txBody>
      </p:sp>
    </p:spTree>
    <p:extLst>
      <p:ext uri="{BB962C8B-B14F-4D97-AF65-F5344CB8AC3E}">
        <p14:creationId xmlns:p14="http://schemas.microsoft.com/office/powerpoint/2010/main" val="309058518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4"/>
          <p:cNvSpPr>
            <a:spLocks noGrp="1"/>
          </p:cNvSpPr>
          <p:nvPr>
            <p:ph idx="1"/>
          </p:nvPr>
        </p:nvSpPr>
        <p:spPr bwMode="auto">
          <a:xfrm>
            <a:off x="1524000" y="914400"/>
            <a:ext cx="9144000" cy="930424"/>
          </a:xfrm>
          <a:solidFill>
            <a:schemeClr val="accent6">
              <a:lumMod val="75000"/>
            </a:schemeClr>
          </a:solidFill>
          <a:ln>
            <a:solidFill>
              <a:schemeClr val="accent6"/>
            </a:solidFill>
          </a:ln>
        </p:spPr>
        <p:txBody>
          <a:bodyPr vert="horz" wrap="square" numCol="1" anchor="t" anchorCtr="0" compatLnSpc="1">
            <a:prstTxWarp prst="textNoShape">
              <a:avLst/>
            </a:prstTxWarp>
            <a:noAutofit/>
          </a:bodyPr>
          <a:lstStyle/>
          <a:p>
            <a:pPr marL="0" lvl="1" indent="0" algn="ctr">
              <a:buNone/>
            </a:pPr>
            <a:r>
              <a:rPr lang="en-US" dirty="0">
                <a:solidFill>
                  <a:schemeClr val="bg1"/>
                </a:solidFill>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dirty="0">
              <a:solidFill>
                <a:schemeClr val="bg1"/>
              </a:solidFill>
              <a:latin typeface="Cambria" pitchFamily="18" charset="0"/>
            </a:endParaRPr>
          </a:p>
        </p:txBody>
      </p:sp>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Iterative or Incremental Project Life Cycle</a:t>
            </a:r>
            <a:endParaRPr lang="en-GB" sz="2400" b="1" dirty="0">
              <a:solidFill>
                <a:prstClr val="black"/>
              </a:solidFill>
              <a:latin typeface="Cambria" pitchFamily="18" charset="0"/>
            </a:endParaRPr>
          </a:p>
        </p:txBody>
      </p:sp>
      <p:pic>
        <p:nvPicPr>
          <p:cNvPr id="9830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600200" y="2667001"/>
            <a:ext cx="9067800" cy="347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72181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Introduction to Iterative Project Life Cycle</a:t>
            </a:r>
            <a:endParaRPr lang="en-GB" sz="2400" b="1" dirty="0">
              <a:solidFill>
                <a:prstClr val="black"/>
              </a:solidFill>
              <a:latin typeface="Cambria" pitchFamily="18" charset="0"/>
            </a:endParaRPr>
          </a:p>
        </p:txBody>
      </p:sp>
      <p:sp>
        <p:nvSpPr>
          <p:cNvPr id="5" name="Rectangle 4">
            <a:extLst>
              <a:ext uri="{FF2B5EF4-FFF2-40B4-BE49-F238E27FC236}">
                <a16:creationId xmlns:a16="http://schemas.microsoft.com/office/drawing/2014/main" id="{6C8D955B-2746-4F91-9701-9E84FA8B29EF}"/>
              </a:ext>
            </a:extLst>
          </p:cNvPr>
          <p:cNvSpPr/>
          <p:nvPr/>
        </p:nvSpPr>
        <p:spPr>
          <a:xfrm>
            <a:off x="1524001" y="838201"/>
            <a:ext cx="9143999" cy="646331"/>
          </a:xfrm>
          <a:prstGeom prst="rect">
            <a:avLst/>
          </a:prstGeom>
          <a:solidFill>
            <a:schemeClr val="accent6">
              <a:lumMod val="20000"/>
              <a:lumOff val="80000"/>
            </a:schemeClr>
          </a:solidFill>
        </p:spPr>
        <p:txBody>
          <a:bodyPr wrap="square">
            <a:spAutoFit/>
          </a:bodyPr>
          <a:lstStyle/>
          <a:p>
            <a:pPr algn="ctr"/>
            <a:r>
              <a:rPr lang="en-US" dirty="0">
                <a:latin typeface="Cambria" panose="02040503050406030204" pitchFamily="18" charset="0"/>
              </a:rPr>
              <a:t>An iterative life cycle model does not attempt to start with a full specification of requirements. </a:t>
            </a:r>
          </a:p>
        </p:txBody>
      </p:sp>
      <p:sp>
        <p:nvSpPr>
          <p:cNvPr id="7" name="Rectangle 6">
            <a:extLst>
              <a:ext uri="{FF2B5EF4-FFF2-40B4-BE49-F238E27FC236}">
                <a16:creationId xmlns:a16="http://schemas.microsoft.com/office/drawing/2014/main" id="{20AD7C46-2BBF-4032-AB52-25D7AA3E884F}"/>
              </a:ext>
            </a:extLst>
          </p:cNvPr>
          <p:cNvSpPr/>
          <p:nvPr/>
        </p:nvSpPr>
        <p:spPr>
          <a:xfrm>
            <a:off x="1486988" y="5791200"/>
            <a:ext cx="9181012" cy="990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This process is then repeated, producing a new version of the</a:t>
            </a:r>
          </a:p>
          <a:p>
            <a:pPr algn="ctr"/>
            <a:r>
              <a:rPr lang="en-US" b="1" dirty="0">
                <a:latin typeface="Cambria" panose="02040503050406030204" pitchFamily="18" charset="0"/>
              </a:rPr>
              <a:t> software for each cycle of the model.</a:t>
            </a:r>
          </a:p>
        </p:txBody>
      </p:sp>
      <p:sp>
        <p:nvSpPr>
          <p:cNvPr id="8" name="Rectangle 7">
            <a:extLst>
              <a:ext uri="{FF2B5EF4-FFF2-40B4-BE49-F238E27FC236}">
                <a16:creationId xmlns:a16="http://schemas.microsoft.com/office/drawing/2014/main" id="{D44B104C-BED5-4791-8B73-C5AA39F752AC}"/>
              </a:ext>
            </a:extLst>
          </p:cNvPr>
          <p:cNvSpPr/>
          <p:nvPr/>
        </p:nvSpPr>
        <p:spPr>
          <a:xfrm>
            <a:off x="2286000" y="2584104"/>
            <a:ext cx="2667000" cy="2031325"/>
          </a:xfrm>
          <a:prstGeom prst="rect">
            <a:avLst/>
          </a:prstGeom>
        </p:spPr>
        <p:txBody>
          <a:bodyPr wrap="square">
            <a:spAutoFit/>
          </a:bodyPr>
          <a:lstStyle/>
          <a:p>
            <a:pPr algn="ctr"/>
            <a:r>
              <a:rPr lang="en-US" dirty="0">
                <a:latin typeface="Cambria" panose="02040503050406030204" pitchFamily="18" charset="0"/>
              </a:rPr>
              <a:t>Development begins by specifying and implementing just part of the software, which can then be reviewed in order to identify further requirements. </a:t>
            </a:r>
          </a:p>
        </p:txBody>
      </p:sp>
      <p:grpSp>
        <p:nvGrpSpPr>
          <p:cNvPr id="13" name="Group 12">
            <a:extLst>
              <a:ext uri="{FF2B5EF4-FFF2-40B4-BE49-F238E27FC236}">
                <a16:creationId xmlns:a16="http://schemas.microsoft.com/office/drawing/2014/main" id="{6291B030-1733-4400-8678-6CD51E449A78}"/>
              </a:ext>
            </a:extLst>
          </p:cNvPr>
          <p:cNvGrpSpPr/>
          <p:nvPr/>
        </p:nvGrpSpPr>
        <p:grpSpPr>
          <a:xfrm>
            <a:off x="5600700" y="1636198"/>
            <a:ext cx="4076700" cy="4039623"/>
            <a:chOff x="3695700" y="1480177"/>
            <a:chExt cx="4076700" cy="4039623"/>
          </a:xfrm>
        </p:grpSpPr>
        <p:pic>
          <p:nvPicPr>
            <p:cNvPr id="9" name="Picture 8">
              <a:extLst>
                <a:ext uri="{FF2B5EF4-FFF2-40B4-BE49-F238E27FC236}">
                  <a16:creationId xmlns:a16="http://schemas.microsoft.com/office/drawing/2014/main" id="{DF1FE218-5621-44D3-8400-2A90735391D0}"/>
                </a:ext>
              </a:extLst>
            </p:cNvPr>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blip>
            <a:srcRect l="13181" t="4267" r="10056" b="19667"/>
            <a:stretch/>
          </p:blipFill>
          <p:spPr>
            <a:xfrm>
              <a:off x="3695700" y="1480177"/>
              <a:ext cx="4076700" cy="4039623"/>
            </a:xfrm>
            <a:prstGeom prst="rect">
              <a:avLst/>
            </a:prstGeom>
          </p:spPr>
        </p:pic>
        <p:pic>
          <p:nvPicPr>
            <p:cNvPr id="12" name="Picture 11">
              <a:extLst>
                <a:ext uri="{FF2B5EF4-FFF2-40B4-BE49-F238E27FC236}">
                  <a16:creationId xmlns:a16="http://schemas.microsoft.com/office/drawing/2014/main" id="{094DA730-98C7-4EE9-BB93-29AA14A5F5A7}"/>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4724400" y="2540499"/>
              <a:ext cx="2393244" cy="2019300"/>
            </a:xfrm>
            <a:prstGeom prst="rect">
              <a:avLst/>
            </a:prstGeom>
          </p:spPr>
        </p:pic>
      </p:grpSp>
    </p:spTree>
    <p:custDataLst>
      <p:tags r:id="rId1"/>
    </p:custDataLst>
    <p:extLst>
      <p:ext uri="{BB962C8B-B14F-4D97-AF65-F5344CB8AC3E}">
        <p14:creationId xmlns:p14="http://schemas.microsoft.com/office/powerpoint/2010/main" val="3166359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Model</a:t>
            </a:r>
          </a:p>
        </p:txBody>
      </p:sp>
      <p:sp>
        <p:nvSpPr>
          <p:cNvPr id="7" name="Rectangle 6"/>
          <p:cNvSpPr/>
          <p:nvPr/>
        </p:nvSpPr>
        <p:spPr>
          <a:xfrm>
            <a:off x="1524000" y="835242"/>
            <a:ext cx="9144000" cy="646331"/>
          </a:xfrm>
          <a:prstGeom prst="rect">
            <a:avLst/>
          </a:prstGeom>
          <a:solidFill>
            <a:schemeClr val="bg1">
              <a:lumMod val="85000"/>
            </a:schemeClr>
          </a:solidFill>
        </p:spPr>
        <p:txBody>
          <a:bodyPr wrap="square">
            <a:spAutoFit/>
          </a:bodyPr>
          <a:lstStyle/>
          <a:p>
            <a:pPr algn="ctr"/>
            <a:r>
              <a:rPr lang="en-US" dirty="0">
                <a:latin typeface="Cambria" panose="02040503050406030204" pitchFamily="18" charset="0"/>
              </a:rPr>
              <a:t>Iterative work creates a rough product or piece in one iteration. This product or piece is then reviewed and will be improve it in next iteration and so on until it’s finished. </a:t>
            </a:r>
          </a:p>
        </p:txBody>
      </p:sp>
      <p:pic>
        <p:nvPicPr>
          <p:cNvPr id="12" name="Picture 2" descr="http://i.imgur.com/7Z6XNtC.jpg"/>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87" t="53538" r="65955" b="8504"/>
          <a:stretch/>
        </p:blipFill>
        <p:spPr bwMode="auto">
          <a:xfrm>
            <a:off x="4054669" y="2257998"/>
            <a:ext cx="1697512" cy="29100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i.imgur.com/7Z6XNtC.jpg">
            <a:extLst>
              <a:ext uri="{FF2B5EF4-FFF2-40B4-BE49-F238E27FC236}">
                <a16:creationId xmlns:a16="http://schemas.microsoft.com/office/drawing/2014/main" id="{07DA67B9-053E-4384-9B45-A2224F5C9410}"/>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808" t="53538" r="82529" b="8504"/>
          <a:stretch/>
        </p:blipFill>
        <p:spPr bwMode="auto">
          <a:xfrm>
            <a:off x="1673246" y="1511475"/>
            <a:ext cx="1853885"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i.imgur.com/7Z6XNtC.jpg">
            <a:extLst>
              <a:ext uri="{FF2B5EF4-FFF2-40B4-BE49-F238E27FC236}">
                <a16:creationId xmlns:a16="http://schemas.microsoft.com/office/drawing/2014/main" id="{8187A6DF-AACC-4C2E-9762-4EB308CBE855}"/>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31385" t="53538" r="47908" b="8504"/>
          <a:stretch/>
        </p:blipFill>
        <p:spPr bwMode="auto">
          <a:xfrm>
            <a:off x="5639798" y="2694897"/>
            <a:ext cx="2303767"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i.imgur.com/7Z6XNtC.jpg">
            <a:extLst>
              <a:ext uri="{FF2B5EF4-FFF2-40B4-BE49-F238E27FC236}">
                <a16:creationId xmlns:a16="http://schemas.microsoft.com/office/drawing/2014/main" id="{B5934BA6-A1FD-4566-9A8F-954C148A9A1B}"/>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54209" t="53538" r="25085" b="8504"/>
          <a:stretch/>
        </p:blipFill>
        <p:spPr bwMode="auto">
          <a:xfrm>
            <a:off x="8219235" y="3335665"/>
            <a:ext cx="2303767" cy="2910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90E65E-26F7-4093-994B-0982B80247E9}"/>
              </a:ext>
            </a:extLst>
          </p:cNvPr>
          <p:cNvSpPr/>
          <p:nvPr/>
        </p:nvSpPr>
        <p:spPr>
          <a:xfrm>
            <a:off x="1524001" y="6336268"/>
            <a:ext cx="9143999" cy="369332"/>
          </a:xfrm>
          <a:prstGeom prst="rect">
            <a:avLst/>
          </a:prstGeom>
          <a:solidFill>
            <a:srgbClr val="035642"/>
          </a:solidFill>
        </p:spPr>
        <p:txBody>
          <a:bodyPr wrap="square">
            <a:spAutoFit/>
          </a:bodyPr>
          <a:lstStyle/>
          <a:p>
            <a:pPr algn="ctr"/>
            <a:r>
              <a:rPr lang="en-US" dirty="0">
                <a:solidFill>
                  <a:schemeClr val="bg1"/>
                </a:solidFill>
                <a:latin typeface="Cambria" panose="02040503050406030204" pitchFamily="18" charset="0"/>
              </a:rPr>
              <a:t>Hence, in an iterative model the whole product is developed step by step.</a:t>
            </a:r>
          </a:p>
        </p:txBody>
      </p:sp>
      <p:sp>
        <p:nvSpPr>
          <p:cNvPr id="4" name="Arrow: Right 3">
            <a:extLst>
              <a:ext uri="{FF2B5EF4-FFF2-40B4-BE49-F238E27FC236}">
                <a16:creationId xmlns:a16="http://schemas.microsoft.com/office/drawing/2014/main" id="{583473AD-BD4A-43C6-83C6-48E6D9C4E8B5}"/>
              </a:ext>
            </a:extLst>
          </p:cNvPr>
          <p:cNvSpPr/>
          <p:nvPr/>
        </p:nvSpPr>
        <p:spPr>
          <a:xfrm>
            <a:off x="3372709" y="260155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DCC970-C5FD-45D5-AF4B-FDA0987C1D3B}"/>
              </a:ext>
            </a:extLst>
          </p:cNvPr>
          <p:cNvSpPr/>
          <p:nvPr/>
        </p:nvSpPr>
        <p:spPr>
          <a:xfrm>
            <a:off x="5597760" y="3197636"/>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49328DF-3843-4D70-BE6A-52166FBD830D}"/>
              </a:ext>
            </a:extLst>
          </p:cNvPr>
          <p:cNvSpPr/>
          <p:nvPr/>
        </p:nvSpPr>
        <p:spPr>
          <a:xfrm>
            <a:off x="7820143" y="373462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9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1417"/>
          <a:stretch/>
        </p:blipFill>
        <p:spPr bwMode="auto">
          <a:xfrm>
            <a:off x="1573212" y="7620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1371600"/>
            <a:ext cx="6019800" cy="1524000"/>
          </a:xfrm>
          <a:prstGeom prst="rect">
            <a:avLst/>
          </a:prstGeom>
          <a:solidFill>
            <a:schemeClr val="accent3">
              <a:lumMod val="75000"/>
              <a:alpha val="58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Requirements of the complete system are clearly defined and understood.</a:t>
            </a:r>
          </a:p>
        </p:txBody>
      </p:sp>
      <p:sp>
        <p:nvSpPr>
          <p:cNvPr id="8" name="Rectangle 7"/>
          <p:cNvSpPr/>
          <p:nvPr/>
        </p:nvSpPr>
        <p:spPr>
          <a:xfrm>
            <a:off x="4114800" y="3048000"/>
            <a:ext cx="6019800" cy="1524000"/>
          </a:xfrm>
          <a:prstGeom prst="rect">
            <a:avLst/>
          </a:prstGeom>
          <a:solidFill>
            <a:schemeClr val="accent2">
              <a:lumMod val="75000"/>
              <a:alpha val="82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Major requirements must be defined; however, some functionalities or requested enhancements may evolve with time.</a:t>
            </a:r>
          </a:p>
        </p:txBody>
      </p:sp>
      <p:sp>
        <p:nvSpPr>
          <p:cNvPr id="9" name="Rectangle 8"/>
          <p:cNvSpPr/>
          <p:nvPr/>
        </p:nvSpPr>
        <p:spPr>
          <a:xfrm>
            <a:off x="4114800" y="4724400"/>
            <a:ext cx="6019800" cy="1524000"/>
          </a:xfrm>
          <a:prstGeom prst="rect">
            <a:avLst/>
          </a:prstGeom>
          <a:solidFill>
            <a:schemeClr val="accent6">
              <a:lumMod val="75000"/>
              <a:alpha val="86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is a time to the market constraint.</a:t>
            </a:r>
          </a:p>
        </p:txBody>
      </p:sp>
    </p:spTree>
    <p:extLst>
      <p:ext uri="{BB962C8B-B14F-4D97-AF65-F5344CB8AC3E}">
        <p14:creationId xmlns:p14="http://schemas.microsoft.com/office/powerpoint/2010/main" val="140452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05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417"/>
          <a:stretch/>
        </p:blipFill>
        <p:spPr bwMode="auto">
          <a:xfrm>
            <a:off x="1573212" y="6858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2667000"/>
            <a:ext cx="6019800" cy="1371600"/>
          </a:xfrm>
          <a:prstGeom prst="rect">
            <a:avLst/>
          </a:prstGeom>
          <a:solidFill>
            <a:schemeClr val="accent3">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Resources with needed skill set are not available and are planned to be used on contract basis for specific iterations.</a:t>
            </a:r>
          </a:p>
        </p:txBody>
      </p:sp>
      <p:sp>
        <p:nvSpPr>
          <p:cNvPr id="8" name="Rectangle 7"/>
          <p:cNvSpPr/>
          <p:nvPr/>
        </p:nvSpPr>
        <p:spPr>
          <a:xfrm>
            <a:off x="4114800" y="4191000"/>
            <a:ext cx="6019800" cy="1371600"/>
          </a:xfrm>
          <a:prstGeom prst="rect">
            <a:avLst/>
          </a:prstGeom>
          <a:solidFill>
            <a:schemeClr val="accent2">
              <a:lumMod val="75000"/>
              <a:alpha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are some high risk features and goals which may change in the future.</a:t>
            </a:r>
          </a:p>
        </p:txBody>
      </p:sp>
      <p:sp>
        <p:nvSpPr>
          <p:cNvPr id="11" name="Rectangle 10"/>
          <p:cNvSpPr/>
          <p:nvPr/>
        </p:nvSpPr>
        <p:spPr>
          <a:xfrm>
            <a:off x="4114800" y="1143000"/>
            <a:ext cx="6019800" cy="1371600"/>
          </a:xfrm>
          <a:prstGeom prst="rect">
            <a:avLst/>
          </a:prstGeom>
          <a:solidFill>
            <a:schemeClr val="accent5">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A new technology is being used and is being learnt by the development team while working on the project.</a:t>
            </a:r>
          </a:p>
        </p:txBody>
      </p:sp>
      <p:sp>
        <p:nvSpPr>
          <p:cNvPr id="12" name="Rectangle 11"/>
          <p:cNvSpPr>
            <a:spLocks noChangeArrowheads="1"/>
          </p:cNvSpPr>
          <p:nvPr/>
        </p:nvSpPr>
        <p:spPr bwMode="auto">
          <a:xfrm>
            <a:off x="1525137" y="5943601"/>
            <a:ext cx="9144000" cy="830997"/>
          </a:xfrm>
          <a:prstGeom prst="rect">
            <a:avLst/>
          </a:prstGeom>
          <a:solidFill>
            <a:srgbClr val="035642"/>
          </a:solidFill>
          <a:ln>
            <a:noFill/>
          </a:ln>
        </p:spPr>
        <p:txBody>
          <a:bodyPr wrap="square">
            <a:spAutoFit/>
          </a:bodyPr>
          <a:lstStyle/>
          <a:p>
            <a:pPr algn="ctr"/>
            <a:r>
              <a:rPr lang="en-US" sz="2400" b="1" dirty="0">
                <a:solidFill>
                  <a:prstClr val="white"/>
                </a:solidFill>
                <a:latin typeface="Cambria" pitchFamily="18" charset="0"/>
              </a:rPr>
              <a:t>As the model name suggests, the evolution takes its time and pace as acceptable to project!</a:t>
            </a:r>
          </a:p>
        </p:txBody>
      </p:sp>
    </p:spTree>
    <p:extLst>
      <p:ext uri="{BB962C8B-B14F-4D97-AF65-F5344CB8AC3E}">
        <p14:creationId xmlns:p14="http://schemas.microsoft.com/office/powerpoint/2010/main" val="1615788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836712"/>
            <a:ext cx="7043738" cy="60212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6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01</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creates a high-level design of the application before building the product and defining the design solution for the entire product. </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02</a:t>
            </a:r>
          </a:p>
        </p:txBody>
      </p:sp>
      <p:sp>
        <p:nvSpPr>
          <p:cNvPr id="9" name="Rectangle 8"/>
          <p:cNvSpPr/>
          <p:nvPr/>
        </p:nvSpPr>
        <p:spPr>
          <a:xfrm>
            <a:off x="4876801" y="2514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Later, design and built a skeleton version, and then evolve the design based on what had been built.</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03</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builds and improves the product step by step. </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04</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Hence, defects can be tracked at early stages. </a:t>
            </a:r>
          </a:p>
        </p:txBody>
      </p:sp>
      <p:sp>
        <p:nvSpPr>
          <p:cNvPr id="16" name="Callout: Right Arrow 15">
            <a:extLst>
              <a:ext uri="{FF2B5EF4-FFF2-40B4-BE49-F238E27FC236}">
                <a16:creationId xmlns:a16="http://schemas.microsoft.com/office/drawing/2014/main" id="{EF498C74-EDA2-411B-8A60-C49B27E1B224}"/>
              </a:ext>
            </a:extLst>
          </p:cNvPr>
          <p:cNvSpPr/>
          <p:nvPr/>
        </p:nvSpPr>
        <p:spPr>
          <a:xfrm>
            <a:off x="1533526" y="836712"/>
            <a:ext cx="2428875" cy="6021288"/>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pic>
        <p:nvPicPr>
          <p:cNvPr id="17" name="Picture 16">
            <a:extLst>
              <a:ext uri="{FF2B5EF4-FFF2-40B4-BE49-F238E27FC236}">
                <a16:creationId xmlns:a16="http://schemas.microsoft.com/office/drawing/2014/main" id="{008F3A52-1CD6-4753-AA96-E4BE02A284AC}"/>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1008544">
            <a:off x="1719262" y="2781300"/>
            <a:ext cx="1905000" cy="1905000"/>
          </a:xfrm>
          <a:prstGeom prst="rect">
            <a:avLst/>
          </a:prstGeom>
        </p:spPr>
      </p:pic>
    </p:spTree>
    <p:extLst>
      <p:ext uri="{BB962C8B-B14F-4D97-AF65-F5344CB8AC3E}">
        <p14:creationId xmlns:p14="http://schemas.microsoft.com/office/powerpoint/2010/main" val="1944141218"/>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609600"/>
            <a:ext cx="7043738" cy="624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4" name="Callout: Right Arrow 3"/>
          <p:cNvSpPr/>
          <p:nvPr/>
        </p:nvSpPr>
        <p:spPr>
          <a:xfrm>
            <a:off x="1533526" y="609600"/>
            <a:ext cx="2428875" cy="6248400"/>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05</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This avoids the downward flow of the defects. Testing and debugging during smaller iteration is easy.</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06</a:t>
            </a:r>
          </a:p>
        </p:txBody>
      </p:sp>
      <p:sp>
        <p:nvSpPr>
          <p:cNvPr id="9" name="Rectangle 8"/>
          <p:cNvSpPr/>
          <p:nvPr/>
        </p:nvSpPr>
        <p:spPr>
          <a:xfrm>
            <a:off x="4876801" y="2286000"/>
            <a:ext cx="55626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Reliable user feedback is possible. Risks are identified and resolved during iteration; and each iteration is an easily managed milestone.</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07</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When presenting sketches and blueprints of the product to users for their feedback, users imagine how the product will work.</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08</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pic>
        <p:nvPicPr>
          <p:cNvPr id="3" name="Picture 2">
            <a:extLst>
              <a:ext uri="{FF2B5EF4-FFF2-40B4-BE49-F238E27FC236}">
                <a16:creationId xmlns:a16="http://schemas.microsoft.com/office/drawing/2014/main" id="{769D6C53-EA8F-42BB-9CCC-2E2E3C52A859}"/>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0800000">
            <a:off x="1719262" y="2781300"/>
            <a:ext cx="1905000" cy="1905000"/>
          </a:xfrm>
          <a:prstGeom prst="rect">
            <a:avLst/>
          </a:prstGeom>
        </p:spPr>
      </p:pic>
    </p:spTree>
    <p:extLst>
      <p:ext uri="{BB962C8B-B14F-4D97-AF65-F5344CB8AC3E}">
        <p14:creationId xmlns:p14="http://schemas.microsoft.com/office/powerpoint/2010/main" val="3003534323"/>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Applicable only to large and bulky software development projects.</a:t>
            </a:r>
          </a:p>
        </p:txBody>
      </p:sp>
      <p:sp>
        <p:nvSpPr>
          <p:cNvPr id="8" name="Rounded Rectangle 7"/>
          <p:cNvSpPr/>
          <p:nvPr/>
        </p:nvSpPr>
        <p:spPr>
          <a:xfrm>
            <a:off x="3733800" y="2286000"/>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Hard to break a small software system into further small serviceable increments/modules.</a:t>
            </a:r>
          </a:p>
        </p:txBody>
      </p:sp>
      <p:sp>
        <p:nvSpPr>
          <p:cNvPr id="9" name="Rounded Rectangle 8"/>
          <p:cNvSpPr/>
          <p:nvPr/>
        </p:nvSpPr>
        <p:spPr>
          <a:xfrm>
            <a:off x="3733800" y="3322206"/>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resources may be required.</a:t>
            </a:r>
          </a:p>
        </p:txBody>
      </p:sp>
      <p:sp>
        <p:nvSpPr>
          <p:cNvPr id="10" name="Rounded Rectangle 9"/>
          <p:cNvSpPr/>
          <p:nvPr/>
        </p:nvSpPr>
        <p:spPr>
          <a:xfrm>
            <a:off x="3733800" y="4343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Although cost of change is lesser but it is not very suitable for changing requirements.</a:t>
            </a:r>
          </a:p>
        </p:txBody>
      </p:sp>
    </p:spTree>
    <p:extLst>
      <p:ext uri="{BB962C8B-B14F-4D97-AF65-F5344CB8AC3E}">
        <p14:creationId xmlns:p14="http://schemas.microsoft.com/office/powerpoint/2010/main" val="10980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management attention is required.</a:t>
            </a:r>
          </a:p>
        </p:txBody>
      </p:sp>
      <p:sp>
        <p:nvSpPr>
          <p:cNvPr id="8" name="Rounded Rectangle 7"/>
          <p:cNvSpPr/>
          <p:nvPr/>
        </p:nvSpPr>
        <p:spPr>
          <a:xfrm>
            <a:off x="3733800" y="2438399"/>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System architecture or design issues may arise because not all requirements are gathered in the beginning </a:t>
            </a:r>
          </a:p>
          <a:p>
            <a:pPr>
              <a:defRPr/>
            </a:pPr>
            <a:r>
              <a:rPr lang="en-US" dirty="0">
                <a:solidFill>
                  <a:prstClr val="black"/>
                </a:solidFill>
                <a:latin typeface="Cambria" pitchFamily="18" charset="0"/>
              </a:rPr>
              <a:t>of the entire life cycle.</a:t>
            </a:r>
          </a:p>
        </p:txBody>
      </p:sp>
      <p:sp>
        <p:nvSpPr>
          <p:cNvPr id="9" name="Rounded Rectangle 8"/>
          <p:cNvSpPr/>
          <p:nvPr/>
        </p:nvSpPr>
        <p:spPr>
          <a:xfrm>
            <a:off x="3733800" y="3581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Defining increments may require definition of the complete system</a:t>
            </a:r>
          </a:p>
        </p:txBody>
      </p:sp>
      <p:sp>
        <p:nvSpPr>
          <p:cNvPr id="10" name="Rounded Rectangle 9"/>
          <p:cNvSpPr/>
          <p:nvPr/>
        </p:nvSpPr>
        <p:spPr>
          <a:xfrm>
            <a:off x="3733800" y="48006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Not suitable for smaller projects</a:t>
            </a:r>
          </a:p>
        </p:txBody>
      </p:sp>
    </p:spTree>
    <p:extLst>
      <p:ext uri="{BB962C8B-B14F-4D97-AF65-F5344CB8AC3E}">
        <p14:creationId xmlns:p14="http://schemas.microsoft.com/office/powerpoint/2010/main" val="2953661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F85A4B-3337-44CE-808C-963EFE2ECE8F}"/>
              </a:ext>
            </a:extLst>
          </p:cNvPr>
          <p:cNvGrpSpPr/>
          <p:nvPr/>
        </p:nvGrpSpPr>
        <p:grpSpPr>
          <a:xfrm>
            <a:off x="3814914" y="1903806"/>
            <a:ext cx="4169984" cy="3901459"/>
            <a:chOff x="2207986" y="1681771"/>
            <a:chExt cx="4169984" cy="4169984"/>
          </a:xfrm>
        </p:grpSpPr>
        <p:pic>
          <p:nvPicPr>
            <p:cNvPr id="11" name="Picture 10">
              <a:extLst>
                <a:ext uri="{FF2B5EF4-FFF2-40B4-BE49-F238E27FC236}">
                  <a16:creationId xmlns:a16="http://schemas.microsoft.com/office/drawing/2014/main" id="{C60C70B6-5315-4C85-BC2A-2D3CE5EB669C}"/>
                </a:ext>
              </a:extLst>
            </p:cNvPr>
            <p:cNvPicPr>
              <a:picLocks noChangeAspect="1"/>
            </p:cNvPicPr>
            <p:nvPr/>
          </p:nvPicPr>
          <p:blipFill>
            <a:blip r:embed="rId3">
              <a:clrChange>
                <a:clrFrom>
                  <a:srgbClr val="FFFFFF"/>
                </a:clrFrom>
                <a:clrTo>
                  <a:srgbClr val="FFFFFF">
                    <a:alpha val="0"/>
                  </a:srgbClr>
                </a:clrTo>
              </a:clrChange>
              <a:grayscl/>
            </a:blip>
            <a:stretch>
              <a:fillRect/>
            </a:stretch>
          </p:blipFill>
          <p:spPr>
            <a:xfrm>
              <a:off x="2207986" y="1681771"/>
              <a:ext cx="4169984" cy="4169984"/>
            </a:xfrm>
            <a:prstGeom prst="rect">
              <a:avLst/>
            </a:prstGeom>
          </p:spPr>
        </p:pic>
        <p:grpSp>
          <p:nvGrpSpPr>
            <p:cNvPr id="16" name="Group 15">
              <a:extLst>
                <a:ext uri="{FF2B5EF4-FFF2-40B4-BE49-F238E27FC236}">
                  <a16:creationId xmlns:a16="http://schemas.microsoft.com/office/drawing/2014/main" id="{C3DC6419-763F-484A-AF1E-3049729812C9}"/>
                </a:ext>
              </a:extLst>
            </p:cNvPr>
            <p:cNvGrpSpPr/>
            <p:nvPr/>
          </p:nvGrpSpPr>
          <p:grpSpPr>
            <a:xfrm>
              <a:off x="2575378" y="3231446"/>
              <a:ext cx="3462035" cy="2568808"/>
              <a:chOff x="-1864179" y="3217135"/>
              <a:chExt cx="3462035" cy="2568808"/>
            </a:xfrm>
          </p:grpSpPr>
          <p:sp>
            <p:nvSpPr>
              <p:cNvPr id="15" name="Isosceles Triangle 14">
                <a:extLst>
                  <a:ext uri="{FF2B5EF4-FFF2-40B4-BE49-F238E27FC236}">
                    <a16:creationId xmlns:a16="http://schemas.microsoft.com/office/drawing/2014/main" id="{A66EAFEF-9F7D-4380-B08F-98610B115A9D}"/>
                  </a:ext>
                </a:extLst>
              </p:cNvPr>
              <p:cNvSpPr/>
              <p:nvPr/>
            </p:nvSpPr>
            <p:spPr>
              <a:xfrm>
                <a:off x="-1864179" y="3217135"/>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7" name="Isosceles Triangle 16">
                <a:extLst>
                  <a:ext uri="{FF2B5EF4-FFF2-40B4-BE49-F238E27FC236}">
                    <a16:creationId xmlns:a16="http://schemas.microsoft.com/office/drawing/2014/main" id="{8C6330B1-70B8-41FB-B28C-910AA70E7470}"/>
                  </a:ext>
                </a:extLst>
              </p:cNvPr>
              <p:cNvSpPr/>
              <p:nvPr/>
            </p:nvSpPr>
            <p:spPr>
              <a:xfrm rot="10800000">
                <a:off x="1140656" y="322789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Isosceles Triangle 17">
                <a:extLst>
                  <a:ext uri="{FF2B5EF4-FFF2-40B4-BE49-F238E27FC236}">
                    <a16:creationId xmlns:a16="http://schemas.microsoft.com/office/drawing/2014/main" id="{E21FC83F-8A86-40B4-91D2-FFECF93AF27B}"/>
                  </a:ext>
                </a:extLst>
              </p:cNvPr>
              <p:cNvSpPr/>
              <p:nvPr/>
            </p:nvSpPr>
            <p:spPr>
              <a:xfrm rot="16200000">
                <a:off x="-442630" y="540382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1523999" y="5862754"/>
            <a:ext cx="9133114" cy="374559"/>
          </a:xfrm>
          <a:solidFill>
            <a:schemeClr val="accent6">
              <a:lumMod val="20000"/>
              <a:lumOff val="80000"/>
            </a:schemeClr>
          </a:solidFill>
        </p:spPr>
        <p:txBody>
          <a:bodyPr anchor="ctr">
            <a:noAutofit/>
          </a:bodyPr>
          <a:lstStyle/>
          <a:p>
            <a:pPr marL="0" indent="0" algn="ctr">
              <a:buNone/>
            </a:pPr>
            <a:endParaRPr lang="en-US" sz="1800" dirty="0"/>
          </a:p>
          <a:p>
            <a:pPr marL="0" indent="0" algn="ctr">
              <a:buNone/>
            </a:pPr>
            <a:r>
              <a:rPr lang="en-US" sz="1800" dirty="0"/>
              <a:t>Cycles are divided up into smaller, more easily managed modules. </a:t>
            </a:r>
          </a:p>
          <a:p>
            <a:pPr marL="0" indent="0" algn="ctr">
              <a:buNone/>
            </a:pPr>
            <a:endParaRPr lang="en-US" sz="1800" dirty="0"/>
          </a:p>
        </p:txBody>
      </p:sp>
      <p:sp>
        <p:nvSpPr>
          <p:cNvPr id="4" name="Rectangle 3">
            <a:extLst>
              <a:ext uri="{FF2B5EF4-FFF2-40B4-BE49-F238E27FC236}">
                <a16:creationId xmlns:a16="http://schemas.microsoft.com/office/drawing/2014/main" id="{E34098E3-E7F0-4ED9-8676-A5949654334B}"/>
              </a:ext>
            </a:extLst>
          </p:cNvPr>
          <p:cNvSpPr/>
          <p:nvPr/>
        </p:nvSpPr>
        <p:spPr>
          <a:xfrm>
            <a:off x="1524001" y="838200"/>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whole requirement is divided into various builds. </a:t>
            </a:r>
          </a:p>
        </p:txBody>
      </p:sp>
      <p:sp>
        <p:nvSpPr>
          <p:cNvPr id="6" name="Rectangle 5">
            <a:extLst>
              <a:ext uri="{FF2B5EF4-FFF2-40B4-BE49-F238E27FC236}">
                <a16:creationId xmlns:a16="http://schemas.microsoft.com/office/drawing/2014/main" id="{F888D58E-DC69-4836-80DD-243C090AEAE9}"/>
              </a:ext>
            </a:extLst>
          </p:cNvPr>
          <p:cNvSpPr/>
          <p:nvPr/>
        </p:nvSpPr>
        <p:spPr>
          <a:xfrm>
            <a:off x="1523999" y="1346031"/>
            <a:ext cx="9144000" cy="369332"/>
          </a:xfrm>
          <a:prstGeom prst="rect">
            <a:avLst/>
          </a:prstGeom>
          <a:solidFill>
            <a:schemeClr val="accent6">
              <a:lumMod val="20000"/>
              <a:lumOff val="80000"/>
            </a:schemeClr>
          </a:solidFill>
        </p:spPr>
        <p:txBody>
          <a:bodyPr wrap="square" anchor="ctr">
            <a:spAutoFit/>
          </a:bodyPr>
          <a:lstStyle/>
          <a:p>
            <a:pPr algn="ctr"/>
            <a:r>
              <a:rPr lang="en-US" dirty="0">
                <a:latin typeface="Cambria" panose="02040503050406030204" pitchFamily="18" charset="0"/>
              </a:rPr>
              <a:t>Multiple development cycles take place here, making the life cycle a “multi-waterfall” cycle.  </a:t>
            </a:r>
          </a:p>
        </p:txBody>
      </p:sp>
      <p:sp>
        <p:nvSpPr>
          <p:cNvPr id="8" name="Rectangle 7">
            <a:extLst>
              <a:ext uri="{FF2B5EF4-FFF2-40B4-BE49-F238E27FC236}">
                <a16:creationId xmlns:a16="http://schemas.microsoft.com/office/drawing/2014/main" id="{8B15A4B2-DBE5-44D8-AA60-F7385E7E39D9}"/>
              </a:ext>
            </a:extLst>
          </p:cNvPr>
          <p:cNvSpPr/>
          <p:nvPr/>
        </p:nvSpPr>
        <p:spPr>
          <a:xfrm>
            <a:off x="1524000" y="6381328"/>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Incremental model is a type of software development model like V-model, Agile model etc.</a:t>
            </a:r>
          </a:p>
        </p:txBody>
      </p:sp>
      <p:sp>
        <p:nvSpPr>
          <p:cNvPr id="10" name="TextBox 9">
            <a:extLst>
              <a:ext uri="{FF2B5EF4-FFF2-40B4-BE49-F238E27FC236}">
                <a16:creationId xmlns:a16="http://schemas.microsoft.com/office/drawing/2014/main" id="{9B697CC2-C5F2-4BB4-B06A-A4FE87BDF639}"/>
              </a:ext>
            </a:extLst>
          </p:cNvPr>
          <p:cNvSpPr txBox="1"/>
          <p:nvPr/>
        </p:nvSpPr>
        <p:spPr>
          <a:xfrm>
            <a:off x="5334001" y="1752600"/>
            <a:ext cx="1219201" cy="369332"/>
          </a:xfrm>
          <a:prstGeom prst="rect">
            <a:avLst/>
          </a:prstGeom>
          <a:noFill/>
        </p:spPr>
        <p:txBody>
          <a:bodyPr wrap="square" rtlCol="0">
            <a:spAutoFit/>
          </a:bodyPr>
          <a:lstStyle/>
          <a:p>
            <a:pPr algn="ctr"/>
            <a:r>
              <a:rPr lang="en-US" b="1" dirty="0">
                <a:latin typeface="Cambria" panose="02040503050406030204" pitchFamily="18" charset="0"/>
              </a:rPr>
              <a:t>Module 1</a:t>
            </a:r>
          </a:p>
        </p:txBody>
      </p:sp>
      <p:sp>
        <p:nvSpPr>
          <p:cNvPr id="13" name="TextBox 12">
            <a:extLst>
              <a:ext uri="{FF2B5EF4-FFF2-40B4-BE49-F238E27FC236}">
                <a16:creationId xmlns:a16="http://schemas.microsoft.com/office/drawing/2014/main" id="{832D210C-F16B-430F-A085-9353A69A2111}"/>
              </a:ext>
            </a:extLst>
          </p:cNvPr>
          <p:cNvSpPr txBox="1"/>
          <p:nvPr/>
        </p:nvSpPr>
        <p:spPr>
          <a:xfrm>
            <a:off x="6846586" y="5482843"/>
            <a:ext cx="1219201" cy="369332"/>
          </a:xfrm>
          <a:prstGeom prst="rect">
            <a:avLst/>
          </a:prstGeom>
          <a:noFill/>
        </p:spPr>
        <p:txBody>
          <a:bodyPr wrap="square" rtlCol="0">
            <a:spAutoFit/>
          </a:bodyPr>
          <a:lstStyle/>
          <a:p>
            <a:pPr algn="ctr"/>
            <a:r>
              <a:rPr lang="en-US" b="1" dirty="0">
                <a:latin typeface="Cambria" panose="02040503050406030204" pitchFamily="18" charset="0"/>
              </a:rPr>
              <a:t>Module 2</a:t>
            </a:r>
          </a:p>
        </p:txBody>
      </p:sp>
      <p:sp>
        <p:nvSpPr>
          <p:cNvPr id="14" name="TextBox 13">
            <a:extLst>
              <a:ext uri="{FF2B5EF4-FFF2-40B4-BE49-F238E27FC236}">
                <a16:creationId xmlns:a16="http://schemas.microsoft.com/office/drawing/2014/main" id="{C4DB9BDA-3A10-4780-8CE0-404B20040F38}"/>
              </a:ext>
            </a:extLst>
          </p:cNvPr>
          <p:cNvSpPr txBox="1"/>
          <p:nvPr/>
        </p:nvSpPr>
        <p:spPr>
          <a:xfrm>
            <a:off x="3906157" y="5445224"/>
            <a:ext cx="1219201" cy="369332"/>
          </a:xfrm>
          <a:prstGeom prst="rect">
            <a:avLst/>
          </a:prstGeom>
          <a:noFill/>
        </p:spPr>
        <p:txBody>
          <a:bodyPr wrap="square" rtlCol="0">
            <a:spAutoFit/>
          </a:bodyPr>
          <a:lstStyle/>
          <a:p>
            <a:pPr algn="ctr"/>
            <a:r>
              <a:rPr lang="en-US" b="1" dirty="0">
                <a:latin typeface="Cambria" panose="02040503050406030204" pitchFamily="18" charset="0"/>
              </a:rPr>
              <a:t>Module 3</a:t>
            </a:r>
          </a:p>
        </p:txBody>
      </p:sp>
    </p:spTree>
    <p:extLst>
      <p:ext uri="{BB962C8B-B14F-4D97-AF65-F5344CB8AC3E}">
        <p14:creationId xmlns:p14="http://schemas.microsoft.com/office/powerpoint/2010/main" val="3668761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2088866" y="3481615"/>
            <a:ext cx="2362200" cy="2362200"/>
          </a:xfrm>
        </p:spPr>
        <p:txBody>
          <a:bodyPr>
            <a:normAutofit/>
          </a:bodyPr>
          <a:lstStyle/>
          <a:p>
            <a:pPr marL="0" indent="0" algn="ctr">
              <a:buNone/>
            </a:pPr>
            <a:r>
              <a:rPr lang="en-US" sz="1800" dirty="0"/>
              <a:t>A working version of software is produced during the first module, so you have working software early on during the software life cycle. </a:t>
            </a:r>
          </a:p>
          <a:p>
            <a:pPr marL="0" indent="0" algn="ctr">
              <a:buNone/>
            </a:pPr>
            <a:endParaRPr lang="en-US" sz="1800" dirty="0"/>
          </a:p>
          <a:p>
            <a:pPr marL="0" indent="0" algn="ctr">
              <a:buNone/>
            </a:pPr>
            <a:endParaRPr lang="en-US" sz="1800" dirty="0"/>
          </a:p>
        </p:txBody>
      </p:sp>
      <p:grpSp>
        <p:nvGrpSpPr>
          <p:cNvPr id="41" name="Group 40">
            <a:extLst>
              <a:ext uri="{FF2B5EF4-FFF2-40B4-BE49-F238E27FC236}">
                <a16:creationId xmlns:a16="http://schemas.microsoft.com/office/drawing/2014/main" id="{B676D5B5-CE77-4491-AF83-2A3FC35C07AD}"/>
              </a:ext>
            </a:extLst>
          </p:cNvPr>
          <p:cNvGrpSpPr/>
          <p:nvPr/>
        </p:nvGrpSpPr>
        <p:grpSpPr>
          <a:xfrm>
            <a:off x="1524001" y="1052737"/>
            <a:ext cx="9143999" cy="920813"/>
            <a:chOff x="0" y="1047749"/>
            <a:chExt cx="9143999" cy="1071400"/>
          </a:xfrm>
        </p:grpSpPr>
        <p:sp>
          <p:nvSpPr>
            <p:cNvPr id="40" name="Flowchart: Process 39">
              <a:extLst>
                <a:ext uri="{FF2B5EF4-FFF2-40B4-BE49-F238E27FC236}">
                  <a16:creationId xmlns:a16="http://schemas.microsoft.com/office/drawing/2014/main" id="{38690DA1-B16D-41A8-82BF-3A41F64F7F57}"/>
                </a:ext>
              </a:extLst>
            </p:cNvPr>
            <p:cNvSpPr/>
            <p:nvPr/>
          </p:nvSpPr>
          <p:spPr>
            <a:xfrm>
              <a:off x="7256" y="1047749"/>
              <a:ext cx="9136743" cy="1071400"/>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8BE4545-B283-4C23-9F01-653D6BAE0844}"/>
                </a:ext>
              </a:extLst>
            </p:cNvPr>
            <p:cNvSpPr/>
            <p:nvPr/>
          </p:nvSpPr>
          <p:spPr>
            <a:xfrm>
              <a:off x="0" y="1397391"/>
              <a:ext cx="9136743" cy="429731"/>
            </a:xfrm>
            <a:prstGeom prst="rect">
              <a:avLst/>
            </a:prstGeom>
          </p:spPr>
          <p:txBody>
            <a:bodyPr wrap="square">
              <a:spAutoFit/>
            </a:bodyPr>
            <a:lstStyle/>
            <a:p>
              <a:pPr algn="ctr"/>
              <a:r>
                <a:rPr lang="en-US" dirty="0">
                  <a:solidFill>
                    <a:schemeClr val="bg1"/>
                  </a:solidFill>
                  <a:latin typeface="Cambria" panose="02040503050406030204" pitchFamily="18" charset="0"/>
                </a:rPr>
                <a:t>Each module passes through the requirements, design, implementation and testing phases. </a:t>
              </a:r>
            </a:p>
          </p:txBody>
        </p:sp>
      </p:grpSp>
      <p:sp>
        <p:nvSpPr>
          <p:cNvPr id="11" name="Content Placeholder 2">
            <a:extLst>
              <a:ext uri="{FF2B5EF4-FFF2-40B4-BE49-F238E27FC236}">
                <a16:creationId xmlns:a16="http://schemas.microsoft.com/office/drawing/2014/main" id="{16D73641-A4A6-4F06-8B0C-7A7640706894}"/>
              </a:ext>
            </a:extLst>
          </p:cNvPr>
          <p:cNvSpPr txBox="1">
            <a:spLocks/>
          </p:cNvSpPr>
          <p:nvPr/>
        </p:nvSpPr>
        <p:spPr bwMode="auto">
          <a:xfrm>
            <a:off x="4717605" y="344669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Each subsequent release of the module adds function to the previous release. </a:t>
            </a:r>
          </a:p>
          <a:p>
            <a:pPr marL="0" indent="0" algn="ctr">
              <a:buNone/>
            </a:pPr>
            <a:endParaRPr lang="en-US" sz="1800" dirty="0"/>
          </a:p>
          <a:p>
            <a:pPr marL="0" indent="0" algn="ctr">
              <a:buNone/>
            </a:pPr>
            <a:endParaRPr lang="en-US" sz="1800" dirty="0"/>
          </a:p>
        </p:txBody>
      </p:sp>
      <p:sp>
        <p:nvSpPr>
          <p:cNvPr id="12" name="Content Placeholder 2">
            <a:extLst>
              <a:ext uri="{FF2B5EF4-FFF2-40B4-BE49-F238E27FC236}">
                <a16:creationId xmlns:a16="http://schemas.microsoft.com/office/drawing/2014/main" id="{AE5354C9-35FD-4EEC-A2D9-80AAA84629DC}"/>
              </a:ext>
            </a:extLst>
          </p:cNvPr>
          <p:cNvSpPr txBox="1">
            <a:spLocks/>
          </p:cNvSpPr>
          <p:nvPr/>
        </p:nvSpPr>
        <p:spPr bwMode="auto">
          <a:xfrm>
            <a:off x="7336025" y="3497944"/>
            <a:ext cx="2362200" cy="23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The process continues till the complete system is achieved.</a:t>
            </a:r>
          </a:p>
          <a:p>
            <a:pPr marL="0" indent="0" algn="ctr">
              <a:buNone/>
            </a:pPr>
            <a:endParaRPr lang="en-US" sz="1800" dirty="0"/>
          </a:p>
        </p:txBody>
      </p:sp>
      <p:grpSp>
        <p:nvGrpSpPr>
          <p:cNvPr id="30" name="Group 29">
            <a:extLst>
              <a:ext uri="{FF2B5EF4-FFF2-40B4-BE49-F238E27FC236}">
                <a16:creationId xmlns:a16="http://schemas.microsoft.com/office/drawing/2014/main" id="{B7795D12-C731-4CDF-99C3-88A5E892FE95}"/>
              </a:ext>
            </a:extLst>
          </p:cNvPr>
          <p:cNvGrpSpPr/>
          <p:nvPr/>
        </p:nvGrpSpPr>
        <p:grpSpPr>
          <a:xfrm>
            <a:off x="2365886" y="2699989"/>
            <a:ext cx="1905000" cy="704069"/>
            <a:chOff x="838200" y="1600200"/>
            <a:chExt cx="1905000" cy="778329"/>
          </a:xfrm>
        </p:grpSpPr>
        <p:cxnSp>
          <p:nvCxnSpPr>
            <p:cNvPr id="23" name="Straight Connector 22">
              <a:extLst>
                <a:ext uri="{FF2B5EF4-FFF2-40B4-BE49-F238E27FC236}">
                  <a16:creationId xmlns:a16="http://schemas.microsoft.com/office/drawing/2014/main" id="{DDC56A15-E16D-4418-9463-84A2721C73E3}"/>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5356ED-BFAA-4740-9FC1-BBE3D08B5C8B}"/>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174B3A1-69AD-4988-B096-04FBC164EA04}"/>
              </a:ext>
            </a:extLst>
          </p:cNvPr>
          <p:cNvGrpSpPr/>
          <p:nvPr/>
        </p:nvGrpSpPr>
        <p:grpSpPr>
          <a:xfrm>
            <a:off x="4946205" y="2741840"/>
            <a:ext cx="1905000" cy="704069"/>
            <a:chOff x="838200" y="1600200"/>
            <a:chExt cx="1905000" cy="778329"/>
          </a:xfrm>
        </p:grpSpPr>
        <p:cxnSp>
          <p:nvCxnSpPr>
            <p:cNvPr id="35" name="Straight Connector 34">
              <a:extLst>
                <a:ext uri="{FF2B5EF4-FFF2-40B4-BE49-F238E27FC236}">
                  <a16:creationId xmlns:a16="http://schemas.microsoft.com/office/drawing/2014/main" id="{15120A90-0F18-4AB2-8E9A-DEF8504BA258}"/>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44B348-DC4F-403A-AE1B-5C899BF0667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5A5BC06-1D22-4B42-A7AC-C569725C3BDA}"/>
              </a:ext>
            </a:extLst>
          </p:cNvPr>
          <p:cNvGrpSpPr/>
          <p:nvPr/>
        </p:nvGrpSpPr>
        <p:grpSpPr>
          <a:xfrm>
            <a:off x="7564625" y="2723697"/>
            <a:ext cx="1905000" cy="704069"/>
            <a:chOff x="838200" y="1600200"/>
            <a:chExt cx="1905000" cy="778329"/>
          </a:xfrm>
        </p:grpSpPr>
        <p:cxnSp>
          <p:nvCxnSpPr>
            <p:cNvPr id="38" name="Straight Connector 37">
              <a:extLst>
                <a:ext uri="{FF2B5EF4-FFF2-40B4-BE49-F238E27FC236}">
                  <a16:creationId xmlns:a16="http://schemas.microsoft.com/office/drawing/2014/main" id="{DD264C67-FF80-4400-947F-27984F259BDC}"/>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1C756E-D49D-4358-93C1-F2B94A316A1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DCC6DF3-926D-457B-B5B3-269E1DC9D50D}"/>
              </a:ext>
            </a:extLst>
          </p:cNvPr>
          <p:cNvGrpSpPr/>
          <p:nvPr/>
        </p:nvGrpSpPr>
        <p:grpSpPr>
          <a:xfrm>
            <a:off x="1524000" y="2362200"/>
            <a:ext cx="9144000" cy="322490"/>
            <a:chOff x="0" y="2362200"/>
            <a:chExt cx="9144000" cy="322490"/>
          </a:xfrm>
        </p:grpSpPr>
        <p:sp>
          <p:nvSpPr>
            <p:cNvPr id="9" name="Rectangle 8">
              <a:extLst>
                <a:ext uri="{FF2B5EF4-FFF2-40B4-BE49-F238E27FC236}">
                  <a16:creationId xmlns:a16="http://schemas.microsoft.com/office/drawing/2014/main" id="{DD47DA7C-6316-4C99-B184-FD8FFDC0DE54}"/>
                </a:ext>
              </a:extLst>
            </p:cNvPr>
            <p:cNvSpPr/>
            <p:nvPr/>
          </p:nvSpPr>
          <p:spPr>
            <a:xfrm>
              <a:off x="7257" y="2520622"/>
              <a:ext cx="9136743" cy="16406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D840FAE-AA75-44EA-8D62-391F85AA78D9}"/>
                </a:ext>
              </a:extLst>
            </p:cNvPr>
            <p:cNvCxnSpPr>
              <a:cxnSpLocks/>
            </p:cNvCxnSpPr>
            <p:nvPr/>
          </p:nvCxnSpPr>
          <p:spPr>
            <a:xfrm flipH="1">
              <a:off x="0" y="2362200"/>
              <a:ext cx="9136743"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9D65BF01-BAC7-4EF9-A686-FD853C1DD187}"/>
              </a:ext>
            </a:extLst>
          </p:cNvPr>
          <p:cNvPicPr>
            <a:picLocks noChangeAspect="1"/>
          </p:cNvPicPr>
          <p:nvPr/>
        </p:nvPicPr>
        <p:blipFill>
          <a:blip r:embed="rId3"/>
          <a:stretch>
            <a:fillRect/>
          </a:stretch>
        </p:blipFill>
        <p:spPr>
          <a:xfrm>
            <a:off x="2718385" y="5569178"/>
            <a:ext cx="1071563" cy="1071563"/>
          </a:xfrm>
          <a:prstGeom prst="ellipse">
            <a:avLst/>
          </a:prstGeom>
        </p:spPr>
      </p:pic>
      <p:grpSp>
        <p:nvGrpSpPr>
          <p:cNvPr id="8" name="Group 7">
            <a:extLst>
              <a:ext uri="{FF2B5EF4-FFF2-40B4-BE49-F238E27FC236}">
                <a16:creationId xmlns:a16="http://schemas.microsoft.com/office/drawing/2014/main" id="{0BBD9A82-C193-42BE-8745-0618A4C52226}"/>
              </a:ext>
            </a:extLst>
          </p:cNvPr>
          <p:cNvGrpSpPr/>
          <p:nvPr/>
        </p:nvGrpSpPr>
        <p:grpSpPr>
          <a:xfrm>
            <a:off x="5159896" y="4839388"/>
            <a:ext cx="1540628" cy="1179278"/>
            <a:chOff x="3798989" y="4839388"/>
            <a:chExt cx="1540628" cy="1179278"/>
          </a:xfrm>
        </p:grpSpPr>
        <p:pic>
          <p:nvPicPr>
            <p:cNvPr id="22" name="Picture 21">
              <a:extLst>
                <a:ext uri="{FF2B5EF4-FFF2-40B4-BE49-F238E27FC236}">
                  <a16:creationId xmlns:a16="http://schemas.microsoft.com/office/drawing/2014/main" id="{C3E5A638-05AB-4359-BFB3-1397E2A7020F}"/>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7" name="Picture 6">
              <a:extLst>
                <a:ext uri="{FF2B5EF4-FFF2-40B4-BE49-F238E27FC236}">
                  <a16:creationId xmlns:a16="http://schemas.microsoft.com/office/drawing/2014/main" id="{9CC5E100-8CB6-431D-8DD3-E745F5E19789}"/>
                </a:ext>
              </a:extLst>
            </p:cNvPr>
            <p:cNvPicPr>
              <a:picLocks noChangeAspect="1"/>
            </p:cNvPicPr>
            <p:nvPr/>
          </p:nvPicPr>
          <p:blipFill rotWithShape="1">
            <a:blip r:embed="rId4">
              <a:clrChange>
                <a:clrFrom>
                  <a:srgbClr val="FFFFFF"/>
                </a:clrFrom>
                <a:clrTo>
                  <a:srgbClr val="FFFFFF">
                    <a:alpha val="0"/>
                  </a:srgbClr>
                </a:clrTo>
              </a:clrChange>
            </a:blip>
            <a:srcRect l="10853" t="15256" r="11065" b="16448"/>
            <a:stretch/>
          </p:blipFill>
          <p:spPr>
            <a:xfrm>
              <a:off x="4502279" y="4839388"/>
              <a:ext cx="837338" cy="732391"/>
            </a:xfrm>
            <a:prstGeom prst="rect">
              <a:avLst/>
            </a:prstGeom>
          </p:spPr>
        </p:pic>
      </p:grpSp>
      <p:grpSp>
        <p:nvGrpSpPr>
          <p:cNvPr id="13" name="Group 12">
            <a:extLst>
              <a:ext uri="{FF2B5EF4-FFF2-40B4-BE49-F238E27FC236}">
                <a16:creationId xmlns:a16="http://schemas.microsoft.com/office/drawing/2014/main" id="{E55ED3AB-C046-45D2-AE72-09DB3CEB50C5}"/>
              </a:ext>
            </a:extLst>
          </p:cNvPr>
          <p:cNvGrpSpPr/>
          <p:nvPr/>
        </p:nvGrpSpPr>
        <p:grpSpPr>
          <a:xfrm>
            <a:off x="7687466" y="4423891"/>
            <a:ext cx="1720903" cy="1351199"/>
            <a:chOff x="6131109" y="4423890"/>
            <a:chExt cx="1720903" cy="1351199"/>
          </a:xfrm>
        </p:grpSpPr>
        <p:grpSp>
          <p:nvGrpSpPr>
            <p:cNvPr id="26" name="Group 25">
              <a:extLst>
                <a:ext uri="{FF2B5EF4-FFF2-40B4-BE49-F238E27FC236}">
                  <a16:creationId xmlns:a16="http://schemas.microsoft.com/office/drawing/2014/main" id="{F8B00667-CD7A-4FD9-9830-BD2D3B28F425}"/>
                </a:ext>
              </a:extLst>
            </p:cNvPr>
            <p:cNvGrpSpPr/>
            <p:nvPr/>
          </p:nvGrpSpPr>
          <p:grpSpPr>
            <a:xfrm>
              <a:off x="6131109" y="4481465"/>
              <a:ext cx="1327783" cy="1293624"/>
              <a:chOff x="3798989" y="4725042"/>
              <a:chExt cx="1327783" cy="1293624"/>
            </a:xfrm>
          </p:grpSpPr>
          <p:pic>
            <p:nvPicPr>
              <p:cNvPr id="27" name="Picture 26">
                <a:extLst>
                  <a:ext uri="{FF2B5EF4-FFF2-40B4-BE49-F238E27FC236}">
                    <a16:creationId xmlns:a16="http://schemas.microsoft.com/office/drawing/2014/main" id="{956963EC-F215-4342-BC78-1D1B0B2616A1}"/>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28" name="Picture 27">
                <a:extLst>
                  <a:ext uri="{FF2B5EF4-FFF2-40B4-BE49-F238E27FC236}">
                    <a16:creationId xmlns:a16="http://schemas.microsoft.com/office/drawing/2014/main" id="{573942A9-C13F-4DBC-A01A-E70836D8510D}"/>
                  </a:ext>
                </a:extLst>
              </p:cNvPr>
              <p:cNvPicPr>
                <a:picLocks noChangeAspect="1"/>
              </p:cNvPicPr>
              <p:nvPr/>
            </p:nvPicPr>
            <p:blipFill rotWithShape="1">
              <a:blip r:embed="rId4">
                <a:clrChange>
                  <a:clrFrom>
                    <a:srgbClr val="FFFFFF"/>
                  </a:clrFrom>
                  <a:clrTo>
                    <a:srgbClr val="FFFFFF">
                      <a:alpha val="0"/>
                    </a:srgbClr>
                  </a:clrTo>
                </a:clrChange>
              </a:blip>
              <a:srcRect l="8874" t="15570" r="9867" b="14015"/>
              <a:stretch/>
            </p:blipFill>
            <p:spPr>
              <a:xfrm>
                <a:off x="4291141" y="4725042"/>
                <a:ext cx="835631" cy="724118"/>
              </a:xfrm>
              <a:prstGeom prst="rect">
                <a:avLst/>
              </a:prstGeom>
            </p:spPr>
          </p:pic>
        </p:grpSp>
        <p:sp>
          <p:nvSpPr>
            <p:cNvPr id="10" name="Rectangle 9">
              <a:extLst>
                <a:ext uri="{FF2B5EF4-FFF2-40B4-BE49-F238E27FC236}">
                  <a16:creationId xmlns:a16="http://schemas.microsoft.com/office/drawing/2014/main" id="{9A8AE96F-F4FA-4FF8-9B12-C87D2E5DC449}"/>
                </a:ext>
              </a:extLst>
            </p:cNvPr>
            <p:cNvSpPr/>
            <p:nvPr/>
          </p:nvSpPr>
          <p:spPr>
            <a:xfrm>
              <a:off x="7303464" y="4423890"/>
              <a:ext cx="548548" cy="830997"/>
            </a:xfrm>
            <a:prstGeom prst="rect">
              <a:avLst/>
            </a:prstGeom>
          </p:spPr>
          <p:txBody>
            <a:bodyPr wrap="none">
              <a:spAutoFit/>
            </a:bodyPr>
            <a:lstStyle/>
            <a:p>
              <a:r>
                <a:rPr lang="en-US" sz="4800" b="1" dirty="0">
                  <a:solidFill>
                    <a:schemeClr val="accent2"/>
                  </a:solidFill>
                  <a:latin typeface="Cambria" panose="02040503050406030204" pitchFamily="18" charset="0"/>
                </a:rPr>
                <a:t>2</a:t>
              </a:r>
            </a:p>
          </p:txBody>
        </p:sp>
      </p:grpSp>
    </p:spTree>
    <p:extLst>
      <p:ext uri="{BB962C8B-B14F-4D97-AF65-F5344CB8AC3E}">
        <p14:creationId xmlns:p14="http://schemas.microsoft.com/office/powerpoint/2010/main" val="32949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02150B20-B49B-4484-BF5E-A032A1A81934}"/>
              </a:ext>
            </a:extLst>
          </p:cNvPr>
          <p:cNvSpPr/>
          <p:nvPr/>
        </p:nvSpPr>
        <p:spPr>
          <a:xfrm>
            <a:off x="1538515" y="1828800"/>
            <a:ext cx="9136743" cy="1609584"/>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Incremental Model</a:t>
            </a:r>
          </a:p>
        </p:txBody>
      </p:sp>
      <p:sp>
        <p:nvSpPr>
          <p:cNvPr id="13" name="Rectangle 12">
            <a:extLst>
              <a:ext uri="{FF2B5EF4-FFF2-40B4-BE49-F238E27FC236}">
                <a16:creationId xmlns:a16="http://schemas.microsoft.com/office/drawing/2014/main" id="{523C7927-CEB0-4011-B258-459E528EB286}"/>
              </a:ext>
            </a:extLst>
          </p:cNvPr>
          <p:cNvSpPr/>
          <p:nvPr/>
        </p:nvSpPr>
        <p:spPr>
          <a:xfrm>
            <a:off x="1524001" y="762000"/>
            <a:ext cx="9151256" cy="6692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When we work incrementally we add piece by piece but </a:t>
            </a:r>
          </a:p>
          <a:p>
            <a:pPr algn="ctr"/>
            <a:r>
              <a:rPr lang="en-US" dirty="0">
                <a:solidFill>
                  <a:schemeClr val="bg1"/>
                </a:solidFill>
                <a:latin typeface="Cambria" panose="02040503050406030204" pitchFamily="18" charset="0"/>
              </a:rPr>
              <a:t>expect that each piece is fully finished. </a:t>
            </a:r>
          </a:p>
        </p:txBody>
      </p:sp>
      <p:sp>
        <p:nvSpPr>
          <p:cNvPr id="14" name="Rectangle 13">
            <a:extLst>
              <a:ext uri="{FF2B5EF4-FFF2-40B4-BE49-F238E27FC236}">
                <a16:creationId xmlns:a16="http://schemas.microsoft.com/office/drawing/2014/main" id="{B27EE407-7BF2-4EF0-BB7D-2FB328066CD1}"/>
              </a:ext>
            </a:extLst>
          </p:cNvPr>
          <p:cNvSpPr/>
          <p:nvPr/>
        </p:nvSpPr>
        <p:spPr>
          <a:xfrm>
            <a:off x="1518822" y="3505200"/>
            <a:ext cx="9149179" cy="369332"/>
          </a:xfrm>
          <a:prstGeom prst="rect">
            <a:avLst/>
          </a:prstGeom>
        </p:spPr>
        <p:txBody>
          <a:bodyPr wrap="square">
            <a:spAutoFit/>
          </a:bodyPr>
          <a:lstStyle/>
          <a:p>
            <a:pPr algn="ctr"/>
            <a:r>
              <a:rPr lang="en-US" dirty="0">
                <a:latin typeface="Cambria" panose="02040503050406030204" pitchFamily="18" charset="0"/>
              </a:rPr>
              <a:t>As in the image above:</a:t>
            </a:r>
          </a:p>
        </p:txBody>
      </p:sp>
      <p:grpSp>
        <p:nvGrpSpPr>
          <p:cNvPr id="17" name="Group 16">
            <a:extLst>
              <a:ext uri="{FF2B5EF4-FFF2-40B4-BE49-F238E27FC236}">
                <a16:creationId xmlns:a16="http://schemas.microsoft.com/office/drawing/2014/main" id="{25E0C0AC-3D50-41FD-8B3B-BB3AF9A2CF99}"/>
              </a:ext>
            </a:extLst>
          </p:cNvPr>
          <p:cNvGrpSpPr/>
          <p:nvPr/>
        </p:nvGrpSpPr>
        <p:grpSpPr>
          <a:xfrm>
            <a:off x="1551735" y="1838619"/>
            <a:ext cx="2105355" cy="1546969"/>
            <a:chOff x="27734" y="1886711"/>
            <a:chExt cx="2105355" cy="1546969"/>
          </a:xfrm>
        </p:grpSpPr>
        <p:pic>
          <p:nvPicPr>
            <p:cNvPr id="15" name="Picture 14">
              <a:extLst>
                <a:ext uri="{FF2B5EF4-FFF2-40B4-BE49-F238E27FC236}">
                  <a16:creationId xmlns:a16="http://schemas.microsoft.com/office/drawing/2014/main" id="{D90A72FC-F971-49F4-AC1D-88E359AD0A01}"/>
                </a:ext>
              </a:extLst>
            </p:cNvPr>
            <p:cNvPicPr>
              <a:picLocks noChangeAspect="1"/>
            </p:cNvPicPr>
            <p:nvPr/>
          </p:nvPicPr>
          <p:blipFill rotWithShape="1">
            <a:blip r:embed="rId3">
              <a:clrChange>
                <a:clrFrom>
                  <a:srgbClr val="FFFFFF"/>
                </a:clrFrom>
                <a:clrTo>
                  <a:srgbClr val="FFFFFF">
                    <a:alpha val="0"/>
                  </a:srgbClr>
                </a:clrTo>
              </a:clrChange>
            </a:blip>
            <a:srcRect r="79167" b="80864"/>
            <a:stretch/>
          </p:blipFill>
          <p:spPr>
            <a:xfrm>
              <a:off x="383078" y="2209800"/>
              <a:ext cx="1524000" cy="1181100"/>
            </a:xfrm>
            <a:prstGeom prst="rect">
              <a:avLst/>
            </a:prstGeom>
          </p:spPr>
        </p:pic>
        <p:sp>
          <p:nvSpPr>
            <p:cNvPr id="16" name="Flowchart: Process 15">
              <a:extLst>
                <a:ext uri="{FF2B5EF4-FFF2-40B4-BE49-F238E27FC236}">
                  <a16:creationId xmlns:a16="http://schemas.microsoft.com/office/drawing/2014/main" id="{99BABF7A-F060-432A-8926-2D27E427CE69}"/>
                </a:ext>
              </a:extLst>
            </p:cNvPr>
            <p:cNvSpPr/>
            <p:nvPr/>
          </p:nvSpPr>
          <p:spPr>
            <a:xfrm>
              <a:off x="27734" y="1886711"/>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E88BB21-C59D-486C-88AB-3277692ECE7B}"/>
              </a:ext>
            </a:extLst>
          </p:cNvPr>
          <p:cNvGrpSpPr/>
          <p:nvPr/>
        </p:nvGrpSpPr>
        <p:grpSpPr>
          <a:xfrm>
            <a:off x="3870808" y="1838617"/>
            <a:ext cx="2105355" cy="1916720"/>
            <a:chOff x="2346807" y="1886710"/>
            <a:chExt cx="2105355" cy="1916720"/>
          </a:xfrm>
        </p:grpSpPr>
        <p:pic>
          <p:nvPicPr>
            <p:cNvPr id="29" name="Picture 2" descr="Example of Incremental model in software testing">
              <a:extLst>
                <a:ext uri="{FF2B5EF4-FFF2-40B4-BE49-F238E27FC236}">
                  <a16:creationId xmlns:a16="http://schemas.microsoft.com/office/drawing/2014/main" id="{D5935704-8359-442F-8B8C-C6776A841F3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647" t="6939" r="43528" b="9251"/>
            <a:stretch/>
          </p:blipFill>
          <p:spPr bwMode="auto">
            <a:xfrm>
              <a:off x="2811491" y="2378750"/>
              <a:ext cx="1359164" cy="1424680"/>
            </a:xfrm>
            <a:prstGeom prst="rect">
              <a:avLst/>
            </a:prstGeom>
            <a:noFill/>
            <a:extLst>
              <a:ext uri="{909E8E84-426E-40DD-AFC4-6F175D3DCCD1}">
                <a14:hiddenFill xmlns:a14="http://schemas.microsoft.com/office/drawing/2010/main">
                  <a:solidFill>
                    <a:srgbClr val="FFFFFF"/>
                  </a:solidFill>
                </a14:hiddenFill>
              </a:ext>
            </a:extLst>
          </p:spPr>
        </p:pic>
        <p:sp>
          <p:nvSpPr>
            <p:cNvPr id="40" name="Flowchart: Process 39">
              <a:extLst>
                <a:ext uri="{FF2B5EF4-FFF2-40B4-BE49-F238E27FC236}">
                  <a16:creationId xmlns:a16="http://schemas.microsoft.com/office/drawing/2014/main" id="{AC4C5B53-5FC7-4590-8234-915163FFDA81}"/>
                </a:ext>
              </a:extLst>
            </p:cNvPr>
            <p:cNvSpPr/>
            <p:nvPr/>
          </p:nvSpPr>
          <p:spPr>
            <a:xfrm>
              <a:off x="2346807" y="1886710"/>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D06DE34-0A52-4DD7-A136-D4D29611A465}"/>
              </a:ext>
            </a:extLst>
          </p:cNvPr>
          <p:cNvGrpSpPr/>
          <p:nvPr/>
        </p:nvGrpSpPr>
        <p:grpSpPr>
          <a:xfrm>
            <a:off x="8488773" y="1874761"/>
            <a:ext cx="2105355" cy="1546969"/>
            <a:chOff x="6964772" y="1922853"/>
            <a:chExt cx="2105355" cy="1546969"/>
          </a:xfrm>
        </p:grpSpPr>
        <p:pic>
          <p:nvPicPr>
            <p:cNvPr id="31" name="Picture 2" descr="Example of Incremental model in software testing">
              <a:extLst>
                <a:ext uri="{FF2B5EF4-FFF2-40B4-BE49-F238E27FC236}">
                  <a16:creationId xmlns:a16="http://schemas.microsoft.com/office/drawing/2014/main" id="{130182C7-E7E4-424F-863F-50982DDC459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7771" t="6939" b="9251"/>
            <a:stretch/>
          </p:blipFill>
          <p:spPr bwMode="auto">
            <a:xfrm>
              <a:off x="7093570" y="2008999"/>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1" name="Flowchart: Process 40">
              <a:extLst>
                <a:ext uri="{FF2B5EF4-FFF2-40B4-BE49-F238E27FC236}">
                  <a16:creationId xmlns:a16="http://schemas.microsoft.com/office/drawing/2014/main" id="{62E7065E-6904-4A0E-842D-06CF994E34A9}"/>
                </a:ext>
              </a:extLst>
            </p:cNvPr>
            <p:cNvSpPr/>
            <p:nvPr/>
          </p:nvSpPr>
          <p:spPr>
            <a:xfrm>
              <a:off x="6964772" y="19228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23442B-B9BD-42DA-B7CD-CA6C36594DA1}"/>
              </a:ext>
            </a:extLst>
          </p:cNvPr>
          <p:cNvGrpSpPr/>
          <p:nvPr/>
        </p:nvGrpSpPr>
        <p:grpSpPr>
          <a:xfrm>
            <a:off x="6162464" y="1854160"/>
            <a:ext cx="2105355" cy="1589340"/>
            <a:chOff x="4638463" y="1902253"/>
            <a:chExt cx="2105355" cy="1589340"/>
          </a:xfrm>
        </p:grpSpPr>
        <p:pic>
          <p:nvPicPr>
            <p:cNvPr id="28" name="Picture 2" descr="Example of Incremental model in software testing">
              <a:extLst>
                <a:ext uri="{FF2B5EF4-FFF2-40B4-BE49-F238E27FC236}">
                  <a16:creationId xmlns:a16="http://schemas.microsoft.com/office/drawing/2014/main" id="{D64CD67D-155B-434D-876E-4295219AF4C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359" t="6939" r="22412" b="9251"/>
            <a:stretch/>
          </p:blipFill>
          <p:spPr bwMode="auto">
            <a:xfrm>
              <a:off x="4805713" y="2066913"/>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2" name="Flowchart: Process 41">
              <a:extLst>
                <a:ext uri="{FF2B5EF4-FFF2-40B4-BE49-F238E27FC236}">
                  <a16:creationId xmlns:a16="http://schemas.microsoft.com/office/drawing/2014/main" id="{AE9FC36F-E152-4086-9D84-E74B3F025150}"/>
                </a:ext>
              </a:extLst>
            </p:cNvPr>
            <p:cNvSpPr/>
            <p:nvPr/>
          </p:nvSpPr>
          <p:spPr>
            <a:xfrm>
              <a:off x="4638463" y="19022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Off-page Connector 6">
            <a:extLst>
              <a:ext uri="{FF2B5EF4-FFF2-40B4-BE49-F238E27FC236}">
                <a16:creationId xmlns:a16="http://schemas.microsoft.com/office/drawing/2014/main" id="{859167F6-B438-48FE-9338-F4F0ED65D8AA}"/>
              </a:ext>
            </a:extLst>
          </p:cNvPr>
          <p:cNvSpPr/>
          <p:nvPr/>
        </p:nvSpPr>
        <p:spPr>
          <a:xfrm>
            <a:off x="4807857" y="1447801"/>
            <a:ext cx="2286000" cy="466429"/>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For example:</a:t>
            </a:r>
          </a:p>
        </p:txBody>
      </p:sp>
      <p:sp>
        <p:nvSpPr>
          <p:cNvPr id="50" name="Rectangle 49">
            <a:extLst>
              <a:ext uri="{FF2B5EF4-FFF2-40B4-BE49-F238E27FC236}">
                <a16:creationId xmlns:a16="http://schemas.microsoft.com/office/drawing/2014/main" id="{A171EA3F-2BB4-4BA5-A5A4-418C30CE2E4E}"/>
              </a:ext>
            </a:extLst>
          </p:cNvPr>
          <p:cNvSpPr/>
          <p:nvPr/>
        </p:nvSpPr>
        <p:spPr>
          <a:xfrm>
            <a:off x="1531257" y="6187304"/>
            <a:ext cx="9144000" cy="5602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Hence, the product got ready step by step.</a:t>
            </a:r>
          </a:p>
        </p:txBody>
      </p:sp>
      <p:grpSp>
        <p:nvGrpSpPr>
          <p:cNvPr id="3" name="Group 2">
            <a:extLst>
              <a:ext uri="{FF2B5EF4-FFF2-40B4-BE49-F238E27FC236}">
                <a16:creationId xmlns:a16="http://schemas.microsoft.com/office/drawing/2014/main" id="{633BAFB4-0930-48C7-939A-B30642169FD8}"/>
              </a:ext>
            </a:extLst>
          </p:cNvPr>
          <p:cNvGrpSpPr/>
          <p:nvPr/>
        </p:nvGrpSpPr>
        <p:grpSpPr>
          <a:xfrm>
            <a:off x="1551735" y="3873620"/>
            <a:ext cx="2105355" cy="2291684"/>
            <a:chOff x="27734" y="3761811"/>
            <a:chExt cx="2105355" cy="2291684"/>
          </a:xfrm>
        </p:grpSpPr>
        <p:grpSp>
          <p:nvGrpSpPr>
            <p:cNvPr id="51" name="Group 50">
              <a:extLst>
                <a:ext uri="{FF2B5EF4-FFF2-40B4-BE49-F238E27FC236}">
                  <a16:creationId xmlns:a16="http://schemas.microsoft.com/office/drawing/2014/main" id="{20676194-9482-4BD2-B17A-6306C067DB70}"/>
                </a:ext>
              </a:extLst>
            </p:cNvPr>
            <p:cNvGrpSpPr/>
            <p:nvPr/>
          </p:nvGrpSpPr>
          <p:grpSpPr>
            <a:xfrm>
              <a:off x="27734" y="3953910"/>
              <a:ext cx="2105355" cy="2099585"/>
              <a:chOff x="27734" y="3953910"/>
              <a:chExt cx="2105355" cy="2099585"/>
            </a:xfrm>
            <a:solidFill>
              <a:schemeClr val="bg1">
                <a:lumMod val="85000"/>
              </a:schemeClr>
            </a:solidFill>
          </p:grpSpPr>
          <p:sp>
            <p:nvSpPr>
              <p:cNvPr id="27" name="Arrow: Pentagon 26">
                <a:extLst>
                  <a:ext uri="{FF2B5EF4-FFF2-40B4-BE49-F238E27FC236}">
                    <a16:creationId xmlns:a16="http://schemas.microsoft.com/office/drawing/2014/main" id="{79DB4482-DE2A-4D68-B011-8B047CF37309}"/>
                  </a:ext>
                </a:extLst>
              </p:cNvPr>
              <p:cNvSpPr/>
              <p:nvPr/>
            </p:nvSpPr>
            <p:spPr>
              <a:xfrm rot="16200000">
                <a:off x="30618" y="3967226"/>
                <a:ext cx="2099585"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697FCF0F-87C1-484E-8C1E-C06645AEEDF0}"/>
                  </a:ext>
                </a:extLst>
              </p:cNvPr>
              <p:cNvSpPr/>
              <p:nvPr/>
            </p:nvSpPr>
            <p:spPr>
              <a:xfrm>
                <a:off x="27734" y="4700134"/>
                <a:ext cx="2105355" cy="923330"/>
              </a:xfrm>
              <a:prstGeom prst="rect">
                <a:avLst/>
              </a:prstGeom>
              <a:noFill/>
            </p:spPr>
            <p:txBody>
              <a:bodyPr wrap="square">
                <a:spAutoFit/>
              </a:bodyPr>
              <a:lstStyle/>
              <a:p>
                <a:pPr algn="ctr"/>
                <a:r>
                  <a:rPr lang="en-US" dirty="0">
                    <a:latin typeface="Cambria" panose="02040503050406030204" pitchFamily="18" charset="0"/>
                  </a:rPr>
                  <a:t> A person has thought of the application</a:t>
                </a:r>
              </a:p>
            </p:txBody>
          </p:sp>
        </p:grpSp>
        <p:sp>
          <p:nvSpPr>
            <p:cNvPr id="52" name="Flowchart: Off-page Connector 51">
              <a:extLst>
                <a:ext uri="{FF2B5EF4-FFF2-40B4-BE49-F238E27FC236}">
                  <a16:creationId xmlns:a16="http://schemas.microsoft.com/office/drawing/2014/main" id="{7DF7AD7E-1A79-4143-BA19-FA9E0340994C}"/>
                </a:ext>
              </a:extLst>
            </p:cNvPr>
            <p:cNvSpPr/>
            <p:nvPr/>
          </p:nvSpPr>
          <p:spPr>
            <a:xfrm>
              <a:off x="805038" y="3761811"/>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grpSp>
        <p:nvGrpSpPr>
          <p:cNvPr id="4" name="Group 3">
            <a:extLst>
              <a:ext uri="{FF2B5EF4-FFF2-40B4-BE49-F238E27FC236}">
                <a16:creationId xmlns:a16="http://schemas.microsoft.com/office/drawing/2014/main" id="{B97C3F30-D777-4403-9C01-AD17C54864BA}"/>
              </a:ext>
            </a:extLst>
          </p:cNvPr>
          <p:cNvGrpSpPr/>
          <p:nvPr/>
        </p:nvGrpSpPr>
        <p:grpSpPr>
          <a:xfrm>
            <a:off x="3804996" y="3867146"/>
            <a:ext cx="2154894" cy="2285596"/>
            <a:chOff x="2280996" y="3755337"/>
            <a:chExt cx="2154894" cy="2285596"/>
          </a:xfrm>
        </p:grpSpPr>
        <p:grpSp>
          <p:nvGrpSpPr>
            <p:cNvPr id="32" name="Group 31">
              <a:extLst>
                <a:ext uri="{FF2B5EF4-FFF2-40B4-BE49-F238E27FC236}">
                  <a16:creationId xmlns:a16="http://schemas.microsoft.com/office/drawing/2014/main" id="{47049413-343A-41D2-8AFA-4C50386512D1}"/>
                </a:ext>
              </a:extLst>
            </p:cNvPr>
            <p:cNvGrpSpPr/>
            <p:nvPr/>
          </p:nvGrpSpPr>
          <p:grpSpPr>
            <a:xfrm>
              <a:off x="2280996" y="3903726"/>
              <a:ext cx="2154894" cy="2137207"/>
              <a:chOff x="2280996" y="3903726"/>
              <a:chExt cx="2154894" cy="2137207"/>
            </a:xfrm>
            <a:solidFill>
              <a:schemeClr val="bg1">
                <a:lumMod val="85000"/>
              </a:schemeClr>
            </a:solidFill>
          </p:grpSpPr>
          <p:sp>
            <p:nvSpPr>
              <p:cNvPr id="43" name="Arrow: Pentagon 42">
                <a:extLst>
                  <a:ext uri="{FF2B5EF4-FFF2-40B4-BE49-F238E27FC236}">
                    <a16:creationId xmlns:a16="http://schemas.microsoft.com/office/drawing/2014/main" id="{61942219-75DF-4F54-89FA-A1498382892C}"/>
                  </a:ext>
                </a:extLst>
              </p:cNvPr>
              <p:cNvSpPr/>
              <p:nvPr/>
            </p:nvSpPr>
            <p:spPr>
              <a:xfrm rot="16200000">
                <a:off x="2312971" y="3935853"/>
                <a:ext cx="2137207"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2017449D-6FF9-4E60-B426-F97B90D00885}"/>
                  </a:ext>
                </a:extLst>
              </p:cNvPr>
              <p:cNvSpPr/>
              <p:nvPr/>
            </p:nvSpPr>
            <p:spPr>
              <a:xfrm>
                <a:off x="2280996" y="4226791"/>
                <a:ext cx="2154894" cy="1754326"/>
              </a:xfrm>
              <a:prstGeom prst="rect">
                <a:avLst/>
              </a:prstGeom>
              <a:noFill/>
            </p:spPr>
            <p:txBody>
              <a:bodyPr wrap="square">
                <a:spAutoFit/>
              </a:bodyPr>
              <a:lstStyle/>
              <a:p>
                <a:pPr algn="ctr"/>
                <a:r>
                  <a:rPr lang="en-US" dirty="0">
                    <a:latin typeface="Cambria" panose="02040503050406030204" pitchFamily="18" charset="0"/>
                  </a:rPr>
                  <a:t>The first iteration the first module of the application or product is ready and can be demoed to the customers. </a:t>
                </a:r>
              </a:p>
            </p:txBody>
          </p:sp>
        </p:grpSp>
        <p:sp>
          <p:nvSpPr>
            <p:cNvPr id="54" name="Flowchart: Off-page Connector 53">
              <a:extLst>
                <a:ext uri="{FF2B5EF4-FFF2-40B4-BE49-F238E27FC236}">
                  <a16:creationId xmlns:a16="http://schemas.microsoft.com/office/drawing/2014/main" id="{9BDE864C-3989-4CD1-828A-4599D6E4B566}"/>
                </a:ext>
              </a:extLst>
            </p:cNvPr>
            <p:cNvSpPr/>
            <p:nvPr/>
          </p:nvSpPr>
          <p:spPr>
            <a:xfrm>
              <a:off x="3109413" y="3755337"/>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grpSp>
        <p:nvGrpSpPr>
          <p:cNvPr id="6" name="Group 5">
            <a:extLst>
              <a:ext uri="{FF2B5EF4-FFF2-40B4-BE49-F238E27FC236}">
                <a16:creationId xmlns:a16="http://schemas.microsoft.com/office/drawing/2014/main" id="{3C318250-F061-4A70-8F2A-9788FE88DC03}"/>
              </a:ext>
            </a:extLst>
          </p:cNvPr>
          <p:cNvGrpSpPr/>
          <p:nvPr/>
        </p:nvGrpSpPr>
        <p:grpSpPr>
          <a:xfrm>
            <a:off x="6158449" y="3915778"/>
            <a:ext cx="2109370" cy="2233131"/>
            <a:chOff x="4634449" y="3803968"/>
            <a:chExt cx="2109370" cy="2233131"/>
          </a:xfrm>
        </p:grpSpPr>
        <p:grpSp>
          <p:nvGrpSpPr>
            <p:cNvPr id="24" name="Group 23">
              <a:extLst>
                <a:ext uri="{FF2B5EF4-FFF2-40B4-BE49-F238E27FC236}">
                  <a16:creationId xmlns:a16="http://schemas.microsoft.com/office/drawing/2014/main" id="{0BE96DD0-326D-4F5E-BC8A-4B52C3AE6B18}"/>
                </a:ext>
              </a:extLst>
            </p:cNvPr>
            <p:cNvGrpSpPr/>
            <p:nvPr/>
          </p:nvGrpSpPr>
          <p:grpSpPr>
            <a:xfrm>
              <a:off x="4634449" y="3888420"/>
              <a:ext cx="2109370" cy="2148679"/>
              <a:chOff x="4634449" y="3888420"/>
              <a:chExt cx="2109370" cy="2148679"/>
            </a:xfrm>
            <a:solidFill>
              <a:schemeClr val="bg1">
                <a:lumMod val="85000"/>
              </a:schemeClr>
            </a:solidFill>
          </p:grpSpPr>
          <p:sp>
            <p:nvSpPr>
              <p:cNvPr id="44" name="Arrow: Pentagon 43">
                <a:extLst>
                  <a:ext uri="{FF2B5EF4-FFF2-40B4-BE49-F238E27FC236}">
                    <a16:creationId xmlns:a16="http://schemas.microsoft.com/office/drawing/2014/main" id="{7A51A24C-F56B-4379-A588-9552D24F9996}"/>
                  </a:ext>
                </a:extLst>
              </p:cNvPr>
              <p:cNvSpPr/>
              <p:nvPr/>
            </p:nvSpPr>
            <p:spPr>
              <a:xfrm rot="16200000">
                <a:off x="4615240" y="3908520"/>
                <a:ext cx="2148679" cy="2108479"/>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694EA670-D09A-47B0-98F6-F9B93AAFB79F}"/>
                  </a:ext>
                </a:extLst>
              </p:cNvPr>
              <p:cNvSpPr/>
              <p:nvPr/>
            </p:nvSpPr>
            <p:spPr>
              <a:xfrm>
                <a:off x="4634449" y="4568593"/>
                <a:ext cx="2109369" cy="1200329"/>
              </a:xfrm>
              <a:prstGeom prst="rect">
                <a:avLst/>
              </a:prstGeom>
              <a:grpFill/>
            </p:spPr>
            <p:txBody>
              <a:bodyPr wrap="square">
                <a:spAutoFit/>
              </a:bodyPr>
              <a:lstStyle/>
              <a:p>
                <a:pPr algn="ctr"/>
                <a:r>
                  <a:rPr lang="en-US" dirty="0">
                    <a:latin typeface="Cambria" panose="02040503050406030204" pitchFamily="18" charset="0"/>
                  </a:rPr>
                  <a:t>The other module is ready and integrated with the first module</a:t>
                </a:r>
              </a:p>
            </p:txBody>
          </p:sp>
        </p:grpSp>
        <p:sp>
          <p:nvSpPr>
            <p:cNvPr id="55" name="Flowchart: Off-page Connector 54">
              <a:extLst>
                <a:ext uri="{FF2B5EF4-FFF2-40B4-BE49-F238E27FC236}">
                  <a16:creationId xmlns:a16="http://schemas.microsoft.com/office/drawing/2014/main" id="{E423EBC1-CBB5-4F38-801C-93C3A5AAFCFD}"/>
                </a:ext>
              </a:extLst>
            </p:cNvPr>
            <p:cNvSpPr/>
            <p:nvPr/>
          </p:nvSpPr>
          <p:spPr>
            <a:xfrm>
              <a:off x="5398807" y="3803968"/>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grpSp>
        <p:nvGrpSpPr>
          <p:cNvPr id="9" name="Group 8">
            <a:extLst>
              <a:ext uri="{FF2B5EF4-FFF2-40B4-BE49-F238E27FC236}">
                <a16:creationId xmlns:a16="http://schemas.microsoft.com/office/drawing/2014/main" id="{E0957E1A-69BA-4A37-B581-553252828119}"/>
              </a:ext>
            </a:extLst>
          </p:cNvPr>
          <p:cNvGrpSpPr/>
          <p:nvPr/>
        </p:nvGrpSpPr>
        <p:grpSpPr>
          <a:xfrm>
            <a:off x="8484215" y="3905242"/>
            <a:ext cx="2153462" cy="2247785"/>
            <a:chOff x="6960215" y="3793432"/>
            <a:chExt cx="2153462" cy="2247785"/>
          </a:xfrm>
        </p:grpSpPr>
        <p:grpSp>
          <p:nvGrpSpPr>
            <p:cNvPr id="22" name="Group 21">
              <a:extLst>
                <a:ext uri="{FF2B5EF4-FFF2-40B4-BE49-F238E27FC236}">
                  <a16:creationId xmlns:a16="http://schemas.microsoft.com/office/drawing/2014/main" id="{AD7727BB-F9A8-4DF2-8EAE-E2D6BC6D826C}"/>
                </a:ext>
              </a:extLst>
            </p:cNvPr>
            <p:cNvGrpSpPr/>
            <p:nvPr/>
          </p:nvGrpSpPr>
          <p:grpSpPr>
            <a:xfrm>
              <a:off x="6960215" y="3904859"/>
              <a:ext cx="2153462" cy="2136358"/>
              <a:chOff x="6960215" y="3904859"/>
              <a:chExt cx="2153462" cy="2136358"/>
            </a:xfrm>
            <a:solidFill>
              <a:schemeClr val="bg1">
                <a:lumMod val="85000"/>
              </a:schemeClr>
            </a:solidFill>
          </p:grpSpPr>
          <p:sp>
            <p:nvSpPr>
              <p:cNvPr id="45" name="Arrow: Pentagon 44">
                <a:extLst>
                  <a:ext uri="{FF2B5EF4-FFF2-40B4-BE49-F238E27FC236}">
                    <a16:creationId xmlns:a16="http://schemas.microsoft.com/office/drawing/2014/main" id="{23209670-E404-474C-B2CC-4D3084AB7BCC}"/>
                  </a:ext>
                </a:extLst>
              </p:cNvPr>
              <p:cNvSpPr/>
              <p:nvPr/>
            </p:nvSpPr>
            <p:spPr>
              <a:xfrm rot="16200000">
                <a:off x="6968767" y="3896307"/>
                <a:ext cx="2136358" cy="2153462"/>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14D474EC-401B-4C3F-A02D-62459DFC5B58}"/>
                  </a:ext>
                </a:extLst>
              </p:cNvPr>
              <p:cNvSpPr/>
              <p:nvPr/>
            </p:nvSpPr>
            <p:spPr>
              <a:xfrm>
                <a:off x="6960215" y="4700134"/>
                <a:ext cx="2116284" cy="923330"/>
              </a:xfrm>
              <a:prstGeom prst="rect">
                <a:avLst/>
              </a:prstGeom>
              <a:grpFill/>
            </p:spPr>
            <p:txBody>
              <a:bodyPr wrap="square">
                <a:spAutoFit/>
              </a:bodyPr>
              <a:lstStyle/>
              <a:p>
                <a:pPr algn="ctr"/>
                <a:r>
                  <a:rPr lang="en-US" dirty="0">
                    <a:latin typeface="Cambria" panose="02040503050406030204" pitchFamily="18" charset="0"/>
                  </a:rPr>
                  <a:t>The whole product is ready and integrated.</a:t>
                </a:r>
              </a:p>
            </p:txBody>
          </p:sp>
        </p:grpSp>
        <p:sp>
          <p:nvSpPr>
            <p:cNvPr id="56" name="Flowchart: Off-page Connector 55">
              <a:extLst>
                <a:ext uri="{FF2B5EF4-FFF2-40B4-BE49-F238E27FC236}">
                  <a16:creationId xmlns:a16="http://schemas.microsoft.com/office/drawing/2014/main" id="{A9AE1B18-F60B-47DC-B485-30D908629C6A}"/>
                </a:ext>
              </a:extLst>
            </p:cNvPr>
            <p:cNvSpPr/>
            <p:nvPr/>
          </p:nvSpPr>
          <p:spPr>
            <a:xfrm>
              <a:off x="7816315" y="3793432"/>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04</a:t>
              </a:r>
            </a:p>
          </p:txBody>
        </p:sp>
      </p:grpSp>
    </p:spTree>
    <p:extLst>
      <p:ext uri="{BB962C8B-B14F-4D97-AF65-F5344CB8AC3E}">
        <p14:creationId xmlns:p14="http://schemas.microsoft.com/office/powerpoint/2010/main" val="113640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Incremental Model Applications</a:t>
            </a:r>
            <a:br>
              <a:rPr lang="en-US" b="0" dirty="0"/>
            </a:br>
            <a:endParaRPr lang="en-US" dirty="0"/>
          </a:p>
        </p:txBody>
      </p:sp>
      <p:pic>
        <p:nvPicPr>
          <p:cNvPr id="9" name="Picture 8"/>
          <p:cNvPicPr>
            <a:picLocks noChangeAspect="1"/>
          </p:cNvPicPr>
          <p:nvPr/>
        </p:nvPicPr>
        <p:blipFill>
          <a:blip r:embed="rId3"/>
          <a:stretch>
            <a:fillRect/>
          </a:stretch>
        </p:blipFill>
        <p:spPr>
          <a:xfrm>
            <a:off x="2667000" y="1867512"/>
            <a:ext cx="7184604" cy="4761889"/>
          </a:xfrm>
          <a:prstGeom prst="rect">
            <a:avLst/>
          </a:prstGeom>
        </p:spPr>
      </p:pic>
      <p:sp>
        <p:nvSpPr>
          <p:cNvPr id="7" name="Content Placeholder 4"/>
          <p:cNvSpPr>
            <a:spLocks noGrp="1"/>
          </p:cNvSpPr>
          <p:nvPr>
            <p:ph idx="1"/>
          </p:nvPr>
        </p:nvSpPr>
        <p:spPr bwMode="auto">
          <a:xfrm>
            <a:off x="1524000" y="1066800"/>
            <a:ext cx="9144000" cy="762000"/>
          </a:xfrm>
          <a:solidFill>
            <a:schemeClr val="accent5">
              <a:lumMod val="75000"/>
            </a:schemeClr>
          </a:solidFill>
          <a:ln>
            <a:noFill/>
          </a:ln>
        </p:spPr>
        <p:txBody>
          <a:bodyPr vert="horz" wrap="square" numCol="1" anchor="t" anchorCtr="0" compatLnSpc="1">
            <a:prstTxWarp prst="textNoShape">
              <a:avLst/>
            </a:prstTxWarp>
            <a:noAutofit/>
          </a:bodyPr>
          <a:lstStyle/>
          <a:p>
            <a:pPr marL="0" lvl="1" indent="0" algn="ctr">
              <a:buNone/>
            </a:pPr>
            <a:r>
              <a:rPr lang="en-US" sz="2000" dirty="0">
                <a:solidFill>
                  <a:schemeClr val="bg1"/>
                </a:solidFill>
              </a:rPr>
              <a:t>The Incremental model is an evolution of the Waterfall model, </a:t>
            </a:r>
          </a:p>
          <a:p>
            <a:pPr marL="0" lvl="1" indent="0" algn="ctr">
              <a:buNone/>
            </a:pPr>
            <a:r>
              <a:rPr lang="en-US" sz="2000" dirty="0">
                <a:solidFill>
                  <a:schemeClr val="bg1"/>
                </a:solidFill>
              </a:rPr>
              <a:t>where the Waterfall model is incrementally applied.</a:t>
            </a:r>
          </a:p>
        </p:txBody>
      </p:sp>
    </p:spTree>
    <p:extLst>
      <p:ext uri="{BB962C8B-B14F-4D97-AF65-F5344CB8AC3E}">
        <p14:creationId xmlns:p14="http://schemas.microsoft.com/office/powerpoint/2010/main" val="1181528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Advantages</a:t>
            </a:r>
          </a:p>
        </p:txBody>
      </p:sp>
      <p:grpSp>
        <p:nvGrpSpPr>
          <p:cNvPr id="4" name="Group 2">
            <a:extLst>
              <a:ext uri="{FF2B5EF4-FFF2-40B4-BE49-F238E27FC236}">
                <a16:creationId xmlns:a16="http://schemas.microsoft.com/office/drawing/2014/main" id="{35A40250-B7C8-40C7-9194-CCCB1794FB1F}"/>
              </a:ext>
            </a:extLst>
          </p:cNvPr>
          <p:cNvGrpSpPr>
            <a:grpSpLocks/>
          </p:cNvGrpSpPr>
          <p:nvPr/>
        </p:nvGrpSpPr>
        <p:grpSpPr bwMode="auto">
          <a:xfrm>
            <a:off x="1676401" y="685800"/>
            <a:ext cx="900113" cy="928688"/>
            <a:chOff x="152516" y="1066801"/>
            <a:chExt cx="900177" cy="928689"/>
          </a:xfrm>
        </p:grpSpPr>
        <p:pic>
          <p:nvPicPr>
            <p:cNvPr id="5" name="Picture 4">
              <a:extLst>
                <a:ext uri="{FF2B5EF4-FFF2-40B4-BE49-F238E27FC236}">
                  <a16:creationId xmlns:a16="http://schemas.microsoft.com/office/drawing/2014/main" id="{05E1BB70-1AB5-44A0-8E8A-D1D3B44B9EE3}"/>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6" name="Rectangle 4">
              <a:extLst>
                <a:ext uri="{FF2B5EF4-FFF2-40B4-BE49-F238E27FC236}">
                  <a16:creationId xmlns:a16="http://schemas.microsoft.com/office/drawing/2014/main" id="{922A5595-6869-4CB0-8F88-E5C34976B0F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dirty="0">
                  <a:latin typeface="Cambria" panose="02040503050406030204" pitchFamily="18" charset="0"/>
                </a:rPr>
                <a:t>01</a:t>
              </a:r>
            </a:p>
          </p:txBody>
        </p:sp>
      </p:grpSp>
      <p:grpSp>
        <p:nvGrpSpPr>
          <p:cNvPr id="7" name="Group 6">
            <a:extLst>
              <a:ext uri="{FF2B5EF4-FFF2-40B4-BE49-F238E27FC236}">
                <a16:creationId xmlns:a16="http://schemas.microsoft.com/office/drawing/2014/main" id="{5ADDD387-D2E4-49B3-B469-D25B5A118A1C}"/>
              </a:ext>
            </a:extLst>
          </p:cNvPr>
          <p:cNvGrpSpPr>
            <a:grpSpLocks/>
          </p:cNvGrpSpPr>
          <p:nvPr/>
        </p:nvGrpSpPr>
        <p:grpSpPr bwMode="auto">
          <a:xfrm>
            <a:off x="1676401" y="1676400"/>
            <a:ext cx="900113" cy="928688"/>
            <a:chOff x="152516" y="1066801"/>
            <a:chExt cx="900177" cy="928689"/>
          </a:xfrm>
        </p:grpSpPr>
        <p:pic>
          <p:nvPicPr>
            <p:cNvPr id="8" name="Picture 7">
              <a:extLst>
                <a:ext uri="{FF2B5EF4-FFF2-40B4-BE49-F238E27FC236}">
                  <a16:creationId xmlns:a16="http://schemas.microsoft.com/office/drawing/2014/main" id="{F8F471D9-3160-46EB-8546-A83560253BF8}"/>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9" name="Rectangle 8">
              <a:extLst>
                <a:ext uri="{FF2B5EF4-FFF2-40B4-BE49-F238E27FC236}">
                  <a16:creationId xmlns:a16="http://schemas.microsoft.com/office/drawing/2014/main" id="{5E339873-B8E5-4259-96B1-F364627434CD}"/>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02</a:t>
              </a:r>
            </a:p>
          </p:txBody>
        </p:sp>
      </p:grpSp>
      <p:grpSp>
        <p:nvGrpSpPr>
          <p:cNvPr id="10" name="Group 9">
            <a:extLst>
              <a:ext uri="{FF2B5EF4-FFF2-40B4-BE49-F238E27FC236}">
                <a16:creationId xmlns:a16="http://schemas.microsoft.com/office/drawing/2014/main" id="{82ED4593-B6AB-4AA4-8C1B-C172C79B4DE1}"/>
              </a:ext>
            </a:extLst>
          </p:cNvPr>
          <p:cNvGrpSpPr>
            <a:grpSpLocks/>
          </p:cNvGrpSpPr>
          <p:nvPr/>
        </p:nvGrpSpPr>
        <p:grpSpPr bwMode="auto">
          <a:xfrm>
            <a:off x="1676401" y="2667000"/>
            <a:ext cx="900113" cy="928688"/>
            <a:chOff x="152516" y="1066801"/>
            <a:chExt cx="900177" cy="928689"/>
          </a:xfrm>
        </p:grpSpPr>
        <p:pic>
          <p:nvPicPr>
            <p:cNvPr id="11" name="Picture 10">
              <a:extLst>
                <a:ext uri="{FF2B5EF4-FFF2-40B4-BE49-F238E27FC236}">
                  <a16:creationId xmlns:a16="http://schemas.microsoft.com/office/drawing/2014/main" id="{4E08CBAE-2CB7-49FB-9885-7B9E41ECD490}"/>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2" name="Rectangle 11">
              <a:extLst>
                <a:ext uri="{FF2B5EF4-FFF2-40B4-BE49-F238E27FC236}">
                  <a16:creationId xmlns:a16="http://schemas.microsoft.com/office/drawing/2014/main" id="{D71D896A-FF3E-4DE1-84C7-5FCCF037E28A}"/>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03</a:t>
              </a:r>
            </a:p>
          </p:txBody>
        </p:sp>
      </p:grpSp>
      <p:grpSp>
        <p:nvGrpSpPr>
          <p:cNvPr id="13" name="Group 12">
            <a:extLst>
              <a:ext uri="{FF2B5EF4-FFF2-40B4-BE49-F238E27FC236}">
                <a16:creationId xmlns:a16="http://schemas.microsoft.com/office/drawing/2014/main" id="{E467A18A-A466-4CC4-8559-51A6F4E333F4}"/>
              </a:ext>
            </a:extLst>
          </p:cNvPr>
          <p:cNvGrpSpPr>
            <a:grpSpLocks/>
          </p:cNvGrpSpPr>
          <p:nvPr/>
        </p:nvGrpSpPr>
        <p:grpSpPr bwMode="auto">
          <a:xfrm>
            <a:off x="1676401" y="3657600"/>
            <a:ext cx="900113" cy="928688"/>
            <a:chOff x="152516" y="1066801"/>
            <a:chExt cx="900177" cy="928689"/>
          </a:xfrm>
        </p:grpSpPr>
        <p:pic>
          <p:nvPicPr>
            <p:cNvPr id="14" name="Picture 13">
              <a:extLst>
                <a:ext uri="{FF2B5EF4-FFF2-40B4-BE49-F238E27FC236}">
                  <a16:creationId xmlns:a16="http://schemas.microsoft.com/office/drawing/2014/main" id="{464A36D1-46C8-45EE-AB58-00EBDC6378EC}"/>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15" name="Rectangle 14">
              <a:extLst>
                <a:ext uri="{FF2B5EF4-FFF2-40B4-BE49-F238E27FC236}">
                  <a16:creationId xmlns:a16="http://schemas.microsoft.com/office/drawing/2014/main" id="{A19A1792-A287-4082-BE81-D351877E3D3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04</a:t>
              </a:r>
            </a:p>
          </p:txBody>
        </p:sp>
      </p:grpSp>
      <p:grpSp>
        <p:nvGrpSpPr>
          <p:cNvPr id="16" name="Group 15">
            <a:extLst>
              <a:ext uri="{FF2B5EF4-FFF2-40B4-BE49-F238E27FC236}">
                <a16:creationId xmlns:a16="http://schemas.microsoft.com/office/drawing/2014/main" id="{F9B6669C-1337-4FAC-9472-D62475FCD02B}"/>
              </a:ext>
            </a:extLst>
          </p:cNvPr>
          <p:cNvGrpSpPr>
            <a:grpSpLocks/>
          </p:cNvGrpSpPr>
          <p:nvPr/>
        </p:nvGrpSpPr>
        <p:grpSpPr bwMode="auto">
          <a:xfrm>
            <a:off x="1676401" y="4733925"/>
            <a:ext cx="900113" cy="928688"/>
            <a:chOff x="152516" y="1066801"/>
            <a:chExt cx="900177" cy="928689"/>
          </a:xfrm>
        </p:grpSpPr>
        <p:pic>
          <p:nvPicPr>
            <p:cNvPr id="17" name="Picture 16">
              <a:extLst>
                <a:ext uri="{FF2B5EF4-FFF2-40B4-BE49-F238E27FC236}">
                  <a16:creationId xmlns:a16="http://schemas.microsoft.com/office/drawing/2014/main" id="{7B0C1479-6AE9-484A-B69B-5D45E787D1F1}"/>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8" name="Rectangle 17">
              <a:extLst>
                <a:ext uri="{FF2B5EF4-FFF2-40B4-BE49-F238E27FC236}">
                  <a16:creationId xmlns:a16="http://schemas.microsoft.com/office/drawing/2014/main" id="{CB2A26F2-CC6A-4AD4-998F-048DC409A53F}"/>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05</a:t>
              </a:r>
            </a:p>
          </p:txBody>
        </p:sp>
      </p:grpSp>
      <p:grpSp>
        <p:nvGrpSpPr>
          <p:cNvPr id="19" name="Group 18">
            <a:extLst>
              <a:ext uri="{FF2B5EF4-FFF2-40B4-BE49-F238E27FC236}">
                <a16:creationId xmlns:a16="http://schemas.microsoft.com/office/drawing/2014/main" id="{0C40F482-D0F7-4B63-9250-EE58C6C7D88D}"/>
              </a:ext>
            </a:extLst>
          </p:cNvPr>
          <p:cNvGrpSpPr>
            <a:grpSpLocks/>
          </p:cNvGrpSpPr>
          <p:nvPr/>
        </p:nvGrpSpPr>
        <p:grpSpPr bwMode="auto">
          <a:xfrm>
            <a:off x="1676401" y="5738814"/>
            <a:ext cx="900113" cy="928687"/>
            <a:chOff x="152516" y="1066801"/>
            <a:chExt cx="900177" cy="928689"/>
          </a:xfrm>
        </p:grpSpPr>
        <p:pic>
          <p:nvPicPr>
            <p:cNvPr id="20" name="Picture 19">
              <a:extLst>
                <a:ext uri="{FF2B5EF4-FFF2-40B4-BE49-F238E27FC236}">
                  <a16:creationId xmlns:a16="http://schemas.microsoft.com/office/drawing/2014/main" id="{292F7CAE-4D6C-428F-9802-9F15453702A2}"/>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21" name="Rectangle 20">
              <a:extLst>
                <a:ext uri="{FF2B5EF4-FFF2-40B4-BE49-F238E27FC236}">
                  <a16:creationId xmlns:a16="http://schemas.microsoft.com/office/drawing/2014/main" id="{84D566BF-E267-4E55-9F63-8CF9BDBEB355}"/>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06</a:t>
              </a:r>
            </a:p>
          </p:txBody>
        </p:sp>
      </p:grpSp>
      <p:sp>
        <p:nvSpPr>
          <p:cNvPr id="22" name="Rectangle 21">
            <a:extLst>
              <a:ext uri="{FF2B5EF4-FFF2-40B4-BE49-F238E27FC236}">
                <a16:creationId xmlns:a16="http://schemas.microsoft.com/office/drawing/2014/main" id="{0F70F1FC-6011-48CB-97D2-AF1D25A91CE6}"/>
              </a:ext>
            </a:extLst>
          </p:cNvPr>
          <p:cNvSpPr/>
          <p:nvPr/>
        </p:nvSpPr>
        <p:spPr>
          <a:xfrm>
            <a:off x="2652714" y="801689"/>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Generates working software quickly and early during the software life cycle.</a:t>
            </a:r>
          </a:p>
        </p:txBody>
      </p:sp>
      <p:sp>
        <p:nvSpPr>
          <p:cNvPr id="23" name="Rectangle 22">
            <a:extLst>
              <a:ext uri="{FF2B5EF4-FFF2-40B4-BE49-F238E27FC236}">
                <a16:creationId xmlns:a16="http://schemas.microsoft.com/office/drawing/2014/main" id="{94B04C24-35A8-40F5-90ED-F4A333EC2220}"/>
              </a:ext>
            </a:extLst>
          </p:cNvPr>
          <p:cNvSpPr/>
          <p:nvPr/>
        </p:nvSpPr>
        <p:spPr>
          <a:xfrm>
            <a:off x="2652714" y="1792289"/>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This model is more flexible – less costly to change scope and requirements.</a:t>
            </a:r>
          </a:p>
        </p:txBody>
      </p:sp>
      <p:sp>
        <p:nvSpPr>
          <p:cNvPr id="24" name="Rectangle 23">
            <a:extLst>
              <a:ext uri="{FF2B5EF4-FFF2-40B4-BE49-F238E27FC236}">
                <a16:creationId xmlns:a16="http://schemas.microsoft.com/office/drawing/2014/main" id="{8E8EB9A6-3010-4D53-A715-4ECEAAA15B4C}"/>
              </a:ext>
            </a:extLst>
          </p:cNvPr>
          <p:cNvSpPr/>
          <p:nvPr/>
        </p:nvSpPr>
        <p:spPr>
          <a:xfrm>
            <a:off x="2652714" y="27971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It is easier to test and debug during a smaller iteration.</a:t>
            </a:r>
          </a:p>
        </p:txBody>
      </p:sp>
      <p:sp>
        <p:nvSpPr>
          <p:cNvPr id="25" name="Rectangle 24">
            <a:extLst>
              <a:ext uri="{FF2B5EF4-FFF2-40B4-BE49-F238E27FC236}">
                <a16:creationId xmlns:a16="http://schemas.microsoft.com/office/drawing/2014/main" id="{C49001BC-6843-4880-B2AE-114B4FE94A1F}"/>
              </a:ext>
            </a:extLst>
          </p:cNvPr>
          <p:cNvSpPr/>
          <p:nvPr/>
        </p:nvSpPr>
        <p:spPr>
          <a:xfrm>
            <a:off x="2652714" y="37877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In this model customer can respond to each built.</a:t>
            </a:r>
          </a:p>
        </p:txBody>
      </p:sp>
      <p:sp>
        <p:nvSpPr>
          <p:cNvPr id="26" name="Rectangle 25">
            <a:extLst>
              <a:ext uri="{FF2B5EF4-FFF2-40B4-BE49-F238E27FC236}">
                <a16:creationId xmlns:a16="http://schemas.microsoft.com/office/drawing/2014/main" id="{33A13FBE-9A69-4786-930C-20BA7D5C5DC1}"/>
              </a:ext>
            </a:extLst>
          </p:cNvPr>
          <p:cNvSpPr/>
          <p:nvPr/>
        </p:nvSpPr>
        <p:spPr>
          <a:xfrm>
            <a:off x="2652714" y="48799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IN" altLang="en-US" kern="0" noProof="1">
                <a:solidFill>
                  <a:schemeClr val="tx1"/>
                </a:solidFill>
                <a:latin typeface="Cambria" panose="02040503050406030204" pitchFamily="18" charset="0"/>
              </a:rPr>
              <a:t>Lowers initial delivery cost.</a:t>
            </a:r>
          </a:p>
        </p:txBody>
      </p:sp>
      <p:sp>
        <p:nvSpPr>
          <p:cNvPr id="27" name="Rectangle 26">
            <a:extLst>
              <a:ext uri="{FF2B5EF4-FFF2-40B4-BE49-F238E27FC236}">
                <a16:creationId xmlns:a16="http://schemas.microsoft.com/office/drawing/2014/main" id="{73FA5DE4-679C-4CD2-A6E3-57C23FF92C69}"/>
              </a:ext>
            </a:extLst>
          </p:cNvPr>
          <p:cNvSpPr/>
          <p:nvPr/>
        </p:nvSpPr>
        <p:spPr>
          <a:xfrm>
            <a:off x="2652714" y="58705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Easier to manage risk because risky pieces are identified and handled during it’d iteration.</a:t>
            </a:r>
          </a:p>
        </p:txBody>
      </p:sp>
    </p:spTree>
    <p:extLst>
      <p:ext uri="{BB962C8B-B14F-4D97-AF65-F5344CB8AC3E}">
        <p14:creationId xmlns:p14="http://schemas.microsoft.com/office/powerpoint/2010/main" val="133939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851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Disadvantages</a:t>
            </a:r>
          </a:p>
        </p:txBody>
      </p:sp>
      <p:grpSp>
        <p:nvGrpSpPr>
          <p:cNvPr id="4" name="Group 3">
            <a:extLst>
              <a:ext uri="{FF2B5EF4-FFF2-40B4-BE49-F238E27FC236}">
                <a16:creationId xmlns:a16="http://schemas.microsoft.com/office/drawing/2014/main" id="{8FB6918F-76BB-4624-89B8-49AA1502426D}"/>
              </a:ext>
            </a:extLst>
          </p:cNvPr>
          <p:cNvGrpSpPr/>
          <p:nvPr/>
        </p:nvGrpSpPr>
        <p:grpSpPr>
          <a:xfrm>
            <a:off x="7442815" y="2368695"/>
            <a:ext cx="2220205" cy="1750005"/>
            <a:chOff x="6600267" y="2743413"/>
            <a:chExt cx="2220205" cy="1750005"/>
          </a:xfrm>
        </p:grpSpPr>
        <p:sp>
          <p:nvSpPr>
            <p:cNvPr id="5" name="Subtitle 2">
              <a:extLst>
                <a:ext uri="{FF2B5EF4-FFF2-40B4-BE49-F238E27FC236}">
                  <a16:creationId xmlns:a16="http://schemas.microsoft.com/office/drawing/2014/main" id="{63E46715-D612-436C-8984-25B9B3D474C0}"/>
                </a:ext>
              </a:extLst>
            </p:cNvPr>
            <p:cNvSpPr txBox="1">
              <a:spLocks/>
            </p:cNvSpPr>
            <p:nvPr/>
          </p:nvSpPr>
          <p:spPr>
            <a:xfrm>
              <a:off x="6600267" y="3018594"/>
              <a:ext cx="1793087" cy="125186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sz="1800" dirty="0"/>
                <a:t>Total cost is higher than waterfall.</a:t>
              </a:r>
            </a:p>
          </p:txBody>
        </p:sp>
        <p:cxnSp>
          <p:nvCxnSpPr>
            <p:cNvPr id="6" name="Straight Connector 5">
              <a:extLst>
                <a:ext uri="{FF2B5EF4-FFF2-40B4-BE49-F238E27FC236}">
                  <a16:creationId xmlns:a16="http://schemas.microsoft.com/office/drawing/2014/main" id="{55608E34-70DB-4678-964B-815D936F733D}"/>
                </a:ext>
              </a:extLst>
            </p:cNvPr>
            <p:cNvCxnSpPr>
              <a:cxnSpLocks/>
            </p:cNvCxnSpPr>
            <p:nvPr/>
          </p:nvCxnSpPr>
          <p:spPr>
            <a:xfrm>
              <a:off x="6934199" y="3976690"/>
              <a:ext cx="0" cy="516728"/>
            </a:xfrm>
            <a:prstGeom prst="line">
              <a:avLst/>
            </a:prstGeom>
            <a:ln>
              <a:solidFill>
                <a:schemeClr val="accent6">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BA0AE1-B708-4B34-A5B3-D66A9024FDC4}"/>
                </a:ext>
              </a:extLst>
            </p:cNvPr>
            <p:cNvCxnSpPr/>
            <p:nvPr/>
          </p:nvCxnSpPr>
          <p:spPr>
            <a:xfrm flipV="1">
              <a:off x="6934199" y="3976690"/>
              <a:ext cx="1886273" cy="14808"/>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C1B9A26-E667-422D-B784-4339A28E2A40}"/>
                </a:ext>
              </a:extLst>
            </p:cNvPr>
            <p:cNvCxnSpPr>
              <a:cxnSpLocks/>
            </p:cNvCxnSpPr>
            <p:nvPr/>
          </p:nvCxnSpPr>
          <p:spPr>
            <a:xfrm flipV="1">
              <a:off x="8814996" y="2743413"/>
              <a:ext cx="5476" cy="1258911"/>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337E7BD2-5474-4110-BCE6-78F0EB91855B}"/>
              </a:ext>
            </a:extLst>
          </p:cNvPr>
          <p:cNvGrpSpPr/>
          <p:nvPr/>
        </p:nvGrpSpPr>
        <p:grpSpPr>
          <a:xfrm>
            <a:off x="3254243" y="1408225"/>
            <a:ext cx="2743200" cy="2423241"/>
            <a:chOff x="926521" y="1412776"/>
            <a:chExt cx="2743200" cy="2423241"/>
          </a:xfrm>
        </p:grpSpPr>
        <p:sp>
          <p:nvSpPr>
            <p:cNvPr id="10" name="Rectangle 9">
              <a:extLst>
                <a:ext uri="{FF2B5EF4-FFF2-40B4-BE49-F238E27FC236}">
                  <a16:creationId xmlns:a16="http://schemas.microsoft.com/office/drawing/2014/main" id="{FDCC5B9C-D1D9-41AF-B6D5-9B8641B88CDB}"/>
                </a:ext>
              </a:extLst>
            </p:cNvPr>
            <p:cNvSpPr/>
            <p:nvPr/>
          </p:nvSpPr>
          <p:spPr>
            <a:xfrm>
              <a:off x="926521" y="1511648"/>
              <a:ext cx="2666117" cy="1477328"/>
            </a:xfrm>
            <a:prstGeom prst="rect">
              <a:avLst/>
            </a:prstGeom>
          </p:spPr>
          <p:txBody>
            <a:bodyPr wrap="square">
              <a:spAutoFit/>
            </a:bodyPr>
            <a:lstStyle/>
            <a:p>
              <a:pPr lvl="0" algn="r">
                <a:defRPr/>
              </a:pPr>
              <a:r>
                <a:rPr lang="en-US" kern="0" dirty="0">
                  <a:latin typeface="Cambria" panose="02040503050406030204" pitchFamily="18" charset="0"/>
                </a:rPr>
                <a:t>Needs a clear and complete definition of the whole system before it can be broken down and built incrementally.</a:t>
              </a:r>
            </a:p>
          </p:txBody>
        </p:sp>
        <p:grpSp>
          <p:nvGrpSpPr>
            <p:cNvPr id="11" name="Group 10">
              <a:extLst>
                <a:ext uri="{FF2B5EF4-FFF2-40B4-BE49-F238E27FC236}">
                  <a16:creationId xmlns:a16="http://schemas.microsoft.com/office/drawing/2014/main" id="{D8810EB2-81ED-48AF-A0A8-B15177CA3D59}"/>
                </a:ext>
              </a:extLst>
            </p:cNvPr>
            <p:cNvGrpSpPr/>
            <p:nvPr/>
          </p:nvGrpSpPr>
          <p:grpSpPr>
            <a:xfrm>
              <a:off x="2538726" y="1412776"/>
              <a:ext cx="1130995" cy="2423241"/>
              <a:chOff x="2538726" y="1412776"/>
              <a:chExt cx="1130995" cy="2423241"/>
            </a:xfrm>
          </p:grpSpPr>
          <p:cxnSp>
            <p:nvCxnSpPr>
              <p:cNvPr id="12" name="Straight Connector 11">
                <a:extLst>
                  <a:ext uri="{FF2B5EF4-FFF2-40B4-BE49-F238E27FC236}">
                    <a16:creationId xmlns:a16="http://schemas.microsoft.com/office/drawing/2014/main" id="{05611BCF-CB62-44AB-A0E6-E83F1F5FEB72}"/>
                  </a:ext>
                </a:extLst>
              </p:cNvPr>
              <p:cNvCxnSpPr>
                <a:cxnSpLocks/>
              </p:cNvCxnSpPr>
              <p:nvPr/>
            </p:nvCxnSpPr>
            <p:spPr>
              <a:xfrm>
                <a:off x="3669721" y="1412776"/>
                <a:ext cx="0" cy="2423241"/>
              </a:xfrm>
              <a:prstGeom prst="line">
                <a:avLst/>
              </a:prstGeom>
              <a:ln>
                <a:solidFill>
                  <a:schemeClr val="bg1">
                    <a:lumMod val="50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3AE7A1-56EB-44E3-84C8-501418C6E69E}"/>
                  </a:ext>
                </a:extLst>
              </p:cNvPr>
              <p:cNvCxnSpPr/>
              <p:nvPr/>
            </p:nvCxnSpPr>
            <p:spPr>
              <a:xfrm>
                <a:off x="2538726" y="1412776"/>
                <a:ext cx="1119256" cy="0"/>
              </a:xfrm>
              <a:prstGeom prst="line">
                <a:avLst/>
              </a:prstGeom>
              <a:ln>
                <a:solidFill>
                  <a:schemeClr val="bg1">
                    <a:lumMod val="50000"/>
                  </a:schemeClr>
                </a:solidFill>
                <a:tailEnd type="none"/>
              </a:ln>
            </p:spPr>
            <p:style>
              <a:lnRef idx="2">
                <a:schemeClr val="accent1"/>
              </a:lnRef>
              <a:fillRef idx="0">
                <a:schemeClr val="accent1"/>
              </a:fillRef>
              <a:effectRef idx="1">
                <a:schemeClr val="accent1"/>
              </a:effectRef>
              <a:fontRef idx="minor">
                <a:schemeClr val="tx1"/>
              </a:fontRef>
            </p:style>
          </p:cxnSp>
        </p:grpSp>
      </p:grpSp>
      <p:grpSp>
        <p:nvGrpSpPr>
          <p:cNvPr id="22" name="Group 21">
            <a:extLst>
              <a:ext uri="{FF2B5EF4-FFF2-40B4-BE49-F238E27FC236}">
                <a16:creationId xmlns:a16="http://schemas.microsoft.com/office/drawing/2014/main" id="{A9A023E7-B2A5-4937-8615-4E0E4BF6ACEB}"/>
              </a:ext>
            </a:extLst>
          </p:cNvPr>
          <p:cNvGrpSpPr/>
          <p:nvPr/>
        </p:nvGrpSpPr>
        <p:grpSpPr>
          <a:xfrm>
            <a:off x="2454707" y="3089759"/>
            <a:ext cx="2097367" cy="1756567"/>
            <a:chOff x="1073407" y="4370763"/>
            <a:chExt cx="2097367" cy="1756567"/>
          </a:xfrm>
        </p:grpSpPr>
        <p:grpSp>
          <p:nvGrpSpPr>
            <p:cNvPr id="14" name="Group 13">
              <a:extLst>
                <a:ext uri="{FF2B5EF4-FFF2-40B4-BE49-F238E27FC236}">
                  <a16:creationId xmlns:a16="http://schemas.microsoft.com/office/drawing/2014/main" id="{A52848DB-EEC8-478A-8CE8-860AA935244E}"/>
                </a:ext>
              </a:extLst>
            </p:cNvPr>
            <p:cNvGrpSpPr/>
            <p:nvPr/>
          </p:nvGrpSpPr>
          <p:grpSpPr>
            <a:xfrm>
              <a:off x="1073407" y="4370763"/>
              <a:ext cx="1749495" cy="1756567"/>
              <a:chOff x="323528" y="2608537"/>
              <a:chExt cx="1749495" cy="1756567"/>
            </a:xfrm>
          </p:grpSpPr>
          <p:cxnSp>
            <p:nvCxnSpPr>
              <p:cNvPr id="15" name="Straight Connector 14">
                <a:extLst>
                  <a:ext uri="{FF2B5EF4-FFF2-40B4-BE49-F238E27FC236}">
                    <a16:creationId xmlns:a16="http://schemas.microsoft.com/office/drawing/2014/main" id="{CC53A962-35D2-46DB-9F5C-0781086208A3}"/>
                  </a:ext>
                </a:extLst>
              </p:cNvPr>
              <p:cNvCxnSpPr/>
              <p:nvPr/>
            </p:nvCxnSpPr>
            <p:spPr>
              <a:xfrm>
                <a:off x="2051720" y="3976690"/>
                <a:ext cx="0" cy="388414"/>
              </a:xfrm>
              <a:prstGeom prst="line">
                <a:avLst/>
              </a:prstGeom>
              <a:ln>
                <a:solidFill>
                  <a:schemeClr val="accent3">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431DD47-1DC6-4EDE-88FC-CB292940AE67}"/>
                  </a:ext>
                </a:extLst>
              </p:cNvPr>
              <p:cNvCxnSpPr/>
              <p:nvPr/>
            </p:nvCxnSpPr>
            <p:spPr>
              <a:xfrm>
                <a:off x="323528" y="3976690"/>
                <a:ext cx="1749495" cy="0"/>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A6B14B9-2DA6-47C2-B132-E0D97B301BDC}"/>
                  </a:ext>
                </a:extLst>
              </p:cNvPr>
              <p:cNvCxnSpPr/>
              <p:nvPr/>
            </p:nvCxnSpPr>
            <p:spPr>
              <a:xfrm flipV="1">
                <a:off x="323528" y="2608537"/>
                <a:ext cx="0" cy="1368153"/>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4A984386-D58C-43C3-8756-C85015E2C555}"/>
                </a:ext>
              </a:extLst>
            </p:cNvPr>
            <p:cNvSpPr/>
            <p:nvPr/>
          </p:nvSpPr>
          <p:spPr>
            <a:xfrm>
              <a:off x="1127013" y="4650805"/>
              <a:ext cx="2043761" cy="923330"/>
            </a:xfrm>
            <a:prstGeom prst="rect">
              <a:avLst/>
            </a:prstGeom>
            <a:ln>
              <a:noFill/>
            </a:ln>
          </p:spPr>
          <p:txBody>
            <a:bodyPr wrap="square">
              <a:spAutoFit/>
            </a:bodyPr>
            <a:lstStyle/>
            <a:p>
              <a:pPr lvl="0">
                <a:defRPr/>
              </a:pPr>
              <a:r>
                <a:rPr lang="en-US" kern="0" dirty="0">
                  <a:latin typeface="Cambria" panose="02040503050406030204" pitchFamily="18" charset="0"/>
                </a:rPr>
                <a:t>Needs good planning and design.</a:t>
              </a:r>
            </a:p>
          </p:txBody>
        </p:sp>
      </p:grpSp>
      <p:pic>
        <p:nvPicPr>
          <p:cNvPr id="26" name="Picture 25">
            <a:extLst>
              <a:ext uri="{FF2B5EF4-FFF2-40B4-BE49-F238E27FC236}">
                <a16:creationId xmlns:a16="http://schemas.microsoft.com/office/drawing/2014/main" id="{5350258F-0629-49B0-945F-78AFAC6F8966}"/>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4235394" y="4090603"/>
            <a:ext cx="3351392" cy="1762184"/>
          </a:xfrm>
          <a:prstGeom prst="rect">
            <a:avLst/>
          </a:prstGeom>
        </p:spPr>
      </p:pic>
      <p:pic>
        <p:nvPicPr>
          <p:cNvPr id="27" name="Picture 26">
            <a:extLst>
              <a:ext uri="{FF2B5EF4-FFF2-40B4-BE49-F238E27FC236}">
                <a16:creationId xmlns:a16="http://schemas.microsoft.com/office/drawing/2014/main" id="{F725DCA0-F384-488B-B9EC-02B31A1795EC}"/>
              </a:ext>
            </a:extLst>
          </p:cNvPr>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a:off x="7617979" y="4459196"/>
            <a:ext cx="1659986" cy="1659986"/>
          </a:xfrm>
          <a:prstGeom prst="rect">
            <a:avLst/>
          </a:prstGeom>
        </p:spPr>
      </p:pic>
      <p:pic>
        <p:nvPicPr>
          <p:cNvPr id="28" name="Picture 27">
            <a:extLst>
              <a:ext uri="{FF2B5EF4-FFF2-40B4-BE49-F238E27FC236}">
                <a16:creationId xmlns:a16="http://schemas.microsoft.com/office/drawing/2014/main" id="{17A385FC-7F46-47D5-8E49-134942466B7E}"/>
              </a:ext>
            </a:extLst>
          </p:cNvPr>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602859" y="4642808"/>
            <a:ext cx="2143125" cy="2143125"/>
          </a:xfrm>
          <a:prstGeom prst="rect">
            <a:avLst/>
          </a:prstGeom>
          <a:ln>
            <a:noFill/>
          </a:ln>
        </p:spPr>
      </p:pic>
    </p:spTree>
    <p:extLst>
      <p:ext uri="{BB962C8B-B14F-4D97-AF65-F5344CB8AC3E}">
        <p14:creationId xmlns:p14="http://schemas.microsoft.com/office/powerpoint/2010/main" val="3063268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3999" y="609600"/>
            <a:ext cx="6848475" cy="624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8" name="Rectangle 7"/>
          <p:cNvSpPr/>
          <p:nvPr/>
        </p:nvSpPr>
        <p:spPr>
          <a:xfrm>
            <a:off x="5943600" y="2470774"/>
            <a:ext cx="4724400" cy="958226"/>
          </a:xfrm>
          <a:prstGeom prst="rect">
            <a:avLst/>
          </a:prstGeom>
          <a:solidFill>
            <a:schemeClr val="bg1">
              <a:lumMod val="85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000" dirty="0">
                <a:solidFill>
                  <a:prstClr val="black"/>
                </a:solidFill>
                <a:latin typeface="Cambria" pitchFamily="18" charset="0"/>
                <a:ea typeface="Verdana" pitchFamily="34" charset="0"/>
                <a:cs typeface="Verdana" pitchFamily="34" charset="0"/>
              </a:rPr>
              <a:t>These modules are drafted according to the level of priority they have under the software project. </a:t>
            </a:r>
            <a:endParaRPr lang="en-IN" sz="2000" dirty="0">
              <a:solidFill>
                <a:prstClr val="black"/>
              </a:solidFill>
              <a:latin typeface="Cambria" pitchFamily="18" charset="0"/>
              <a:ea typeface="Verdana" pitchFamily="34" charset="0"/>
              <a:cs typeface="Verdana" pitchFamily="34" charset="0"/>
            </a:endParaRPr>
          </a:p>
        </p:txBody>
      </p:sp>
      <p:sp>
        <p:nvSpPr>
          <p:cNvPr id="9" name="Rectangle 8"/>
          <p:cNvSpPr/>
          <p:nvPr/>
        </p:nvSpPr>
        <p:spPr>
          <a:xfrm>
            <a:off x="4267200" y="869554"/>
            <a:ext cx="6400800" cy="1416447"/>
          </a:xfrm>
          <a:prstGeom prst="rect">
            <a:avLst/>
          </a:prstGeom>
          <a:solidFill>
            <a:schemeClr val="accent6">
              <a:lumMod val="75000"/>
              <a:alpha val="79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400" b="1" dirty="0">
                <a:solidFill>
                  <a:prstClr val="white"/>
                </a:solidFill>
                <a:latin typeface="Cambria" pitchFamily="18" charset="0"/>
                <a:ea typeface="Verdana" pitchFamily="34" charset="0"/>
                <a:cs typeface="Verdana" pitchFamily="34" charset="0"/>
              </a:rPr>
              <a:t>Under  the Incremental Model, software requirements are initially broken down into multiple standalone modules. </a:t>
            </a:r>
          </a:p>
        </p:txBody>
      </p:sp>
      <p:sp>
        <p:nvSpPr>
          <p:cNvPr id="10" name="Oval 9"/>
          <p:cNvSpPr/>
          <p:nvPr/>
        </p:nvSpPr>
        <p:spPr>
          <a:xfrm>
            <a:off x="7620000" y="3579020"/>
            <a:ext cx="2867026" cy="2516981"/>
          </a:xfrm>
          <a:prstGeom prst="ellipse">
            <a:avLst/>
          </a:prstGeom>
          <a:solidFill>
            <a:srgbClr val="7CA8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Every module is a standalone function </a:t>
            </a:r>
          </a:p>
        </p:txBody>
      </p:sp>
    </p:spTree>
    <p:extLst>
      <p:ext uri="{BB962C8B-B14F-4D97-AF65-F5344CB8AC3E}">
        <p14:creationId xmlns:p14="http://schemas.microsoft.com/office/powerpoint/2010/main" val="2846037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4001" y="609600"/>
            <a:ext cx="6848475" cy="5781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5" name="Rectangle 4"/>
          <p:cNvSpPr>
            <a:spLocks noChangeArrowheads="1"/>
          </p:cNvSpPr>
          <p:nvPr/>
        </p:nvSpPr>
        <p:spPr bwMode="auto">
          <a:xfrm>
            <a:off x="1524000" y="6172200"/>
            <a:ext cx="9144000" cy="707886"/>
          </a:xfrm>
          <a:prstGeom prst="rect">
            <a:avLst/>
          </a:prstGeom>
          <a:solidFill>
            <a:srgbClr val="035642"/>
          </a:solidFill>
          <a:ln>
            <a:noFill/>
          </a:ln>
        </p:spPr>
        <p:txBody>
          <a:bodyPr wrap="square">
            <a:spAutoFit/>
          </a:bodyPr>
          <a:lstStyle/>
          <a:p>
            <a:pPr algn="ctr"/>
            <a:r>
              <a:rPr lang="en-US" sz="2000" b="1" dirty="0">
                <a:solidFill>
                  <a:prstClr val="white"/>
                </a:solidFill>
                <a:latin typeface="Cambria" pitchFamily="18" charset="0"/>
              </a:rPr>
              <a:t>A customized step-by-step approach </a:t>
            </a:r>
          </a:p>
          <a:p>
            <a:pPr algn="ctr"/>
            <a:r>
              <a:rPr lang="en-US" sz="2000" b="1" dirty="0">
                <a:solidFill>
                  <a:prstClr val="white"/>
                </a:solidFill>
                <a:latin typeface="Cambria" pitchFamily="18" charset="0"/>
              </a:rPr>
              <a:t>generally adopts an incremental approach.</a:t>
            </a:r>
          </a:p>
        </p:txBody>
      </p:sp>
      <p:sp>
        <p:nvSpPr>
          <p:cNvPr id="3" name="Rectangle 2"/>
          <p:cNvSpPr/>
          <p:nvPr/>
        </p:nvSpPr>
        <p:spPr>
          <a:xfrm>
            <a:off x="4495800" y="838201"/>
            <a:ext cx="6096000" cy="2031325"/>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Each module has to be developed according to the implementation and progression of the project. </a:t>
            </a:r>
          </a:p>
          <a:p>
            <a:pPr marL="285750" indent="-285750">
              <a:buFont typeface="Arial" pitchFamily="34" charset="0"/>
              <a:buChar char="•"/>
            </a:pPr>
            <a:r>
              <a:rPr lang="en-US" dirty="0">
                <a:solidFill>
                  <a:prstClr val="black"/>
                </a:solidFill>
                <a:latin typeface="Cambria" pitchFamily="18" charset="0"/>
              </a:rPr>
              <a:t>Although they can be inter-related they can exist without having the need of other modules and functionality. </a:t>
            </a:r>
          </a:p>
          <a:p>
            <a:pPr marL="285750" indent="-285750">
              <a:buFont typeface="Arial" pitchFamily="34" charset="0"/>
              <a:buChar char="•"/>
            </a:pPr>
            <a:r>
              <a:rPr lang="en-US" dirty="0">
                <a:solidFill>
                  <a:prstClr val="black"/>
                </a:solidFill>
                <a:latin typeface="Cambria" pitchFamily="18" charset="0"/>
              </a:rPr>
              <a:t>Incremental model is mostly followed by large projects that require implementing individual functions and adding standalone models in the long run. </a:t>
            </a:r>
            <a:endParaRPr lang="en-GB" dirty="0">
              <a:solidFill>
                <a:prstClr val="black"/>
              </a:solidFill>
              <a:latin typeface="Cambria" pitchFamily="18" charset="0"/>
            </a:endParaRPr>
          </a:p>
        </p:txBody>
      </p:sp>
      <p:sp>
        <p:nvSpPr>
          <p:cNvPr id="10" name="Oval 9"/>
          <p:cNvSpPr/>
          <p:nvPr/>
        </p:nvSpPr>
        <p:spPr>
          <a:xfrm>
            <a:off x="7620000" y="3579020"/>
            <a:ext cx="2867026" cy="2516981"/>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Mostly followed by large projects </a:t>
            </a:r>
          </a:p>
        </p:txBody>
      </p:sp>
    </p:spTree>
    <p:extLst>
      <p:ext uri="{BB962C8B-B14F-4D97-AF65-F5344CB8AC3E}">
        <p14:creationId xmlns:p14="http://schemas.microsoft.com/office/powerpoint/2010/main" val="3141517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323439"/>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A bank wants to develop software to automate the banking process for insurance services, personal banking, and home and automobile loans. </a:t>
            </a:r>
          </a:p>
        </p:txBody>
      </p:sp>
      <p:pic>
        <p:nvPicPr>
          <p:cNvPr id="19460" name="Picture 4" descr="http://cdn2.hubspot.net/hub/51762/file-14405608-jpg/images/dreamstime_10752970_happy_cus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162051"/>
            <a:ext cx="3793041" cy="569594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Rectangle 9"/>
          <p:cNvSpPr>
            <a:spLocks noChangeArrowheads="1"/>
          </p:cNvSpPr>
          <p:nvPr/>
        </p:nvSpPr>
        <p:spPr bwMode="auto">
          <a:xfrm>
            <a:off x="6515100" y="1276290"/>
            <a:ext cx="4152900" cy="400110"/>
          </a:xfrm>
          <a:prstGeom prst="rect">
            <a:avLst/>
          </a:prstGeom>
          <a:solidFill>
            <a:srgbClr val="7CA899"/>
          </a:solidFill>
          <a:ln>
            <a:noFill/>
          </a:ln>
        </p:spPr>
        <p:txBody>
          <a:bodyPr wrap="square">
            <a:spAutoFit/>
          </a:bodyPr>
          <a:lstStyle/>
          <a:p>
            <a:pPr algn="ctr"/>
            <a:r>
              <a:rPr lang="en-US" sz="2000" b="1" dirty="0">
                <a:solidFill>
                  <a:prstClr val="white"/>
                </a:solidFill>
                <a:latin typeface="Cambria" pitchFamily="18" charset="0"/>
              </a:rPr>
              <a:t>To enhance the customer services</a:t>
            </a:r>
          </a:p>
        </p:txBody>
      </p:sp>
      <p:pic>
        <p:nvPicPr>
          <p:cNvPr id="19462" name="Picture 6" descr="http://www.designomedia.com/wp-content/uploads/2014/01/Automate-Cycle-Ico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28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015663"/>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You can implement the incremental approach to develop the banking software. </a:t>
            </a:r>
          </a:p>
        </p:txBody>
      </p:sp>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9462" name="Picture 6" descr="http://www.designomedia.com/wp-content/uploads/2014/01/Automate-Cycle-Ic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953252" y="1447800"/>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personal banking feature and deliver it to the customer. </a:t>
            </a:r>
          </a:p>
        </p:txBody>
      </p:sp>
      <p:sp>
        <p:nvSpPr>
          <p:cNvPr id="5" name="Rectangle 4"/>
          <p:cNvSpPr/>
          <p:nvPr/>
        </p:nvSpPr>
        <p:spPr>
          <a:xfrm>
            <a:off x="7680176" y="1196752"/>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1</a:t>
            </a:r>
            <a:r>
              <a:rPr lang="en-US" sz="2000" baseline="30000" dirty="0">
                <a:solidFill>
                  <a:prstClr val="white"/>
                </a:solidFill>
                <a:latin typeface="Cambria" pitchFamily="18" charset="0"/>
              </a:rPr>
              <a:t>st</a:t>
            </a:r>
            <a:r>
              <a:rPr lang="en-US" sz="2000" dirty="0">
                <a:solidFill>
                  <a:prstClr val="white"/>
                </a:solidFill>
                <a:latin typeface="Cambria" pitchFamily="18" charset="0"/>
              </a:rPr>
              <a:t> Increment</a:t>
            </a:r>
            <a:endParaRPr lang="en-GB" sz="2000" dirty="0">
              <a:solidFill>
                <a:prstClr val="white"/>
              </a:solidFill>
              <a:latin typeface="Cambria" pitchFamily="18" charset="0"/>
            </a:endParaRPr>
          </a:p>
        </p:txBody>
      </p:sp>
      <p:sp>
        <p:nvSpPr>
          <p:cNvPr id="12" name="Rounded Rectangle 11"/>
          <p:cNvSpPr/>
          <p:nvPr/>
        </p:nvSpPr>
        <p:spPr>
          <a:xfrm>
            <a:off x="6934201" y="4108798"/>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insurance services, home loans, and automobile loans features of the bank.</a:t>
            </a:r>
          </a:p>
        </p:txBody>
      </p:sp>
      <p:sp>
        <p:nvSpPr>
          <p:cNvPr id="13" name="Rectangle 12"/>
          <p:cNvSpPr/>
          <p:nvPr/>
        </p:nvSpPr>
        <p:spPr>
          <a:xfrm>
            <a:off x="7643192" y="3861048"/>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Later Increments</a:t>
            </a:r>
            <a:endParaRPr lang="en-GB" dirty="0">
              <a:solidFill>
                <a:prstClr val="white"/>
              </a:solidFill>
              <a:latin typeface="Cambria" pitchFamily="18" charset="0"/>
            </a:endParaRPr>
          </a:p>
        </p:txBody>
      </p:sp>
    </p:spTree>
    <p:extLst>
      <p:ext uri="{BB962C8B-B14F-4D97-AF65-F5344CB8AC3E}">
        <p14:creationId xmlns:p14="http://schemas.microsoft.com/office/powerpoint/2010/main" val="1072502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442E75-FCC6-4864-A9B5-2D371A3B4A33}"/>
              </a:ext>
            </a:extLst>
          </p:cNvPr>
          <p:cNvSpPr>
            <a:spLocks noGrp="1"/>
          </p:cNvSpPr>
          <p:nvPr>
            <p:ph idx="1"/>
          </p:nvPr>
        </p:nvSpPr>
        <p:spPr/>
        <p:txBody>
          <a:bodyPr/>
          <a:lstStyle/>
          <a:p>
            <a:pPr algn="just"/>
            <a:r>
              <a:rPr lang="en-US" b="1" i="0" dirty="0">
                <a:solidFill>
                  <a:srgbClr val="333333"/>
                </a:solidFill>
                <a:effectLst/>
                <a:latin typeface="inter-bold"/>
              </a:rPr>
              <a:t>Software testing life cycle contains the following steps:</a:t>
            </a:r>
            <a:endParaRPr lang="en-US" b="0" i="0" dirty="0">
              <a:solidFill>
                <a:srgbClr val="333333"/>
              </a:solidFill>
              <a:effectLst/>
              <a:latin typeface="inter-regular"/>
            </a:endParaRPr>
          </a:p>
          <a:p>
            <a:pPr lvl="1" algn="just">
              <a:buFont typeface="+mj-lt"/>
              <a:buAutoNum type="arabicPeriod"/>
            </a:pPr>
            <a:r>
              <a:rPr lang="en-US" dirty="0">
                <a:latin typeface="inter-regular"/>
              </a:rPr>
              <a:t>Requirement Analysis</a:t>
            </a:r>
            <a:endParaRPr lang="en-US" b="0" i="0" dirty="0">
              <a:effectLst/>
              <a:latin typeface="inter-regular"/>
            </a:endParaRPr>
          </a:p>
          <a:p>
            <a:pPr lvl="1" algn="just">
              <a:buFont typeface="+mj-lt"/>
              <a:buAutoNum type="arabicPeriod"/>
            </a:pPr>
            <a:r>
              <a:rPr lang="en-US" dirty="0">
                <a:latin typeface="inter-regular"/>
              </a:rPr>
              <a:t>Test Plan Creation</a:t>
            </a:r>
            <a:endParaRPr lang="en-US" b="0" i="0" dirty="0">
              <a:effectLst/>
              <a:latin typeface="inter-regular"/>
            </a:endParaRPr>
          </a:p>
          <a:p>
            <a:pPr lvl="1" algn="just">
              <a:buFont typeface="+mj-lt"/>
              <a:buAutoNum type="arabicPeriod"/>
            </a:pPr>
            <a:r>
              <a:rPr lang="en-US" dirty="0">
                <a:latin typeface="inter-regular"/>
              </a:rPr>
              <a:t>Environment setup</a:t>
            </a:r>
            <a:endParaRPr lang="en-US" b="0" i="0" dirty="0">
              <a:effectLst/>
              <a:latin typeface="inter-regular"/>
            </a:endParaRPr>
          </a:p>
          <a:p>
            <a:pPr lvl="1" algn="just">
              <a:buFont typeface="+mj-lt"/>
              <a:buAutoNum type="arabicPeriod"/>
            </a:pPr>
            <a:r>
              <a:rPr lang="en-US" dirty="0">
                <a:latin typeface="inter-regular"/>
              </a:rPr>
              <a:t>Test case Execution</a:t>
            </a:r>
            <a:endParaRPr lang="en-US" b="0" i="0" dirty="0">
              <a:effectLst/>
              <a:latin typeface="inter-regular"/>
            </a:endParaRPr>
          </a:p>
          <a:p>
            <a:pPr lvl="1" algn="just">
              <a:buFont typeface="+mj-lt"/>
              <a:buAutoNum type="arabicPeriod"/>
            </a:pPr>
            <a:r>
              <a:rPr lang="en-US" dirty="0">
                <a:latin typeface="inter-regular"/>
              </a:rPr>
              <a:t>Defect Logging</a:t>
            </a:r>
            <a:endParaRPr lang="en-US" b="0" i="0" dirty="0">
              <a:effectLst/>
              <a:latin typeface="inter-regular"/>
            </a:endParaRPr>
          </a:p>
          <a:p>
            <a:pPr lvl="1" algn="just">
              <a:buFont typeface="+mj-lt"/>
              <a:buAutoNum type="arabicPeriod"/>
            </a:pPr>
            <a:r>
              <a:rPr lang="en-US" dirty="0">
                <a:latin typeface="inter-regular"/>
              </a:rPr>
              <a:t>Test Cycle Closure</a:t>
            </a:r>
            <a:endParaRPr lang="en-US" b="0" i="0" dirty="0">
              <a:effectLst/>
              <a:latin typeface="inter-regular"/>
            </a:endParaRPr>
          </a:p>
          <a:p>
            <a:endParaRPr lang="en-IN" dirty="0"/>
          </a:p>
        </p:txBody>
      </p:sp>
      <p:sp>
        <p:nvSpPr>
          <p:cNvPr id="4" name="Title 3">
            <a:extLst>
              <a:ext uri="{FF2B5EF4-FFF2-40B4-BE49-F238E27FC236}">
                <a16:creationId xmlns:a16="http://schemas.microsoft.com/office/drawing/2014/main" id="{9678ED73-4FE9-42DA-9001-AD7C250D3A9D}"/>
              </a:ext>
            </a:extLst>
          </p:cNvPr>
          <p:cNvSpPr>
            <a:spLocks noGrp="1"/>
          </p:cNvSpPr>
          <p:nvPr>
            <p:ph type="title"/>
          </p:nvPr>
        </p:nvSpPr>
        <p:spPr/>
        <p:txBody>
          <a:bodyPr/>
          <a:lstStyle/>
          <a:p>
            <a:r>
              <a:rPr lang="en-IN" dirty="0">
                <a:solidFill>
                  <a:schemeClr val="accent1">
                    <a:lumMod val="75000"/>
                  </a:schemeClr>
                </a:solidFill>
              </a:rPr>
              <a:t>Software Testing Life Cycle</a:t>
            </a:r>
          </a:p>
        </p:txBody>
      </p:sp>
      <p:pic>
        <p:nvPicPr>
          <p:cNvPr id="1026" name="Picture 2" descr="Software Testing Life Cycle">
            <a:extLst>
              <a:ext uri="{FF2B5EF4-FFF2-40B4-BE49-F238E27FC236}">
                <a16:creationId xmlns:a16="http://schemas.microsoft.com/office/drawing/2014/main" id="{4BF4F1D7-7A74-4303-9CCF-1D5CF7197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1614487"/>
            <a:ext cx="42291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707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ACC19-9628-4B94-8BD1-00F70195643E}"/>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ester analyses requirement document of SDLC (Software Development Life Cycle) to examine requirements stated by the client. </a:t>
            </a:r>
          </a:p>
          <a:p>
            <a:r>
              <a:rPr lang="en-US" b="0" i="0" dirty="0">
                <a:solidFill>
                  <a:srgbClr val="333333"/>
                </a:solidFill>
                <a:effectLst/>
                <a:latin typeface="inter-regular"/>
              </a:rPr>
              <a:t>After examining the requirements, the tester makes a test plan to check whether the software is meeting the requirements or not.</a:t>
            </a:r>
            <a:endParaRPr lang="en-IN" dirty="0"/>
          </a:p>
        </p:txBody>
      </p:sp>
      <p:sp>
        <p:nvSpPr>
          <p:cNvPr id="3" name="Title 2">
            <a:extLst>
              <a:ext uri="{FF2B5EF4-FFF2-40B4-BE49-F238E27FC236}">
                <a16:creationId xmlns:a16="http://schemas.microsoft.com/office/drawing/2014/main" id="{F5468D8A-B264-481D-A768-E5777EF6F4C2}"/>
              </a:ext>
            </a:extLst>
          </p:cNvPr>
          <p:cNvSpPr>
            <a:spLocks noGrp="1"/>
          </p:cNvSpPr>
          <p:nvPr>
            <p:ph type="title"/>
          </p:nvPr>
        </p:nvSpPr>
        <p:spPr/>
        <p:txBody>
          <a:bodyPr/>
          <a:lstStyle/>
          <a:p>
            <a:r>
              <a:rPr lang="en-IN" dirty="0">
                <a:solidFill>
                  <a:schemeClr val="accent1">
                    <a:lumMod val="75000"/>
                  </a:schemeClr>
                </a:solidFill>
              </a:rPr>
              <a:t> 1. </a:t>
            </a:r>
            <a:r>
              <a:rPr lang="en-IN" i="0" dirty="0">
                <a:solidFill>
                  <a:schemeClr val="accent1">
                    <a:lumMod val="75000"/>
                  </a:schemeClr>
                </a:solidFill>
                <a:effectLst/>
                <a:latin typeface="erdana"/>
              </a:rPr>
              <a:t>Requirement Analysis:</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2397DDB-FADA-4CFB-9406-E31634C47987}"/>
              </a:ext>
            </a:extLst>
          </p:cNvPr>
          <p:cNvGraphicFramePr>
            <a:graphicFrameLocks noGrp="1"/>
          </p:cNvGraphicFramePr>
          <p:nvPr/>
        </p:nvGraphicFramePr>
        <p:xfrm>
          <a:off x="728664" y="2466980"/>
          <a:ext cx="10348911" cy="4306394"/>
        </p:xfrm>
        <a:graphic>
          <a:graphicData uri="http://schemas.openxmlformats.org/drawingml/2006/table">
            <a:tbl>
              <a:tblPr/>
              <a:tblGrid>
                <a:gridCol w="3449637">
                  <a:extLst>
                    <a:ext uri="{9D8B030D-6E8A-4147-A177-3AD203B41FA5}">
                      <a16:colId xmlns:a16="http://schemas.microsoft.com/office/drawing/2014/main" val="2436874340"/>
                    </a:ext>
                  </a:extLst>
                </a:gridCol>
                <a:gridCol w="3449637">
                  <a:extLst>
                    <a:ext uri="{9D8B030D-6E8A-4147-A177-3AD203B41FA5}">
                      <a16:colId xmlns:a16="http://schemas.microsoft.com/office/drawing/2014/main" val="3275912580"/>
                    </a:ext>
                  </a:extLst>
                </a:gridCol>
                <a:gridCol w="3449637">
                  <a:extLst>
                    <a:ext uri="{9D8B030D-6E8A-4147-A177-3AD203B41FA5}">
                      <a16:colId xmlns:a16="http://schemas.microsoft.com/office/drawing/2014/main" val="813055366"/>
                    </a:ext>
                  </a:extLst>
                </a:gridCol>
              </a:tblGrid>
              <a:tr h="245384">
                <a:tc>
                  <a:txBody>
                    <a:bodyPr/>
                    <a:lstStyle/>
                    <a:p>
                      <a:pPr algn="ctr" fontAlgn="t"/>
                      <a:r>
                        <a:rPr lang="en-IN" sz="2000" b="0" i="0" kern="1200" dirty="0">
                          <a:solidFill>
                            <a:srgbClr val="333333"/>
                          </a:solidFill>
                          <a:effectLst/>
                          <a:latin typeface="inter-regular"/>
                          <a:ea typeface="+mn-ea"/>
                          <a:cs typeface="+mn-cs"/>
                        </a:rPr>
                        <a:t>Entry Criteria</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5635254"/>
                  </a:ext>
                </a:extLst>
              </a:tr>
              <a:tr h="2335890">
                <a:tc>
                  <a:txBody>
                    <a:bodyPr/>
                    <a:lstStyle/>
                    <a:p>
                      <a:pPr algn="just" fontAlgn="t"/>
                      <a:r>
                        <a:rPr lang="en-US" sz="2000" b="0" i="0" kern="1200" dirty="0">
                          <a:solidFill>
                            <a:srgbClr val="333333"/>
                          </a:solidFill>
                          <a:effectLst/>
                          <a:latin typeface="inter-regular"/>
                          <a:ea typeface="+mn-ea"/>
                          <a:cs typeface="+mn-cs"/>
                        </a:rPr>
                        <a:t>For the planning of test plan requirement specification, application architecture document and well-defined acceptance criteria should be available.</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all requirements and queries, and get resolved from Technical Manager/Lead, System Architecture, Business Analyst and Client.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all types of tests (Performance, Functional and security) to be performed.</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test environment details, which should contain all the necessary tools to execute test cases.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List of all the necessary tests for the testable requirements and Test environment details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5288366"/>
                  </a:ext>
                </a:extLst>
              </a:tr>
            </a:tbl>
          </a:graphicData>
        </a:graphic>
      </p:graphicFrame>
    </p:spTree>
    <p:extLst>
      <p:ext uri="{BB962C8B-B14F-4D97-AF65-F5344CB8AC3E}">
        <p14:creationId xmlns:p14="http://schemas.microsoft.com/office/powerpoint/2010/main" val="252141501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EBF6D-6F53-4E05-A5A7-CC4660ADAF01}"/>
              </a:ext>
            </a:extLst>
          </p:cNvPr>
          <p:cNvSpPr>
            <a:spLocks noGrp="1"/>
          </p:cNvSpPr>
          <p:nvPr>
            <p:ph idx="1"/>
          </p:nvPr>
        </p:nvSpPr>
        <p:spPr/>
        <p:txBody>
          <a:bodyPr/>
          <a:lstStyle/>
          <a:p>
            <a:r>
              <a:rPr lang="en-US" b="0" i="0" dirty="0">
                <a:solidFill>
                  <a:srgbClr val="333333"/>
                </a:solidFill>
                <a:effectLst/>
                <a:latin typeface="inter-regular"/>
              </a:rPr>
              <a:t>Tester determines the estimated effort and cost of the entire project. This phase takes place after the successful completion of the </a:t>
            </a:r>
            <a:r>
              <a:rPr lang="en-US" b="1" i="0" dirty="0">
                <a:solidFill>
                  <a:srgbClr val="333333"/>
                </a:solidFill>
                <a:effectLst/>
                <a:latin typeface="inter-bold"/>
              </a:rPr>
              <a:t>Requirement Analysis Phase</a:t>
            </a:r>
            <a:r>
              <a:rPr lang="en-US" b="0" i="0" dirty="0">
                <a:solidFill>
                  <a:srgbClr val="333333"/>
                </a:solidFill>
                <a:effectLst/>
                <a:latin typeface="inter-regular"/>
              </a:rPr>
              <a:t>. </a:t>
            </a:r>
          </a:p>
          <a:p>
            <a:r>
              <a:rPr lang="en-US" b="0" i="0" dirty="0">
                <a:solidFill>
                  <a:srgbClr val="333333"/>
                </a:solidFill>
                <a:effectLst/>
                <a:latin typeface="inter-regular"/>
              </a:rPr>
              <a:t>Testing strategy and effort estimation documents provided by this phase. </a:t>
            </a:r>
          </a:p>
          <a:p>
            <a:r>
              <a:rPr lang="en-US" b="0" i="0" dirty="0">
                <a:solidFill>
                  <a:srgbClr val="333333"/>
                </a:solidFill>
                <a:effectLst/>
                <a:latin typeface="inter-regular"/>
              </a:rPr>
              <a:t>Test case execution can be started after the successful completion of Test Plan Creation.</a:t>
            </a:r>
            <a:endParaRPr lang="en-IN" dirty="0"/>
          </a:p>
        </p:txBody>
      </p:sp>
      <p:sp>
        <p:nvSpPr>
          <p:cNvPr id="3" name="Title 2">
            <a:extLst>
              <a:ext uri="{FF2B5EF4-FFF2-40B4-BE49-F238E27FC236}">
                <a16:creationId xmlns:a16="http://schemas.microsoft.com/office/drawing/2014/main" id="{ACAC90C2-A097-487A-9273-14ED2E2CA61C}"/>
              </a:ext>
            </a:extLst>
          </p:cNvPr>
          <p:cNvSpPr>
            <a:spLocks noGrp="1"/>
          </p:cNvSpPr>
          <p:nvPr>
            <p:ph type="title"/>
          </p:nvPr>
        </p:nvSpPr>
        <p:spPr/>
        <p:txBody>
          <a:bodyPr/>
          <a:lstStyle/>
          <a:p>
            <a:r>
              <a:rPr lang="en-IN" b="0" i="0" dirty="0">
                <a:solidFill>
                  <a:schemeClr val="accent1">
                    <a:lumMod val="75000"/>
                  </a:schemeClr>
                </a:solidFill>
                <a:effectLst/>
                <a:latin typeface="erdana"/>
              </a:rPr>
              <a:t>2. Test Plan Creation: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ECE10A92-61D9-406E-9E7F-0E00686BE0C8}"/>
              </a:ext>
            </a:extLst>
          </p:cNvPr>
          <p:cNvGraphicFramePr>
            <a:graphicFrameLocks noGrp="1"/>
          </p:cNvGraphicFramePr>
          <p:nvPr/>
        </p:nvGraphicFramePr>
        <p:xfrm>
          <a:off x="1157990" y="3178850"/>
          <a:ext cx="9910062" cy="3333364"/>
        </p:xfrm>
        <a:graphic>
          <a:graphicData uri="http://schemas.openxmlformats.org/drawingml/2006/table">
            <a:tbl>
              <a:tblPr/>
              <a:tblGrid>
                <a:gridCol w="2769433">
                  <a:extLst>
                    <a:ext uri="{9D8B030D-6E8A-4147-A177-3AD203B41FA5}">
                      <a16:colId xmlns:a16="http://schemas.microsoft.com/office/drawing/2014/main" val="3769912954"/>
                    </a:ext>
                  </a:extLst>
                </a:gridCol>
                <a:gridCol w="3837275">
                  <a:extLst>
                    <a:ext uri="{9D8B030D-6E8A-4147-A177-3AD203B41FA5}">
                      <a16:colId xmlns:a16="http://schemas.microsoft.com/office/drawing/2014/main" val="1104660147"/>
                    </a:ext>
                  </a:extLst>
                </a:gridCol>
                <a:gridCol w="3303354">
                  <a:extLst>
                    <a:ext uri="{9D8B030D-6E8A-4147-A177-3AD203B41FA5}">
                      <a16:colId xmlns:a16="http://schemas.microsoft.com/office/drawing/2014/main" val="288171730"/>
                    </a:ext>
                  </a:extLst>
                </a:gridCol>
              </a:tblGrid>
              <a:tr h="0">
                <a:tc>
                  <a:txBody>
                    <a:bodyPr/>
                    <a:lstStyle/>
                    <a:p>
                      <a:pPr algn="l" fontAlgn="t"/>
                      <a:r>
                        <a:rPr lang="en-IN" sz="1800" b="0" i="0" kern="1200" dirty="0">
                          <a:solidFill>
                            <a:srgbClr val="333333"/>
                          </a:solidFill>
                          <a:effectLst/>
                          <a:latin typeface="inter-regular"/>
                          <a:ea typeface="+mn-ea"/>
                          <a:cs typeface="+mn-cs"/>
                        </a:rPr>
                        <a:t>Entry Criteria</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r>
                        <a:rPr lang="en-IN" sz="1800" b="0" i="0" kern="1200" dirty="0">
                          <a:solidFill>
                            <a:srgbClr val="333333"/>
                          </a:solidFill>
                          <a:effectLst/>
                          <a:latin typeface="inter-regular"/>
                          <a:ea typeface="+mn-ea"/>
                          <a:cs typeface="+mn-cs"/>
                        </a:rPr>
                        <a:t>Activities</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60000"/>
                        <a:lumOff val="40000"/>
                      </a:schemeClr>
                    </a:solidFill>
                  </a:tcPr>
                </a:tc>
                <a:tc>
                  <a:txBody>
                    <a:bodyPr/>
                    <a:lstStyle/>
                    <a:p>
                      <a:pPr algn="l" fontAlgn="t"/>
                      <a:r>
                        <a:rPr lang="en-IN" sz="1800" b="0" i="0" kern="1200" dirty="0">
                          <a:solidFill>
                            <a:srgbClr val="333333"/>
                          </a:solidFill>
                          <a:effectLst/>
                          <a:latin typeface="inter-regular"/>
                          <a:ea typeface="+mn-ea"/>
                          <a:cs typeface="+mn-cs"/>
                        </a:rPr>
                        <a:t>Deliverable</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87034929"/>
                  </a:ext>
                </a:extLst>
              </a:tr>
              <a:tr h="2653671">
                <a:tc>
                  <a:txBody>
                    <a:bodyPr/>
                    <a:lstStyle/>
                    <a:p>
                      <a:pPr algn="just" fontAlgn="t"/>
                      <a:r>
                        <a:rPr lang="en-IN" sz="1800" b="0" i="0" kern="1200" dirty="0">
                          <a:solidFill>
                            <a:srgbClr val="333333"/>
                          </a:solidFill>
                          <a:effectLst/>
                          <a:latin typeface="inter-regular"/>
                          <a:ea typeface="+mn-ea"/>
                          <a:cs typeface="+mn-cs"/>
                        </a:rPr>
                        <a:t>Requirement Document</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Define Objective as well as the scope of the software.</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methods involved in testing.</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Overview of the testing process.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Settlement of testing environment.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Preparation of the test schedules and control procedures.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Determination of roles and responsibilities.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testing deliverables, define risk if any.</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Test strategy document.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Testing Effort estimation documents are the deliverables of this phase.</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1922974"/>
                  </a:ext>
                </a:extLst>
              </a:tr>
            </a:tbl>
          </a:graphicData>
        </a:graphic>
      </p:graphicFrame>
    </p:spTree>
    <p:extLst>
      <p:ext uri="{BB962C8B-B14F-4D97-AF65-F5344CB8AC3E}">
        <p14:creationId xmlns:p14="http://schemas.microsoft.com/office/powerpoint/2010/main" val="35471001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AE3FA5-5CB5-4D07-975B-343F8B83AAE0}"/>
              </a:ext>
            </a:extLst>
          </p:cNvPr>
          <p:cNvSpPr>
            <a:spLocks noGrp="1"/>
          </p:cNvSpPr>
          <p:nvPr>
            <p:ph idx="1"/>
          </p:nvPr>
        </p:nvSpPr>
        <p:spPr/>
        <p:txBody>
          <a:bodyPr/>
          <a:lstStyle/>
          <a:p>
            <a:r>
              <a:rPr lang="en-US" b="0" i="0" dirty="0">
                <a:solidFill>
                  <a:srgbClr val="333333"/>
                </a:solidFill>
                <a:effectLst/>
                <a:latin typeface="inter-regular"/>
              </a:rPr>
              <a:t>Setup of the test environment is an independent activity and can be started along with </a:t>
            </a:r>
            <a:r>
              <a:rPr lang="en-US" b="1" i="0" dirty="0">
                <a:solidFill>
                  <a:srgbClr val="333333"/>
                </a:solidFill>
                <a:effectLst/>
                <a:latin typeface="inter-bold"/>
              </a:rPr>
              <a:t>Test Case Development</a:t>
            </a:r>
            <a:r>
              <a:rPr lang="en-US" b="0" i="0" dirty="0">
                <a:solidFill>
                  <a:srgbClr val="333333"/>
                </a:solidFill>
                <a:effectLst/>
                <a:latin typeface="inter-regular"/>
              </a:rPr>
              <a:t>. </a:t>
            </a:r>
          </a:p>
          <a:p>
            <a:r>
              <a:rPr lang="en-US" b="0" i="0" dirty="0">
                <a:solidFill>
                  <a:srgbClr val="333333"/>
                </a:solidFill>
                <a:effectLst/>
                <a:latin typeface="inter-regular"/>
              </a:rPr>
              <a:t>This is an essential part of the manual testing procedure as without environment testing is not possible. </a:t>
            </a:r>
          </a:p>
          <a:p>
            <a:r>
              <a:rPr lang="en-US" b="0" i="0" dirty="0">
                <a:solidFill>
                  <a:srgbClr val="333333"/>
                </a:solidFill>
                <a:effectLst/>
                <a:latin typeface="inter-regular"/>
              </a:rPr>
              <a:t>Environment setup requires a group of essential software and hardware to create a test environment. </a:t>
            </a:r>
          </a:p>
          <a:p>
            <a:r>
              <a:rPr lang="en-US" b="0" i="0" dirty="0">
                <a:solidFill>
                  <a:srgbClr val="333333"/>
                </a:solidFill>
                <a:effectLst/>
                <a:latin typeface="inter-regular"/>
              </a:rPr>
              <a:t>The testing team is not involved in setting up the testing environment, its senior developers who create it.</a:t>
            </a:r>
            <a:endParaRPr lang="en-IN" dirty="0"/>
          </a:p>
        </p:txBody>
      </p:sp>
      <p:sp>
        <p:nvSpPr>
          <p:cNvPr id="3" name="Title 2">
            <a:extLst>
              <a:ext uri="{FF2B5EF4-FFF2-40B4-BE49-F238E27FC236}">
                <a16:creationId xmlns:a16="http://schemas.microsoft.com/office/drawing/2014/main" id="{438A65A6-C00A-4B63-B1FA-97A1404D358B}"/>
              </a:ext>
            </a:extLst>
          </p:cNvPr>
          <p:cNvSpPr>
            <a:spLocks noGrp="1"/>
          </p:cNvSpPr>
          <p:nvPr>
            <p:ph type="title"/>
          </p:nvPr>
        </p:nvSpPr>
        <p:spPr/>
        <p:txBody>
          <a:bodyPr/>
          <a:lstStyle/>
          <a:p>
            <a:r>
              <a:rPr lang="en-IN" b="0" i="0" dirty="0">
                <a:solidFill>
                  <a:schemeClr val="accent1">
                    <a:lumMod val="75000"/>
                  </a:schemeClr>
                </a:solidFill>
                <a:effectLst/>
                <a:latin typeface="erdana"/>
              </a:rPr>
              <a:t>3. Environment setup:</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17E04D69-709D-47D0-B87E-3595BF50F50F}"/>
              </a:ext>
            </a:extLst>
          </p:cNvPr>
          <p:cNvGraphicFramePr>
            <a:graphicFrameLocks noGrp="1"/>
          </p:cNvGraphicFramePr>
          <p:nvPr/>
        </p:nvGraphicFramePr>
        <p:xfrm>
          <a:off x="845127" y="3883142"/>
          <a:ext cx="9573492" cy="2196216"/>
        </p:xfrm>
        <a:graphic>
          <a:graphicData uri="http://schemas.openxmlformats.org/drawingml/2006/table">
            <a:tbl>
              <a:tblPr/>
              <a:tblGrid>
                <a:gridCol w="2743200">
                  <a:extLst>
                    <a:ext uri="{9D8B030D-6E8A-4147-A177-3AD203B41FA5}">
                      <a16:colId xmlns:a16="http://schemas.microsoft.com/office/drawing/2014/main" val="3492197738"/>
                    </a:ext>
                  </a:extLst>
                </a:gridCol>
                <a:gridCol w="4271818">
                  <a:extLst>
                    <a:ext uri="{9D8B030D-6E8A-4147-A177-3AD203B41FA5}">
                      <a16:colId xmlns:a16="http://schemas.microsoft.com/office/drawing/2014/main" val="1896173775"/>
                    </a:ext>
                  </a:extLst>
                </a:gridCol>
                <a:gridCol w="2558474">
                  <a:extLst>
                    <a:ext uri="{9D8B030D-6E8A-4147-A177-3AD203B41FA5}">
                      <a16:colId xmlns:a16="http://schemas.microsoft.com/office/drawing/2014/main" val="3627549732"/>
                    </a:ext>
                  </a:extLst>
                </a:gridCol>
              </a:tblGrid>
              <a:tr h="83984">
                <a:tc>
                  <a:txBody>
                    <a:bodyPr/>
                    <a:lstStyle/>
                    <a:p>
                      <a:pPr algn="ctr" fontAlgn="t"/>
                      <a:r>
                        <a:rPr lang="en-IN" sz="2000" b="0" i="0" kern="1200" dirty="0">
                          <a:solidFill>
                            <a:srgbClr val="333333"/>
                          </a:solidFill>
                          <a:effectLst/>
                          <a:latin typeface="inter-regular"/>
                          <a:ea typeface="+mn-ea"/>
                          <a:cs typeface="+mn-cs"/>
                        </a:rPr>
                        <a:t>Entry Criteria</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38046820"/>
                  </a:ext>
                </a:extLst>
              </a:tr>
              <a:tr h="1149826">
                <a:tc>
                  <a:txBody>
                    <a:bodyPr/>
                    <a:lstStyle/>
                    <a:p>
                      <a:pPr algn="just" fontAlgn="t"/>
                      <a:r>
                        <a:rPr lang="en-US" sz="2000" b="0" i="0" kern="1200" dirty="0">
                          <a:solidFill>
                            <a:srgbClr val="333333"/>
                          </a:solidFill>
                          <a:effectLst/>
                          <a:latin typeface="inter-regular"/>
                          <a:ea typeface="+mn-ea"/>
                          <a:cs typeface="+mn-cs"/>
                        </a:rPr>
                        <a:t>Test strategy and test plan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 case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Testing data.</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software and hardware by analyzing requirement specification.</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After the setup of the test environment, execute the smoke test cases to check the readiness of the test environment.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Execution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Defect report.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9162812"/>
                  </a:ext>
                </a:extLst>
              </a:tr>
            </a:tbl>
          </a:graphicData>
        </a:graphic>
      </p:graphicFrame>
    </p:spTree>
    <p:extLst>
      <p:ext uri="{BB962C8B-B14F-4D97-AF65-F5344CB8AC3E}">
        <p14:creationId xmlns:p14="http://schemas.microsoft.com/office/powerpoint/2010/main" val="3935552622"/>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2272-0E1B-4348-AA94-DC72E415DF6E}"/>
              </a:ext>
            </a:extLst>
          </p:cNvPr>
          <p:cNvSpPr>
            <a:spLocks noGrp="1"/>
          </p:cNvSpPr>
          <p:nvPr>
            <p:ph idx="1"/>
          </p:nvPr>
        </p:nvSpPr>
        <p:spPr/>
        <p:txBody>
          <a:bodyPr/>
          <a:lstStyle/>
          <a:p>
            <a:pPr algn="just"/>
            <a:r>
              <a:rPr lang="en-US" b="0" i="0" dirty="0">
                <a:solidFill>
                  <a:srgbClr val="333333"/>
                </a:solidFill>
                <a:effectLst/>
                <a:latin typeface="inter-regular"/>
              </a:rPr>
              <a:t>Testing team starts case development and execution activity. </a:t>
            </a:r>
          </a:p>
          <a:p>
            <a:pPr algn="just"/>
            <a:r>
              <a:rPr lang="en-US" b="0" i="0" dirty="0">
                <a:solidFill>
                  <a:srgbClr val="333333"/>
                </a:solidFill>
                <a:effectLst/>
                <a:latin typeface="inter-regular"/>
              </a:rPr>
              <a:t>The testing team writes down the detailed test cases, also prepares the test data if required. </a:t>
            </a:r>
          </a:p>
          <a:p>
            <a:pPr algn="just"/>
            <a:r>
              <a:rPr lang="en-US" b="0" i="0" dirty="0">
                <a:solidFill>
                  <a:srgbClr val="333333"/>
                </a:solidFill>
                <a:effectLst/>
                <a:latin typeface="inter-regular"/>
              </a:rPr>
              <a:t>The prepared test cases are reviewed by peer members of the team or Quality Assurance leader.</a:t>
            </a:r>
          </a:p>
          <a:p>
            <a:pPr algn="just"/>
            <a:r>
              <a:rPr lang="en-US" b="0" i="0" dirty="0">
                <a:solidFill>
                  <a:srgbClr val="333333"/>
                </a:solidFill>
                <a:effectLst/>
                <a:latin typeface="inter-regular"/>
              </a:rPr>
              <a:t>RTM (Requirement Traceability Matrix) is also prepared in this phase. </a:t>
            </a:r>
          </a:p>
          <a:p>
            <a:pPr algn="just"/>
            <a:r>
              <a:rPr lang="en-US" b="0" i="0" dirty="0">
                <a:solidFill>
                  <a:srgbClr val="333333"/>
                </a:solidFill>
                <a:effectLst/>
                <a:latin typeface="inter-regular"/>
              </a:rPr>
              <a:t>Requirement Traceability Matrix is industry level format, used for tracking requirements. </a:t>
            </a:r>
          </a:p>
          <a:p>
            <a:pPr algn="just"/>
            <a:r>
              <a:rPr lang="en-US" b="0" i="0" dirty="0">
                <a:solidFill>
                  <a:srgbClr val="333333"/>
                </a:solidFill>
                <a:effectLst/>
                <a:latin typeface="inter-regular"/>
              </a:rPr>
              <a:t>Each test case is mapped with the requirement specification. </a:t>
            </a:r>
          </a:p>
          <a:p>
            <a:pPr algn="just"/>
            <a:r>
              <a:rPr lang="en-US" b="0" i="0" dirty="0">
                <a:solidFill>
                  <a:srgbClr val="333333"/>
                </a:solidFill>
                <a:effectLst/>
                <a:latin typeface="inter-regular"/>
              </a:rPr>
              <a:t>Backward &amp; forward traceability can be done via RTM.</a:t>
            </a:r>
          </a:p>
          <a:p>
            <a:endParaRPr lang="en-IN" dirty="0"/>
          </a:p>
        </p:txBody>
      </p:sp>
      <p:sp>
        <p:nvSpPr>
          <p:cNvPr id="3" name="Title 2">
            <a:extLst>
              <a:ext uri="{FF2B5EF4-FFF2-40B4-BE49-F238E27FC236}">
                <a16:creationId xmlns:a16="http://schemas.microsoft.com/office/drawing/2014/main" id="{70289039-9F79-46F4-947D-5029E16738F0}"/>
              </a:ext>
            </a:extLst>
          </p:cNvPr>
          <p:cNvSpPr>
            <a:spLocks noGrp="1"/>
          </p:cNvSpPr>
          <p:nvPr>
            <p:ph type="title"/>
          </p:nvPr>
        </p:nvSpPr>
        <p:spPr/>
        <p:txBody>
          <a:bodyPr/>
          <a:lstStyle/>
          <a:p>
            <a:r>
              <a:rPr lang="en-IN" b="0" i="0" dirty="0">
                <a:solidFill>
                  <a:schemeClr val="accent1">
                    <a:lumMod val="75000"/>
                  </a:schemeClr>
                </a:solidFill>
                <a:effectLst/>
                <a:latin typeface="erdana"/>
              </a:rPr>
              <a:t>4. Test case Execution: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717F4E0A-29BE-4F8D-ACB7-9CE6CF92CEAE}"/>
              </a:ext>
            </a:extLst>
          </p:cNvPr>
          <p:cNvGraphicFramePr>
            <a:graphicFrameLocks noGrp="1"/>
          </p:cNvGraphicFramePr>
          <p:nvPr/>
        </p:nvGraphicFramePr>
        <p:xfrm>
          <a:off x="471054" y="3752278"/>
          <a:ext cx="10520928" cy="2232560"/>
        </p:xfrm>
        <a:graphic>
          <a:graphicData uri="http://schemas.openxmlformats.org/drawingml/2006/table">
            <a:tbl>
              <a:tblPr/>
              <a:tblGrid>
                <a:gridCol w="3506976">
                  <a:extLst>
                    <a:ext uri="{9D8B030D-6E8A-4147-A177-3AD203B41FA5}">
                      <a16:colId xmlns:a16="http://schemas.microsoft.com/office/drawing/2014/main" val="980628644"/>
                    </a:ext>
                  </a:extLst>
                </a:gridCol>
                <a:gridCol w="3506976">
                  <a:extLst>
                    <a:ext uri="{9D8B030D-6E8A-4147-A177-3AD203B41FA5}">
                      <a16:colId xmlns:a16="http://schemas.microsoft.com/office/drawing/2014/main" val="2009244480"/>
                    </a:ext>
                  </a:extLst>
                </a:gridCol>
                <a:gridCol w="3506976">
                  <a:extLst>
                    <a:ext uri="{9D8B030D-6E8A-4147-A177-3AD203B41FA5}">
                      <a16:colId xmlns:a16="http://schemas.microsoft.com/office/drawing/2014/main" val="3129193024"/>
                    </a:ext>
                  </a:extLst>
                </a:gridCol>
              </a:tblGrid>
              <a:tr h="285223">
                <a:tc>
                  <a:txBody>
                    <a:bodyPr/>
                    <a:lstStyle/>
                    <a:p>
                      <a:pPr algn="ctr" fontAlgn="t"/>
                      <a:r>
                        <a:rPr lang="en-IN" sz="1700" dirty="0">
                          <a:solidFill>
                            <a:srgbClr val="000000"/>
                          </a:solidFill>
                          <a:effectLst/>
                          <a:latin typeface="times new roman" panose="02020603050405020304" pitchFamily="18" charset="0"/>
                        </a:rPr>
                        <a:t>Entry Criteria</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Activities</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Deliverable</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1986915"/>
                  </a:ext>
                </a:extLst>
              </a:tr>
              <a:tr h="1901486">
                <a:tc>
                  <a:txBody>
                    <a:bodyPr/>
                    <a:lstStyle/>
                    <a:p>
                      <a:pPr algn="just" fontAlgn="t"/>
                      <a:r>
                        <a:rPr lang="en-IN" sz="1700">
                          <a:solidFill>
                            <a:srgbClr val="333333"/>
                          </a:solidFill>
                          <a:effectLst/>
                          <a:latin typeface="inter-regular"/>
                        </a:rPr>
                        <a:t>Requirement Document</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Creation of test cases.</a:t>
                      </a:r>
                      <a:br>
                        <a:rPr lang="en-US" sz="1700">
                          <a:solidFill>
                            <a:srgbClr val="333333"/>
                          </a:solidFill>
                          <a:effectLst/>
                          <a:latin typeface="inter-regular"/>
                        </a:rPr>
                      </a:br>
                      <a:r>
                        <a:rPr lang="en-US" sz="1700">
                          <a:solidFill>
                            <a:srgbClr val="333333"/>
                          </a:solidFill>
                          <a:effectLst/>
                          <a:latin typeface="inter-regular"/>
                        </a:rPr>
                        <a:t>Execution of test cases.</a:t>
                      </a:r>
                      <a:br>
                        <a:rPr lang="en-US" sz="1700">
                          <a:solidFill>
                            <a:srgbClr val="333333"/>
                          </a:solidFill>
                          <a:effectLst/>
                          <a:latin typeface="inter-regular"/>
                        </a:rPr>
                      </a:br>
                      <a:r>
                        <a:rPr lang="en-US" sz="1700">
                          <a:solidFill>
                            <a:srgbClr val="333333"/>
                          </a:solidFill>
                          <a:effectLst/>
                          <a:latin typeface="inter-regular"/>
                        </a:rPr>
                        <a:t>Mapping of test cases according to requirements.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Test execution result.</a:t>
                      </a:r>
                      <a:br>
                        <a:rPr lang="en-US" sz="1700" dirty="0">
                          <a:solidFill>
                            <a:srgbClr val="333333"/>
                          </a:solidFill>
                          <a:effectLst/>
                          <a:latin typeface="inter-regular"/>
                        </a:rPr>
                      </a:br>
                      <a:r>
                        <a:rPr lang="en-US" sz="1700" dirty="0">
                          <a:solidFill>
                            <a:srgbClr val="333333"/>
                          </a:solidFill>
                          <a:effectLst/>
                          <a:latin typeface="inter-regular"/>
                        </a:rPr>
                        <a:t>List of functions with the detailed explanation of defects.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1393058"/>
                  </a:ext>
                </a:extLst>
              </a:tr>
            </a:tbl>
          </a:graphicData>
        </a:graphic>
      </p:graphicFrame>
    </p:spTree>
    <p:extLst>
      <p:ext uri="{BB962C8B-B14F-4D97-AF65-F5344CB8AC3E}">
        <p14:creationId xmlns:p14="http://schemas.microsoft.com/office/powerpoint/2010/main" val="14093813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98FD1-03F4-4617-920C-415D5A65234D}"/>
              </a:ext>
            </a:extLst>
          </p:cNvPr>
          <p:cNvSpPr>
            <a:spLocks noGrp="1"/>
          </p:cNvSpPr>
          <p:nvPr>
            <p:ph idx="1"/>
          </p:nvPr>
        </p:nvSpPr>
        <p:spPr>
          <a:xfrm>
            <a:off x="456289" y="949634"/>
            <a:ext cx="10520928" cy="5408741"/>
          </a:xfrm>
        </p:spPr>
        <p:txBody>
          <a:bodyPr/>
          <a:lstStyle/>
          <a:p>
            <a:pPr algn="just"/>
            <a:r>
              <a:rPr lang="en-US" b="0" i="0" dirty="0">
                <a:solidFill>
                  <a:srgbClr val="333333"/>
                </a:solidFill>
                <a:effectLst/>
                <a:latin typeface="inter-regular"/>
              </a:rPr>
              <a:t>This phase determines the characteristics and drawbacks of the software. </a:t>
            </a:r>
          </a:p>
          <a:p>
            <a:pPr algn="just"/>
            <a:r>
              <a:rPr lang="en-US" b="0" i="0" dirty="0">
                <a:solidFill>
                  <a:srgbClr val="333333"/>
                </a:solidFill>
                <a:effectLst/>
                <a:latin typeface="inter-regular"/>
              </a:rPr>
              <a:t>Test cases and bug reports are analyzed in depth to detect the type of defect and its severity.</a:t>
            </a:r>
          </a:p>
          <a:p>
            <a:pPr algn="just"/>
            <a:r>
              <a:rPr lang="en-US" b="0" i="0" dirty="0">
                <a:solidFill>
                  <a:srgbClr val="333333"/>
                </a:solidFill>
                <a:effectLst/>
                <a:latin typeface="inter-regular"/>
              </a:rPr>
              <a:t>Defect logging analysis mainly works to find out defect distribution depending upon severity and types.</a:t>
            </a:r>
          </a:p>
          <a:p>
            <a:pPr algn="just"/>
            <a:r>
              <a:rPr lang="en-US" b="0" i="0" dirty="0">
                <a:solidFill>
                  <a:srgbClr val="333333"/>
                </a:solidFill>
                <a:effectLst/>
                <a:latin typeface="inter-regular"/>
              </a:rPr>
              <a:t>If any defect is detected, then the software is returned to the development team to fix the defect, then the software is re-tested on all aspects of the testing.</a:t>
            </a:r>
          </a:p>
          <a:p>
            <a:endParaRPr lang="en-IN" dirty="0"/>
          </a:p>
        </p:txBody>
      </p:sp>
      <p:sp>
        <p:nvSpPr>
          <p:cNvPr id="3" name="Title 2">
            <a:extLst>
              <a:ext uri="{FF2B5EF4-FFF2-40B4-BE49-F238E27FC236}">
                <a16:creationId xmlns:a16="http://schemas.microsoft.com/office/drawing/2014/main" id="{B761D9EB-64BE-4428-8B7B-3C58E968978E}"/>
              </a:ext>
            </a:extLst>
          </p:cNvPr>
          <p:cNvSpPr>
            <a:spLocks noGrp="1"/>
          </p:cNvSpPr>
          <p:nvPr>
            <p:ph type="title"/>
          </p:nvPr>
        </p:nvSpPr>
        <p:spPr/>
        <p:txBody>
          <a:bodyPr/>
          <a:lstStyle/>
          <a:p>
            <a:r>
              <a:rPr lang="en-IN" b="0" i="0" dirty="0">
                <a:solidFill>
                  <a:schemeClr val="accent1">
                    <a:lumMod val="75000"/>
                  </a:schemeClr>
                </a:solidFill>
                <a:effectLst/>
                <a:latin typeface="erdana"/>
              </a:rPr>
              <a:t>5. Defect Logging:</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5712CD25-9F00-4F26-A63F-9AA8EA5D7267}"/>
              </a:ext>
            </a:extLst>
          </p:cNvPr>
          <p:cNvGraphicFramePr>
            <a:graphicFrameLocks noGrp="1"/>
          </p:cNvGraphicFramePr>
          <p:nvPr/>
        </p:nvGraphicFramePr>
        <p:xfrm>
          <a:off x="655072" y="3980873"/>
          <a:ext cx="10359291" cy="2491496"/>
        </p:xfrm>
        <a:graphic>
          <a:graphicData uri="http://schemas.openxmlformats.org/drawingml/2006/table">
            <a:tbl>
              <a:tblPr/>
              <a:tblGrid>
                <a:gridCol w="2977680">
                  <a:extLst>
                    <a:ext uri="{9D8B030D-6E8A-4147-A177-3AD203B41FA5}">
                      <a16:colId xmlns:a16="http://schemas.microsoft.com/office/drawing/2014/main" val="3744867070"/>
                    </a:ext>
                  </a:extLst>
                </a:gridCol>
                <a:gridCol w="4527274">
                  <a:extLst>
                    <a:ext uri="{9D8B030D-6E8A-4147-A177-3AD203B41FA5}">
                      <a16:colId xmlns:a16="http://schemas.microsoft.com/office/drawing/2014/main" val="2973827223"/>
                    </a:ext>
                  </a:extLst>
                </a:gridCol>
                <a:gridCol w="2854337">
                  <a:extLst>
                    <a:ext uri="{9D8B030D-6E8A-4147-A177-3AD203B41FA5}">
                      <a16:colId xmlns:a16="http://schemas.microsoft.com/office/drawing/2014/main" val="4045900134"/>
                    </a:ext>
                  </a:extLst>
                </a:gridCol>
              </a:tblGrid>
              <a:tr h="108649">
                <a:tc>
                  <a:txBody>
                    <a:bodyPr/>
                    <a:lstStyle/>
                    <a:p>
                      <a:pPr algn="ctr" fontAlgn="t"/>
                      <a:r>
                        <a:rPr lang="en-IN" sz="2000" b="0" i="0" kern="1200" dirty="0">
                          <a:solidFill>
                            <a:srgbClr val="333333"/>
                          </a:solidFill>
                          <a:effectLst/>
                          <a:latin typeface="inter-regular"/>
                          <a:ea typeface="+mn-ea"/>
                          <a:cs typeface="+mn-cs"/>
                        </a:rPr>
                        <a:t>Entry Criteria</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64365329"/>
                  </a:ext>
                </a:extLst>
              </a:tr>
              <a:tr h="1773715">
                <a:tc>
                  <a:txBody>
                    <a:bodyPr/>
                    <a:lstStyle/>
                    <a:p>
                      <a:pPr algn="just" fontAlgn="t"/>
                      <a:r>
                        <a:rPr lang="en-US" sz="2000" b="0" i="0" kern="1200" dirty="0">
                          <a:solidFill>
                            <a:srgbClr val="333333"/>
                          </a:solidFill>
                          <a:effectLst/>
                          <a:latin typeface="inter-regular"/>
                          <a:ea typeface="+mn-ea"/>
                          <a:cs typeface="+mn-cs"/>
                        </a:rPr>
                        <a:t>Test case execution report.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Defect report</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It evaluates the completion criteria of the software based on test coverage, quality, time consumption, cost, and critical business objectives.</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Defect logging analysis finds out defect distribution by categorizing in types and severity.</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Closure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Test metrics</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3289887"/>
                  </a:ext>
                </a:extLst>
              </a:tr>
            </a:tbl>
          </a:graphicData>
        </a:graphic>
      </p:graphicFrame>
    </p:spTree>
    <p:extLst>
      <p:ext uri="{BB962C8B-B14F-4D97-AF65-F5344CB8AC3E}">
        <p14:creationId xmlns:p14="http://schemas.microsoft.com/office/powerpoint/2010/main" val="283262349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F3FB5-3362-4130-917C-D30F25114905}"/>
              </a:ext>
            </a:extLst>
          </p:cNvPr>
          <p:cNvSpPr>
            <a:spLocks noGrp="1"/>
          </p:cNvSpPr>
          <p:nvPr>
            <p:ph idx="1"/>
          </p:nvPr>
        </p:nvSpPr>
        <p:spPr/>
        <p:txBody>
          <a:bodyPr/>
          <a:lstStyle/>
          <a:p>
            <a:r>
              <a:rPr lang="en-US" b="0" i="0" dirty="0">
                <a:solidFill>
                  <a:srgbClr val="333333"/>
                </a:solidFill>
                <a:effectLst/>
                <a:latin typeface="inter-regular"/>
              </a:rPr>
              <a:t>The test cycle closure report includes all the documentation related to software design, development, testing results, and defect reports.</a:t>
            </a:r>
          </a:p>
          <a:p>
            <a:r>
              <a:rPr lang="en-US" b="0" i="0" dirty="0">
                <a:solidFill>
                  <a:srgbClr val="333333"/>
                </a:solidFill>
                <a:effectLst/>
                <a:latin typeface="inter-regular"/>
              </a:rPr>
              <a:t>The test cycle closure report </a:t>
            </a:r>
            <a:r>
              <a:rPr lang="en-US" dirty="0">
                <a:solidFill>
                  <a:srgbClr val="333333"/>
                </a:solidFill>
                <a:latin typeface="inter-regular"/>
              </a:rPr>
              <a:t>includes</a:t>
            </a:r>
            <a:r>
              <a:rPr lang="en-US" b="0" i="0" dirty="0">
                <a:solidFill>
                  <a:srgbClr val="333333"/>
                </a:solidFill>
                <a:effectLst/>
                <a:latin typeface="inter-regular"/>
              </a:rPr>
              <a:t> all the documentation related to software design, </a:t>
            </a:r>
            <a:r>
              <a:rPr lang="en-US" dirty="0">
                <a:solidFill>
                  <a:srgbClr val="333333"/>
                </a:solidFill>
                <a:latin typeface="inter-regular"/>
              </a:rPr>
              <a:t>development</a:t>
            </a:r>
            <a:r>
              <a:rPr lang="en-US" b="0" i="0" dirty="0">
                <a:solidFill>
                  <a:srgbClr val="333333"/>
                </a:solidFill>
                <a:effectLst/>
                <a:latin typeface="inter-regular"/>
              </a:rPr>
              <a:t>, testing results, and defect reports.</a:t>
            </a:r>
            <a:endParaRPr lang="en-US" dirty="0">
              <a:solidFill>
                <a:srgbClr val="333333"/>
              </a:solidFill>
              <a:latin typeface="inter-regular"/>
            </a:endParaRPr>
          </a:p>
          <a:p>
            <a:endParaRPr lang="en-IN" dirty="0"/>
          </a:p>
        </p:txBody>
      </p:sp>
      <p:sp>
        <p:nvSpPr>
          <p:cNvPr id="3" name="Title 2">
            <a:extLst>
              <a:ext uri="{FF2B5EF4-FFF2-40B4-BE49-F238E27FC236}">
                <a16:creationId xmlns:a16="http://schemas.microsoft.com/office/drawing/2014/main" id="{18D90D4E-0638-4E82-9A5B-8ECAC3C60240}"/>
              </a:ext>
            </a:extLst>
          </p:cNvPr>
          <p:cNvSpPr>
            <a:spLocks noGrp="1"/>
          </p:cNvSpPr>
          <p:nvPr>
            <p:ph type="title"/>
          </p:nvPr>
        </p:nvSpPr>
        <p:spPr>
          <a:xfrm>
            <a:off x="188843" y="101600"/>
            <a:ext cx="7946336" cy="609600"/>
          </a:xfrm>
        </p:spPr>
        <p:txBody>
          <a:bodyPr>
            <a:normAutofit fontScale="90000"/>
          </a:bodyPr>
          <a:lstStyle/>
          <a:p>
            <a:r>
              <a:rPr lang="en-IN" b="0" i="0" dirty="0">
                <a:solidFill>
                  <a:schemeClr val="accent1">
                    <a:lumMod val="75000"/>
                  </a:schemeClr>
                </a:solidFill>
                <a:effectLst/>
                <a:latin typeface="erdana"/>
              </a:rPr>
              <a:t>6. Test Cycle Closure:</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D93DD22-D795-4620-B27D-A956EB10434B}"/>
              </a:ext>
            </a:extLst>
          </p:cNvPr>
          <p:cNvGraphicFramePr>
            <a:graphicFrameLocks noGrp="1"/>
          </p:cNvGraphicFramePr>
          <p:nvPr/>
        </p:nvGraphicFramePr>
        <p:xfrm>
          <a:off x="899491" y="3284883"/>
          <a:ext cx="10421175" cy="2337869"/>
        </p:xfrm>
        <a:graphic>
          <a:graphicData uri="http://schemas.openxmlformats.org/drawingml/2006/table">
            <a:tbl>
              <a:tblPr/>
              <a:tblGrid>
                <a:gridCol w="3480073">
                  <a:extLst>
                    <a:ext uri="{9D8B030D-6E8A-4147-A177-3AD203B41FA5}">
                      <a16:colId xmlns:a16="http://schemas.microsoft.com/office/drawing/2014/main" val="3310708452"/>
                    </a:ext>
                  </a:extLst>
                </a:gridCol>
                <a:gridCol w="3470551">
                  <a:extLst>
                    <a:ext uri="{9D8B030D-6E8A-4147-A177-3AD203B41FA5}">
                      <a16:colId xmlns:a16="http://schemas.microsoft.com/office/drawing/2014/main" val="1078740444"/>
                    </a:ext>
                  </a:extLst>
                </a:gridCol>
                <a:gridCol w="3470551">
                  <a:extLst>
                    <a:ext uri="{9D8B030D-6E8A-4147-A177-3AD203B41FA5}">
                      <a16:colId xmlns:a16="http://schemas.microsoft.com/office/drawing/2014/main" val="2366806232"/>
                    </a:ext>
                  </a:extLst>
                </a:gridCol>
              </a:tblGrid>
              <a:tr h="250819">
                <a:tc>
                  <a:txBody>
                    <a:bodyPr/>
                    <a:lstStyle/>
                    <a:p>
                      <a:pPr algn="ctr" fontAlgn="t"/>
                      <a:r>
                        <a:rPr lang="en-IN" sz="2000" b="0" i="0" kern="1200" dirty="0">
                          <a:solidFill>
                            <a:srgbClr val="333333"/>
                          </a:solidFill>
                          <a:effectLst/>
                          <a:latin typeface="inter-regular"/>
                          <a:ea typeface="+mn-ea"/>
                          <a:cs typeface="+mn-cs"/>
                        </a:rPr>
                        <a:t>Entry Criteria</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4918227"/>
                  </a:ext>
                </a:extLst>
              </a:tr>
              <a:tr h="1985561">
                <a:tc>
                  <a:txBody>
                    <a:bodyPr/>
                    <a:lstStyle/>
                    <a:p>
                      <a:pPr algn="just" fontAlgn="t"/>
                      <a:r>
                        <a:rPr lang="en-US" sz="2000" b="0" i="0" kern="1200" dirty="0">
                          <a:solidFill>
                            <a:srgbClr val="333333"/>
                          </a:solidFill>
                          <a:effectLst/>
                          <a:latin typeface="inter-regular"/>
                          <a:ea typeface="+mn-ea"/>
                          <a:cs typeface="+mn-cs"/>
                        </a:rPr>
                        <a:t>All document and reports related to software.</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Evaluates the strategy of development, testing procedure, possible defects to use these practices in the future if there is a software with the same specification</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Test closure report</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8913659"/>
                  </a:ext>
                </a:extLst>
              </a:tr>
            </a:tbl>
          </a:graphicData>
        </a:graphic>
      </p:graphicFrame>
    </p:spTree>
    <p:extLst>
      <p:ext uri="{BB962C8B-B14F-4D97-AF65-F5344CB8AC3E}">
        <p14:creationId xmlns:p14="http://schemas.microsoft.com/office/powerpoint/2010/main" val="10976928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266FF-816C-4353-88DA-CF7E556567A5}"/>
              </a:ext>
            </a:extLst>
          </p:cNvPr>
          <p:cNvSpPr>
            <a:spLocks noGrp="1"/>
          </p:cNvSpPr>
          <p:nvPr>
            <p:ph type="title" idx="4294967295"/>
          </p:nvPr>
        </p:nvSpPr>
        <p:spPr>
          <a:xfrm>
            <a:off x="944563" y="123825"/>
            <a:ext cx="11247437" cy="669925"/>
          </a:xfrm>
        </p:spPr>
        <p:txBody>
          <a:bodyPr>
            <a:normAutofit fontScale="90000"/>
          </a:bodyPr>
          <a:lstStyle/>
          <a:p>
            <a:r>
              <a:rPr lang="en-IN" b="0" i="0" dirty="0">
                <a:solidFill>
                  <a:schemeClr val="accent1">
                    <a:lumMod val="75000"/>
                  </a:schemeClr>
                </a:solidFill>
                <a:effectLst/>
                <a:latin typeface="erdana"/>
              </a:rPr>
              <a:t>Types of Software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pic>
        <p:nvPicPr>
          <p:cNvPr id="8194" name="Picture 2" descr="Types of Software Testing">
            <a:extLst>
              <a:ext uri="{FF2B5EF4-FFF2-40B4-BE49-F238E27FC236}">
                <a16:creationId xmlns:a16="http://schemas.microsoft.com/office/drawing/2014/main" id="{9A26C89F-0756-4614-A4B2-ED7AF633B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905" y="1306168"/>
            <a:ext cx="61912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0018"/>
      </p:ext>
    </p:extLst>
  </p:cSld>
  <p:clrMapOvr>
    <a:masterClrMapping/>
  </p:clrMapOvr>
  <p:transition>
    <p:wipe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A4777-314C-4927-987A-813872DBBC01}"/>
              </a:ext>
            </a:extLst>
          </p:cNvPr>
          <p:cNvSpPr>
            <a:spLocks noGrp="1"/>
          </p:cNvSpPr>
          <p:nvPr>
            <p:ph idx="1"/>
          </p:nvPr>
        </p:nvSpPr>
        <p:spPr/>
        <p:txBody>
          <a:bodyPr/>
          <a:lstStyle/>
          <a:p>
            <a:r>
              <a:rPr lang="en-US" b="0" i="0" dirty="0">
                <a:solidFill>
                  <a:srgbClr val="333333"/>
                </a:solidFill>
                <a:effectLst/>
                <a:latin typeface="inter-regular"/>
              </a:rPr>
              <a:t>Testing any software or an application according to the client's needs without using any automation tool is known as </a:t>
            </a:r>
            <a:r>
              <a:rPr lang="en-US" b="1" i="0" dirty="0">
                <a:solidFill>
                  <a:srgbClr val="333333"/>
                </a:solidFill>
                <a:effectLst/>
                <a:latin typeface="inter-bold"/>
              </a:rPr>
              <a:t>manual testing</a:t>
            </a:r>
            <a:r>
              <a:rPr lang="en-US" b="0" i="0" dirty="0">
                <a:solidFill>
                  <a:srgbClr val="333333"/>
                </a:solidFill>
                <a:effectLst/>
                <a:latin typeface="inter-regular"/>
              </a:rPr>
              <a:t>.</a:t>
            </a:r>
          </a:p>
          <a:p>
            <a:endParaRPr lang="en-US" dirty="0">
              <a:solidFill>
                <a:srgbClr val="333333"/>
              </a:solidFill>
              <a:latin typeface="inter-regular"/>
            </a:endParaRPr>
          </a:p>
          <a:p>
            <a:r>
              <a:rPr lang="en-US" b="0" i="0" dirty="0">
                <a:solidFill>
                  <a:srgbClr val="333333"/>
                </a:solidFill>
                <a:effectLst/>
                <a:latin typeface="inter-regular"/>
              </a:rPr>
              <a:t>In software testing, manual testing can be further classified into </a:t>
            </a:r>
            <a:r>
              <a:rPr lang="en-US" b="1" i="0" dirty="0">
                <a:solidFill>
                  <a:srgbClr val="333333"/>
                </a:solidFill>
                <a:effectLst/>
                <a:latin typeface="inter-bold"/>
              </a:rPr>
              <a:t>three different types of testing</a:t>
            </a:r>
            <a:r>
              <a:rPr lang="en-US" b="1" i="0" dirty="0">
                <a:solidFill>
                  <a:srgbClr val="333333"/>
                </a:solidFill>
                <a:effectLst/>
                <a:latin typeface="inter-regular"/>
              </a:rPr>
              <a:t>:</a:t>
            </a:r>
          </a:p>
          <a:p>
            <a:pPr lvl="1" algn="just">
              <a:buFont typeface="Arial" panose="020B0604020202020204" pitchFamily="34" charset="0"/>
              <a:buChar char="•"/>
            </a:pPr>
            <a:r>
              <a:rPr lang="en-US" b="1" i="0" dirty="0">
                <a:solidFill>
                  <a:srgbClr val="000000"/>
                </a:solidFill>
                <a:effectLst/>
                <a:latin typeface="inter-bold"/>
              </a:rPr>
              <a:t>White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Black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Grey Box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E9BB4EE2-1708-4469-A621-7887BCB32007}"/>
              </a:ext>
            </a:extLst>
          </p:cNvPr>
          <p:cNvSpPr>
            <a:spLocks noGrp="1"/>
          </p:cNvSpPr>
          <p:nvPr>
            <p:ph type="title"/>
          </p:nvPr>
        </p:nvSpPr>
        <p:spPr/>
        <p:txBody>
          <a:bodyPr/>
          <a:lstStyle/>
          <a:p>
            <a:r>
              <a:rPr lang="en-IN" b="0" i="0" dirty="0">
                <a:solidFill>
                  <a:schemeClr val="accent1">
                    <a:lumMod val="75000"/>
                  </a:schemeClr>
                </a:solidFill>
                <a:effectLst/>
                <a:latin typeface="erdana"/>
              </a:rPr>
              <a:t>What is Manual Testing?</a:t>
            </a:r>
            <a:endParaRPr lang="en-IN" dirty="0">
              <a:solidFill>
                <a:schemeClr val="accent1">
                  <a:lumMod val="75000"/>
                </a:schemeClr>
              </a:solidFill>
            </a:endParaRPr>
          </a:p>
        </p:txBody>
      </p:sp>
    </p:spTree>
    <p:extLst>
      <p:ext uri="{BB962C8B-B14F-4D97-AF65-F5344CB8AC3E}">
        <p14:creationId xmlns:p14="http://schemas.microsoft.com/office/powerpoint/2010/main" val="268565152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FB4D8E-9D68-4346-A222-BFA9F29DCFBE}"/>
              </a:ext>
            </a:extLst>
          </p:cNvPr>
          <p:cNvSpPr>
            <a:spLocks noGrp="1"/>
          </p:cNvSpPr>
          <p:nvPr>
            <p:ph idx="1"/>
          </p:nvPr>
        </p:nvSpPr>
        <p:spPr>
          <a:xfrm>
            <a:off x="560656" y="934281"/>
            <a:ext cx="10520928" cy="5408741"/>
          </a:xfrm>
        </p:spPr>
        <p:txBody>
          <a:bodyPr/>
          <a:lstStyle/>
          <a:p>
            <a:pPr algn="just"/>
            <a:r>
              <a:rPr lang="en-US" b="1" i="0" dirty="0">
                <a:solidFill>
                  <a:srgbClr val="333333"/>
                </a:solidFill>
                <a:effectLst/>
                <a:latin typeface="inter-regular"/>
              </a:rPr>
              <a:t>D</a:t>
            </a:r>
            <a:r>
              <a:rPr lang="en-US" b="1" i="0" dirty="0">
                <a:solidFill>
                  <a:srgbClr val="333333"/>
                </a:solidFill>
                <a:effectLst/>
                <a:latin typeface="inter-bold"/>
              </a:rPr>
              <a:t>eveloper</a:t>
            </a:r>
            <a:r>
              <a:rPr lang="en-US" b="0" i="0" dirty="0">
                <a:solidFill>
                  <a:srgbClr val="333333"/>
                </a:solidFill>
                <a:effectLst/>
                <a:latin typeface="inter-regular"/>
              </a:rPr>
              <a:t> will execute the complete white-box testing for the particular software and send the specific application to the testing team.</a:t>
            </a:r>
          </a:p>
          <a:p>
            <a:pPr algn="just"/>
            <a:r>
              <a:rPr lang="en-US" b="0" i="0" dirty="0">
                <a:solidFill>
                  <a:srgbClr val="333333"/>
                </a:solidFill>
                <a:effectLst/>
                <a:latin typeface="inter-regular"/>
              </a:rPr>
              <a:t>The purpose of implementing the white box testing is to emphasize the flow of inputs and outputs over the software and enhance the security of an application.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0" i="0" dirty="0">
                <a:solidFill>
                  <a:srgbClr val="333333"/>
                </a:solidFill>
                <a:effectLst/>
                <a:latin typeface="inter-regular"/>
              </a:rPr>
              <a:t>White box testing is also known as </a:t>
            </a:r>
            <a:r>
              <a:rPr lang="en-US" b="1" i="0" dirty="0">
                <a:solidFill>
                  <a:srgbClr val="333333"/>
                </a:solidFill>
                <a:effectLst/>
                <a:latin typeface="inter-bold"/>
              </a:rPr>
              <a:t>open box testing, glass box testing, structural testing, clear box testing, and transparent 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8E2B3470-B6E2-4066-A215-219B01A52842}"/>
              </a:ext>
            </a:extLst>
          </p:cNvPr>
          <p:cNvSpPr>
            <a:spLocks noGrp="1"/>
          </p:cNvSpPr>
          <p:nvPr>
            <p:ph type="title"/>
          </p:nvPr>
        </p:nvSpPr>
        <p:spPr/>
        <p:txBody>
          <a:bodyPr/>
          <a:lstStyle/>
          <a:p>
            <a:r>
              <a:rPr lang="en-IN" b="0" i="0" dirty="0">
                <a:solidFill>
                  <a:schemeClr val="accent1">
                    <a:lumMod val="75000"/>
                  </a:schemeClr>
                </a:solidFill>
                <a:effectLst/>
                <a:latin typeface="erdana"/>
              </a:rPr>
              <a:t>White Box Testing</a:t>
            </a:r>
            <a:endParaRPr lang="en-IN" dirty="0">
              <a:solidFill>
                <a:schemeClr val="accent1">
                  <a:lumMod val="75000"/>
                </a:schemeClr>
              </a:solidFill>
            </a:endParaRPr>
          </a:p>
        </p:txBody>
      </p:sp>
      <p:pic>
        <p:nvPicPr>
          <p:cNvPr id="9218" name="Picture 2" descr="Types of Software Testing">
            <a:extLst>
              <a:ext uri="{FF2B5EF4-FFF2-40B4-BE49-F238E27FC236}">
                <a16:creationId xmlns:a16="http://schemas.microsoft.com/office/drawing/2014/main" id="{241BDD64-B483-4D0A-902F-FEC926D8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88" y="2421423"/>
            <a:ext cx="5715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37558"/>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C4E9BD-87FA-4581-BD18-7223740A54DA}"/>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 engineer will analyze the software against requirements, identify the defects or bug, and sends it back to the development team.</a:t>
            </a:r>
          </a:p>
          <a:p>
            <a:r>
              <a:rPr lang="en-US" dirty="0">
                <a:solidFill>
                  <a:srgbClr val="333333"/>
                </a:solidFill>
                <a:latin typeface="inter-regular"/>
              </a:rPr>
              <a:t>D</a:t>
            </a:r>
            <a:r>
              <a:rPr lang="en-US" b="0" i="0" dirty="0">
                <a:solidFill>
                  <a:srgbClr val="333333"/>
                </a:solidFill>
                <a:effectLst/>
                <a:latin typeface="inter-regular"/>
              </a:rPr>
              <a:t>evelopers will fix those defects, do one round of White box testing, and send it to the testing team.</a:t>
            </a:r>
            <a:endParaRPr lang="en-US" dirty="0">
              <a:solidFill>
                <a:srgbClr val="333333"/>
              </a:solidFill>
              <a:latin typeface="inter-regular"/>
            </a:endParaRPr>
          </a:p>
          <a:p>
            <a:r>
              <a:rPr lang="en-US" b="0" i="0" dirty="0">
                <a:solidFill>
                  <a:srgbClr val="333333"/>
                </a:solidFill>
                <a:effectLst/>
                <a:latin typeface="inter-regular"/>
              </a:rPr>
              <a:t>The main objective of implementing the black box testing is to specify the business needs or the customer's requirements.</a:t>
            </a:r>
          </a:p>
          <a:p>
            <a:r>
              <a:rPr lang="en-US" b="0" i="0" dirty="0">
                <a:solidFill>
                  <a:srgbClr val="333333"/>
                </a:solidFill>
                <a:effectLst/>
                <a:latin typeface="inter-regular"/>
              </a:rPr>
              <a:t>It is a process of checking the functionality of an application as per the customer requirement. The source code is not visible in this testing; that's why it is known as </a:t>
            </a:r>
            <a:r>
              <a:rPr lang="en-US" b="1" i="0" dirty="0">
                <a:solidFill>
                  <a:srgbClr val="333333"/>
                </a:solidFill>
                <a:effectLst/>
                <a:latin typeface="inter-bold"/>
              </a:rPr>
              <a:t>black-box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4DEE2ED4-7B5E-4B3F-B02C-ACEB873AB443}"/>
              </a:ext>
            </a:extLst>
          </p:cNvPr>
          <p:cNvSpPr>
            <a:spLocks noGrp="1"/>
          </p:cNvSpPr>
          <p:nvPr>
            <p:ph type="title"/>
          </p:nvPr>
        </p:nvSpPr>
        <p:spPr/>
        <p:txBody>
          <a:bodyPr/>
          <a:lstStyle/>
          <a:p>
            <a:r>
              <a:rPr lang="en-IN" b="0" i="0" dirty="0">
                <a:solidFill>
                  <a:schemeClr val="accent1">
                    <a:lumMod val="75000"/>
                  </a:schemeClr>
                </a:solidFill>
                <a:effectLst/>
                <a:latin typeface="erdana"/>
              </a:rPr>
              <a:t>Black Box Testing</a:t>
            </a:r>
            <a:endParaRPr lang="en-IN" dirty="0">
              <a:solidFill>
                <a:schemeClr val="accent1">
                  <a:lumMod val="75000"/>
                </a:schemeClr>
              </a:solidFill>
            </a:endParaRPr>
          </a:p>
        </p:txBody>
      </p:sp>
      <p:pic>
        <p:nvPicPr>
          <p:cNvPr id="10242" name="Picture 2" descr="Types of Software Testing">
            <a:extLst>
              <a:ext uri="{FF2B5EF4-FFF2-40B4-BE49-F238E27FC236}">
                <a16:creationId xmlns:a16="http://schemas.microsoft.com/office/drawing/2014/main" id="{4BBF1101-54DC-41AE-B8D0-6E335CA24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941" y="3800483"/>
            <a:ext cx="5715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86343"/>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ECFA1-9C2C-4EA8-B6F3-CC1E2E7D5C86}"/>
              </a:ext>
            </a:extLst>
          </p:cNvPr>
          <p:cNvSpPr>
            <a:spLocks noGrp="1"/>
          </p:cNvSpPr>
          <p:nvPr>
            <p:ph idx="1"/>
          </p:nvPr>
        </p:nvSpPr>
        <p:spPr/>
        <p:txBody>
          <a:bodyPr/>
          <a:lstStyle/>
          <a:p>
            <a:pPr algn="just"/>
            <a:r>
              <a:rPr lang="en-US" b="0" i="0" dirty="0">
                <a:solidFill>
                  <a:srgbClr val="333333"/>
                </a:solidFill>
                <a:effectLst/>
                <a:latin typeface="inter-regular"/>
              </a:rPr>
              <a:t>Black box testing further categorizes into two parts:</a:t>
            </a:r>
          </a:p>
          <a:p>
            <a:pPr lvl="1" algn="just">
              <a:buFont typeface="Arial" panose="020B0604020202020204" pitchFamily="34" charset="0"/>
              <a:buChar char="•"/>
            </a:pPr>
            <a:r>
              <a:rPr lang="en-US" b="1" i="0" dirty="0">
                <a:solidFill>
                  <a:srgbClr val="000000"/>
                </a:solidFill>
                <a:effectLst/>
                <a:latin typeface="inter-bold"/>
              </a:rPr>
              <a:t>Functional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Non-function Testing</a:t>
            </a:r>
            <a:endParaRPr lang="en-US" b="0" i="0" dirty="0">
              <a:solidFill>
                <a:srgbClr val="000000"/>
              </a:solidFill>
              <a:effectLst/>
              <a:latin typeface="inter-regular"/>
            </a:endParaRPr>
          </a:p>
          <a:p>
            <a:endParaRPr lang="en-IN" dirty="0"/>
          </a:p>
          <a:p>
            <a:endParaRPr lang="en-IN" dirty="0"/>
          </a:p>
        </p:txBody>
      </p:sp>
      <p:sp>
        <p:nvSpPr>
          <p:cNvPr id="3" name="Title 2">
            <a:extLst>
              <a:ext uri="{FF2B5EF4-FFF2-40B4-BE49-F238E27FC236}">
                <a16:creationId xmlns:a16="http://schemas.microsoft.com/office/drawing/2014/main" id="{1B197125-5874-48A2-A738-520BB730609C}"/>
              </a:ext>
            </a:extLst>
          </p:cNvPr>
          <p:cNvSpPr>
            <a:spLocks noGrp="1"/>
          </p:cNvSpPr>
          <p:nvPr>
            <p:ph type="title"/>
          </p:nvPr>
        </p:nvSpPr>
        <p:spPr/>
        <p:txBody>
          <a:bodyPr/>
          <a:lstStyle/>
          <a:p>
            <a:r>
              <a:rPr lang="en-US" b="1" i="0" dirty="0">
                <a:solidFill>
                  <a:schemeClr val="accent1">
                    <a:lumMod val="75000"/>
                  </a:schemeClr>
                </a:solidFill>
                <a:effectLst/>
                <a:latin typeface="inter-bold"/>
              </a:rPr>
              <a:t>Types of Black Box Testing</a:t>
            </a:r>
            <a:endParaRPr lang="en-IN" dirty="0">
              <a:solidFill>
                <a:schemeClr val="accent1">
                  <a:lumMod val="75000"/>
                </a:schemeClr>
              </a:solidFill>
            </a:endParaRPr>
          </a:p>
        </p:txBody>
      </p:sp>
    </p:spTree>
    <p:extLst>
      <p:ext uri="{BB962C8B-B14F-4D97-AF65-F5344CB8AC3E}">
        <p14:creationId xmlns:p14="http://schemas.microsoft.com/office/powerpoint/2010/main" val="209772972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8C4A92-82B2-42C5-9120-5DE4F3B04A21}"/>
              </a:ext>
            </a:extLst>
          </p:cNvPr>
          <p:cNvSpPr>
            <a:spLocks noGrp="1"/>
          </p:cNvSpPr>
          <p:nvPr>
            <p:ph idx="1"/>
          </p:nvPr>
        </p:nvSpPr>
        <p:spPr/>
        <p:txBody>
          <a:bodyPr/>
          <a:lstStyle/>
          <a:p>
            <a:pPr algn="just"/>
            <a:r>
              <a:rPr lang="en-US" b="0" i="0" dirty="0">
                <a:solidFill>
                  <a:srgbClr val="333333"/>
                </a:solidFill>
                <a:effectLst/>
                <a:latin typeface="inter-regular"/>
              </a:rPr>
              <a:t>The test engineer will check all the components systematically against requirement specifications is known as </a:t>
            </a:r>
            <a:r>
              <a:rPr lang="en-US" b="1" i="0" dirty="0">
                <a:solidFill>
                  <a:srgbClr val="333333"/>
                </a:solidFill>
                <a:effectLst/>
                <a:latin typeface="inter-bold"/>
              </a:rPr>
              <a:t>functional testing</a:t>
            </a:r>
            <a:r>
              <a:rPr lang="en-US" b="0" i="0" dirty="0">
                <a:solidFill>
                  <a:srgbClr val="333333"/>
                </a:solidFill>
                <a:effectLst/>
                <a:latin typeface="inter-regular"/>
              </a:rPr>
              <a:t>. Functional testing is also known as </a:t>
            </a:r>
            <a:r>
              <a:rPr lang="en-US" b="1" i="0" dirty="0">
                <a:solidFill>
                  <a:srgbClr val="333333"/>
                </a:solidFill>
                <a:effectLst/>
                <a:latin typeface="inter-bold"/>
              </a:rPr>
              <a:t>Component testing</a:t>
            </a:r>
            <a:r>
              <a:rPr lang="en-US" b="0" i="0" dirty="0">
                <a:solidFill>
                  <a:srgbClr val="333333"/>
                </a:solidFill>
                <a:effectLst/>
                <a:latin typeface="inter-regular"/>
              </a:rPr>
              <a:t>.</a:t>
            </a:r>
          </a:p>
          <a:p>
            <a:pPr algn="just"/>
            <a:r>
              <a:rPr lang="en-US" b="0" i="0" dirty="0">
                <a:solidFill>
                  <a:srgbClr val="333333"/>
                </a:solidFill>
                <a:effectLst/>
                <a:latin typeface="inter-regular"/>
              </a:rPr>
              <a:t>In functional testing, all the components are tested by giving the value, defining the output, and validating the actual output with the expected value.</a:t>
            </a:r>
          </a:p>
          <a:p>
            <a:pPr algn="just"/>
            <a:r>
              <a:rPr lang="en-US" b="0" i="0" dirty="0">
                <a:solidFill>
                  <a:srgbClr val="333333"/>
                </a:solidFill>
                <a:effectLst/>
                <a:latin typeface="inter-regular"/>
              </a:rPr>
              <a:t>Functional testing is a part of black-box testing as its emphases on application requirement rather than actual code. The test engineer has to test only the program instead of the system.</a:t>
            </a:r>
          </a:p>
          <a:p>
            <a:pPr marL="0" indent="0">
              <a:buNone/>
            </a:pPr>
            <a:endParaRPr lang="en-IN" dirty="0"/>
          </a:p>
          <a:p>
            <a:pPr algn="just"/>
            <a:r>
              <a:rPr lang="en-US" b="1" i="0" dirty="0">
                <a:solidFill>
                  <a:srgbClr val="333333"/>
                </a:solidFill>
                <a:effectLst/>
                <a:latin typeface="inter-bold"/>
              </a:rPr>
              <a:t>Types of Functional Testing:</a:t>
            </a:r>
            <a:endParaRPr lang="en-US" b="0" i="0" dirty="0">
              <a:solidFill>
                <a:srgbClr val="333333"/>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Unit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Integration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System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F336F31B-4242-4267-B5E5-6BEC719793C5}"/>
              </a:ext>
            </a:extLst>
          </p:cNvPr>
          <p:cNvSpPr>
            <a:spLocks noGrp="1"/>
          </p:cNvSpPr>
          <p:nvPr>
            <p:ph type="title"/>
          </p:nvPr>
        </p:nvSpPr>
        <p:spPr/>
        <p:txBody>
          <a:bodyPr/>
          <a:lstStyle/>
          <a:p>
            <a:r>
              <a:rPr lang="en-IN" b="0" i="0" dirty="0">
                <a:solidFill>
                  <a:schemeClr val="accent1">
                    <a:lumMod val="75000"/>
                  </a:schemeClr>
                </a:solidFill>
                <a:effectLst/>
                <a:latin typeface="erdana"/>
              </a:rPr>
              <a:t>Functional Testing</a:t>
            </a:r>
            <a:endParaRPr lang="en-IN" dirty="0">
              <a:solidFill>
                <a:schemeClr val="accent1">
                  <a:lumMod val="75000"/>
                </a:schemeClr>
              </a:solidFill>
            </a:endParaRPr>
          </a:p>
        </p:txBody>
      </p:sp>
    </p:spTree>
    <p:extLst>
      <p:ext uri="{BB962C8B-B14F-4D97-AF65-F5344CB8AC3E}">
        <p14:creationId xmlns:p14="http://schemas.microsoft.com/office/powerpoint/2010/main" val="25132909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5F044E-BB08-4FAF-AB4A-6C4FAF413CC4}"/>
              </a:ext>
            </a:extLst>
          </p:cNvPr>
          <p:cNvSpPr>
            <a:spLocks noGrp="1"/>
          </p:cNvSpPr>
          <p:nvPr>
            <p:ph idx="1"/>
          </p:nvPr>
        </p:nvSpPr>
        <p:spPr/>
        <p:txBody>
          <a:bodyPr/>
          <a:lstStyle/>
          <a:p>
            <a:pPr algn="just"/>
            <a:r>
              <a:rPr lang="en-US" b="0" i="0" dirty="0">
                <a:solidFill>
                  <a:srgbClr val="333333"/>
                </a:solidFill>
                <a:effectLst/>
                <a:latin typeface="inter-regular"/>
              </a:rPr>
              <a:t>Unit testing is the first level of functional testing in order to test any software. </a:t>
            </a:r>
          </a:p>
          <a:p>
            <a:pPr algn="just"/>
            <a:r>
              <a:rPr lang="en-US" b="0" i="0" dirty="0">
                <a:solidFill>
                  <a:srgbClr val="333333"/>
                </a:solidFill>
                <a:effectLst/>
                <a:latin typeface="inter-regular"/>
              </a:rPr>
              <a:t>In this, the test engineer will test the module of an application independently or test all the module functionality is called </a:t>
            </a:r>
            <a:r>
              <a:rPr lang="en-US" b="1" i="0" dirty="0">
                <a:solidFill>
                  <a:srgbClr val="333333"/>
                </a:solidFill>
                <a:effectLst/>
                <a:latin typeface="inter-bold"/>
              </a:rPr>
              <a:t>unit testing</a:t>
            </a:r>
            <a:r>
              <a:rPr lang="en-US" b="0" i="0" dirty="0">
                <a:solidFill>
                  <a:srgbClr val="333333"/>
                </a:solidFill>
                <a:effectLst/>
                <a:latin typeface="inter-regular"/>
              </a:rPr>
              <a:t>.</a:t>
            </a:r>
          </a:p>
          <a:p>
            <a:pPr algn="just"/>
            <a:r>
              <a:rPr lang="en-US" b="0" i="0" dirty="0">
                <a:solidFill>
                  <a:srgbClr val="333333"/>
                </a:solidFill>
                <a:effectLst/>
                <a:latin typeface="inter-regular"/>
              </a:rPr>
              <a:t>The primary objective of executing the unit testing is to confirm the unit components with their performance.</a:t>
            </a:r>
          </a:p>
          <a:p>
            <a:pPr algn="just"/>
            <a:r>
              <a:rPr lang="en-US" b="0" i="0" dirty="0">
                <a:solidFill>
                  <a:srgbClr val="333333"/>
                </a:solidFill>
                <a:effectLst/>
                <a:latin typeface="inter-regular"/>
              </a:rPr>
              <a:t>Unit is defined as a single testable function of a software or an application. </a:t>
            </a:r>
          </a:p>
          <a:p>
            <a:pPr algn="just"/>
            <a:r>
              <a:rPr lang="en-US" b="0" i="0" dirty="0">
                <a:solidFill>
                  <a:srgbClr val="333333"/>
                </a:solidFill>
                <a:effectLst/>
                <a:latin typeface="inter-regular"/>
              </a:rPr>
              <a:t>Verified throughout the specified application development phase.</a:t>
            </a:r>
          </a:p>
          <a:p>
            <a:endParaRPr lang="en-IN" dirty="0"/>
          </a:p>
        </p:txBody>
      </p:sp>
      <p:sp>
        <p:nvSpPr>
          <p:cNvPr id="3" name="Title 2">
            <a:extLst>
              <a:ext uri="{FF2B5EF4-FFF2-40B4-BE49-F238E27FC236}">
                <a16:creationId xmlns:a16="http://schemas.microsoft.com/office/drawing/2014/main" id="{0EA85DDC-DA33-4D94-B4F7-70847111FBBC}"/>
              </a:ext>
            </a:extLst>
          </p:cNvPr>
          <p:cNvSpPr>
            <a:spLocks noGrp="1"/>
          </p:cNvSpPr>
          <p:nvPr>
            <p:ph type="title"/>
          </p:nvPr>
        </p:nvSpPr>
        <p:spPr/>
        <p:txBody>
          <a:bodyPr/>
          <a:lstStyle/>
          <a:p>
            <a:r>
              <a:rPr lang="en-IN" b="0" i="0" dirty="0">
                <a:solidFill>
                  <a:schemeClr val="accent1">
                    <a:lumMod val="75000"/>
                  </a:schemeClr>
                </a:solidFill>
                <a:effectLst/>
                <a:latin typeface="erdana"/>
              </a:rPr>
              <a:t>1. Unit Testing</a:t>
            </a:r>
            <a:endParaRPr lang="en-IN" dirty="0">
              <a:solidFill>
                <a:schemeClr val="accent1">
                  <a:lumMod val="75000"/>
                </a:schemeClr>
              </a:solidFill>
            </a:endParaRPr>
          </a:p>
        </p:txBody>
      </p:sp>
    </p:spTree>
    <p:extLst>
      <p:ext uri="{BB962C8B-B14F-4D97-AF65-F5344CB8AC3E}">
        <p14:creationId xmlns:p14="http://schemas.microsoft.com/office/powerpoint/2010/main" val="138484746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7BFEA-65E8-405E-98C9-5AC05076B548}"/>
              </a:ext>
            </a:extLst>
          </p:cNvPr>
          <p:cNvSpPr>
            <a:spLocks noGrp="1"/>
          </p:cNvSpPr>
          <p:nvPr>
            <p:ph idx="1"/>
          </p:nvPr>
        </p:nvSpPr>
        <p:spPr/>
        <p:txBody>
          <a:bodyPr/>
          <a:lstStyle/>
          <a:p>
            <a:pPr algn="just"/>
            <a:r>
              <a:rPr lang="en-US" b="0" i="0" dirty="0">
                <a:solidFill>
                  <a:srgbClr val="333333"/>
                </a:solidFill>
                <a:effectLst/>
                <a:latin typeface="inter-regular"/>
              </a:rPr>
              <a:t>It is the second level of functional testing, test the data flow between dependent modules or interface between two features is called </a:t>
            </a:r>
            <a:r>
              <a:rPr lang="en-US" b="1" i="0" dirty="0">
                <a:solidFill>
                  <a:srgbClr val="333333"/>
                </a:solidFill>
                <a:effectLst/>
                <a:latin typeface="inter-bold"/>
              </a:rPr>
              <a:t>integration testing</a:t>
            </a:r>
            <a:r>
              <a:rPr lang="en-US" b="0" i="0" dirty="0">
                <a:solidFill>
                  <a:srgbClr val="333333"/>
                </a:solidFill>
                <a:effectLst/>
                <a:latin typeface="inter-regular"/>
              </a:rPr>
              <a:t>.</a:t>
            </a:r>
          </a:p>
          <a:p>
            <a:pPr algn="just"/>
            <a:r>
              <a:rPr lang="en-US" b="0" i="0" dirty="0">
                <a:solidFill>
                  <a:srgbClr val="333333"/>
                </a:solidFill>
                <a:effectLst/>
                <a:latin typeface="inter-regular"/>
              </a:rPr>
              <a:t>The purpose of executing the integration testing is to test the statement's accuracy between each module.</a:t>
            </a:r>
          </a:p>
          <a:p>
            <a:pPr algn="just"/>
            <a:endParaRPr lang="en-US" dirty="0">
              <a:solidFill>
                <a:srgbClr val="333333"/>
              </a:solidFill>
              <a:latin typeface="inter-regular"/>
            </a:endParaRPr>
          </a:p>
          <a:p>
            <a:pPr algn="just"/>
            <a:r>
              <a:rPr lang="en-US" b="0" i="0" dirty="0">
                <a:solidFill>
                  <a:srgbClr val="333333"/>
                </a:solidFill>
                <a:effectLst/>
                <a:latin typeface="inter-regular"/>
              </a:rPr>
              <a:t>Types of Integration Testing</a:t>
            </a:r>
          </a:p>
          <a:p>
            <a:pPr lvl="1" algn="just">
              <a:buFont typeface="Arial" panose="020B0604020202020204" pitchFamily="34" charset="0"/>
              <a:buChar char="•"/>
            </a:pPr>
            <a:r>
              <a:rPr lang="en-IN" i="0" dirty="0">
                <a:solidFill>
                  <a:srgbClr val="000000"/>
                </a:solidFill>
                <a:effectLst/>
                <a:latin typeface="inter-bold"/>
              </a:rPr>
              <a:t>Incremental Testing</a:t>
            </a:r>
            <a:endParaRPr lang="en-IN" i="0" dirty="0">
              <a:solidFill>
                <a:srgbClr val="000000"/>
              </a:solidFill>
              <a:effectLst/>
              <a:latin typeface="inter-regular"/>
            </a:endParaRPr>
          </a:p>
          <a:p>
            <a:pPr lvl="1" algn="just">
              <a:buFont typeface="Arial" panose="020B0604020202020204" pitchFamily="34" charset="0"/>
              <a:buChar char="•"/>
            </a:pPr>
            <a:r>
              <a:rPr lang="en-IN" i="0" dirty="0">
                <a:solidFill>
                  <a:srgbClr val="000000"/>
                </a:solidFill>
                <a:effectLst/>
                <a:latin typeface="inter-bold"/>
              </a:rPr>
              <a:t>Non-Incremental Testing</a:t>
            </a:r>
            <a:endParaRPr lang="en-IN"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D9F57FBF-C55D-4848-B0FE-B67F8F868D54}"/>
              </a:ext>
            </a:extLst>
          </p:cNvPr>
          <p:cNvSpPr>
            <a:spLocks noGrp="1"/>
          </p:cNvSpPr>
          <p:nvPr>
            <p:ph type="title"/>
          </p:nvPr>
        </p:nvSpPr>
        <p:spPr/>
        <p:txBody>
          <a:bodyPr/>
          <a:lstStyle/>
          <a:p>
            <a:r>
              <a:rPr lang="en-IN" b="0" i="0" dirty="0">
                <a:solidFill>
                  <a:schemeClr val="accent1">
                    <a:lumMod val="75000"/>
                  </a:schemeClr>
                </a:solidFill>
                <a:effectLst/>
                <a:latin typeface="erdana"/>
              </a:rPr>
              <a:t>2.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42238244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865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11C0-F3EB-4FF7-B305-6FA8E116A757}"/>
              </a:ext>
            </a:extLst>
          </p:cNvPr>
          <p:cNvSpPr>
            <a:spLocks noGrp="1"/>
          </p:cNvSpPr>
          <p:nvPr>
            <p:ph idx="1"/>
          </p:nvPr>
        </p:nvSpPr>
        <p:spPr/>
        <p:txBody>
          <a:bodyPr/>
          <a:lstStyle/>
          <a:p>
            <a:pPr algn="just"/>
            <a:r>
              <a:rPr lang="en-US" b="0" i="0" dirty="0">
                <a:solidFill>
                  <a:srgbClr val="333333"/>
                </a:solidFill>
                <a:effectLst/>
                <a:latin typeface="inter-regular"/>
              </a:rPr>
              <a:t>Whenever there is a clear relationship between modules, we go for incremental integration testing. </a:t>
            </a:r>
          </a:p>
          <a:p>
            <a:pPr algn="just"/>
            <a:r>
              <a:rPr lang="en-US" b="0" i="0" dirty="0">
                <a:solidFill>
                  <a:srgbClr val="333333"/>
                </a:solidFill>
                <a:effectLst/>
                <a:latin typeface="inter-regular"/>
              </a:rPr>
              <a:t>Suppose, we take two modules and analysis the data flow between them if they are working fine or not.</a:t>
            </a:r>
          </a:p>
          <a:p>
            <a:pPr algn="just"/>
            <a:r>
              <a:rPr lang="en-US" b="0" i="0" dirty="0">
                <a:solidFill>
                  <a:srgbClr val="333333"/>
                </a:solidFill>
                <a:effectLst/>
                <a:latin typeface="inter-regular"/>
              </a:rPr>
              <a:t>If these modules are working fine, then we can add one more module and test again. </a:t>
            </a:r>
            <a:endParaRPr lang="en-US" dirty="0">
              <a:solidFill>
                <a:srgbClr val="333333"/>
              </a:solidFill>
              <a:latin typeface="inter-regular"/>
            </a:endParaRPr>
          </a:p>
          <a:p>
            <a:pPr algn="just"/>
            <a:r>
              <a:rPr lang="en-US" dirty="0">
                <a:solidFill>
                  <a:srgbClr val="333333"/>
                </a:solidFill>
                <a:latin typeface="inter-regular"/>
              </a:rPr>
              <a:t>W</a:t>
            </a:r>
            <a:r>
              <a:rPr lang="en-US" b="0" i="0" dirty="0">
                <a:solidFill>
                  <a:srgbClr val="333333"/>
                </a:solidFill>
                <a:effectLst/>
                <a:latin typeface="inter-regular"/>
              </a:rPr>
              <a:t>e can continue with the same process to get better results.</a:t>
            </a:r>
          </a:p>
          <a:p>
            <a:pPr algn="just"/>
            <a:endParaRPr lang="en-US" dirty="0">
              <a:solidFill>
                <a:srgbClr val="333333"/>
              </a:solidFill>
              <a:latin typeface="inter-regular"/>
            </a:endParaRPr>
          </a:p>
          <a:p>
            <a:pPr algn="just"/>
            <a:r>
              <a:rPr lang="en-US" b="1" i="0" dirty="0">
                <a:solidFill>
                  <a:srgbClr val="333333"/>
                </a:solidFill>
                <a:effectLst/>
                <a:latin typeface="inter-bold"/>
              </a:rPr>
              <a:t>Types of Incremental Integration Testing</a:t>
            </a:r>
          </a:p>
          <a:p>
            <a:pPr lvl="1" algn="just">
              <a:buFont typeface="+mj-lt"/>
              <a:buAutoNum type="arabicPeriod"/>
            </a:pPr>
            <a:r>
              <a:rPr lang="en-US" b="1" i="0" dirty="0">
                <a:solidFill>
                  <a:srgbClr val="000000"/>
                </a:solidFill>
                <a:effectLst/>
                <a:latin typeface="inter-bold"/>
              </a:rPr>
              <a:t>Top-down Incremental Integration Testing</a:t>
            </a:r>
          </a:p>
          <a:p>
            <a:pPr lvl="2"/>
            <a:r>
              <a:rPr lang="en-US" dirty="0">
                <a:solidFill>
                  <a:srgbClr val="333333"/>
                </a:solidFill>
                <a:latin typeface="inter-regular"/>
              </a:rPr>
              <a:t>A</a:t>
            </a:r>
            <a:r>
              <a:rPr lang="en-US" b="0" i="0" dirty="0">
                <a:solidFill>
                  <a:srgbClr val="333333"/>
                </a:solidFill>
                <a:effectLst/>
                <a:latin typeface="inter-regular"/>
              </a:rPr>
              <a:t>dd the modules step by step or incrementally and test the data flow between them. </a:t>
            </a:r>
          </a:p>
          <a:p>
            <a:pPr lvl="2"/>
            <a:r>
              <a:rPr lang="en-US" b="0" i="0" dirty="0">
                <a:solidFill>
                  <a:srgbClr val="333333"/>
                </a:solidFill>
                <a:effectLst/>
                <a:latin typeface="inter-regular"/>
              </a:rPr>
              <a:t>Ensure that the modules we are adding are the </a:t>
            </a:r>
            <a:r>
              <a:rPr lang="en-US" b="1" i="0" dirty="0">
                <a:solidFill>
                  <a:srgbClr val="333333"/>
                </a:solidFill>
                <a:effectLst/>
                <a:latin typeface="inter-bold"/>
              </a:rPr>
              <a:t>child of the earlier ones</a:t>
            </a:r>
            <a:r>
              <a:rPr lang="en-US" b="0" i="0" dirty="0">
                <a:solidFill>
                  <a:srgbClr val="333333"/>
                </a:solidFill>
                <a:effectLst/>
                <a:latin typeface="inter-regular"/>
              </a:rPr>
              <a:t>.</a:t>
            </a:r>
          </a:p>
          <a:p>
            <a:pPr lvl="2" algn="just">
              <a:buFont typeface="+mj-lt"/>
              <a:buAutoNum type="arabicPeriod"/>
            </a:pP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Bottom-up Incremental Integration Testing</a:t>
            </a:r>
          </a:p>
          <a:p>
            <a:pPr lvl="2" algn="just"/>
            <a:r>
              <a:rPr lang="en-US" dirty="0">
                <a:solidFill>
                  <a:srgbClr val="333333"/>
                </a:solidFill>
                <a:latin typeface="inter-regular"/>
              </a:rPr>
              <a:t>A</a:t>
            </a:r>
            <a:r>
              <a:rPr lang="en-US" b="0" i="0" dirty="0">
                <a:solidFill>
                  <a:srgbClr val="333333"/>
                </a:solidFill>
                <a:effectLst/>
                <a:latin typeface="inter-regular"/>
              </a:rPr>
              <a:t>dd the modules incrementally and check the data flow between modules. </a:t>
            </a:r>
          </a:p>
          <a:p>
            <a:pPr lvl="2" algn="just"/>
            <a:r>
              <a:rPr lang="en-US" b="0" i="0" dirty="0">
                <a:solidFill>
                  <a:srgbClr val="333333"/>
                </a:solidFill>
                <a:effectLst/>
                <a:latin typeface="inter-regular"/>
              </a:rPr>
              <a:t>Ensure that the module we are adding is the </a:t>
            </a:r>
            <a:r>
              <a:rPr lang="en-US" b="1" i="0" dirty="0">
                <a:solidFill>
                  <a:srgbClr val="333333"/>
                </a:solidFill>
                <a:effectLst/>
                <a:latin typeface="inter-bold"/>
              </a:rPr>
              <a:t>parent of the earlier ones</a:t>
            </a:r>
            <a:r>
              <a:rPr lang="en-US" b="0" i="0" dirty="0">
                <a:solidFill>
                  <a:srgbClr val="333333"/>
                </a:solidFill>
                <a:effectLst/>
                <a:latin typeface="inter-regular"/>
              </a:rPr>
              <a:t>.</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2B0F8658-51C0-4CEA-AD9F-D63F45D1A3B6}"/>
              </a:ext>
            </a:extLst>
          </p:cNvPr>
          <p:cNvSpPr>
            <a:spLocks noGrp="1"/>
          </p:cNvSpPr>
          <p:nvPr>
            <p:ph type="title"/>
          </p:nvPr>
        </p:nvSpPr>
        <p:spPr/>
        <p:txBody>
          <a:bodyPr/>
          <a:lstStyle/>
          <a:p>
            <a:r>
              <a:rPr lang="en-IN" b="0" i="0" dirty="0">
                <a:solidFill>
                  <a:schemeClr val="accent1">
                    <a:lumMod val="75000"/>
                  </a:schemeClr>
                </a:solidFill>
                <a:effectLst/>
                <a:latin typeface="erdana"/>
              </a:rPr>
              <a:t>Incremental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1374507788"/>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1A3A8-7CDA-45D7-93DF-B0FF3FE94F49}"/>
              </a:ext>
            </a:extLst>
          </p:cNvPr>
          <p:cNvSpPr>
            <a:spLocks noGrp="1"/>
          </p:cNvSpPr>
          <p:nvPr>
            <p:ph idx="1"/>
          </p:nvPr>
        </p:nvSpPr>
        <p:spPr/>
        <p:txBody>
          <a:bodyPr/>
          <a:lstStyle/>
          <a:p>
            <a:r>
              <a:rPr lang="en-US" b="0" i="0" dirty="0">
                <a:solidFill>
                  <a:srgbClr val="333333"/>
                </a:solidFill>
                <a:effectLst/>
                <a:latin typeface="inter-regular"/>
              </a:rPr>
              <a:t>Whenever the data flow is complex and very difficult to classify a parent and a child,  go for the non-incremental integration approach.</a:t>
            </a:r>
            <a:endParaRPr lang="en-IN" dirty="0"/>
          </a:p>
        </p:txBody>
      </p:sp>
      <p:sp>
        <p:nvSpPr>
          <p:cNvPr id="3" name="Title 2">
            <a:extLst>
              <a:ext uri="{FF2B5EF4-FFF2-40B4-BE49-F238E27FC236}">
                <a16:creationId xmlns:a16="http://schemas.microsoft.com/office/drawing/2014/main" id="{44C6C79F-62D3-4175-AE9D-B1CB93C7ADC1}"/>
              </a:ext>
            </a:extLst>
          </p:cNvPr>
          <p:cNvSpPr>
            <a:spLocks noGrp="1"/>
          </p:cNvSpPr>
          <p:nvPr>
            <p:ph type="title"/>
          </p:nvPr>
        </p:nvSpPr>
        <p:spPr/>
        <p:txBody>
          <a:bodyPr/>
          <a:lstStyle/>
          <a:p>
            <a:pPr algn="just"/>
            <a:r>
              <a:rPr lang="en-US" b="0" i="0" dirty="0">
                <a:solidFill>
                  <a:schemeClr val="accent1">
                    <a:lumMod val="75000"/>
                  </a:schemeClr>
                </a:solidFill>
                <a:effectLst/>
                <a:latin typeface="erdana"/>
              </a:rPr>
              <a:t>Non-Incremental Integration Testing/ Big Bang Method</a:t>
            </a:r>
          </a:p>
        </p:txBody>
      </p:sp>
    </p:spTree>
    <p:extLst>
      <p:ext uri="{BB962C8B-B14F-4D97-AF65-F5344CB8AC3E}">
        <p14:creationId xmlns:p14="http://schemas.microsoft.com/office/powerpoint/2010/main" val="2452255276"/>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9BF69A-E30B-4122-B6B0-99AFFFC53CE5}"/>
              </a:ext>
            </a:extLst>
          </p:cNvPr>
          <p:cNvSpPr>
            <a:spLocks noGrp="1"/>
          </p:cNvSpPr>
          <p:nvPr>
            <p:ph idx="1"/>
          </p:nvPr>
        </p:nvSpPr>
        <p:spPr/>
        <p:txBody>
          <a:bodyPr/>
          <a:lstStyle/>
          <a:p>
            <a:pPr algn="just"/>
            <a:r>
              <a:rPr lang="en-US" b="0" i="0" dirty="0">
                <a:solidFill>
                  <a:srgbClr val="333333"/>
                </a:solidFill>
                <a:effectLst/>
                <a:latin typeface="inter-regular"/>
              </a:rPr>
              <a:t>Whenever we are done with the unit and integration testing, we can proceed with the system testing.</a:t>
            </a:r>
          </a:p>
          <a:p>
            <a:pPr algn="just"/>
            <a:r>
              <a:rPr lang="en-US" b="0" i="0" dirty="0">
                <a:solidFill>
                  <a:srgbClr val="333333"/>
                </a:solidFill>
                <a:effectLst/>
                <a:latin typeface="inter-regular"/>
              </a:rPr>
              <a:t>In system testing, the test environment is parallel to the production environment. </a:t>
            </a:r>
          </a:p>
          <a:p>
            <a:pPr algn="just"/>
            <a:r>
              <a:rPr lang="en-US" b="0" i="0" dirty="0">
                <a:solidFill>
                  <a:srgbClr val="333333"/>
                </a:solidFill>
                <a:effectLst/>
                <a:latin typeface="inter-regular"/>
              </a:rPr>
              <a:t>It is also known as </a:t>
            </a:r>
            <a:r>
              <a:rPr lang="en-US" b="1" i="0" dirty="0">
                <a:solidFill>
                  <a:srgbClr val="333333"/>
                </a:solidFill>
                <a:effectLst/>
                <a:latin typeface="inter-bold"/>
              </a:rPr>
              <a:t>end-to-end</a:t>
            </a:r>
            <a:r>
              <a:rPr lang="en-US" b="0" i="0" dirty="0">
                <a:solidFill>
                  <a:srgbClr val="333333"/>
                </a:solidFill>
                <a:effectLst/>
                <a:latin typeface="inter-regular"/>
              </a:rPr>
              <a:t> testing.</a:t>
            </a:r>
          </a:p>
          <a:p>
            <a:pPr algn="just"/>
            <a:r>
              <a:rPr lang="en-US" b="0" i="0" dirty="0">
                <a:solidFill>
                  <a:srgbClr val="333333"/>
                </a:solidFill>
                <a:effectLst/>
                <a:latin typeface="inter-regular"/>
              </a:rPr>
              <a:t>In this type of testing, we will undergo each attribute of the software and test if the end feature works according to the business requirement. </a:t>
            </a:r>
          </a:p>
          <a:p>
            <a:pPr algn="just"/>
            <a:r>
              <a:rPr lang="en-US" b="0" i="0" dirty="0">
                <a:solidFill>
                  <a:srgbClr val="333333"/>
                </a:solidFill>
                <a:effectLst/>
                <a:latin typeface="inter-regular"/>
              </a:rPr>
              <a:t>Analysis the software product as a complete system.</a:t>
            </a:r>
          </a:p>
          <a:p>
            <a:endParaRPr lang="en-IN" dirty="0"/>
          </a:p>
        </p:txBody>
      </p:sp>
      <p:sp>
        <p:nvSpPr>
          <p:cNvPr id="3" name="Title 2">
            <a:extLst>
              <a:ext uri="{FF2B5EF4-FFF2-40B4-BE49-F238E27FC236}">
                <a16:creationId xmlns:a16="http://schemas.microsoft.com/office/drawing/2014/main" id="{48179335-1781-4DD4-8279-2F89983F509F}"/>
              </a:ext>
            </a:extLst>
          </p:cNvPr>
          <p:cNvSpPr>
            <a:spLocks noGrp="1"/>
          </p:cNvSpPr>
          <p:nvPr>
            <p:ph type="title"/>
          </p:nvPr>
        </p:nvSpPr>
        <p:spPr/>
        <p:txBody>
          <a:bodyPr/>
          <a:lstStyle/>
          <a:p>
            <a:r>
              <a:rPr lang="en-IN" b="0" i="0" dirty="0">
                <a:solidFill>
                  <a:schemeClr val="accent1">
                    <a:lumMod val="75000"/>
                  </a:schemeClr>
                </a:solidFill>
                <a:effectLst/>
                <a:latin typeface="erdana"/>
              </a:rPr>
              <a:t>3. System Testing</a:t>
            </a:r>
            <a:endParaRPr lang="en-IN" dirty="0">
              <a:solidFill>
                <a:schemeClr val="accent1">
                  <a:lumMod val="75000"/>
                </a:schemeClr>
              </a:solidFill>
            </a:endParaRPr>
          </a:p>
        </p:txBody>
      </p:sp>
    </p:spTree>
    <p:extLst>
      <p:ext uri="{BB962C8B-B14F-4D97-AF65-F5344CB8AC3E}">
        <p14:creationId xmlns:p14="http://schemas.microsoft.com/office/powerpoint/2010/main" val="3105352512"/>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877010-322D-420F-A3A6-A279B019A85B}"/>
              </a:ext>
            </a:extLst>
          </p:cNvPr>
          <p:cNvSpPr>
            <a:spLocks noGrp="1"/>
          </p:cNvSpPr>
          <p:nvPr>
            <p:ph idx="1"/>
          </p:nvPr>
        </p:nvSpPr>
        <p:spPr/>
        <p:txBody>
          <a:bodyPr/>
          <a:lstStyle/>
          <a:p>
            <a:pPr algn="just"/>
            <a:r>
              <a:rPr lang="en-US" b="0" i="0" dirty="0">
                <a:solidFill>
                  <a:srgbClr val="333333"/>
                </a:solidFill>
                <a:effectLst/>
                <a:latin typeface="inter-regular"/>
              </a:rPr>
              <a:t>Provides detailed information on software product performance and used technologies.</a:t>
            </a:r>
          </a:p>
          <a:p>
            <a:pPr algn="just"/>
            <a:r>
              <a:rPr lang="en-US" b="0" i="0" dirty="0">
                <a:solidFill>
                  <a:srgbClr val="333333"/>
                </a:solidFill>
                <a:effectLst/>
                <a:latin typeface="inter-regular"/>
              </a:rPr>
              <a:t>Non-functional testing will help us minimize the risk of production and related costs of the software.</a:t>
            </a:r>
          </a:p>
          <a:p>
            <a:pPr algn="just"/>
            <a:r>
              <a:rPr lang="en-US" b="0" i="0" dirty="0">
                <a:solidFill>
                  <a:srgbClr val="333333"/>
                </a:solidFill>
                <a:effectLst/>
                <a:latin typeface="inter-regular"/>
              </a:rPr>
              <a:t>Non-functional testing is a combination of </a:t>
            </a:r>
            <a:r>
              <a:rPr lang="en-US" b="1" i="0" dirty="0">
                <a:solidFill>
                  <a:srgbClr val="333333"/>
                </a:solidFill>
                <a:effectLst/>
                <a:latin typeface="inter-bold"/>
              </a:rPr>
              <a:t>performance, load, stress, usability and, compatibility testing</a:t>
            </a:r>
            <a:r>
              <a:rPr lang="en-US" b="0" i="0" dirty="0">
                <a:solidFill>
                  <a:srgbClr val="333333"/>
                </a:solidFill>
                <a:effectLst/>
                <a:latin typeface="inter-regular"/>
              </a:rPr>
              <a:t>.</a:t>
            </a:r>
          </a:p>
          <a:p>
            <a:endParaRPr lang="en-IN" dirty="0"/>
          </a:p>
          <a:p>
            <a:r>
              <a:rPr lang="en-IN" b="1" i="0" dirty="0">
                <a:solidFill>
                  <a:schemeClr val="accent1">
                    <a:lumMod val="75000"/>
                  </a:schemeClr>
                </a:solidFill>
                <a:effectLst/>
                <a:latin typeface="erdana"/>
              </a:rPr>
              <a:t>Types of Non-functional Testing</a:t>
            </a:r>
          </a:p>
          <a:p>
            <a:pPr lvl="1" algn="just">
              <a:buFont typeface="Arial" panose="020B0604020202020204" pitchFamily="34" charset="0"/>
              <a:buChar char="•"/>
            </a:pPr>
            <a:r>
              <a:rPr lang="en-US" b="1" i="0" dirty="0">
                <a:solidFill>
                  <a:srgbClr val="000000"/>
                </a:solidFill>
                <a:effectLst/>
                <a:latin typeface="inter-bold"/>
              </a:rPr>
              <a:t>Performance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Usability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Compatibility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99F38FEA-7430-4DF5-82A8-9C4B773F6EC0}"/>
              </a:ext>
            </a:extLst>
          </p:cNvPr>
          <p:cNvSpPr>
            <a:spLocks noGrp="1"/>
          </p:cNvSpPr>
          <p:nvPr>
            <p:ph type="title"/>
          </p:nvPr>
        </p:nvSpPr>
        <p:spPr/>
        <p:txBody>
          <a:bodyPr/>
          <a:lstStyle/>
          <a:p>
            <a:r>
              <a:rPr lang="en-IN" b="0" i="0" dirty="0">
                <a:solidFill>
                  <a:schemeClr val="accent1">
                    <a:lumMod val="75000"/>
                  </a:schemeClr>
                </a:solidFill>
                <a:effectLst/>
                <a:latin typeface="erdana"/>
              </a:rPr>
              <a:t>Non-function Testing</a:t>
            </a:r>
            <a:endParaRPr lang="en-IN" dirty="0">
              <a:solidFill>
                <a:schemeClr val="accent1">
                  <a:lumMod val="75000"/>
                </a:schemeClr>
              </a:solidFill>
            </a:endParaRPr>
          </a:p>
        </p:txBody>
      </p:sp>
    </p:spTree>
    <p:extLst>
      <p:ext uri="{BB962C8B-B14F-4D97-AF65-F5344CB8AC3E}">
        <p14:creationId xmlns:p14="http://schemas.microsoft.com/office/powerpoint/2010/main" val="882668066"/>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6FF921-6FFD-4C1B-9158-324ACD06BF08}"/>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 engineer will test the working of an application by applying some load.</a:t>
            </a:r>
          </a:p>
          <a:p>
            <a:pPr algn="just"/>
            <a:r>
              <a:rPr lang="en-US" b="0" i="0" dirty="0">
                <a:solidFill>
                  <a:srgbClr val="333333"/>
                </a:solidFill>
                <a:effectLst/>
                <a:latin typeface="inter-regular"/>
              </a:rPr>
              <a:t>Test engineer will only focus on several aspects, such as </a:t>
            </a:r>
            <a:r>
              <a:rPr lang="en-US" b="1" i="0" dirty="0">
                <a:solidFill>
                  <a:srgbClr val="333333"/>
                </a:solidFill>
                <a:effectLst/>
                <a:latin typeface="inter-bold"/>
              </a:rPr>
              <a:t>Response time, Load, scalability, and Stability</a:t>
            </a:r>
            <a:r>
              <a:rPr lang="en-US" b="0" i="0" dirty="0">
                <a:solidFill>
                  <a:srgbClr val="333333"/>
                </a:solidFill>
                <a:effectLst/>
                <a:latin typeface="inter-regular"/>
              </a:rPr>
              <a:t> of the software or an application.</a:t>
            </a:r>
          </a:p>
          <a:p>
            <a:pPr algn="just"/>
            <a:endParaRPr lang="en-US" b="1" i="0" dirty="0">
              <a:solidFill>
                <a:srgbClr val="333333"/>
              </a:solidFill>
              <a:effectLst/>
              <a:latin typeface="inter-bold"/>
            </a:endParaRPr>
          </a:p>
          <a:p>
            <a:endParaRPr lang="en-IN" dirty="0"/>
          </a:p>
        </p:txBody>
      </p:sp>
      <p:sp>
        <p:nvSpPr>
          <p:cNvPr id="3" name="Title 2">
            <a:extLst>
              <a:ext uri="{FF2B5EF4-FFF2-40B4-BE49-F238E27FC236}">
                <a16:creationId xmlns:a16="http://schemas.microsoft.com/office/drawing/2014/main" id="{EE0E7902-AEBA-4DA7-9720-754DE1172577}"/>
              </a:ext>
            </a:extLst>
          </p:cNvPr>
          <p:cNvSpPr>
            <a:spLocks noGrp="1"/>
          </p:cNvSpPr>
          <p:nvPr>
            <p:ph type="title"/>
          </p:nvPr>
        </p:nvSpPr>
        <p:spPr/>
        <p:txBody>
          <a:bodyPr/>
          <a:lstStyle/>
          <a:p>
            <a:r>
              <a:rPr lang="en-IN" b="0" i="0" dirty="0">
                <a:solidFill>
                  <a:schemeClr val="accent1">
                    <a:lumMod val="75000"/>
                  </a:schemeClr>
                </a:solidFill>
                <a:effectLst/>
                <a:latin typeface="erdana"/>
              </a:rPr>
              <a:t>1.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534771026"/>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543CF-DD29-4D02-88A6-EB7399FCC111}"/>
              </a:ext>
            </a:extLst>
          </p:cNvPr>
          <p:cNvSpPr>
            <a:spLocks noGrp="1"/>
          </p:cNvSpPr>
          <p:nvPr>
            <p:ph idx="1"/>
          </p:nvPr>
        </p:nvSpPr>
        <p:spPr/>
        <p:txBody>
          <a:bodyPr/>
          <a:lstStyle/>
          <a:p>
            <a:pPr algn="just"/>
            <a:r>
              <a:rPr lang="en-US" sz="1800" b="1" i="0" dirty="0">
                <a:solidFill>
                  <a:srgbClr val="000000"/>
                </a:solidFill>
                <a:effectLst/>
                <a:latin typeface="inter-bold"/>
              </a:rPr>
              <a:t>Load Testing</a:t>
            </a:r>
          </a:p>
          <a:p>
            <a:pPr lvl="1" algn="just"/>
            <a:r>
              <a:rPr lang="en-US" sz="1600" b="0" i="0" dirty="0">
                <a:solidFill>
                  <a:srgbClr val="333333"/>
                </a:solidFill>
                <a:effectLst/>
                <a:latin typeface="inter-regular"/>
              </a:rPr>
              <a:t>Apply some load on the particular application to check the application's performance, known as </a:t>
            </a:r>
            <a:r>
              <a:rPr lang="en-US" sz="1600" b="1" i="0" dirty="0">
                <a:solidFill>
                  <a:srgbClr val="333333"/>
                </a:solidFill>
                <a:effectLst/>
                <a:latin typeface="inter-bold"/>
              </a:rPr>
              <a:t>load testing</a:t>
            </a:r>
            <a:r>
              <a:rPr lang="en-US" sz="1600" b="0" i="0" dirty="0">
                <a:solidFill>
                  <a:srgbClr val="333333"/>
                </a:solidFill>
                <a:effectLst/>
                <a:latin typeface="inter-regular"/>
              </a:rPr>
              <a:t>. </a:t>
            </a:r>
          </a:p>
          <a:p>
            <a:pPr lvl="1" algn="just"/>
            <a:r>
              <a:rPr lang="en-US" sz="1600" b="0" i="0" dirty="0">
                <a:solidFill>
                  <a:srgbClr val="333333"/>
                </a:solidFill>
                <a:effectLst/>
                <a:latin typeface="inter-regular"/>
              </a:rPr>
              <a:t>Load could be less than or equal to the desired load.</a:t>
            </a:r>
          </a:p>
          <a:p>
            <a:pPr lvl="1" algn="just"/>
            <a:r>
              <a:rPr lang="en-US" sz="1600" b="0" i="0" dirty="0">
                <a:solidFill>
                  <a:srgbClr val="333333"/>
                </a:solidFill>
                <a:effectLst/>
                <a:latin typeface="inter-regular"/>
              </a:rPr>
              <a:t>It will help us to detect the highest operating volume of the software and bottlenecks.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Stress Testing</a:t>
            </a:r>
          </a:p>
          <a:p>
            <a:pPr lvl="1" algn="just"/>
            <a:r>
              <a:rPr lang="en-US" sz="1600" dirty="0">
                <a:solidFill>
                  <a:srgbClr val="333333"/>
                </a:solidFill>
                <a:latin typeface="inter-regular"/>
              </a:rPr>
              <a:t>U</a:t>
            </a:r>
            <a:r>
              <a:rPr lang="en-US" sz="1600" b="0" i="0" dirty="0">
                <a:solidFill>
                  <a:srgbClr val="333333"/>
                </a:solidFill>
                <a:effectLst/>
                <a:latin typeface="inter-regular"/>
              </a:rPr>
              <a:t>sed to analyze the user-friendliness and robustness of the software beyond the common functional limits.</a:t>
            </a:r>
          </a:p>
          <a:p>
            <a:pPr lvl="1" algn="just"/>
            <a:r>
              <a:rPr lang="en-US" sz="1600" b="0" i="0" dirty="0">
                <a:solidFill>
                  <a:srgbClr val="333333"/>
                </a:solidFill>
                <a:effectLst/>
                <a:latin typeface="inter-regular"/>
              </a:rPr>
              <a:t>Primarily, stress testing is used for critical software, but it can also be used for all types of software applications.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Scalability Testing</a:t>
            </a:r>
          </a:p>
          <a:p>
            <a:pPr lvl="1" algn="just"/>
            <a:r>
              <a:rPr lang="en-US" sz="1600" b="0" i="0" dirty="0">
                <a:solidFill>
                  <a:srgbClr val="333333"/>
                </a:solidFill>
                <a:effectLst/>
                <a:latin typeface="inter-regular"/>
              </a:rPr>
              <a:t>Analysis the application's performance by enhancing or reducing the load in particular balances is known as </a:t>
            </a:r>
            <a:r>
              <a:rPr lang="en-US" sz="1600" b="1" i="0" dirty="0">
                <a:solidFill>
                  <a:srgbClr val="333333"/>
                </a:solidFill>
                <a:effectLst/>
                <a:latin typeface="inter-bold"/>
              </a:rPr>
              <a:t>scalability testing</a:t>
            </a:r>
            <a:r>
              <a:rPr lang="en-US" sz="1600" b="0" i="0" dirty="0">
                <a:solidFill>
                  <a:srgbClr val="333333"/>
                </a:solidFill>
                <a:effectLst/>
                <a:latin typeface="inter-regular"/>
              </a:rPr>
              <a:t>.</a:t>
            </a:r>
          </a:p>
          <a:p>
            <a:pPr lvl="1" algn="just"/>
            <a:r>
              <a:rPr lang="en-US" sz="1600" b="0" i="0" dirty="0">
                <a:solidFill>
                  <a:srgbClr val="333333"/>
                </a:solidFill>
                <a:effectLst/>
                <a:latin typeface="inter-regular"/>
              </a:rPr>
              <a:t>In scalability testing, we can also check the </a:t>
            </a:r>
            <a:r>
              <a:rPr lang="en-US" sz="1600" b="1" i="0" dirty="0">
                <a:solidFill>
                  <a:srgbClr val="333333"/>
                </a:solidFill>
                <a:effectLst/>
                <a:latin typeface="inter-bold"/>
              </a:rPr>
              <a:t>system, processes, or database's ability</a:t>
            </a:r>
            <a:r>
              <a:rPr lang="en-US" sz="1600" b="0" i="0" dirty="0">
                <a:solidFill>
                  <a:srgbClr val="333333"/>
                </a:solidFill>
                <a:effectLst/>
                <a:latin typeface="inter-regular"/>
              </a:rPr>
              <a:t> to meet an upward need. </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Stability Testing</a:t>
            </a:r>
          </a:p>
          <a:p>
            <a:pPr lvl="1" algn="just"/>
            <a:r>
              <a:rPr lang="en-US" sz="1600" b="0" i="0" dirty="0">
                <a:solidFill>
                  <a:srgbClr val="333333"/>
                </a:solidFill>
                <a:effectLst/>
                <a:latin typeface="inter-regular"/>
              </a:rPr>
              <a:t>Stability testing is a procedure where we evaluate the application's performance by applying the load for a precise time.</a:t>
            </a:r>
          </a:p>
          <a:p>
            <a:pPr lvl="1" algn="just"/>
            <a:r>
              <a:rPr lang="en-US" sz="1600" dirty="0">
                <a:solidFill>
                  <a:srgbClr val="333333"/>
                </a:solidFill>
                <a:latin typeface="inter-regular"/>
              </a:rPr>
              <a:t>M</a:t>
            </a:r>
            <a:r>
              <a:rPr lang="en-US" sz="1600" b="0" i="0" dirty="0">
                <a:solidFill>
                  <a:srgbClr val="333333"/>
                </a:solidFill>
                <a:effectLst/>
                <a:latin typeface="inter-regular"/>
              </a:rPr>
              <a:t>ainly checks the constancy problems of the application and the efficiency of a developed product. In this type of testing, we can rapidly find the system's defect even in a stressful situation.</a:t>
            </a:r>
          </a:p>
          <a:p>
            <a:pPr algn="just"/>
            <a:endParaRPr lang="en-US" sz="1800" b="0" i="0" dirty="0">
              <a:solidFill>
                <a:srgbClr val="000000"/>
              </a:solidFill>
              <a:effectLst/>
              <a:latin typeface="inter-regular"/>
            </a:endParaRPr>
          </a:p>
          <a:p>
            <a:endParaRPr lang="en-IN" sz="1800" dirty="0"/>
          </a:p>
        </p:txBody>
      </p:sp>
      <p:sp>
        <p:nvSpPr>
          <p:cNvPr id="3" name="Title 2">
            <a:extLst>
              <a:ext uri="{FF2B5EF4-FFF2-40B4-BE49-F238E27FC236}">
                <a16:creationId xmlns:a16="http://schemas.microsoft.com/office/drawing/2014/main" id="{CFCACF1B-CB0D-424D-A27C-196786B0801F}"/>
              </a:ext>
            </a:extLst>
          </p:cNvPr>
          <p:cNvSpPr>
            <a:spLocks noGrp="1"/>
          </p:cNvSpPr>
          <p:nvPr>
            <p:ph type="title"/>
          </p:nvPr>
        </p:nvSpPr>
        <p:spPr/>
        <p:txBody>
          <a:bodyPr/>
          <a:lstStyle/>
          <a:p>
            <a:r>
              <a:rPr lang="en-US" b="1" i="0" dirty="0">
                <a:solidFill>
                  <a:schemeClr val="accent1">
                    <a:lumMod val="75000"/>
                  </a:schemeClr>
                </a:solidFill>
                <a:effectLst/>
                <a:latin typeface="inter-bold"/>
              </a:rPr>
              <a:t>Classification of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1159819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0464-A04E-4390-9E2F-A936AB2557BA}"/>
              </a:ext>
            </a:extLst>
          </p:cNvPr>
          <p:cNvSpPr>
            <a:spLocks noGrp="1"/>
          </p:cNvSpPr>
          <p:nvPr>
            <p:ph idx="1"/>
          </p:nvPr>
        </p:nvSpPr>
        <p:spPr/>
        <p:txBody>
          <a:bodyPr/>
          <a:lstStyle/>
          <a:p>
            <a:pPr algn="just"/>
            <a:r>
              <a:rPr lang="en-US" dirty="0">
                <a:solidFill>
                  <a:srgbClr val="333333"/>
                </a:solidFill>
                <a:latin typeface="inter-regular"/>
              </a:rPr>
              <a:t>I</a:t>
            </a:r>
            <a:r>
              <a:rPr lang="en-US" b="0" i="0" dirty="0">
                <a:solidFill>
                  <a:srgbClr val="333333"/>
                </a:solidFill>
                <a:effectLst/>
                <a:latin typeface="inter-regular"/>
              </a:rPr>
              <a:t>s a </a:t>
            </a:r>
            <a:r>
              <a:rPr lang="en-US" b="1" i="0" dirty="0">
                <a:solidFill>
                  <a:srgbClr val="333333"/>
                </a:solidFill>
                <a:effectLst/>
                <a:latin typeface="inter-bold"/>
              </a:rPr>
              <a:t>collaboration of black box and white box testing</a:t>
            </a:r>
            <a:r>
              <a:rPr lang="en-US" b="0" i="0" dirty="0">
                <a:solidFill>
                  <a:srgbClr val="333333"/>
                </a:solidFill>
                <a:effectLst/>
                <a:latin typeface="inter-regular"/>
              </a:rPr>
              <a:t>.</a:t>
            </a:r>
          </a:p>
          <a:p>
            <a:pPr algn="just"/>
            <a:r>
              <a:rPr lang="en-US" b="0" i="0" dirty="0">
                <a:solidFill>
                  <a:srgbClr val="333333"/>
                </a:solidFill>
                <a:effectLst/>
                <a:latin typeface="inter-regular"/>
              </a:rPr>
              <a:t>Includes access to internal coding for designing test cases. </a:t>
            </a:r>
          </a:p>
          <a:p>
            <a:pPr algn="just"/>
            <a:r>
              <a:rPr lang="en-US" b="0" i="0" dirty="0">
                <a:solidFill>
                  <a:srgbClr val="333333"/>
                </a:solidFill>
                <a:effectLst/>
                <a:latin typeface="inter-regular"/>
              </a:rPr>
              <a:t>Performed by a person who knows coding as well as testing.</a:t>
            </a:r>
          </a:p>
          <a:p>
            <a:endParaRPr lang="en-IN" dirty="0"/>
          </a:p>
        </p:txBody>
      </p:sp>
      <p:sp>
        <p:nvSpPr>
          <p:cNvPr id="3" name="Title 2">
            <a:extLst>
              <a:ext uri="{FF2B5EF4-FFF2-40B4-BE49-F238E27FC236}">
                <a16:creationId xmlns:a16="http://schemas.microsoft.com/office/drawing/2014/main" id="{2B9F5CDA-9171-4C3A-B6AA-C5D34A733FC4}"/>
              </a:ext>
            </a:extLst>
          </p:cNvPr>
          <p:cNvSpPr>
            <a:spLocks noGrp="1"/>
          </p:cNvSpPr>
          <p:nvPr>
            <p:ph type="title"/>
          </p:nvPr>
        </p:nvSpPr>
        <p:spPr/>
        <p:txBody>
          <a:bodyPr/>
          <a:lstStyle/>
          <a:p>
            <a:r>
              <a:rPr lang="en-IN" b="0" i="0" dirty="0">
                <a:solidFill>
                  <a:schemeClr val="accent1">
                    <a:lumMod val="75000"/>
                  </a:schemeClr>
                </a:solidFill>
                <a:effectLst/>
                <a:latin typeface="erdana"/>
              </a:rPr>
              <a:t>Grey Box Testing</a:t>
            </a:r>
            <a:endParaRPr lang="en-IN" dirty="0">
              <a:solidFill>
                <a:schemeClr val="accent1">
                  <a:lumMod val="75000"/>
                </a:schemeClr>
              </a:solidFill>
            </a:endParaRPr>
          </a:p>
        </p:txBody>
      </p:sp>
    </p:spTree>
    <p:extLst>
      <p:ext uri="{BB962C8B-B14F-4D97-AF65-F5344CB8AC3E}">
        <p14:creationId xmlns:p14="http://schemas.microsoft.com/office/powerpoint/2010/main" val="10412439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28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4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0b6ed930-c14f-457a-85a7-ba41e8ce0840"/>
  <p:tag name="ARTICULATE_SLIDE_NAV" val="53"/>
</p:tagLst>
</file>

<file path=ppt/tags/tag1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2.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c63bb7a-9b5c-4317-936a-2ab9d654b561"/>
  <p:tag name="ARTICULATE_SLIDE_NAV" val="55"/>
</p:tagLst>
</file>

<file path=ppt/tags/tag3.xml><?xml version="1.0" encoding="utf-8"?>
<p:tagLst xmlns:a="http://schemas.openxmlformats.org/drawingml/2006/main" xmlns:r="http://schemas.openxmlformats.org/officeDocument/2006/relationships" xmlns:p="http://schemas.openxmlformats.org/presentationml/2006/main">
  <p:tag name="ARTICULATE_TITLE_TAG" val="Waterfall Methodology (SDLC)"/>
  <p:tag name="ARTICULATE_SLIDE_PAUSE" val="1"/>
  <p:tag name="ARTICULATE_NAV_LEVEL" val="1"/>
  <p:tag name="ARTICULATE_PLAYLIST_ID" val="-1"/>
  <p:tag name="ARTICULATE_LOCK_SLIDE" val="0"/>
  <p:tag name="ARTICULATE_SLIDE_GUID" val="8415a615-e0de-474c-85cb-513f089bb084"/>
  <p:tag name="ARTICULATE_SLIDE_NAV" val="56"/>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b14846c-5f27-451a-9170-4c6e0319e011"/>
  <p:tag name="ARTICULATE_SLIDE_NAV" val="58"/>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def140c7-e6ec-46ac-8287-26ec4bcffa97"/>
  <p:tag name="ARTICULATE_SLIDE_NAV" val="59"/>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run\LOCALS~1\Temp\articulate\presenter\imgtemp\Ona60Nnr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7553</Words>
  <Application>Microsoft Office PowerPoint</Application>
  <PresentationFormat>Widescreen</PresentationFormat>
  <Paragraphs>712</Paragraphs>
  <Slides>76</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Arial</vt:lpstr>
      <vt:lpstr>Calibri</vt:lpstr>
      <vt:lpstr>Calibri Light</vt:lpstr>
      <vt:lpstr>Cambria</vt:lpstr>
      <vt:lpstr>erdana</vt:lpstr>
      <vt:lpstr>inter-bold</vt:lpstr>
      <vt:lpstr>inter-regular</vt:lpstr>
      <vt:lpstr>Times New Roman</vt:lpstr>
      <vt:lpstr>Times New Roman</vt:lpstr>
      <vt:lpstr>Trebuchet MS</vt:lpstr>
      <vt:lpstr>1_Office Theme</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lpstr>Types of SDLC</vt:lpstr>
      <vt:lpstr>PowerPoint Presentation</vt:lpstr>
      <vt:lpstr>PowerPoint Presentation</vt:lpstr>
      <vt:lpstr>PowerPoint Presentation</vt:lpstr>
      <vt:lpstr>PowerPoint Presentation</vt:lpstr>
      <vt:lpstr>PowerPoint Presentation</vt:lpstr>
      <vt:lpstr>PowerPoint Presentation</vt:lpstr>
      <vt:lpstr>Agile Ecosystem</vt:lpstr>
      <vt:lpstr>Team Transformation</vt:lpstr>
      <vt:lpstr>Example of Agile Approach</vt:lpstr>
      <vt:lpstr>Example of Agile Approach</vt:lpstr>
      <vt:lpstr>Agile Software Development</vt:lpstr>
      <vt:lpstr>Agile Model - Advantages</vt:lpstr>
      <vt:lpstr>PowerPoint Presentation</vt:lpstr>
      <vt:lpstr>PowerPoint Presentation</vt:lpstr>
      <vt:lpstr>PowerPoint Presentation</vt:lpstr>
      <vt:lpstr>Iterative Model</vt:lpstr>
      <vt:lpstr> Iterative Model Application </vt:lpstr>
      <vt:lpstr> Iterative Model Application </vt:lpstr>
      <vt:lpstr>Iterative Model - Advantages</vt:lpstr>
      <vt:lpstr>Iterative Model - Advantages</vt:lpstr>
      <vt:lpstr> Iterative Model - Disadvantages </vt:lpstr>
      <vt:lpstr> Iterative Model - Disadvantages </vt:lpstr>
      <vt:lpstr>Incremental Model</vt:lpstr>
      <vt:lpstr>Incremental Model</vt:lpstr>
      <vt:lpstr>Incremental Model</vt:lpstr>
      <vt:lpstr> Incremental Model Applications </vt:lpstr>
      <vt:lpstr>Incremental Model- Advantages</vt:lpstr>
      <vt:lpstr>Incremental Model- Disadvantages</vt:lpstr>
      <vt:lpstr>Key Highlights </vt:lpstr>
      <vt:lpstr>Key Highlights </vt:lpstr>
      <vt:lpstr>Example of Incremental Model</vt:lpstr>
      <vt:lpstr>Example of Incremental Model</vt:lpstr>
      <vt:lpstr>Software Testing Life Cycle</vt:lpstr>
      <vt:lpstr> 1. Requirement Analysis:</vt:lpstr>
      <vt:lpstr>2. Test Plan Creation:</vt:lpstr>
      <vt:lpstr>3. Environment setup:</vt:lpstr>
      <vt:lpstr>4. Test case Execution:</vt:lpstr>
      <vt:lpstr>5. Defect Logging:</vt:lpstr>
      <vt:lpstr>6. Test Cycle Closure:</vt:lpstr>
      <vt:lpstr>Types of Software Testing </vt:lpstr>
      <vt:lpstr>What is Manual Testing?</vt:lpstr>
      <vt:lpstr>White Box Testing</vt:lpstr>
      <vt:lpstr>Black Box Testing</vt:lpstr>
      <vt:lpstr>Types of Black Box Testing</vt:lpstr>
      <vt:lpstr>Functional Testing</vt:lpstr>
      <vt:lpstr>1. Unit Testing</vt:lpstr>
      <vt:lpstr>2. Integration Testing</vt:lpstr>
      <vt:lpstr>Incremental Integration Testing</vt:lpstr>
      <vt:lpstr>Non-Incremental Integration Testing/ Big Bang Method</vt:lpstr>
      <vt:lpstr>3. System Testing</vt:lpstr>
      <vt:lpstr>Non-function Testing</vt:lpstr>
      <vt:lpstr>1. Performance Testing</vt:lpstr>
      <vt:lpstr>Classification of Performance Testing</vt:lpstr>
      <vt:lpstr>Grey Box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4</cp:revision>
  <dcterms:created xsi:type="dcterms:W3CDTF">2021-11-17T04:01:36Z</dcterms:created>
  <dcterms:modified xsi:type="dcterms:W3CDTF">2021-11-17T10:19:56Z</dcterms:modified>
</cp:coreProperties>
</file>