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 id="1453" r:id="rId78"/>
    <p:sldId id="1480" r:id="rId79"/>
    <p:sldId id="1481" r:id="rId80"/>
    <p:sldId id="1471" r:id="rId81"/>
    <p:sldId id="1472" r:id="rId82"/>
    <p:sldId id="1473" r:id="rId83"/>
    <p:sldId id="1474" r:id="rId84"/>
    <p:sldId id="1475" r:id="rId85"/>
    <p:sldId id="1476" r:id="rId86"/>
    <p:sldId id="1477" r:id="rId87"/>
    <p:sldId id="1478" r:id="rId88"/>
    <p:sldId id="1454" r:id="rId89"/>
    <p:sldId id="1455" r:id="rId90"/>
    <p:sldId id="1456" r:id="rId91"/>
    <p:sldId id="1457" r:id="rId92"/>
    <p:sldId id="1458" r:id="rId93"/>
    <p:sldId id="1459"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11/17/2021 5:30 PM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5:30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normAutofit fontScale="90000"/>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05E08-E28B-457B-82EE-8DEAABE40485}"/>
              </a:ext>
            </a:extLst>
          </p:cNvPr>
          <p:cNvSpPr>
            <a:spLocks noGrp="1"/>
          </p:cNvSpPr>
          <p:nvPr>
            <p:ph idx="1"/>
          </p:nvPr>
        </p:nvSpPr>
        <p:spPr>
          <a:xfrm>
            <a:off x="733424" y="1209675"/>
            <a:ext cx="10442575" cy="5113467"/>
          </a:xfrm>
        </p:spPr>
        <p:txBody>
          <a:bodyPr/>
          <a:lstStyle/>
          <a:p>
            <a:pPr algn="just">
              <a:buFont typeface="Arial" panose="020B0604020202020204" pitchFamily="34" charset="0"/>
              <a:buChar char="•"/>
            </a:pPr>
            <a:r>
              <a:rPr lang="en-US" b="0" i="0" dirty="0">
                <a:solidFill>
                  <a:srgbClr val="000000"/>
                </a:solidFill>
                <a:effectLst/>
                <a:latin typeface="inter-regular"/>
              </a:rPr>
              <a:t>Test scenarios</a:t>
            </a:r>
          </a:p>
          <a:p>
            <a:pPr algn="just">
              <a:buFont typeface="Arial" panose="020B0604020202020204" pitchFamily="34" charset="0"/>
              <a:buChar char="•"/>
            </a:pPr>
            <a:r>
              <a:rPr lang="en-US" b="0" i="0" dirty="0">
                <a:solidFill>
                  <a:srgbClr val="000000"/>
                </a:solidFill>
                <a:effectLst/>
                <a:latin typeface="inter-regular"/>
              </a:rPr>
              <a:t>Test case</a:t>
            </a:r>
          </a:p>
          <a:p>
            <a:pPr algn="just">
              <a:buFont typeface="Arial" panose="020B0604020202020204" pitchFamily="34" charset="0"/>
              <a:buChar char="•"/>
            </a:pPr>
            <a:r>
              <a:rPr lang="en-US" b="0" i="0" dirty="0">
                <a:solidFill>
                  <a:srgbClr val="000000"/>
                </a:solidFill>
                <a:effectLst/>
                <a:latin typeface="inter-regular"/>
              </a:rPr>
              <a:t>Test plan</a:t>
            </a:r>
          </a:p>
          <a:p>
            <a:pPr algn="just">
              <a:buFont typeface="Arial" panose="020B0604020202020204" pitchFamily="34" charset="0"/>
              <a:buChar char="•"/>
            </a:pPr>
            <a:r>
              <a:rPr lang="en-US" b="0" i="0" dirty="0">
                <a:solidFill>
                  <a:srgbClr val="000000"/>
                </a:solidFill>
                <a:effectLst/>
                <a:latin typeface="inter-regular"/>
              </a:rPr>
              <a:t>Requirement traceability matrix(RTM)</a:t>
            </a:r>
          </a:p>
          <a:p>
            <a:pPr algn="just">
              <a:buFont typeface="Arial" panose="020B0604020202020204" pitchFamily="34" charset="0"/>
              <a:buChar char="•"/>
            </a:pPr>
            <a:r>
              <a:rPr lang="en-US" b="0" i="0" dirty="0">
                <a:solidFill>
                  <a:srgbClr val="000000"/>
                </a:solidFill>
                <a:effectLst/>
                <a:latin typeface="inter-regular"/>
              </a:rPr>
              <a:t>Test strategy</a:t>
            </a:r>
          </a:p>
          <a:p>
            <a:pPr algn="just">
              <a:buFont typeface="Arial" panose="020B0604020202020204" pitchFamily="34" charset="0"/>
              <a:buChar char="•"/>
            </a:pPr>
            <a:r>
              <a:rPr lang="en-US" b="0" i="0" dirty="0">
                <a:solidFill>
                  <a:srgbClr val="000000"/>
                </a:solidFill>
                <a:effectLst/>
                <a:latin typeface="inter-regular"/>
              </a:rPr>
              <a:t>Test data</a:t>
            </a:r>
          </a:p>
          <a:p>
            <a:pPr algn="just">
              <a:buFont typeface="Arial" panose="020B0604020202020204" pitchFamily="34" charset="0"/>
              <a:buChar char="•"/>
            </a:pPr>
            <a:r>
              <a:rPr lang="en-US" b="0" i="0" dirty="0">
                <a:solidFill>
                  <a:srgbClr val="000000"/>
                </a:solidFill>
                <a:effectLst/>
                <a:latin typeface="inter-regular"/>
              </a:rPr>
              <a:t>Bug report</a:t>
            </a:r>
          </a:p>
          <a:p>
            <a:pPr algn="just">
              <a:buFont typeface="Arial" panose="020B0604020202020204" pitchFamily="34" charset="0"/>
              <a:buChar char="•"/>
            </a:pPr>
            <a:r>
              <a:rPr lang="en-US" b="0" i="0" dirty="0">
                <a:solidFill>
                  <a:srgbClr val="000000"/>
                </a:solidFill>
                <a:effectLst/>
                <a:latin typeface="inter-regular"/>
              </a:rPr>
              <a:t>Test execution report</a:t>
            </a:r>
          </a:p>
          <a:p>
            <a:endParaRPr lang="en-IN" dirty="0"/>
          </a:p>
        </p:txBody>
      </p:sp>
      <p:sp>
        <p:nvSpPr>
          <p:cNvPr id="3" name="Title 2">
            <a:extLst>
              <a:ext uri="{FF2B5EF4-FFF2-40B4-BE49-F238E27FC236}">
                <a16:creationId xmlns:a16="http://schemas.microsoft.com/office/drawing/2014/main" id="{914B2555-A1C1-4BD1-909F-A9BC64766E07}"/>
              </a:ext>
            </a:extLst>
          </p:cNvPr>
          <p:cNvSpPr>
            <a:spLocks noGrp="1"/>
          </p:cNvSpPr>
          <p:nvPr>
            <p:ph type="title"/>
          </p:nvPr>
        </p:nvSpPr>
        <p:spPr>
          <a:xfrm>
            <a:off x="838200" y="141282"/>
            <a:ext cx="10515600" cy="1325563"/>
          </a:xfrm>
        </p:spPr>
        <p:txBody>
          <a:bodyPr/>
          <a:lstStyle/>
          <a:p>
            <a:r>
              <a:rPr lang="en-IN" b="0" i="0" dirty="0">
                <a:solidFill>
                  <a:schemeClr val="accent1">
                    <a:lumMod val="75000"/>
                  </a:schemeClr>
                </a:solidFill>
                <a:effectLst/>
                <a:latin typeface="erdana"/>
              </a:rPr>
              <a:t>Types of test document</a:t>
            </a:r>
            <a:endParaRPr lang="en-IN" dirty="0">
              <a:solidFill>
                <a:schemeClr val="accent1">
                  <a:lumMod val="75000"/>
                </a:schemeClr>
              </a:solidFill>
            </a:endParaRPr>
          </a:p>
        </p:txBody>
      </p:sp>
      <p:pic>
        <p:nvPicPr>
          <p:cNvPr id="4098" name="Picture 2" descr="Testing Documentation">
            <a:extLst>
              <a:ext uri="{FF2B5EF4-FFF2-40B4-BE49-F238E27FC236}">
                <a16:creationId xmlns:a16="http://schemas.microsoft.com/office/drawing/2014/main" id="{9F4099D3-89D8-408A-A9AC-95F5BEA8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840" y="419100"/>
            <a:ext cx="5943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995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C57F2-C3C4-4685-80EC-EB4762295EA9}"/>
              </a:ext>
            </a:extLst>
          </p:cNvPr>
          <p:cNvSpPr>
            <a:spLocks noGrp="1"/>
          </p:cNvSpPr>
          <p:nvPr>
            <p:ph idx="1"/>
          </p:nvPr>
        </p:nvSpPr>
        <p:spPr/>
        <p:txBody>
          <a:bodyPr/>
          <a:lstStyle/>
          <a:p>
            <a:r>
              <a:rPr lang="en-US" b="0" i="0" dirty="0">
                <a:solidFill>
                  <a:srgbClr val="333333"/>
                </a:solidFill>
                <a:effectLst/>
                <a:latin typeface="inter-regular"/>
              </a:rPr>
              <a:t>It is a document that defines the multiple ways or combinations of testing the application. </a:t>
            </a:r>
          </a:p>
          <a:p>
            <a:r>
              <a:rPr lang="en-US" b="0" i="0" dirty="0">
                <a:solidFill>
                  <a:srgbClr val="333333"/>
                </a:solidFill>
                <a:effectLst/>
                <a:latin typeface="inter-regular"/>
              </a:rPr>
              <a:t>It is prepared to understand the flow of an application. It does not consist of any inputs and navigation steps.</a:t>
            </a:r>
            <a:endParaRPr lang="en-IN" dirty="0"/>
          </a:p>
        </p:txBody>
      </p:sp>
      <p:sp>
        <p:nvSpPr>
          <p:cNvPr id="3" name="Title 2">
            <a:extLst>
              <a:ext uri="{FF2B5EF4-FFF2-40B4-BE49-F238E27FC236}">
                <a16:creationId xmlns:a16="http://schemas.microsoft.com/office/drawing/2014/main" id="{EC250A52-442E-44BC-AE60-050F3DF27769}"/>
              </a:ext>
            </a:extLst>
          </p:cNvPr>
          <p:cNvSpPr>
            <a:spLocks noGrp="1"/>
          </p:cNvSpPr>
          <p:nvPr>
            <p:ph type="title"/>
          </p:nvPr>
        </p:nvSpPr>
        <p:spPr/>
        <p:txBody>
          <a:bodyPr/>
          <a:lstStyle/>
          <a:p>
            <a:r>
              <a:rPr lang="en-IN"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179153249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C410A-2F55-4B7D-B0D0-3330C0DF7B57}"/>
              </a:ext>
            </a:extLst>
          </p:cNvPr>
          <p:cNvSpPr>
            <a:spLocks noGrp="1"/>
          </p:cNvSpPr>
          <p:nvPr>
            <p:ph idx="1"/>
          </p:nvPr>
        </p:nvSpPr>
        <p:spPr/>
        <p:txBody>
          <a:bodyPr/>
          <a:lstStyle/>
          <a:p>
            <a:r>
              <a:rPr lang="en-US" b="0" i="0" dirty="0">
                <a:solidFill>
                  <a:srgbClr val="333333"/>
                </a:solidFill>
                <a:effectLst/>
                <a:latin typeface="inter-regular"/>
              </a:rPr>
              <a:t>It is an in-details document that describes step by step procedure to test an application. </a:t>
            </a:r>
          </a:p>
          <a:p>
            <a:r>
              <a:rPr lang="en-US" b="0" i="0" dirty="0">
                <a:solidFill>
                  <a:srgbClr val="333333"/>
                </a:solidFill>
                <a:effectLst/>
                <a:latin typeface="inter-regular"/>
              </a:rPr>
              <a:t>It consists of the complete navigation steps and inputs and all the scenarios that need to be tested for the application. </a:t>
            </a:r>
          </a:p>
          <a:p>
            <a:r>
              <a:rPr lang="en-US" b="0" i="0" dirty="0">
                <a:solidFill>
                  <a:srgbClr val="333333"/>
                </a:solidFill>
                <a:effectLst/>
                <a:latin typeface="inter-regular"/>
              </a:rPr>
              <a:t>We will write the test case to maintain the consistency, or every tester will follow the same approach for organizing the test document.</a:t>
            </a:r>
            <a:endParaRPr lang="en-IN" dirty="0"/>
          </a:p>
        </p:txBody>
      </p:sp>
      <p:sp>
        <p:nvSpPr>
          <p:cNvPr id="3" name="Title 2">
            <a:extLst>
              <a:ext uri="{FF2B5EF4-FFF2-40B4-BE49-F238E27FC236}">
                <a16:creationId xmlns:a16="http://schemas.microsoft.com/office/drawing/2014/main" id="{44AF7380-C2D9-4D52-AE71-64A0E908D802}"/>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spTree>
    <p:extLst>
      <p:ext uri="{BB962C8B-B14F-4D97-AF65-F5344CB8AC3E}">
        <p14:creationId xmlns:p14="http://schemas.microsoft.com/office/powerpoint/2010/main" val="21039710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431DEA-6797-4124-ADF7-17E427112C66}"/>
              </a:ext>
            </a:extLst>
          </p:cNvPr>
          <p:cNvSpPr>
            <a:spLocks noGrp="1"/>
          </p:cNvSpPr>
          <p:nvPr>
            <p:ph idx="1"/>
          </p:nvPr>
        </p:nvSpPr>
        <p:spPr/>
        <p:txBody>
          <a:bodyPr/>
          <a:lstStyle/>
          <a:p>
            <a:r>
              <a:rPr lang="en-US" b="0" i="0" dirty="0">
                <a:solidFill>
                  <a:srgbClr val="333333"/>
                </a:solidFill>
                <a:effectLst/>
                <a:latin typeface="inter-regular"/>
              </a:rPr>
              <a:t>It is a document that is prepared by the managers or test lead. It consists of all information about the testing activities. </a:t>
            </a:r>
          </a:p>
          <a:p>
            <a:r>
              <a:rPr lang="en-US" b="0" i="0" dirty="0">
                <a:solidFill>
                  <a:srgbClr val="333333"/>
                </a:solidFill>
                <a:effectLst/>
                <a:latin typeface="inter-regular"/>
              </a:rPr>
              <a:t>The test plan consists of multiple components such as </a:t>
            </a:r>
            <a:r>
              <a:rPr lang="en-US" b="1" i="0" dirty="0">
                <a:solidFill>
                  <a:srgbClr val="333333"/>
                </a:solidFill>
                <a:effectLst/>
                <a:latin typeface="inter-bold"/>
              </a:rPr>
              <a:t>Objectives, Scope, Approach, Test Environments, Test methodology, Template, Role &amp; Responsibility, Effort estimation, Entry and Exit criteria, Schedule, Tools, Defect tracking, Test Deliverable, Assumption, Risk,</a:t>
            </a:r>
            <a:r>
              <a:rPr lang="en-US" b="0" i="0" dirty="0">
                <a:solidFill>
                  <a:srgbClr val="333333"/>
                </a:solidFill>
                <a:effectLst/>
                <a:latin typeface="inter-regular"/>
              </a:rPr>
              <a:t> and </a:t>
            </a:r>
            <a:r>
              <a:rPr lang="en-US" b="1" i="0" dirty="0">
                <a:solidFill>
                  <a:srgbClr val="333333"/>
                </a:solidFill>
                <a:effectLst/>
                <a:latin typeface="inter-bold"/>
              </a:rPr>
              <a:t>Mitigation Plan or Contingency Plan.</a:t>
            </a:r>
            <a:endParaRPr lang="en-IN" dirty="0"/>
          </a:p>
        </p:txBody>
      </p:sp>
      <p:sp>
        <p:nvSpPr>
          <p:cNvPr id="3" name="Title 2">
            <a:extLst>
              <a:ext uri="{FF2B5EF4-FFF2-40B4-BE49-F238E27FC236}">
                <a16:creationId xmlns:a16="http://schemas.microsoft.com/office/drawing/2014/main" id="{8B2FF7FA-43B8-41D9-B2B3-543F99629698}"/>
              </a:ext>
            </a:extLst>
          </p:cNvPr>
          <p:cNvSpPr>
            <a:spLocks noGrp="1"/>
          </p:cNvSpPr>
          <p:nvPr>
            <p:ph type="title"/>
          </p:nvPr>
        </p:nvSpPr>
        <p:spPr/>
        <p:txBody>
          <a:bodyPr/>
          <a:lstStyle/>
          <a:p>
            <a:r>
              <a:rPr lang="en-IN" dirty="0">
                <a:solidFill>
                  <a:schemeClr val="accent1">
                    <a:lumMod val="75000"/>
                  </a:schemeClr>
                </a:solidFill>
              </a:rPr>
              <a:t>Test Plan</a:t>
            </a:r>
          </a:p>
        </p:txBody>
      </p:sp>
    </p:spTree>
    <p:extLst>
      <p:ext uri="{BB962C8B-B14F-4D97-AF65-F5344CB8AC3E}">
        <p14:creationId xmlns:p14="http://schemas.microsoft.com/office/powerpoint/2010/main" val="1359023233"/>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93DF7-79C3-4A67-9C21-604D11D37D75}"/>
              </a:ext>
            </a:extLst>
          </p:cNvPr>
          <p:cNvSpPr>
            <a:spLocks noGrp="1"/>
          </p:cNvSpPr>
          <p:nvPr>
            <p:ph idx="1"/>
          </p:nvPr>
        </p:nvSpPr>
        <p:spPr/>
        <p:txBody>
          <a:bodyPr/>
          <a:lstStyle/>
          <a:p>
            <a:r>
              <a:rPr lang="en-US" b="0" i="0" dirty="0">
                <a:solidFill>
                  <a:srgbClr val="333333"/>
                </a:solidFill>
                <a:effectLst/>
                <a:latin typeface="inter-regular"/>
              </a:rPr>
              <a:t>The Requirement traceability matrix [RTM] is a document which ensures that all the test case has been covered. </a:t>
            </a:r>
          </a:p>
          <a:p>
            <a:r>
              <a:rPr lang="en-US" b="0" i="0" dirty="0">
                <a:solidFill>
                  <a:srgbClr val="333333"/>
                </a:solidFill>
                <a:effectLst/>
                <a:latin typeface="inter-regular"/>
              </a:rPr>
              <a:t>This document is created before the test execution process to verify that we did not miss writing any test case for the particular requirement.</a:t>
            </a:r>
            <a:endParaRPr lang="en-IN" dirty="0"/>
          </a:p>
        </p:txBody>
      </p:sp>
      <p:sp>
        <p:nvSpPr>
          <p:cNvPr id="3" name="Title 2">
            <a:extLst>
              <a:ext uri="{FF2B5EF4-FFF2-40B4-BE49-F238E27FC236}">
                <a16:creationId xmlns:a16="http://schemas.microsoft.com/office/drawing/2014/main" id="{7C0D2731-B2A7-4318-A122-06F3B5996807}"/>
              </a:ext>
            </a:extLst>
          </p:cNvPr>
          <p:cNvSpPr>
            <a:spLocks noGrp="1"/>
          </p:cNvSpPr>
          <p:nvPr>
            <p:ph type="title"/>
          </p:nvPr>
        </p:nvSpPr>
        <p:spPr/>
        <p:txBody>
          <a:bodyPr/>
          <a:lstStyle/>
          <a:p>
            <a:r>
              <a:rPr lang="en-IN" i="0" dirty="0">
                <a:solidFill>
                  <a:schemeClr val="accent1">
                    <a:lumMod val="75000"/>
                  </a:schemeClr>
                </a:solidFill>
                <a:effectLst/>
                <a:latin typeface="erdana"/>
              </a:rPr>
              <a:t>Requirement Traceability Matrix (RTM)</a:t>
            </a:r>
            <a:endParaRPr lang="en-IN" dirty="0">
              <a:solidFill>
                <a:schemeClr val="accent1">
                  <a:lumMod val="75000"/>
                </a:schemeClr>
              </a:solidFill>
            </a:endParaRPr>
          </a:p>
        </p:txBody>
      </p:sp>
    </p:spTree>
    <p:extLst>
      <p:ext uri="{BB962C8B-B14F-4D97-AF65-F5344CB8AC3E}">
        <p14:creationId xmlns:p14="http://schemas.microsoft.com/office/powerpoint/2010/main" val="385655852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855D2-5BE5-44AF-9395-764D46DB3F8F}"/>
              </a:ext>
            </a:extLst>
          </p:cNvPr>
          <p:cNvSpPr>
            <a:spLocks noGrp="1"/>
          </p:cNvSpPr>
          <p:nvPr>
            <p:ph idx="1"/>
          </p:nvPr>
        </p:nvSpPr>
        <p:spPr/>
        <p:txBody>
          <a:bodyPr/>
          <a:lstStyle/>
          <a:p>
            <a:r>
              <a:rPr lang="en-US" b="0" i="0" dirty="0">
                <a:solidFill>
                  <a:srgbClr val="333333"/>
                </a:solidFill>
                <a:effectLst/>
                <a:latin typeface="inter-regular"/>
              </a:rPr>
              <a:t>The test strategy is a high-level document, which is used to verify the test types (levels) to be executed for the product and also describe that what kind of technique has to be used and which module is going to be tested. </a:t>
            </a:r>
          </a:p>
          <a:p>
            <a:r>
              <a:rPr lang="en-US" b="0" i="0" dirty="0">
                <a:solidFill>
                  <a:srgbClr val="333333"/>
                </a:solidFill>
                <a:effectLst/>
                <a:latin typeface="inter-regular"/>
              </a:rPr>
              <a:t>The Project Manager can approve it. </a:t>
            </a:r>
          </a:p>
          <a:p>
            <a:r>
              <a:rPr lang="en-US" b="0" i="0" dirty="0">
                <a:solidFill>
                  <a:srgbClr val="333333"/>
                </a:solidFill>
                <a:effectLst/>
                <a:latin typeface="inter-regular"/>
              </a:rPr>
              <a:t>It includes the multiple components such as documentation formats, objective, test processes, scope, and customer communication strategy, etc. we cannot modify the test strategy.</a:t>
            </a:r>
            <a:endParaRPr lang="en-IN" dirty="0"/>
          </a:p>
        </p:txBody>
      </p:sp>
      <p:sp>
        <p:nvSpPr>
          <p:cNvPr id="3" name="Title 2">
            <a:extLst>
              <a:ext uri="{FF2B5EF4-FFF2-40B4-BE49-F238E27FC236}">
                <a16:creationId xmlns:a16="http://schemas.microsoft.com/office/drawing/2014/main" id="{3FD62317-F3F0-4A5E-AB4A-7F12B136FFDB}"/>
              </a:ext>
            </a:extLst>
          </p:cNvPr>
          <p:cNvSpPr>
            <a:spLocks noGrp="1"/>
          </p:cNvSpPr>
          <p:nvPr>
            <p:ph type="title"/>
          </p:nvPr>
        </p:nvSpPr>
        <p:spPr/>
        <p:txBody>
          <a:bodyPr/>
          <a:lstStyle/>
          <a:p>
            <a:r>
              <a:rPr lang="en-IN" i="0" dirty="0">
                <a:solidFill>
                  <a:schemeClr val="accent1">
                    <a:lumMod val="75000"/>
                  </a:schemeClr>
                </a:solidFill>
                <a:effectLst/>
                <a:latin typeface="erdana"/>
              </a:rPr>
              <a:t>Test strategy</a:t>
            </a:r>
            <a:endParaRPr lang="en-IN" dirty="0">
              <a:solidFill>
                <a:schemeClr val="accent1">
                  <a:lumMod val="75000"/>
                </a:schemeClr>
              </a:solidFill>
            </a:endParaRPr>
          </a:p>
        </p:txBody>
      </p:sp>
    </p:spTree>
    <p:extLst>
      <p:ext uri="{BB962C8B-B14F-4D97-AF65-F5344CB8AC3E}">
        <p14:creationId xmlns:p14="http://schemas.microsoft.com/office/powerpoint/2010/main" val="1390259393"/>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AEADB-2D66-4CF6-A21E-9E0E9FF366A1}"/>
              </a:ext>
            </a:extLst>
          </p:cNvPr>
          <p:cNvSpPr>
            <a:spLocks noGrp="1"/>
          </p:cNvSpPr>
          <p:nvPr>
            <p:ph idx="1"/>
          </p:nvPr>
        </p:nvSpPr>
        <p:spPr/>
        <p:txBody>
          <a:bodyPr/>
          <a:lstStyle/>
          <a:p>
            <a:pPr algn="just"/>
            <a:r>
              <a:rPr lang="en-US" b="0" i="0" dirty="0">
                <a:solidFill>
                  <a:srgbClr val="333333"/>
                </a:solidFill>
                <a:effectLst/>
                <a:latin typeface="inter-regular"/>
              </a:rPr>
              <a:t>It is data that occurs before the test is executed. It is mainly used when we are implementing the test case. Mostly, we will have the test data in the Excel sheet format and entered manually while performing the test case.</a:t>
            </a:r>
          </a:p>
          <a:p>
            <a:pPr algn="just"/>
            <a:r>
              <a:rPr lang="en-US" b="0" i="0" dirty="0">
                <a:solidFill>
                  <a:srgbClr val="333333"/>
                </a:solidFill>
                <a:effectLst/>
                <a:latin typeface="inter-regular"/>
              </a:rPr>
              <a:t>The test data can be used to check the expected result, which means that when the test data is entered, the expected outcome will meet the actual result and also check the application performance by entering the in-correct input data.</a:t>
            </a:r>
          </a:p>
          <a:p>
            <a:endParaRPr lang="en-IN" dirty="0"/>
          </a:p>
        </p:txBody>
      </p:sp>
      <p:sp>
        <p:nvSpPr>
          <p:cNvPr id="3" name="Title 2">
            <a:extLst>
              <a:ext uri="{FF2B5EF4-FFF2-40B4-BE49-F238E27FC236}">
                <a16:creationId xmlns:a16="http://schemas.microsoft.com/office/drawing/2014/main" id="{775260B2-CE57-4B4A-8C1F-B9CBD33C74E4}"/>
              </a:ext>
            </a:extLst>
          </p:cNvPr>
          <p:cNvSpPr>
            <a:spLocks noGrp="1"/>
          </p:cNvSpPr>
          <p:nvPr>
            <p:ph type="title"/>
          </p:nvPr>
        </p:nvSpPr>
        <p:spPr/>
        <p:txBody>
          <a:bodyPr/>
          <a:lstStyle/>
          <a:p>
            <a:r>
              <a:rPr lang="en-IN" i="0" dirty="0">
                <a:solidFill>
                  <a:schemeClr val="accent1">
                    <a:lumMod val="75000"/>
                  </a:schemeClr>
                </a:solidFill>
                <a:effectLst/>
                <a:latin typeface="erdana"/>
              </a:rPr>
              <a:t>Test Data</a:t>
            </a:r>
            <a:endParaRPr lang="en-IN" dirty="0">
              <a:solidFill>
                <a:schemeClr val="accent1">
                  <a:lumMod val="75000"/>
                </a:schemeClr>
              </a:solidFill>
            </a:endParaRPr>
          </a:p>
        </p:txBody>
      </p:sp>
    </p:spTree>
    <p:extLst>
      <p:ext uri="{BB962C8B-B14F-4D97-AF65-F5344CB8AC3E}">
        <p14:creationId xmlns:p14="http://schemas.microsoft.com/office/powerpoint/2010/main" val="1253507292"/>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B4A11-BDD3-41B5-9BCE-29B7BD5546DD}"/>
              </a:ext>
            </a:extLst>
          </p:cNvPr>
          <p:cNvSpPr>
            <a:spLocks noGrp="1"/>
          </p:cNvSpPr>
          <p:nvPr>
            <p:ph idx="1"/>
          </p:nvPr>
        </p:nvSpPr>
        <p:spPr/>
        <p:txBody>
          <a:bodyPr/>
          <a:lstStyle/>
          <a:p>
            <a:r>
              <a:rPr lang="en-US" b="0" i="0" dirty="0">
                <a:solidFill>
                  <a:srgbClr val="333333"/>
                </a:solidFill>
                <a:effectLst/>
                <a:latin typeface="inter-regular"/>
              </a:rPr>
              <a:t>The bug report is a document where we maintain a summary of all the bugs which occurred during the testing process. </a:t>
            </a:r>
          </a:p>
          <a:p>
            <a:r>
              <a:rPr lang="en-US" b="0" i="0" dirty="0">
                <a:solidFill>
                  <a:srgbClr val="333333"/>
                </a:solidFill>
                <a:effectLst/>
                <a:latin typeface="inter-regular"/>
              </a:rPr>
              <a:t>This is a crucial document for both the developers and test engineers because, with the help of bug reports, they can easily track the defects, report the bug, change the status of bugs which are fixed successfully, and also avoid their repetition in further process.</a:t>
            </a:r>
            <a:endParaRPr lang="en-IN" dirty="0"/>
          </a:p>
        </p:txBody>
      </p:sp>
      <p:sp>
        <p:nvSpPr>
          <p:cNvPr id="3" name="Title 2">
            <a:extLst>
              <a:ext uri="{FF2B5EF4-FFF2-40B4-BE49-F238E27FC236}">
                <a16:creationId xmlns:a16="http://schemas.microsoft.com/office/drawing/2014/main" id="{488E6A97-F251-4283-BC0C-414F3734DE7C}"/>
              </a:ext>
            </a:extLst>
          </p:cNvPr>
          <p:cNvSpPr>
            <a:spLocks noGrp="1"/>
          </p:cNvSpPr>
          <p:nvPr>
            <p:ph type="title"/>
          </p:nvPr>
        </p:nvSpPr>
        <p:spPr/>
        <p:txBody>
          <a:bodyPr/>
          <a:lstStyle/>
          <a:p>
            <a:r>
              <a:rPr lang="en-IN" i="0" dirty="0">
                <a:solidFill>
                  <a:schemeClr val="accent1">
                    <a:lumMod val="75000"/>
                  </a:schemeClr>
                </a:solidFill>
                <a:effectLst/>
                <a:latin typeface="erdana"/>
              </a:rPr>
              <a:t>Bug report</a:t>
            </a:r>
            <a:endParaRPr lang="en-IN" dirty="0">
              <a:solidFill>
                <a:schemeClr val="accent1">
                  <a:lumMod val="75000"/>
                </a:schemeClr>
              </a:solidFill>
            </a:endParaRPr>
          </a:p>
        </p:txBody>
      </p:sp>
    </p:spTree>
    <p:extLst>
      <p:ext uri="{BB962C8B-B14F-4D97-AF65-F5344CB8AC3E}">
        <p14:creationId xmlns:p14="http://schemas.microsoft.com/office/powerpoint/2010/main" val="971211137"/>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F4F0FF-50E1-4193-BAB1-B2D91957CD6D}"/>
              </a:ext>
            </a:extLst>
          </p:cNvPr>
          <p:cNvSpPr>
            <a:spLocks noGrp="1"/>
          </p:cNvSpPr>
          <p:nvPr>
            <p:ph idx="1"/>
          </p:nvPr>
        </p:nvSpPr>
        <p:spPr/>
        <p:txBody>
          <a:bodyPr/>
          <a:lstStyle/>
          <a:p>
            <a:r>
              <a:rPr lang="en-US" b="0" i="0" dirty="0">
                <a:solidFill>
                  <a:srgbClr val="333333"/>
                </a:solidFill>
                <a:effectLst/>
                <a:latin typeface="inter-regular"/>
              </a:rPr>
              <a:t>It is the document prepared by test leads after the entire testing execution process is completed. </a:t>
            </a:r>
          </a:p>
          <a:p>
            <a:r>
              <a:rPr lang="en-US" b="0" i="0" dirty="0">
                <a:solidFill>
                  <a:srgbClr val="333333"/>
                </a:solidFill>
                <a:effectLst/>
                <a:latin typeface="inter-regular"/>
              </a:rPr>
              <a:t>The test summary report defines the constancy of the product, and it contains information like the modules, the number of written test cases, executed, pass, fail, and their percentage.</a:t>
            </a:r>
          </a:p>
          <a:p>
            <a:r>
              <a:rPr lang="en-US" b="0" i="0" dirty="0">
                <a:solidFill>
                  <a:srgbClr val="333333"/>
                </a:solidFill>
                <a:effectLst/>
                <a:latin typeface="inter-regular"/>
              </a:rPr>
              <a:t>Each module has a separate spreadsheet of their respective module.</a:t>
            </a:r>
            <a:endParaRPr lang="en-IN" dirty="0"/>
          </a:p>
        </p:txBody>
      </p:sp>
      <p:sp>
        <p:nvSpPr>
          <p:cNvPr id="3" name="Title 2">
            <a:extLst>
              <a:ext uri="{FF2B5EF4-FFF2-40B4-BE49-F238E27FC236}">
                <a16:creationId xmlns:a16="http://schemas.microsoft.com/office/drawing/2014/main" id="{5CE9A00B-9DA9-4505-A246-E09DDD44B877}"/>
              </a:ext>
            </a:extLst>
          </p:cNvPr>
          <p:cNvSpPr>
            <a:spLocks noGrp="1"/>
          </p:cNvSpPr>
          <p:nvPr>
            <p:ph type="title"/>
          </p:nvPr>
        </p:nvSpPr>
        <p:spPr/>
        <p:txBody>
          <a:bodyPr/>
          <a:lstStyle/>
          <a:p>
            <a:r>
              <a:rPr lang="en-IN" i="0" dirty="0">
                <a:solidFill>
                  <a:schemeClr val="accent1">
                    <a:lumMod val="75000"/>
                  </a:schemeClr>
                </a:solidFill>
                <a:effectLst/>
                <a:latin typeface="erdana"/>
              </a:rPr>
              <a:t>Test execution report</a:t>
            </a:r>
            <a:endParaRPr lang="en-IN" dirty="0">
              <a:solidFill>
                <a:schemeClr val="accent1">
                  <a:lumMod val="75000"/>
                </a:schemeClr>
              </a:solidFill>
            </a:endParaRPr>
          </a:p>
        </p:txBody>
      </p:sp>
    </p:spTree>
    <p:extLst>
      <p:ext uri="{BB962C8B-B14F-4D97-AF65-F5344CB8AC3E}">
        <p14:creationId xmlns:p14="http://schemas.microsoft.com/office/powerpoint/2010/main" val="87670880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FCF7BC-597B-4149-8CED-FF70DD3530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Documentation clarifies the quality of methods and objectives.</a:t>
            </a:r>
          </a:p>
          <a:p>
            <a:pPr algn="just">
              <a:buFont typeface="Arial" panose="020B0604020202020204" pitchFamily="34" charset="0"/>
              <a:buChar char="•"/>
            </a:pPr>
            <a:r>
              <a:rPr lang="en-US" b="0" i="0" dirty="0">
                <a:solidFill>
                  <a:srgbClr val="000000"/>
                </a:solidFill>
                <a:effectLst/>
                <a:latin typeface="inter-regular"/>
              </a:rPr>
              <a:t>It ensures internal coordination when a customer uses software application.</a:t>
            </a:r>
          </a:p>
          <a:p>
            <a:pPr algn="just">
              <a:buFont typeface="Arial" panose="020B0604020202020204" pitchFamily="34" charset="0"/>
              <a:buChar char="•"/>
            </a:pPr>
            <a:r>
              <a:rPr lang="en-US" b="0" i="0" dirty="0">
                <a:solidFill>
                  <a:srgbClr val="000000"/>
                </a:solidFill>
                <a:effectLst/>
                <a:latin typeface="inter-regular"/>
              </a:rPr>
              <a:t>It ensures clarity about the stability of tasks and performance.</a:t>
            </a:r>
          </a:p>
          <a:p>
            <a:pPr algn="just">
              <a:buFont typeface="Arial" panose="020B0604020202020204" pitchFamily="34" charset="0"/>
              <a:buChar char="•"/>
            </a:pPr>
            <a:r>
              <a:rPr lang="en-US" b="0" i="0" dirty="0">
                <a:solidFill>
                  <a:srgbClr val="000000"/>
                </a:solidFill>
                <a:effectLst/>
                <a:latin typeface="inter-regular"/>
              </a:rPr>
              <a:t>It provides feedback on preventive tasks.</a:t>
            </a:r>
          </a:p>
          <a:p>
            <a:pPr algn="just">
              <a:buFont typeface="Arial" panose="020B0604020202020204" pitchFamily="34" charset="0"/>
              <a:buChar char="•"/>
            </a:pPr>
            <a:r>
              <a:rPr lang="en-US" b="0" i="0" dirty="0">
                <a:solidFill>
                  <a:srgbClr val="000000"/>
                </a:solidFill>
                <a:effectLst/>
                <a:latin typeface="inter-regular"/>
              </a:rPr>
              <a:t>It provides feedback for your planning cycle.</a:t>
            </a:r>
          </a:p>
          <a:p>
            <a:pPr algn="just">
              <a:buFont typeface="Arial" panose="020B0604020202020204" pitchFamily="34" charset="0"/>
              <a:buChar char="•"/>
            </a:pPr>
            <a:r>
              <a:rPr lang="en-US" b="0" i="0" dirty="0">
                <a:solidFill>
                  <a:srgbClr val="000000"/>
                </a:solidFill>
                <a:effectLst/>
                <a:latin typeface="inter-regular"/>
              </a:rPr>
              <a:t>It creates objective evidence for the performance of the quality management system.</a:t>
            </a:r>
          </a:p>
          <a:p>
            <a:pPr algn="just">
              <a:buFont typeface="Arial" panose="020B0604020202020204" pitchFamily="34" charset="0"/>
              <a:buChar char="•"/>
            </a:pPr>
            <a:r>
              <a:rPr lang="en-US" b="0" i="0" dirty="0">
                <a:solidFill>
                  <a:srgbClr val="000000"/>
                </a:solidFill>
                <a:effectLst/>
                <a:latin typeface="inter-regular"/>
              </a:rPr>
              <a:t>If we write the test document, we can't forget the values which we put in the first phase.</a:t>
            </a:r>
          </a:p>
          <a:p>
            <a:pPr algn="just">
              <a:buFont typeface="Arial" panose="020B0604020202020204" pitchFamily="34" charset="0"/>
              <a:buChar char="•"/>
            </a:pPr>
            <a:r>
              <a:rPr lang="en-US" b="0" i="0" dirty="0">
                <a:solidFill>
                  <a:srgbClr val="000000"/>
                </a:solidFill>
                <a:effectLst/>
                <a:latin typeface="inter-regular"/>
              </a:rPr>
              <a:t>It is also a time-saving process because we can easily refer to the text document.</a:t>
            </a:r>
          </a:p>
          <a:p>
            <a:pPr algn="just">
              <a:buFont typeface="Arial" panose="020B0604020202020204" pitchFamily="34" charset="0"/>
              <a:buChar char="•"/>
            </a:pPr>
            <a:r>
              <a:rPr lang="en-US" b="0" i="0" dirty="0">
                <a:solidFill>
                  <a:srgbClr val="000000"/>
                </a:solidFill>
                <a:effectLst/>
                <a:latin typeface="inter-regular"/>
              </a:rPr>
              <a:t>It is also consistent because we will test on the same value.</a:t>
            </a:r>
          </a:p>
          <a:p>
            <a:endParaRPr lang="en-IN" dirty="0"/>
          </a:p>
        </p:txBody>
      </p:sp>
      <p:sp>
        <p:nvSpPr>
          <p:cNvPr id="3" name="Title 2">
            <a:extLst>
              <a:ext uri="{FF2B5EF4-FFF2-40B4-BE49-F238E27FC236}">
                <a16:creationId xmlns:a16="http://schemas.microsoft.com/office/drawing/2014/main" id="{6CB3654E-02B3-4D29-A5FE-A82DB9916ED0}"/>
              </a:ext>
            </a:extLst>
          </p:cNvPr>
          <p:cNvSpPr>
            <a:spLocks noGrp="1"/>
          </p:cNvSpPr>
          <p:nvPr>
            <p:ph type="title"/>
          </p:nvPr>
        </p:nvSpPr>
        <p:spPr/>
        <p:txBody>
          <a:bodyPr/>
          <a:lstStyle/>
          <a:p>
            <a:r>
              <a:rPr lang="en-IN" i="0" dirty="0">
                <a:solidFill>
                  <a:schemeClr val="accent1">
                    <a:lumMod val="75000"/>
                  </a:schemeClr>
                </a:solidFill>
                <a:effectLst/>
                <a:latin typeface="erdana"/>
              </a:rPr>
              <a:t>Benefits of using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412161974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444E2-3436-4818-B633-C70692DB6B6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bit tedious because we have to maintain the modification provided by the customer and parallel change in the document.</a:t>
            </a:r>
          </a:p>
          <a:p>
            <a:pPr algn="just">
              <a:buFont typeface="Arial" panose="020B0604020202020204" pitchFamily="34" charset="0"/>
              <a:buChar char="•"/>
            </a:pPr>
            <a:r>
              <a:rPr lang="en-US" b="0" i="0" dirty="0">
                <a:solidFill>
                  <a:srgbClr val="000000"/>
                </a:solidFill>
                <a:effectLst/>
                <a:latin typeface="inter-regular"/>
              </a:rPr>
              <a:t>If the test documentation is not proper, it will replicate the quality of the application.</a:t>
            </a:r>
          </a:p>
          <a:p>
            <a:pPr algn="just">
              <a:buFont typeface="Arial" panose="020B0604020202020204" pitchFamily="34" charset="0"/>
              <a:buChar char="•"/>
            </a:pPr>
            <a:r>
              <a:rPr lang="en-US" b="0" i="0" dirty="0">
                <a:solidFill>
                  <a:srgbClr val="000000"/>
                </a:solidFill>
                <a:effectLst/>
                <a:latin typeface="inter-regular"/>
              </a:rPr>
              <a:t>Sometimes it is written by that person who does not have the product knowledge.</a:t>
            </a:r>
          </a:p>
          <a:p>
            <a:pPr algn="just">
              <a:buFont typeface="Arial" panose="020B0604020202020204" pitchFamily="34" charset="0"/>
              <a:buChar char="•"/>
            </a:pPr>
            <a:r>
              <a:rPr lang="en-US" b="0" i="0" dirty="0">
                <a:solidFill>
                  <a:srgbClr val="000000"/>
                </a:solidFill>
                <a:effectLst/>
                <a:latin typeface="inter-regular"/>
              </a:rPr>
              <a:t>Sometimes the cost of the document will be exceeding its value.</a:t>
            </a:r>
          </a:p>
          <a:p>
            <a:endParaRPr lang="en-IN" dirty="0"/>
          </a:p>
        </p:txBody>
      </p:sp>
      <p:sp>
        <p:nvSpPr>
          <p:cNvPr id="3" name="Title 2">
            <a:extLst>
              <a:ext uri="{FF2B5EF4-FFF2-40B4-BE49-F238E27FC236}">
                <a16:creationId xmlns:a16="http://schemas.microsoft.com/office/drawing/2014/main" id="{2EF65ED5-5931-4841-8633-E8C8E534BE46}"/>
              </a:ext>
            </a:extLst>
          </p:cNvPr>
          <p:cNvSpPr>
            <a:spLocks noGrp="1"/>
          </p:cNvSpPr>
          <p:nvPr>
            <p:ph type="title"/>
          </p:nvPr>
        </p:nvSpPr>
        <p:spPr/>
        <p:txBody>
          <a:bodyPr/>
          <a:lstStyle/>
          <a:p>
            <a:r>
              <a:rPr lang="en-US" dirty="0">
                <a:solidFill>
                  <a:schemeClr val="accent1">
                    <a:lumMod val="75000"/>
                  </a:schemeClr>
                </a:solidFill>
                <a:latin typeface="inter-bold"/>
              </a:rPr>
              <a:t>D</a:t>
            </a:r>
            <a:r>
              <a:rPr lang="en-US" b="1" i="0" dirty="0">
                <a:solidFill>
                  <a:schemeClr val="accent1">
                    <a:lumMod val="75000"/>
                  </a:schemeClr>
                </a:solidFill>
                <a:effectLst/>
                <a:latin typeface="inter-bold"/>
              </a:rPr>
              <a:t>rawback of the test document</a:t>
            </a:r>
            <a:endParaRPr lang="en-IN" dirty="0">
              <a:solidFill>
                <a:schemeClr val="accent1">
                  <a:lumMod val="75000"/>
                </a:schemeClr>
              </a:solidFill>
            </a:endParaRPr>
          </a:p>
        </p:txBody>
      </p:sp>
    </p:spTree>
    <p:extLst>
      <p:ext uri="{BB962C8B-B14F-4D97-AF65-F5344CB8AC3E}">
        <p14:creationId xmlns:p14="http://schemas.microsoft.com/office/powerpoint/2010/main" val="3214999258"/>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A5296-875F-472B-8A5A-6E995BC62621}"/>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Is a detailed document of test cases that cover end to end functionality of a software application in liner statements. </a:t>
            </a:r>
          </a:p>
          <a:p>
            <a:pPr algn="just"/>
            <a:r>
              <a:rPr lang="en-US" dirty="0">
                <a:solidFill>
                  <a:srgbClr val="333333"/>
                </a:solidFill>
                <a:latin typeface="inter-regular"/>
              </a:rPr>
              <a:t>H</a:t>
            </a:r>
            <a:r>
              <a:rPr lang="en-US" b="0" i="0" dirty="0">
                <a:solidFill>
                  <a:srgbClr val="333333"/>
                </a:solidFill>
                <a:effectLst/>
                <a:latin typeface="inter-regular"/>
              </a:rPr>
              <a:t>igh-level classification of testable requirements. </a:t>
            </a:r>
          </a:p>
          <a:p>
            <a:pPr algn="just"/>
            <a:r>
              <a:rPr lang="en-US" b="0" i="0" dirty="0">
                <a:solidFill>
                  <a:srgbClr val="333333"/>
                </a:solidFill>
                <a:effectLst/>
                <a:latin typeface="inter-regular"/>
              </a:rPr>
              <a:t>Requirements are grouped on the basis of the functionality of a module and obtained from the use cases.</a:t>
            </a:r>
          </a:p>
          <a:p>
            <a:pPr algn="just"/>
            <a:r>
              <a:rPr lang="en-US" b="0" i="0" dirty="0">
                <a:solidFill>
                  <a:srgbClr val="333333"/>
                </a:solidFill>
                <a:effectLst/>
                <a:latin typeface="inter-regular"/>
              </a:rPr>
              <a:t>In the test scenario, there is a detailed testing process due to many associated test cases.</a:t>
            </a:r>
          </a:p>
          <a:p>
            <a:pPr algn="just"/>
            <a:r>
              <a:rPr lang="en-US" b="0" i="0" dirty="0">
                <a:solidFill>
                  <a:srgbClr val="333333"/>
                </a:solidFill>
                <a:effectLst/>
                <a:latin typeface="inter-regular"/>
              </a:rPr>
              <a:t> Before performing the test scenario, the tester has to consider the test cases for each scenario.</a:t>
            </a:r>
          </a:p>
          <a:p>
            <a:pPr algn="just"/>
            <a:r>
              <a:rPr lang="en-US" b="0" i="0" dirty="0">
                <a:solidFill>
                  <a:srgbClr val="333333"/>
                </a:solidFill>
                <a:effectLst/>
                <a:latin typeface="inter-regular"/>
              </a:rPr>
              <a:t>In the test scenario, testers need to put themselves in the place of the user because they test the software application under the user's point of view. </a:t>
            </a:r>
          </a:p>
          <a:p>
            <a:pPr algn="just"/>
            <a:r>
              <a:rPr lang="en-US" b="0" i="0" dirty="0">
                <a:solidFill>
                  <a:srgbClr val="333333"/>
                </a:solidFill>
                <a:effectLst/>
                <a:latin typeface="inter-regular"/>
              </a:rPr>
              <a:t>Preparation of scenarios is the most critical part, and it is necessary to seek advice or help from customers, stakeholders or developers to prepare the scenario.</a:t>
            </a:r>
          </a:p>
          <a:p>
            <a:pPr algn="just"/>
            <a:endParaRPr lang="en-US" dirty="0">
              <a:solidFill>
                <a:srgbClr val="333333"/>
              </a:solidFill>
              <a:latin typeface="inter-regular"/>
            </a:endParaRPr>
          </a:p>
          <a:p>
            <a:pPr marL="0" indent="0" algn="just">
              <a:buNone/>
            </a:pPr>
            <a:r>
              <a:rPr lang="en-US" b="1" i="0" dirty="0">
                <a:solidFill>
                  <a:srgbClr val="333333"/>
                </a:solidFill>
                <a:effectLst/>
                <a:latin typeface="inter-bold"/>
              </a:rPr>
              <a:t>Note:</a:t>
            </a:r>
            <a:endParaRPr lang="en-US" b="0" i="0" dirty="0">
              <a:solidFill>
                <a:srgbClr val="333333"/>
              </a:solidFill>
              <a:effectLst/>
              <a:latin typeface="Arial" panose="020B0604020202020204" pitchFamily="34" charset="0"/>
            </a:endParaRPr>
          </a:p>
          <a:p>
            <a:pPr algn="just"/>
            <a:r>
              <a:rPr lang="en-US" sz="1400" b="0" i="0" dirty="0">
                <a:solidFill>
                  <a:srgbClr val="333333"/>
                </a:solidFill>
                <a:effectLst/>
                <a:latin typeface="Arial" panose="020B0604020202020204" pitchFamily="34" charset="0"/>
              </a:rPr>
              <a:t>The test scenarios can never be used for the test execution process because it does not consist of navigation steps and input.</a:t>
            </a:r>
          </a:p>
          <a:p>
            <a:pPr algn="just"/>
            <a:r>
              <a:rPr lang="en-US" sz="1400" b="0" i="0" dirty="0">
                <a:solidFill>
                  <a:srgbClr val="333333"/>
                </a:solidFill>
                <a:effectLst/>
                <a:latin typeface="Arial" panose="020B0604020202020204" pitchFamily="34" charset="0"/>
              </a:rPr>
              <a:t>These are the high-level documents that talks about all the possible combination or multiple ways or combinations of using the application and the primary purpose of the test scenarios are to understand the overall flow of the application.</a:t>
            </a:r>
          </a:p>
          <a:p>
            <a:pPr algn="just"/>
            <a:endParaRPr lang="en-US" b="0" i="0" dirty="0">
              <a:solidFill>
                <a:srgbClr val="333333"/>
              </a:solidFill>
              <a:effectLst/>
              <a:latin typeface="inter-regular"/>
            </a:endParaRPr>
          </a:p>
        </p:txBody>
      </p:sp>
      <p:sp>
        <p:nvSpPr>
          <p:cNvPr id="3" name="Title 2">
            <a:extLst>
              <a:ext uri="{FF2B5EF4-FFF2-40B4-BE49-F238E27FC236}">
                <a16:creationId xmlns:a16="http://schemas.microsoft.com/office/drawing/2014/main" id="{E779A5FF-16F5-4C1C-8F61-2239F6574157}"/>
              </a:ext>
            </a:extLst>
          </p:cNvPr>
          <p:cNvSpPr>
            <a:spLocks noGrp="1"/>
          </p:cNvSpPr>
          <p:nvPr>
            <p:ph type="title"/>
          </p:nvPr>
        </p:nvSpPr>
        <p:spPr/>
        <p:txBody>
          <a:bodyPr/>
          <a:lstStyle/>
          <a:p>
            <a:r>
              <a:rPr lang="en-IN" b="0"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2017857874"/>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C7843-F2F0-4FFD-8EF0-EE0ECD701DE9}"/>
              </a:ext>
            </a:extLst>
          </p:cNvPr>
          <p:cNvSpPr>
            <a:spLocks noGrp="1"/>
          </p:cNvSpPr>
          <p:nvPr>
            <p:ph type="title"/>
          </p:nvPr>
        </p:nvSpPr>
        <p:spPr/>
        <p:txBody>
          <a:bodyPr/>
          <a:lstStyle/>
          <a:p>
            <a:r>
              <a:rPr lang="en-IN" dirty="0">
                <a:solidFill>
                  <a:schemeClr val="accent1">
                    <a:lumMod val="75000"/>
                  </a:schemeClr>
                </a:solidFill>
              </a:rPr>
              <a:t>Test Scenario</a:t>
            </a:r>
          </a:p>
        </p:txBody>
      </p:sp>
      <p:pic>
        <p:nvPicPr>
          <p:cNvPr id="1026" name="Picture 2" descr="Test Scenario">
            <a:extLst>
              <a:ext uri="{FF2B5EF4-FFF2-40B4-BE49-F238E27FC236}">
                <a16:creationId xmlns:a16="http://schemas.microsoft.com/office/drawing/2014/main" id="{5E742E72-74FF-4D70-ADE6-88F2898E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572" y="1346960"/>
            <a:ext cx="7572547" cy="412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39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ECF95-47B5-4818-B292-F581C81A826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Read the requirement document such as BRS (Business Requirement Specification), SRS (System Requirement Specification) and FRS (Functional Requirement Specification) of the software which is under the test.</a:t>
            </a:r>
          </a:p>
          <a:p>
            <a:pPr algn="just">
              <a:buFont typeface="Arial" panose="020B0604020202020204" pitchFamily="34" charset="0"/>
              <a:buChar char="•"/>
            </a:pPr>
            <a:r>
              <a:rPr lang="en-US" b="0" i="0" dirty="0">
                <a:solidFill>
                  <a:srgbClr val="000000"/>
                </a:solidFill>
                <a:effectLst/>
                <a:latin typeface="inter-regular"/>
              </a:rPr>
              <a:t>Determine all technical aspects and objectives for each requirement.</a:t>
            </a:r>
          </a:p>
          <a:p>
            <a:pPr algn="just">
              <a:buFont typeface="Arial" panose="020B0604020202020204" pitchFamily="34" charset="0"/>
              <a:buChar char="•"/>
            </a:pPr>
            <a:r>
              <a:rPr lang="en-US" b="0" i="0" dirty="0">
                <a:solidFill>
                  <a:srgbClr val="000000"/>
                </a:solidFill>
                <a:effectLst/>
                <a:latin typeface="inter-regular"/>
              </a:rPr>
              <a:t>Find all the possible ways by which the user can operate the software.</a:t>
            </a:r>
          </a:p>
          <a:p>
            <a:pPr algn="just">
              <a:buFont typeface="Arial" panose="020B0604020202020204" pitchFamily="34" charset="0"/>
              <a:buChar char="•"/>
            </a:pPr>
            <a:r>
              <a:rPr lang="en-US" b="0" i="0" dirty="0">
                <a:solidFill>
                  <a:srgbClr val="000000"/>
                </a:solidFill>
                <a:effectLst/>
                <a:latin typeface="inter-regular"/>
              </a:rPr>
              <a:t>Ascertain all the possible scenario due to which system can be misused and also detect the users who can be hackers.</a:t>
            </a:r>
          </a:p>
          <a:p>
            <a:pPr algn="just">
              <a:buFont typeface="Arial" panose="020B0604020202020204" pitchFamily="34" charset="0"/>
              <a:buChar char="•"/>
            </a:pPr>
            <a:r>
              <a:rPr lang="en-US" b="0" i="0" dirty="0">
                <a:solidFill>
                  <a:srgbClr val="000000"/>
                </a:solidFill>
                <a:effectLst/>
                <a:latin typeface="inter-regular"/>
              </a:rPr>
              <a:t>After reading the requirement document and completion of the scheduled analysis make a list of various test scenarios to verify each function of the software.</a:t>
            </a:r>
          </a:p>
          <a:p>
            <a:pPr algn="just">
              <a:buFont typeface="Arial" panose="020B0604020202020204" pitchFamily="34" charset="0"/>
              <a:buChar char="•"/>
            </a:pPr>
            <a:r>
              <a:rPr lang="en-US" b="0" i="0" dirty="0">
                <a:solidFill>
                  <a:srgbClr val="000000"/>
                </a:solidFill>
                <a:effectLst/>
                <a:latin typeface="inter-regular"/>
              </a:rPr>
              <a:t>Once you listed all the possible test scenarios, create a traceability matrix to find out whether each and every requirement has a corresponding test scenario or not.</a:t>
            </a:r>
          </a:p>
          <a:p>
            <a:pPr algn="just">
              <a:buFont typeface="Arial" panose="020B0604020202020204" pitchFamily="34" charset="0"/>
              <a:buChar char="•"/>
            </a:pPr>
            <a:r>
              <a:rPr lang="en-US" b="0" i="0" dirty="0">
                <a:solidFill>
                  <a:srgbClr val="000000"/>
                </a:solidFill>
                <a:effectLst/>
                <a:latin typeface="inter-regular"/>
              </a:rPr>
              <a:t>Supervisor of the project reviews all scenarios. Later, they are evaluated by other stakeholders of the project.</a:t>
            </a:r>
          </a:p>
          <a:p>
            <a:endParaRPr lang="en-IN" dirty="0"/>
          </a:p>
        </p:txBody>
      </p:sp>
      <p:sp>
        <p:nvSpPr>
          <p:cNvPr id="3" name="Title 2">
            <a:extLst>
              <a:ext uri="{FF2B5EF4-FFF2-40B4-BE49-F238E27FC236}">
                <a16:creationId xmlns:a16="http://schemas.microsoft.com/office/drawing/2014/main" id="{C3B17636-7F4C-40F1-8FE3-B00CE11C0C3B}"/>
              </a:ext>
            </a:extLst>
          </p:cNvPr>
          <p:cNvSpPr>
            <a:spLocks noGrp="1"/>
          </p:cNvSpPr>
          <p:nvPr>
            <p:ph type="title"/>
          </p:nvPr>
        </p:nvSpPr>
        <p:spPr/>
        <p:txBody>
          <a:bodyPr/>
          <a:lstStyle/>
          <a:p>
            <a:r>
              <a:rPr lang="en-US" b="0" i="0" dirty="0">
                <a:solidFill>
                  <a:schemeClr val="accent1">
                    <a:lumMod val="75000"/>
                  </a:schemeClr>
                </a:solidFill>
                <a:effectLst/>
                <a:latin typeface="erdana"/>
              </a:rPr>
              <a:t>How to write Test Scenarios</a:t>
            </a:r>
            <a:endParaRPr lang="en-IN" dirty="0">
              <a:solidFill>
                <a:schemeClr val="accent1">
                  <a:lumMod val="75000"/>
                </a:schemeClr>
              </a:solidFill>
            </a:endParaRPr>
          </a:p>
        </p:txBody>
      </p:sp>
    </p:spTree>
    <p:extLst>
      <p:ext uri="{BB962C8B-B14F-4D97-AF65-F5344CB8AC3E}">
        <p14:creationId xmlns:p14="http://schemas.microsoft.com/office/powerpoint/2010/main" val="441814605"/>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4DC5F-3911-4314-96F1-75C92445FCB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test scenario is a liner statement that guides testers for the testing sequence.</a:t>
            </a:r>
          </a:p>
          <a:p>
            <a:pPr algn="just">
              <a:buFont typeface="Arial" panose="020B0604020202020204" pitchFamily="34" charset="0"/>
              <a:buChar char="•"/>
            </a:pPr>
            <a:r>
              <a:rPr lang="en-US" b="0" i="0" dirty="0">
                <a:solidFill>
                  <a:srgbClr val="000000"/>
                </a:solidFill>
                <a:effectLst/>
                <a:latin typeface="inter-regular"/>
              </a:rPr>
              <a:t>Test scenario reduces the complexity and repetition of the product.</a:t>
            </a:r>
          </a:p>
          <a:p>
            <a:pPr algn="just">
              <a:buFont typeface="Arial" panose="020B0604020202020204" pitchFamily="34" charset="0"/>
              <a:buChar char="•"/>
            </a:pPr>
            <a:r>
              <a:rPr lang="en-US" b="0" i="0" dirty="0">
                <a:solidFill>
                  <a:srgbClr val="000000"/>
                </a:solidFill>
                <a:effectLst/>
                <a:latin typeface="inter-regular"/>
              </a:rPr>
              <a:t>Test scenario means talking and thinking about tests in detail but write them in liner statements.</a:t>
            </a:r>
          </a:p>
          <a:p>
            <a:pPr algn="just">
              <a:buFont typeface="Arial" panose="020B0604020202020204" pitchFamily="34" charset="0"/>
              <a:buChar char="•"/>
            </a:pPr>
            <a:r>
              <a:rPr lang="en-US" b="0" i="0" dirty="0">
                <a:solidFill>
                  <a:srgbClr val="000000"/>
                </a:solidFill>
                <a:effectLst/>
                <a:latin typeface="inter-regular"/>
              </a:rPr>
              <a:t>It is a thread of operations.</a:t>
            </a:r>
          </a:p>
          <a:p>
            <a:pPr algn="just">
              <a:buFont typeface="Arial" panose="020B0604020202020204" pitchFamily="34" charset="0"/>
              <a:buChar char="•"/>
            </a:pPr>
            <a:r>
              <a:rPr lang="en-US" b="0" i="0" dirty="0">
                <a:solidFill>
                  <a:srgbClr val="000000"/>
                </a:solidFill>
                <a:effectLst/>
                <a:latin typeface="inter-regular"/>
              </a:rPr>
              <a:t>Test scenario becomes more important when the tester does not have enough time to write test cases, and team members agree with a detailed liner scenario.</a:t>
            </a:r>
          </a:p>
          <a:p>
            <a:pPr algn="just">
              <a:buFont typeface="Arial" panose="020B0604020202020204" pitchFamily="34" charset="0"/>
              <a:buChar char="•"/>
            </a:pPr>
            <a:r>
              <a:rPr lang="en-US" b="0" i="0" dirty="0">
                <a:solidFill>
                  <a:srgbClr val="000000"/>
                </a:solidFill>
                <a:effectLst/>
                <a:latin typeface="inter-regular"/>
              </a:rPr>
              <a:t>The test scenario is a time saver activity.</a:t>
            </a:r>
          </a:p>
          <a:p>
            <a:pPr algn="just">
              <a:buFont typeface="Arial" panose="020B0604020202020204" pitchFamily="34" charset="0"/>
              <a:buChar char="•"/>
            </a:pPr>
            <a:r>
              <a:rPr lang="en-US" b="0" i="0" dirty="0">
                <a:solidFill>
                  <a:srgbClr val="000000"/>
                </a:solidFill>
                <a:effectLst/>
                <a:latin typeface="inter-regular"/>
              </a:rPr>
              <a:t>It provides easy maintenance because the addition and modification of test scenarios are easy and independent.</a:t>
            </a:r>
          </a:p>
          <a:p>
            <a:endParaRPr lang="en-IN" dirty="0"/>
          </a:p>
        </p:txBody>
      </p:sp>
      <p:sp>
        <p:nvSpPr>
          <p:cNvPr id="3" name="Title 2">
            <a:extLst>
              <a:ext uri="{FF2B5EF4-FFF2-40B4-BE49-F238E27FC236}">
                <a16:creationId xmlns:a16="http://schemas.microsoft.com/office/drawing/2014/main" id="{A47D1CB1-BE9E-432E-9229-9DADDCA09295}"/>
              </a:ext>
            </a:extLst>
          </p:cNvPr>
          <p:cNvSpPr>
            <a:spLocks noGrp="1"/>
          </p:cNvSpPr>
          <p:nvPr>
            <p:ph type="title"/>
          </p:nvPr>
        </p:nvSpPr>
        <p:spPr/>
        <p:txBody>
          <a:bodyPr/>
          <a:lstStyle/>
          <a:p>
            <a:r>
              <a:rPr lang="en-IN" b="0" i="0" dirty="0">
                <a:solidFill>
                  <a:schemeClr val="accent1">
                    <a:lumMod val="75000"/>
                  </a:schemeClr>
                </a:solidFill>
                <a:effectLst/>
                <a:latin typeface="erdana"/>
              </a:rPr>
              <a:t>Features of Test Scenario</a:t>
            </a:r>
            <a:endParaRPr lang="en-IN" dirty="0">
              <a:solidFill>
                <a:schemeClr val="accent1">
                  <a:lumMod val="75000"/>
                </a:schemeClr>
              </a:solidFill>
            </a:endParaRPr>
          </a:p>
        </p:txBody>
      </p:sp>
    </p:spTree>
    <p:extLst>
      <p:ext uri="{BB962C8B-B14F-4D97-AF65-F5344CB8AC3E}">
        <p14:creationId xmlns:p14="http://schemas.microsoft.com/office/powerpoint/2010/main" val="1735829448"/>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EF2AFE-D0E8-4D9B-AAC1-93264007CE5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Always list down the most commonly used feature and module by the users.</a:t>
            </a:r>
          </a:p>
          <a:p>
            <a:pPr algn="just">
              <a:buFont typeface="Arial" panose="020B0604020202020204" pitchFamily="34" charset="0"/>
              <a:buChar char="•"/>
            </a:pPr>
            <a:r>
              <a:rPr lang="en-US" b="0" i="0" dirty="0">
                <a:solidFill>
                  <a:srgbClr val="000000"/>
                </a:solidFill>
                <a:effectLst/>
                <a:latin typeface="inter-regular"/>
              </a:rPr>
              <a:t>We always start the scenarios by picking module by module so that a proper sequence is followed as well as we don't miss out on any module level.</a:t>
            </a:r>
          </a:p>
          <a:p>
            <a:pPr algn="just">
              <a:buFont typeface="Arial" panose="020B0604020202020204" pitchFamily="34" charset="0"/>
              <a:buChar char="•"/>
            </a:pPr>
            <a:r>
              <a:rPr lang="en-US" b="0" i="0" dirty="0">
                <a:solidFill>
                  <a:srgbClr val="000000"/>
                </a:solidFill>
                <a:effectLst/>
                <a:latin typeface="inter-regular"/>
              </a:rPr>
              <a:t>Generally, scenarios are module level.</a:t>
            </a:r>
          </a:p>
          <a:p>
            <a:pPr algn="just">
              <a:buFont typeface="Arial" panose="020B0604020202020204" pitchFamily="34" charset="0"/>
              <a:buChar char="•"/>
            </a:pPr>
            <a:r>
              <a:rPr lang="en-US" b="0" i="0" dirty="0">
                <a:solidFill>
                  <a:srgbClr val="000000"/>
                </a:solidFill>
                <a:effectLst/>
                <a:latin typeface="inter-regular"/>
              </a:rPr>
              <a:t>Delete scenarios should always be the last option else, and we will waste lots of time in creating the data once again.</a:t>
            </a:r>
          </a:p>
          <a:p>
            <a:pPr algn="just">
              <a:buFont typeface="Arial" panose="020B0604020202020204" pitchFamily="34" charset="0"/>
              <a:buChar char="•"/>
            </a:pPr>
            <a:r>
              <a:rPr lang="en-US" b="0" i="0" dirty="0">
                <a:solidFill>
                  <a:srgbClr val="000000"/>
                </a:solidFill>
                <a:effectLst/>
                <a:latin typeface="inter-regular"/>
              </a:rPr>
              <a:t>It should be written in a simple language.</a:t>
            </a:r>
          </a:p>
          <a:p>
            <a:pPr algn="just">
              <a:buFont typeface="Arial" panose="020B0604020202020204" pitchFamily="34" charset="0"/>
              <a:buChar char="•"/>
            </a:pPr>
            <a:r>
              <a:rPr lang="en-US" b="0" i="0" dirty="0">
                <a:solidFill>
                  <a:srgbClr val="000000"/>
                </a:solidFill>
                <a:effectLst/>
                <a:latin typeface="inter-regular"/>
              </a:rPr>
              <a:t>Every scenario should be written in one line or a maximum of two lines and not in the paragraphs.</a:t>
            </a:r>
          </a:p>
          <a:p>
            <a:pPr algn="just">
              <a:buFont typeface="Arial" panose="020B0604020202020204" pitchFamily="34" charset="0"/>
              <a:buChar char="•"/>
            </a:pPr>
            <a:r>
              <a:rPr lang="en-US" b="0" i="0" dirty="0">
                <a:solidFill>
                  <a:srgbClr val="000000"/>
                </a:solidFill>
                <a:effectLst/>
                <a:latin typeface="inter-regular"/>
              </a:rPr>
              <a:t>Every scenario should consist of Dos and checks.</a:t>
            </a:r>
          </a:p>
          <a:p>
            <a:endParaRPr lang="en-IN" dirty="0"/>
          </a:p>
        </p:txBody>
      </p:sp>
      <p:sp>
        <p:nvSpPr>
          <p:cNvPr id="3" name="Title 2">
            <a:extLst>
              <a:ext uri="{FF2B5EF4-FFF2-40B4-BE49-F238E27FC236}">
                <a16:creationId xmlns:a16="http://schemas.microsoft.com/office/drawing/2014/main" id="{07B752B2-8330-4B25-8E18-81A6F8ADB744}"/>
              </a:ext>
            </a:extLst>
          </p:cNvPr>
          <p:cNvSpPr>
            <a:spLocks noGrp="1"/>
          </p:cNvSpPr>
          <p:nvPr>
            <p:ph type="title"/>
          </p:nvPr>
        </p:nvSpPr>
        <p:spPr>
          <a:xfrm>
            <a:off x="0" y="101600"/>
            <a:ext cx="9981744" cy="609600"/>
          </a:xfrm>
        </p:spPr>
        <p:txBody>
          <a:bodyPr>
            <a:normAutofit fontScale="90000"/>
          </a:bodyPr>
          <a:lstStyle/>
          <a:p>
            <a:r>
              <a:rPr lang="en-US" b="0" i="0" dirty="0">
                <a:solidFill>
                  <a:schemeClr val="accent1">
                    <a:lumMod val="75000"/>
                  </a:schemeClr>
                </a:solidFill>
                <a:effectLst/>
                <a:latin typeface="Arial" panose="020B0604020202020204" pitchFamily="34" charset="0"/>
              </a:rPr>
              <a:t>Some rules have to be followed when we were writing test scenarios:</a:t>
            </a:r>
            <a:endParaRPr lang="en-IN" dirty="0">
              <a:solidFill>
                <a:schemeClr val="accent1">
                  <a:lumMod val="75000"/>
                </a:schemeClr>
              </a:solidFill>
            </a:endParaRPr>
          </a:p>
        </p:txBody>
      </p:sp>
    </p:spTree>
    <p:extLst>
      <p:ext uri="{BB962C8B-B14F-4D97-AF65-F5344CB8AC3E}">
        <p14:creationId xmlns:p14="http://schemas.microsoft.com/office/powerpoint/2010/main" val="75372739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A699E-09D2-4222-B8E2-491701C09789}"/>
              </a:ext>
            </a:extLst>
          </p:cNvPr>
          <p:cNvSpPr>
            <a:spLocks noGrp="1"/>
          </p:cNvSpPr>
          <p:nvPr>
            <p:ph idx="1"/>
          </p:nvPr>
        </p:nvSpPr>
        <p:spPr/>
        <p:txBody>
          <a:bodyPr/>
          <a:lstStyle/>
          <a:p>
            <a:r>
              <a:rPr lang="en-US" b="0" i="0" dirty="0">
                <a:solidFill>
                  <a:srgbClr val="333333"/>
                </a:solidFill>
                <a:effectLst/>
                <a:latin typeface="inter-regular"/>
              </a:rPr>
              <a:t>Lets take the </a:t>
            </a:r>
            <a:r>
              <a:rPr lang="en-US" b="1" i="0" dirty="0">
                <a:solidFill>
                  <a:srgbClr val="333333"/>
                </a:solidFill>
                <a:effectLst/>
                <a:latin typeface="inter-bold"/>
              </a:rPr>
              <a:t>Gmail application</a:t>
            </a:r>
            <a:r>
              <a:rPr lang="en-US" b="0" i="0" dirty="0">
                <a:solidFill>
                  <a:srgbClr val="333333"/>
                </a:solidFill>
                <a:effectLst/>
                <a:latin typeface="inter-regular"/>
              </a:rPr>
              <a:t> and writing test scenarios for different modules which are most commonly used such as </a:t>
            </a:r>
            <a:r>
              <a:rPr lang="en-US" b="1" i="0" dirty="0">
                <a:solidFill>
                  <a:srgbClr val="333333"/>
                </a:solidFill>
                <a:effectLst/>
                <a:latin typeface="inter-bold"/>
              </a:rPr>
              <a:t>Login, Compose, Inbox, and Trash</a:t>
            </a:r>
          </a:p>
          <a:p>
            <a:endParaRPr lang="en-US" b="1" dirty="0">
              <a:solidFill>
                <a:srgbClr val="333333"/>
              </a:solidFill>
              <a:latin typeface="inter-bold"/>
            </a:endParaRPr>
          </a:p>
          <a:p>
            <a:pPr marL="0" indent="0">
              <a:buNone/>
            </a:pPr>
            <a:r>
              <a:rPr lang="en-US" b="1" i="0" dirty="0">
                <a:solidFill>
                  <a:schemeClr val="accent1">
                    <a:lumMod val="75000"/>
                  </a:schemeClr>
                </a:solidFill>
                <a:effectLst/>
                <a:latin typeface="erdana"/>
              </a:rPr>
              <a:t>Test scenarios on the Login module</a:t>
            </a:r>
          </a:p>
          <a:p>
            <a:pPr algn="just">
              <a:buFont typeface="Arial" panose="020B0604020202020204" pitchFamily="34" charset="0"/>
              <a:buChar char="•"/>
            </a:pPr>
            <a:r>
              <a:rPr lang="en-US" b="0" i="0" dirty="0">
                <a:solidFill>
                  <a:srgbClr val="000000"/>
                </a:solidFill>
                <a:effectLst/>
                <a:latin typeface="inter-regular"/>
              </a:rPr>
              <a:t>Enter the valid login details (Username, password), and check that the home page is displayed.</a:t>
            </a:r>
          </a:p>
          <a:p>
            <a:pPr algn="just">
              <a:buFont typeface="Arial" panose="020B0604020202020204" pitchFamily="34" charset="0"/>
              <a:buChar char="•"/>
            </a:pPr>
            <a:r>
              <a:rPr lang="en-US" b="0" i="0" dirty="0">
                <a:solidFill>
                  <a:srgbClr val="000000"/>
                </a:solidFill>
                <a:effectLst/>
                <a:latin typeface="inter-regular"/>
              </a:rPr>
              <a:t>Enter the invalid Username and password and check for the home page.</a:t>
            </a:r>
          </a:p>
          <a:p>
            <a:pPr algn="just">
              <a:buFont typeface="Arial" panose="020B0604020202020204" pitchFamily="34" charset="0"/>
              <a:buChar char="•"/>
            </a:pPr>
            <a:r>
              <a:rPr lang="en-US" b="0" i="0" dirty="0">
                <a:solidFill>
                  <a:srgbClr val="000000"/>
                </a:solidFill>
                <a:effectLst/>
                <a:latin typeface="inter-regular"/>
              </a:rPr>
              <a:t>Leave Username and password blank, and check for the error message displayed.</a:t>
            </a:r>
          </a:p>
          <a:p>
            <a:pPr algn="just">
              <a:buFont typeface="Arial" panose="020B0604020202020204" pitchFamily="34" charset="0"/>
              <a:buChar char="•"/>
            </a:pPr>
            <a:r>
              <a:rPr lang="en-US" b="0" i="0" dirty="0">
                <a:solidFill>
                  <a:srgbClr val="000000"/>
                </a:solidFill>
                <a:effectLst/>
                <a:latin typeface="inter-regular"/>
              </a:rPr>
              <a:t>Enter the valid Login, and click on the cancel, and check for the fields reset.</a:t>
            </a:r>
          </a:p>
          <a:p>
            <a:pPr algn="just">
              <a:buFont typeface="Arial" panose="020B0604020202020204" pitchFamily="34" charset="0"/>
              <a:buChar char="•"/>
            </a:pPr>
            <a:r>
              <a:rPr lang="en-US" b="0" i="0" dirty="0">
                <a:solidFill>
                  <a:srgbClr val="000000"/>
                </a:solidFill>
                <a:effectLst/>
                <a:latin typeface="inter-regular"/>
              </a:rPr>
              <a:t>Enter invalid Login, more than three times, and check that account blocked.</a:t>
            </a:r>
          </a:p>
          <a:p>
            <a:pPr algn="just">
              <a:buFont typeface="Arial" panose="020B0604020202020204" pitchFamily="34" charset="0"/>
              <a:buChar char="•"/>
            </a:pPr>
            <a:r>
              <a:rPr lang="en-US" b="0" i="0" dirty="0">
                <a:solidFill>
                  <a:srgbClr val="000000"/>
                </a:solidFill>
                <a:effectLst/>
                <a:latin typeface="inter-regular"/>
              </a:rPr>
              <a:t>Enter valid Login, and check that the </a:t>
            </a:r>
            <a:r>
              <a:rPr lang="en-US" b="1" i="0" dirty="0">
                <a:solidFill>
                  <a:srgbClr val="000000"/>
                </a:solidFill>
                <a:effectLst/>
                <a:latin typeface="inter-bold"/>
              </a:rPr>
              <a:t>Username</a:t>
            </a:r>
            <a:r>
              <a:rPr lang="en-US" b="0" i="0" dirty="0">
                <a:solidFill>
                  <a:srgbClr val="000000"/>
                </a:solidFill>
                <a:effectLst/>
                <a:latin typeface="inter-regular"/>
              </a:rPr>
              <a:t> is displayed on the home screen.</a:t>
            </a:r>
          </a:p>
          <a:p>
            <a:endParaRPr lang="en-IN" dirty="0"/>
          </a:p>
        </p:txBody>
      </p:sp>
      <p:sp>
        <p:nvSpPr>
          <p:cNvPr id="3" name="Title 2">
            <a:extLst>
              <a:ext uri="{FF2B5EF4-FFF2-40B4-BE49-F238E27FC236}">
                <a16:creationId xmlns:a16="http://schemas.microsoft.com/office/drawing/2014/main" id="{98F1C7D8-A36B-4ACA-8123-DFD66AF7EB50}"/>
              </a:ext>
            </a:extLst>
          </p:cNvPr>
          <p:cNvSpPr>
            <a:spLocks noGrp="1"/>
          </p:cNvSpPr>
          <p:nvPr>
            <p:ph type="title"/>
          </p:nvPr>
        </p:nvSpPr>
        <p:spPr/>
        <p:txBody>
          <a:bodyPr/>
          <a:lstStyle/>
          <a:p>
            <a:r>
              <a:rPr lang="en-IN" b="0" i="0" dirty="0">
                <a:solidFill>
                  <a:schemeClr val="accent1">
                    <a:lumMod val="75000"/>
                  </a:schemeClr>
                </a:solidFill>
                <a:effectLst/>
                <a:latin typeface="erdana"/>
              </a:rPr>
              <a:t>Example of Test scenarios</a:t>
            </a:r>
            <a:endParaRPr lang="en-IN" dirty="0">
              <a:solidFill>
                <a:schemeClr val="accent1">
                  <a:lumMod val="75000"/>
                </a:schemeClr>
              </a:solidFill>
            </a:endParaRPr>
          </a:p>
        </p:txBody>
      </p:sp>
    </p:spTree>
    <p:extLst>
      <p:ext uri="{BB962C8B-B14F-4D97-AF65-F5344CB8AC3E}">
        <p14:creationId xmlns:p14="http://schemas.microsoft.com/office/powerpoint/2010/main" val="3377012668"/>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9053</Words>
  <Application>Microsoft Office PowerPoint</Application>
  <PresentationFormat>Widescreen</PresentationFormat>
  <Paragraphs>810</Paragraphs>
  <Slides>93</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Arial</vt:lpstr>
      <vt:lpstr>Calibri</vt:lpstr>
      <vt:lpstr>Calibri Light</vt:lpstr>
      <vt:lpstr>Cambria</vt:lpstr>
      <vt:lpstr>erdana</vt:lpstr>
      <vt:lpstr>inter-bold</vt:lpstr>
      <vt:lpstr>inter-regular</vt:lpstr>
      <vt:lpstr>Times New Roman</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lpstr>Types of test document</vt:lpstr>
      <vt:lpstr>Test Scenarios</vt:lpstr>
      <vt:lpstr>Test case</vt:lpstr>
      <vt:lpstr>Test Plan</vt:lpstr>
      <vt:lpstr>Requirement Traceability Matrix (RTM)</vt:lpstr>
      <vt:lpstr>Test strategy</vt:lpstr>
      <vt:lpstr>Test Data</vt:lpstr>
      <vt:lpstr>Bug report</vt:lpstr>
      <vt:lpstr>Test execution report</vt:lpstr>
      <vt:lpstr>Benefits of using Documentation</vt:lpstr>
      <vt:lpstr>Drawback of the test document</vt:lpstr>
      <vt:lpstr>Test Scenarios</vt:lpstr>
      <vt:lpstr>Test Scenario</vt:lpstr>
      <vt:lpstr>How to write Test Scenarios</vt:lpstr>
      <vt:lpstr>Features of Test Scenario</vt:lpstr>
      <vt:lpstr>Some rules have to be followed when we were writing test scenarios:</vt:lpstr>
      <vt:lpstr>Example of Test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6</cp:revision>
  <dcterms:created xsi:type="dcterms:W3CDTF">2021-11-17T04:01:36Z</dcterms:created>
  <dcterms:modified xsi:type="dcterms:W3CDTF">2021-11-17T12:01:18Z</dcterms:modified>
</cp:coreProperties>
</file>