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E3C88-14DA-47F7-8926-EE8E487AE812}"/>
              </a:ext>
            </a:extLst>
          </p:cNvPr>
          <p:cNvSpPr/>
          <p:nvPr userDrawn="1"/>
        </p:nvSpPr>
        <p:spPr>
          <a:xfrm>
            <a:off x="11577773" y="45958"/>
            <a:ext cx="351585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Sujata Batra</a:t>
            </a:r>
          </a:p>
        </p:txBody>
      </p:sp>
    </p:spTree>
    <p:extLst>
      <p:ext uri="{BB962C8B-B14F-4D97-AF65-F5344CB8AC3E}">
        <p14:creationId xmlns:p14="http://schemas.microsoft.com/office/powerpoint/2010/main" val="32064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C96A-E703-454A-AAB7-C2087C6B673F}"/>
              </a:ext>
            </a:extLst>
          </p:cNvPr>
          <p:cNvSpPr/>
          <p:nvPr userDrawn="1"/>
        </p:nvSpPr>
        <p:spPr>
          <a:xfrm>
            <a:off x="11577773" y="45958"/>
            <a:ext cx="351585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Sujata Batra</a:t>
            </a:r>
          </a:p>
        </p:txBody>
      </p:sp>
    </p:spTree>
    <p:extLst>
      <p:ext uri="{BB962C8B-B14F-4D97-AF65-F5344CB8AC3E}">
        <p14:creationId xmlns:p14="http://schemas.microsoft.com/office/powerpoint/2010/main" val="25509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E174B-4FA5-46BF-9125-9100C34528E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D341-EC04-492E-9D35-1C8D2E0E3A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D414D-3BE8-47F7-B186-F1F9F767F470}"/>
              </a:ext>
            </a:extLst>
          </p:cNvPr>
          <p:cNvSpPr/>
          <p:nvPr userDrawn="1"/>
        </p:nvSpPr>
        <p:spPr>
          <a:xfrm>
            <a:off x="11577773" y="45958"/>
            <a:ext cx="351585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Sujata Batra</a:t>
            </a:r>
          </a:p>
        </p:txBody>
      </p:sp>
    </p:spTree>
    <p:extLst>
      <p:ext uri="{BB962C8B-B14F-4D97-AF65-F5344CB8AC3E}">
        <p14:creationId xmlns:p14="http://schemas.microsoft.com/office/powerpoint/2010/main" val="25812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 &amp; 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</a:t>
            </a:r>
          </a:p>
          <a:p>
            <a:r>
              <a:rPr lang="en-US" dirty="0"/>
              <a:t>Sujata Batra</a:t>
            </a:r>
          </a:p>
        </p:txBody>
      </p:sp>
    </p:spTree>
    <p:extLst>
      <p:ext uri="{BB962C8B-B14F-4D97-AF65-F5344CB8AC3E}">
        <p14:creationId xmlns:p14="http://schemas.microsoft.com/office/powerpoint/2010/main" val="100641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REST stands for </a:t>
            </a:r>
            <a:r>
              <a:rPr lang="en-US" u="sng" dirty="0"/>
              <a:t>Re</a:t>
            </a:r>
            <a:r>
              <a:rPr lang="en-US" dirty="0"/>
              <a:t>presentational </a:t>
            </a:r>
            <a:r>
              <a:rPr lang="en-US" u="sng" dirty="0"/>
              <a:t>S</a:t>
            </a:r>
            <a:r>
              <a:rPr lang="en-US" dirty="0"/>
              <a:t>tate </a:t>
            </a:r>
            <a:r>
              <a:rPr lang="en-US" u="sng" dirty="0"/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It is an architectural </a:t>
            </a:r>
            <a:r>
              <a:rPr lang="en-US" b="1" i="1" dirty="0"/>
              <a:t>pattern </a:t>
            </a:r>
            <a:r>
              <a:rPr lang="en-US" dirty="0"/>
              <a:t>for developing web services as opposed to a </a:t>
            </a:r>
            <a:r>
              <a:rPr lang="en-US" b="1" i="1" dirty="0"/>
              <a:t>specification</a:t>
            </a:r>
            <a:r>
              <a:rPr lang="en-US" dirty="0"/>
              <a:t>.</a:t>
            </a:r>
          </a:p>
          <a:p>
            <a:r>
              <a:rPr lang="en-US" dirty="0"/>
              <a:t>REST was first described by Roy Fielding in 2000</a:t>
            </a:r>
          </a:p>
          <a:p>
            <a:r>
              <a:rPr lang="en-US" dirty="0"/>
              <a:t>REST web services communicate over the HTTP specification, using HTTP vocabulary:</a:t>
            </a:r>
          </a:p>
          <a:p>
            <a:pPr lvl="1"/>
            <a:r>
              <a:rPr lang="en-US" dirty="0"/>
              <a:t>Methods (GET, POST, etc.)</a:t>
            </a:r>
          </a:p>
          <a:p>
            <a:pPr lvl="1"/>
            <a:r>
              <a:rPr lang="en-US" dirty="0"/>
              <a:t>HTTP URI syntax (paths, parameters, etc.)</a:t>
            </a:r>
          </a:p>
          <a:p>
            <a:pPr lvl="1"/>
            <a:r>
              <a:rPr lang="en-US" dirty="0"/>
              <a:t>Media types (xml, </a:t>
            </a:r>
            <a:r>
              <a:rPr lang="en-US" dirty="0" err="1"/>
              <a:t>json</a:t>
            </a:r>
            <a:r>
              <a:rPr lang="en-US" dirty="0"/>
              <a:t>, html, plain text,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 Response codes.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9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</a:t>
            </a:r>
          </a:p>
          <a:p>
            <a:pPr lvl="1"/>
            <a:r>
              <a:rPr lang="en-US" dirty="0"/>
              <a:t>Clients possess the information necessary to identify, modify, and/or delete a web resource.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All resource state information is stored on the client.</a:t>
            </a:r>
          </a:p>
          <a:p>
            <a:r>
              <a:rPr lang="en-US" dirty="0"/>
              <a:t>Transfer</a:t>
            </a:r>
          </a:p>
          <a:p>
            <a:pPr lvl="1"/>
            <a:r>
              <a:rPr lang="en-US" dirty="0"/>
              <a:t>Client state is passed from the client to the service through HTTP.</a:t>
            </a:r>
          </a:p>
        </p:txBody>
      </p:sp>
    </p:spTree>
    <p:extLst>
      <p:ext uri="{BB962C8B-B14F-4D97-AF65-F5344CB8AC3E}">
        <p14:creationId xmlns:p14="http://schemas.microsoft.com/office/powerpoint/2010/main" val="398308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REST based architecture you typically have a REST server which provides access to the resources </a:t>
            </a:r>
          </a:p>
          <a:p>
            <a:pPr lvl="1"/>
            <a:r>
              <a:rPr lang="en-US" dirty="0"/>
              <a:t>and a REST client which accesses and modify the REST resources. </a:t>
            </a:r>
          </a:p>
          <a:p>
            <a:r>
              <a:rPr lang="en-US" dirty="0"/>
              <a:t>Every resource should support the HTTP common operations. </a:t>
            </a:r>
          </a:p>
          <a:p>
            <a:pPr lvl="1"/>
            <a:r>
              <a:rPr lang="en-US" dirty="0"/>
              <a:t>Resources are identified by URI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allows that resources have different representations,</a:t>
            </a:r>
          </a:p>
          <a:p>
            <a:pPr lvl="1"/>
            <a:r>
              <a:rPr lang="en-US" dirty="0"/>
              <a:t> e.g. text, xml, </a:t>
            </a:r>
            <a:r>
              <a:rPr lang="en-US" dirty="0" err="1"/>
              <a:t>json</a:t>
            </a:r>
            <a:r>
              <a:rPr lang="en-US" dirty="0"/>
              <a:t> etc. </a:t>
            </a:r>
          </a:p>
          <a:p>
            <a:pPr lvl="1"/>
            <a:r>
              <a:rPr lang="en-US" dirty="0"/>
              <a:t>The rest client can ask for specific representation via the HTTP protocol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6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Http-Rest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HTTP request </a:t>
            </a:r>
            <a:r>
              <a:rPr lang="en-US" dirty="0"/>
              <a:t>is sent </a:t>
            </a:r>
            <a:r>
              <a:rPr lang="en-US" i="1" dirty="0"/>
              <a:t>from the client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Identifies the location of a </a:t>
            </a:r>
            <a:r>
              <a:rPr lang="en-US" b="1" dirty="0"/>
              <a:t>resource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Specifies the </a:t>
            </a:r>
            <a:r>
              <a:rPr lang="en-US" b="1" dirty="0"/>
              <a:t>verb</a:t>
            </a:r>
            <a:r>
              <a:rPr lang="en-US" dirty="0"/>
              <a:t>, or HTTP </a:t>
            </a:r>
            <a:r>
              <a:rPr lang="en-US" b="1" dirty="0"/>
              <a:t>method</a:t>
            </a:r>
            <a:r>
              <a:rPr lang="en-US" dirty="0"/>
              <a:t> to use when accessing the resource.</a:t>
            </a:r>
          </a:p>
          <a:p>
            <a:pPr lvl="1"/>
            <a:r>
              <a:rPr lang="en-US" dirty="0"/>
              <a:t>Supplies optional </a:t>
            </a:r>
            <a:r>
              <a:rPr lang="en-US" b="1" dirty="0"/>
              <a:t>request headers</a:t>
            </a:r>
            <a:r>
              <a:rPr lang="en-US" dirty="0"/>
              <a:t> (name-value pairs) that provide additional information the server may need when processing the request.</a:t>
            </a:r>
          </a:p>
          <a:p>
            <a:pPr lvl="1"/>
            <a:r>
              <a:rPr lang="en-US" dirty="0"/>
              <a:t>Supplies an optional </a:t>
            </a:r>
            <a:r>
              <a:rPr lang="en-US" b="1" dirty="0"/>
              <a:t>request body</a:t>
            </a:r>
            <a:r>
              <a:rPr lang="en-US" dirty="0"/>
              <a:t> that identifies additional data to be uploaded to the server (e.g. form parameters, attachments,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1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Http-Rest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2600" y="990601"/>
            <a:ext cx="8686800" cy="4953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Client Requests:</a:t>
            </a:r>
          </a:p>
          <a:p>
            <a:r>
              <a:rPr lang="en-US" dirty="0"/>
              <a:t>A typical client GET request: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A typical client POST request: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209801"/>
            <a:ext cx="830580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view?id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HTTP/1.1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User-Agent: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Chrome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application/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[CRLF]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345" y="4572005"/>
            <a:ext cx="8305800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/save HTTP/1.1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User-Agent: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Content-Type: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application/x-www-form-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urlencoded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x&amp;id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93512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Http-Rest response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4724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HTTP response </a:t>
            </a:r>
            <a:r>
              <a:rPr lang="en-US" dirty="0"/>
              <a:t>is sent </a:t>
            </a:r>
            <a:r>
              <a:rPr lang="en-US" i="1" dirty="0"/>
              <a:t>from the server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Gives the </a:t>
            </a:r>
            <a:r>
              <a:rPr lang="en-US" b="1" dirty="0"/>
              <a:t>status</a:t>
            </a:r>
            <a:r>
              <a:rPr lang="en-US" dirty="0"/>
              <a:t> of the processed request.</a:t>
            </a:r>
          </a:p>
          <a:p>
            <a:pPr lvl="1"/>
            <a:r>
              <a:rPr lang="en-US" dirty="0"/>
              <a:t>Supplies </a:t>
            </a:r>
            <a:r>
              <a:rPr lang="en-US" b="1" dirty="0"/>
              <a:t>response headers</a:t>
            </a:r>
            <a:r>
              <a:rPr lang="en-US" dirty="0"/>
              <a:t> (name-value pairs) that provide additional information about the response.</a:t>
            </a:r>
          </a:p>
          <a:p>
            <a:pPr lvl="1"/>
            <a:r>
              <a:rPr lang="en-US" dirty="0"/>
              <a:t>Supplies an optional </a:t>
            </a:r>
            <a:r>
              <a:rPr lang="en-US" b="1" dirty="0"/>
              <a:t>response body </a:t>
            </a:r>
            <a:r>
              <a:rPr lang="en-US" dirty="0"/>
              <a:t>that identifies additional data to be downloaded to the client (html, xml, binary data,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Server Responses: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8686800" cy="4724400"/>
          </a:xfrm>
        </p:spPr>
        <p:txBody>
          <a:bodyPr/>
          <a:lstStyle/>
          <a:p>
            <a:pPr marL="5715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667001"/>
            <a:ext cx="8534400" cy="20313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HTTP/1.1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200 OK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Content-Type: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text/html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Content-Length: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1337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&lt;!-- Some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HTML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Content. --&gt;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1" y="2667000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Response Status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service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REST service framework provides a </a:t>
            </a:r>
            <a:r>
              <a:rPr lang="en-US" b="1" dirty="0"/>
              <a:t>controller</a:t>
            </a:r>
            <a:r>
              <a:rPr lang="en-US" dirty="0"/>
              <a:t> for routing HTTP requests to a request handler according to:</a:t>
            </a:r>
          </a:p>
          <a:p>
            <a:r>
              <a:rPr lang="en-US" dirty="0"/>
              <a:t>The HTTP method used (e.g. GET, POST)</a:t>
            </a:r>
          </a:p>
          <a:p>
            <a:r>
              <a:rPr lang="en-US" dirty="0"/>
              <a:t>Supplied path information (</a:t>
            </a:r>
            <a:r>
              <a:rPr lang="en-US" dirty="0" err="1"/>
              <a:t>e.g</a:t>
            </a:r>
            <a:r>
              <a:rPr lang="en-US" dirty="0"/>
              <a:t> /service/</a:t>
            </a:r>
            <a:r>
              <a:rPr lang="en-US" dirty="0" err="1"/>
              <a:t>listItems</a:t>
            </a:r>
            <a:r>
              <a:rPr lang="en-US" dirty="0"/>
              <a:t>)</a:t>
            </a:r>
          </a:p>
          <a:p>
            <a:r>
              <a:rPr lang="en-US" dirty="0"/>
              <a:t>Query, form, and path parameters</a:t>
            </a:r>
          </a:p>
          <a:p>
            <a:r>
              <a:rPr lang="en-US" dirty="0"/>
              <a:t>Headers, cookies,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08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Vs REST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49577"/>
              </p:ext>
            </p:extLst>
          </p:nvPr>
        </p:nvGraphicFramePr>
        <p:xfrm>
          <a:off x="272492" y="1258959"/>
          <a:ext cx="11304105" cy="5468194"/>
        </p:xfrm>
        <a:graphic>
          <a:graphicData uri="http://schemas.openxmlformats.org/drawingml/2006/table">
            <a:tbl>
              <a:tblPr/>
              <a:tblGrid>
                <a:gridCol w="781879">
                  <a:extLst>
                    <a:ext uri="{9D8B030D-6E8A-4147-A177-3AD203B41FA5}">
                      <a16:colId xmlns:a16="http://schemas.microsoft.com/office/drawing/2014/main" val="3666266918"/>
                    </a:ext>
                  </a:extLst>
                </a:gridCol>
                <a:gridCol w="3538330">
                  <a:extLst>
                    <a:ext uri="{9D8B030D-6E8A-4147-A177-3AD203B41FA5}">
                      <a16:colId xmlns:a16="http://schemas.microsoft.com/office/drawing/2014/main" val="3467984285"/>
                    </a:ext>
                  </a:extLst>
                </a:gridCol>
                <a:gridCol w="6983896">
                  <a:extLst>
                    <a:ext uri="{9D8B030D-6E8A-4147-A177-3AD203B41FA5}">
                      <a16:colId xmlns:a16="http://schemas.microsoft.com/office/drawing/2014/main" val="3407999056"/>
                    </a:ext>
                  </a:extLst>
                </a:gridCol>
              </a:tblGrid>
              <a:tr h="179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SOAP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REST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3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5885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 is a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protocol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 is an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architectural style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48139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 stands for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Simple Object Access Protocol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 stands for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REpresentational State Transfer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26876"/>
                  </a:ext>
                </a:extLst>
              </a:tr>
              <a:tr h="8449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can't use REST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because it is a protocol.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use SOAP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web services because it is a concept and can use any protocol like HTTP, SOAP.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4007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uses services interfaces to expose the business logic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uses URI to expose business logic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98817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JAX-WS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the java API for SOAP web services.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JAX-RS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the java API for RESTful web services.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50980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standards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be strictly followed.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 does not define too much standards like SOAP.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12497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requires more bandwidth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and resource than REST.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requires less bandwidth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and resource than SOAP.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80639"/>
                  </a:ext>
                </a:extLst>
              </a:tr>
              <a:tr h="7118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its own security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RESTful web services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inherits security measures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from the underlying transport.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16470"/>
                  </a:ext>
                </a:extLst>
              </a:tr>
              <a:tr h="5787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permits XML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data format only.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permits different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data format such as Plain text, HTML, XML, JSON etc.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23837"/>
                  </a:ext>
                </a:extLst>
              </a:tr>
              <a:tr h="3124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SOAP is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preferred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than REST.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more preferred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than SOAP.</a:t>
                      </a:r>
                    </a:p>
                  </a:txBody>
                  <a:tcPr marL="18972" marR="18972" marT="18972" marB="1897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5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–Oriented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means of developing distributed systems where the components are stand-alone services.</a:t>
            </a:r>
          </a:p>
          <a:p>
            <a:r>
              <a:rPr lang="en-US" dirty="0"/>
              <a:t>Services may execute on different computers from different service providers.</a:t>
            </a:r>
          </a:p>
          <a:p>
            <a:r>
              <a:rPr lang="en-US" dirty="0"/>
              <a:t>Standard protocols have been developed to support service communication and information exchange.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7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Jersey</a:t>
            </a:r>
          </a:p>
          <a:p>
            <a:r>
              <a:rPr lang="en-US" dirty="0" err="1"/>
              <a:t>RestEasy</a:t>
            </a:r>
            <a:endParaRPr lang="en-US" dirty="0"/>
          </a:p>
          <a:p>
            <a:r>
              <a:rPr lang="en-US" dirty="0"/>
              <a:t>Apache CXF</a:t>
            </a:r>
          </a:p>
        </p:txBody>
      </p:sp>
    </p:spTree>
    <p:extLst>
      <p:ext uri="{BB962C8B-B14F-4D97-AF65-F5344CB8AC3E}">
        <p14:creationId xmlns:p14="http://schemas.microsoft.com/office/powerpoint/2010/main" val="304101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</a:p>
          <a:p>
            <a:r>
              <a:rPr lang="en-US" dirty="0"/>
              <a:t>PUT 	</a:t>
            </a:r>
          </a:p>
          <a:p>
            <a:pPr lvl="1"/>
            <a:r>
              <a:rPr lang="en-US" dirty="0"/>
              <a:t>updates a resource. </a:t>
            </a:r>
          </a:p>
          <a:p>
            <a:r>
              <a:rPr lang="en-US" dirty="0"/>
              <a:t>DELETE </a:t>
            </a:r>
          </a:p>
          <a:p>
            <a:pPr lvl="1"/>
            <a:r>
              <a:rPr lang="en-US" dirty="0"/>
              <a:t>removes the resources. 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creates a new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5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webservices</a:t>
            </a:r>
            <a:r>
              <a:rPr lang="en-US" dirty="0"/>
              <a:t> are based on the HTTP methods and the concept of REST. </a:t>
            </a:r>
          </a:p>
          <a:p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webservice</a:t>
            </a:r>
            <a:r>
              <a:rPr lang="en-US" dirty="0"/>
              <a:t> typically defines the base URI for the services, </a:t>
            </a:r>
          </a:p>
          <a:p>
            <a:r>
              <a:rPr lang="en-US" dirty="0"/>
              <a:t>the supported MIME-types (XML, Text, JSON, user-defined,..) </a:t>
            </a:r>
          </a:p>
          <a:p>
            <a:r>
              <a:rPr lang="en-US" dirty="0"/>
              <a:t>and the set of operations (POST, GET, PUT, DELETE) which are supported.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5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Jersey</a:t>
            </a:r>
            <a:r>
              <a:rPr lang="en-US" dirty="0"/>
              <a:t> is the reference implementation for this specification. </a:t>
            </a:r>
          </a:p>
          <a:p>
            <a:r>
              <a:rPr lang="en-US" dirty="0"/>
              <a:t>Jersey contains basically a REST server and a REST client. </a:t>
            </a:r>
          </a:p>
          <a:p>
            <a:r>
              <a:rPr lang="en-US" dirty="0"/>
              <a:t>The core client can be used provides a library to communicate with the server. </a:t>
            </a:r>
          </a:p>
          <a:p>
            <a:r>
              <a:rPr lang="en-US" dirty="0"/>
              <a:t>On the server side Jersey uses a </a:t>
            </a:r>
            <a:r>
              <a:rPr lang="en-US" dirty="0" err="1"/>
              <a:t>servlet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which scans predefined classes to identify </a:t>
            </a:r>
            <a:r>
              <a:rPr lang="en-US" dirty="0" err="1"/>
              <a:t>RESTful</a:t>
            </a:r>
            <a:r>
              <a:rPr lang="en-US" dirty="0"/>
              <a:t> resources.</a:t>
            </a:r>
          </a:p>
          <a:p>
            <a:pPr lvl="1"/>
            <a:r>
              <a:rPr lang="en-US" dirty="0"/>
              <a:t> Via the web.xml configuration file for your web application,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9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Jersey </a:t>
            </a:r>
            <a:r>
              <a:rPr lang="en-US" dirty="0" err="1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err="1"/>
              <a:t>servlet</a:t>
            </a:r>
            <a:r>
              <a:rPr lang="en-US" dirty="0"/>
              <a:t> analyzes the incoming HTTP request </a:t>
            </a:r>
          </a:p>
          <a:p>
            <a:r>
              <a:rPr lang="en-US" dirty="0"/>
              <a:t>selects the correct class and method to respond to this request. </a:t>
            </a:r>
          </a:p>
          <a:p>
            <a:r>
              <a:rPr lang="en-US" dirty="0"/>
              <a:t>This selection is based on annotations in the class and methods. </a:t>
            </a:r>
          </a:p>
          <a:p>
            <a:r>
              <a:rPr lang="en-US" dirty="0"/>
              <a:t>Jersey </a:t>
            </a:r>
            <a:r>
              <a:rPr lang="en-US" dirty="0" err="1"/>
              <a:t>servlet</a:t>
            </a:r>
            <a:r>
              <a:rPr lang="en-US" dirty="0"/>
              <a:t> will be instructed via the web.xml to scan certain packages for data classes. </a:t>
            </a:r>
          </a:p>
          <a:p>
            <a:r>
              <a:rPr lang="en-US" dirty="0"/>
              <a:t>JAX-RS supports the creation of XML and JSON via the Java Architecture for XML Binding (JAXB).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7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1676400"/>
          <a:ext cx="7772400" cy="490710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Annotation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@PATH(</a:t>
                      </a:r>
                      <a:r>
                        <a:rPr lang="en-US" sz="1800" dirty="0" err="1"/>
                        <a:t>your_path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Sets the path to base URL + /</a:t>
                      </a:r>
                      <a:r>
                        <a:rPr lang="en-US" sz="1800" dirty="0" err="1"/>
                        <a:t>your_path</a:t>
                      </a:r>
                      <a:r>
                        <a:rPr lang="en-US" sz="1800" dirty="0"/>
                        <a:t>. The base URL is based on your application name, the </a:t>
                      </a:r>
                      <a:r>
                        <a:rPr lang="en-US" sz="1800" dirty="0" err="1"/>
                        <a:t>servlet</a:t>
                      </a:r>
                      <a:r>
                        <a:rPr lang="en-US" sz="1800" dirty="0"/>
                        <a:t> and the URL pattern from the web.xml" configuration file. 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1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@POST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Indicates that the following method will answer to a HTTP POST request 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01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@GET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Indicates that the following method will answer to a HTTP GET request 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01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@PUT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Indicates that the following method will answer to a HTTP PUT request 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01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@DELETE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Indicates that the following method will answer to a HTTP DELETE request 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41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676400"/>
          <a:ext cx="7620000" cy="4823948"/>
        </p:xfrm>
        <a:graphic>
          <a:graphicData uri="http://schemas.openxmlformats.org/drawingml/2006/table">
            <a:tbl>
              <a:tblPr/>
              <a:tblGrid>
                <a:gridCol w="362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54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Annotation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Description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736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@Produces(</a:t>
                      </a:r>
                      <a:r>
                        <a:rPr lang="en-US" sz="1800" dirty="0" err="1"/>
                        <a:t>MediaType.TEXT_PLAIN</a:t>
                      </a:r>
                      <a:r>
                        <a:rPr lang="en-US" sz="1800" dirty="0"/>
                        <a:t> [, more-types ])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@Produces defines which MIME type is delivered by a method annotated with @GET. In the example text ("text/plain") is produced. Other examples would be "application/xml" or "application/</a:t>
                      </a:r>
                      <a:r>
                        <a:rPr lang="en-US" sz="1800" dirty="0" err="1"/>
                        <a:t>json</a:t>
                      </a:r>
                      <a:r>
                        <a:rPr lang="en-US" sz="1800" dirty="0"/>
                        <a:t>". 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625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@Consumes(type [, more-types ])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@Consumes defines which MIME type is consumed by this method. 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09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@PathParam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Used to inject values from the URL into a method parameter. This way you inject for example the ID of a resource into the method to get the correct object. 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9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service can be defined as:</a:t>
            </a:r>
          </a:p>
          <a:p>
            <a:pPr lvl="1"/>
            <a:r>
              <a:rPr lang="en-US" dirty="0"/>
              <a:t>A loosely-coupled, reusable software component that encapsulates discrete functionality which may be distributed and programmatically accessed. A web service is a service that is accessed using standard Internet and XML-based protocols.</a:t>
            </a:r>
          </a:p>
          <a:p>
            <a:r>
              <a:rPr lang="en-US" dirty="0"/>
              <a:t>A critical distinction between a service and a component as defined in component-based software engineering is that services are independent.</a:t>
            </a:r>
          </a:p>
          <a:p>
            <a:r>
              <a:rPr lang="en-US" dirty="0"/>
              <a:t>Services do not have a ‘requires’ interface.</a:t>
            </a:r>
          </a:p>
          <a:p>
            <a:r>
              <a:rPr lang="en-US" dirty="0"/>
              <a:t>Services rely on message-based communication with messages expressed in XML.</a:t>
            </a:r>
          </a:p>
        </p:txBody>
      </p:sp>
    </p:spTree>
    <p:extLst>
      <p:ext uri="{BB962C8B-B14F-4D97-AF65-F5344CB8AC3E}">
        <p14:creationId xmlns:p14="http://schemas.microsoft.com/office/powerpoint/2010/main" val="355384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Benefits of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can be provided locally or outsourced to external providers.</a:t>
            </a:r>
          </a:p>
          <a:p>
            <a:r>
              <a:rPr lang="en-US" dirty="0"/>
              <a:t>Services are language-independent.</a:t>
            </a:r>
          </a:p>
          <a:p>
            <a:r>
              <a:rPr lang="en-US" dirty="0"/>
              <a:t>Investment in legacy systems can be preserved.</a:t>
            </a:r>
          </a:p>
          <a:p>
            <a:r>
              <a:rPr lang="en-US" dirty="0"/>
              <a:t>Inter-organizational computing is facilitated through simplified information exchange.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and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Service-oriented architecture is an architectural style</a:t>
            </a:r>
          </a:p>
          <a:p>
            <a:pPr lvl="1"/>
            <a:r>
              <a:rPr lang="en-US" dirty="0"/>
              <a:t>Derived from the client-server architectural style.</a:t>
            </a:r>
          </a:p>
          <a:p>
            <a:pPr lvl="1"/>
            <a:r>
              <a:rPr lang="en-US" dirty="0"/>
              <a:t>Clients (service consumers or requesters) and servers (service providers) connected by a service “bus”.</a:t>
            </a:r>
          </a:p>
          <a:p>
            <a:pPr lvl="1"/>
            <a:r>
              <a:rPr lang="en-US" dirty="0"/>
              <a:t>Services defined using formal interfaces (contracts).</a:t>
            </a:r>
          </a:p>
          <a:p>
            <a:pPr lvl="1"/>
            <a:r>
              <a:rPr lang="en-US" dirty="0"/>
              <a:t>Service bus supports point-to-point and messaging styles of communication.</a:t>
            </a:r>
          </a:p>
          <a:p>
            <a:pPr lvl="1"/>
            <a:r>
              <a:rPr lang="en-US" dirty="0"/>
              <a:t>Support for system qualities, e.g., security and transaction management.</a:t>
            </a:r>
          </a:p>
          <a:p>
            <a:r>
              <a:rPr lang="en-US" dirty="0"/>
              <a:t>Web services</a:t>
            </a:r>
          </a:p>
          <a:p>
            <a:pPr lvl="1"/>
            <a:r>
              <a:rPr lang="en-US" dirty="0"/>
              <a:t>Services provided in a SOA deployed over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9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Key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A message exchange standard that supports service communication.</a:t>
            </a:r>
          </a:p>
          <a:p>
            <a:r>
              <a:rPr lang="en-US" dirty="0"/>
              <a:t>WSDL (Web Service Definition Language)</a:t>
            </a:r>
          </a:p>
          <a:p>
            <a:pPr lvl="1"/>
            <a:r>
              <a:rPr lang="en-US" dirty="0"/>
              <a:t>This standard allows a service interface and its bindings to be defined.</a:t>
            </a:r>
          </a:p>
          <a:p>
            <a:r>
              <a:rPr lang="en-US" dirty="0"/>
              <a:t>UDDI (Universal Description Discovery and Integration)</a:t>
            </a:r>
          </a:p>
          <a:p>
            <a:pPr lvl="1"/>
            <a:r>
              <a:rPr lang="en-US" dirty="0"/>
              <a:t>Defines the components of a service specification that may be used to discover the existence of a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</a:t>
            </a:r>
          </a:p>
        </p:txBody>
      </p:sp>
      <p:pic>
        <p:nvPicPr>
          <p:cNvPr id="5" name="Picture 6" descr="Chapter4-fi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724400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971800" y="114300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rgbClr val="003399"/>
                </a:solidFill>
                <a:latin typeface="Times New Roman" panose="02020603050405020304" pitchFamily="18" charset="0"/>
              </a:rPr>
              <a:t>UDDI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14800" y="3733800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rgbClr val="003399"/>
                </a:solidFill>
                <a:latin typeface="Times New Roman" panose="02020603050405020304" pitchFamily="18" charset="0"/>
              </a:rPr>
              <a:t>SOAP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657600" y="5791200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rgbClr val="003399"/>
                </a:solidFill>
                <a:latin typeface="Times New Roman" panose="02020603050405020304" pitchFamily="18" charset="0"/>
              </a:rPr>
              <a:t>WSDL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200400" y="1447800"/>
            <a:ext cx="76200" cy="1447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505200" y="1447800"/>
            <a:ext cx="381000" cy="990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657600" y="1295400"/>
            <a:ext cx="19812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638800" y="1295400"/>
            <a:ext cx="0" cy="16764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4343400" y="4419600"/>
            <a:ext cx="838200" cy="12954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4648200" y="3048000"/>
            <a:ext cx="609600" cy="5334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 flipV="1">
            <a:off x="3429000" y="3124200"/>
            <a:ext cx="762000" cy="5334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419600" y="4038600"/>
            <a:ext cx="0" cy="304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434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SOAP is based on message exchanges</a:t>
            </a:r>
          </a:p>
          <a:p>
            <a:r>
              <a:rPr lang="en-US" dirty="0"/>
              <a:t>Messages are seen as envelops where the application encloses the data to be sent</a:t>
            </a:r>
          </a:p>
          <a:p>
            <a:r>
              <a:rPr lang="en-US" dirty="0"/>
              <a:t>A message has two main parts:</a:t>
            </a:r>
          </a:p>
          <a:p>
            <a:r>
              <a:rPr lang="en-US" dirty="0"/>
              <a:t>header: which can be divided into blocks </a:t>
            </a:r>
          </a:p>
          <a:p>
            <a:r>
              <a:rPr lang="en-US" dirty="0"/>
              <a:t>body: which can be divided into blocks</a:t>
            </a:r>
          </a:p>
          <a:p>
            <a:r>
              <a:rPr lang="en-US" dirty="0"/>
              <a:t>SOAP does not say what to do with the header and the body, it only states that the header is optional and the body is mandatory</a:t>
            </a:r>
          </a:p>
          <a:p>
            <a:r>
              <a:rPr lang="en-US" dirty="0"/>
              <a:t>Use of header and body, however, is implicit. The body is for application level data. The header is for infrastructure level data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779326" y="1524000"/>
            <a:ext cx="2667000" cy="4267200"/>
          </a:xfrm>
          <a:prstGeom prst="flowChartDocumen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SOAP Envelope</a:t>
            </a: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07926" y="1905000"/>
            <a:ext cx="2286000" cy="1371600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SOAP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header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0326" y="2438400"/>
            <a:ext cx="1828800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312726" y="2590800"/>
            <a:ext cx="1828800" cy="533400"/>
            <a:chOff x="2592" y="1632"/>
            <a:chExt cx="1152" cy="336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92" y="1632"/>
              <a:ext cx="1152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78" y="1680"/>
              <a:ext cx="940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Header Block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07926" y="3429000"/>
            <a:ext cx="2286000" cy="1371600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SOAP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Body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60326" y="3962400"/>
            <a:ext cx="1828800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312726" y="4114800"/>
            <a:ext cx="1828800" cy="533400"/>
            <a:chOff x="2592" y="1632"/>
            <a:chExt cx="1152" cy="336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92" y="1632"/>
              <a:ext cx="1152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5" y="1680"/>
              <a:ext cx="784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Body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4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66" y="-9442"/>
            <a:ext cx="9187468" cy="68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1573</Words>
  <Application>Microsoft Office PowerPoint</Application>
  <PresentationFormat>Widescreen</PresentationFormat>
  <Paragraphs>225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Courier New</vt:lpstr>
      <vt:lpstr>Times New Roman</vt:lpstr>
      <vt:lpstr>Times New Roman</vt:lpstr>
      <vt:lpstr>verdana</vt:lpstr>
      <vt:lpstr>Office Theme</vt:lpstr>
      <vt:lpstr>Web Services &amp; REST</vt:lpstr>
      <vt:lpstr>Service –Oriented Architecture</vt:lpstr>
      <vt:lpstr>Services or components?</vt:lpstr>
      <vt:lpstr>Benefits of SOA</vt:lpstr>
      <vt:lpstr>SOA and Web Services</vt:lpstr>
      <vt:lpstr>Key standards</vt:lpstr>
      <vt:lpstr>Service-oriented architecture</vt:lpstr>
      <vt:lpstr>SOAP messages</vt:lpstr>
      <vt:lpstr>PowerPoint Presentation</vt:lpstr>
      <vt:lpstr>REST</vt:lpstr>
      <vt:lpstr>Rest</vt:lpstr>
      <vt:lpstr>Resource</vt:lpstr>
      <vt:lpstr>Content negotiation</vt:lpstr>
      <vt:lpstr>Http-Rest</vt:lpstr>
      <vt:lpstr>Http-Rest</vt:lpstr>
      <vt:lpstr>Http-Rest response</vt:lpstr>
      <vt:lpstr>Sample Server Responses: </vt:lpstr>
      <vt:lpstr>Rest web service framework</vt:lpstr>
      <vt:lpstr>SOAP Vs REST</vt:lpstr>
      <vt:lpstr>Rest Frameworks</vt:lpstr>
      <vt:lpstr>Http Methods</vt:lpstr>
      <vt:lpstr>Restful web service</vt:lpstr>
      <vt:lpstr>Jersey</vt:lpstr>
      <vt:lpstr>Jersey Servlet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&amp; REST</dc:title>
  <dc:creator>Sujata Batra</dc:creator>
  <cp:lastModifiedBy>Sujata Batra</cp:lastModifiedBy>
  <cp:revision>32</cp:revision>
  <dcterms:created xsi:type="dcterms:W3CDTF">2016-08-03T06:41:07Z</dcterms:created>
  <dcterms:modified xsi:type="dcterms:W3CDTF">2021-12-01T06:43:19Z</dcterms:modified>
</cp:coreProperties>
</file>