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1410" r:id="rId3"/>
    <p:sldId id="264" r:id="rId4"/>
    <p:sldId id="257" r:id="rId5"/>
    <p:sldId id="261" r:id="rId6"/>
    <p:sldId id="258" r:id="rId7"/>
    <p:sldId id="260" r:id="rId8"/>
    <p:sldId id="259" r:id="rId9"/>
    <p:sldId id="262" r:id="rId10"/>
    <p:sldId id="263" r:id="rId11"/>
    <p:sldId id="265" r:id="rId12"/>
    <p:sldId id="266" r:id="rId13"/>
    <p:sldId id="267" r:id="rId14"/>
    <p:sldId id="269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73" r:id="rId34"/>
    <p:sldId id="270" r:id="rId35"/>
    <p:sldId id="293" r:id="rId36"/>
    <p:sldId id="294" r:id="rId37"/>
    <p:sldId id="295" r:id="rId38"/>
    <p:sldId id="296" r:id="rId39"/>
    <p:sldId id="297" r:id="rId40"/>
    <p:sldId id="27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7C05D-3FD5-4F37-A56B-27B67FA602AA}"/>
              </a:ext>
            </a:extLst>
          </p:cNvPr>
          <p:cNvSpPr/>
          <p:nvPr userDrawn="1"/>
        </p:nvSpPr>
        <p:spPr>
          <a:xfrm>
            <a:off x="11540496" y="70059"/>
            <a:ext cx="555478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344792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3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11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8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40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5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8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2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2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0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9A49-41B4-492D-BECE-8EE469BDF90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BBE58-D5B0-4D69-B6D4-16FB8039A97F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391B6-B8B3-4152-924C-4ECD13305A80}"/>
              </a:ext>
            </a:extLst>
          </p:cNvPr>
          <p:cNvSpPr/>
          <p:nvPr userDrawn="1"/>
        </p:nvSpPr>
        <p:spPr>
          <a:xfrm>
            <a:off x="11540496" y="70059"/>
            <a:ext cx="555478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26937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B606-0B52-4B3D-A378-3FF9907C9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0D56E-8C4E-4DB9-96C7-B7FE39840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Relational Model: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All data is represented in terms of tuples, grouped into relations.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 tables or relations are related to each other.</a:t>
            </a: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 database organized in terms of the relational model is a relational database.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 purpose of the relational model is to provide a declarative method for specifying data and queries.</a:t>
            </a: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0117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Example of Relational Model:</a:t>
            </a:r>
          </a:p>
          <a:p>
            <a:pPr algn="l"/>
            <a:endParaRPr lang="en-US" sz="2000" b="1" dirty="0"/>
          </a:p>
          <a:p>
            <a:pPr algn="l"/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91" y="2587191"/>
            <a:ext cx="5289947" cy="31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b="1" dirty="0"/>
              <a:t>Object-Oriented Model: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Both data and their relationship are contained in a single structure known as an object.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An object includes information about relationship between the facts within the object, as well as information about its relationship with other objects.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An object is the abstraction of the real- word entity.  An object represents only one occurrence of entity.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Attributes describe the property of an object.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Objects that are similar in characteristics are grouped in class.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0045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Example of Object-Oriented Model :</a:t>
            </a:r>
          </a:p>
          <a:p>
            <a:pPr algn="l"/>
            <a:endParaRPr lang="en-US" sz="2000" b="1" dirty="0"/>
          </a:p>
          <a:p>
            <a:pPr algn="l"/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3144033" y="2443123"/>
            <a:ext cx="2718148" cy="3344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Employee </a:t>
            </a:r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2086" y="3383216"/>
            <a:ext cx="1640910" cy="41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2086" y="4115348"/>
            <a:ext cx="1640910" cy="41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2086" y="4819250"/>
            <a:ext cx="1640910" cy="41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395494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Introduction to RDBMS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dirty="0">
                <a:cs typeface="Aharoni" pitchFamily="2" charset="-79"/>
              </a:rPr>
              <a:t>A Relational Database Management System (RDBMS):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Is a database management system based on relational model introduced by E.F </a:t>
            </a:r>
            <a:r>
              <a:rPr lang="en-US" sz="2000" dirty="0" err="1">
                <a:cs typeface="Aharoni" pitchFamily="2" charset="-79"/>
              </a:rPr>
              <a:t>Codd</a:t>
            </a:r>
            <a:r>
              <a:rPr lang="en-US" sz="2000" dirty="0">
                <a:cs typeface="Aharoni" pitchFamily="2" charset="-79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Represents data in terms of tuples(rows).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Is used to manage Relational database. </a:t>
            </a:r>
          </a:p>
          <a:p>
            <a:pPr algn="l"/>
            <a:r>
              <a:rPr lang="en-US" sz="2000" b="1" dirty="0">
                <a:cs typeface="Aharoni" pitchFamily="2" charset="-79"/>
              </a:rPr>
              <a:t>Relational Database</a:t>
            </a:r>
            <a:r>
              <a:rPr lang="en-US" sz="2000" dirty="0">
                <a:cs typeface="Aharoni" pitchFamily="2" charset="-79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Is a collection of organized set of tables from which data can be accessed easily.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Consists of number of tables and each table has its own primary key.</a:t>
            </a: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21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Super Key</a:t>
            </a:r>
            <a:r>
              <a:rPr lang="en-US" sz="2000" dirty="0"/>
              <a:t> is defined as a set of attributes within a table that uniquely identifies each record within a table. Super Key is a superset of Candidate key.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/>
              <a:t>A Candidate Key: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Is a subset of a super key.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Is a single field or the least combination of fields that uniquely identifies each record in the table. The least combination of fields distinguishes a candidate key from a super key. </a:t>
            </a:r>
          </a:p>
          <a:p>
            <a:pPr marL="800100" lvl="1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Must contain unique values.</a:t>
            </a:r>
          </a:p>
          <a:p>
            <a:pPr marL="800100" lvl="1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Must not contain null values.</a:t>
            </a:r>
          </a:p>
          <a:p>
            <a:pPr marL="800100" lvl="1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Contains the minimum number of fields to ensure uniqueness.</a:t>
            </a:r>
          </a:p>
          <a:p>
            <a:pPr marL="800100" lvl="1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Must uniquely identify each record in the table.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093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Candidate Key: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0" y="2312136"/>
            <a:ext cx="6113374" cy="38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Primary Key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Is a candidate key that is most appropriate to be the main reference key for the table.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Is used throughout the database to help establish relationships with other tables.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Must contain unique values, must never be null and should uniquely identify each record in the table.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42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Primary Key: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6" y="2364952"/>
            <a:ext cx="6001152" cy="358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82" y="2360864"/>
            <a:ext cx="3238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foreign Key </a:t>
            </a:r>
            <a:r>
              <a:rPr lang="en-US" sz="2000" dirty="0"/>
              <a:t>is generally a primary key from one table that appears as a field in another table, where the first table has a relationship to the second.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For example, if we had a table A with a primary key X that linked to a table B where X was a field in B, then X would be a foreign key in B.</a:t>
            </a:r>
          </a:p>
        </p:txBody>
      </p:sp>
    </p:spTree>
    <p:extLst>
      <p:ext uri="{BB962C8B-B14F-4D97-AF65-F5344CB8AC3E}">
        <p14:creationId xmlns:p14="http://schemas.microsoft.com/office/powerpoint/2010/main" val="153876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CDF2307-9FE1-40C1-B199-F86564B1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1"/>
            <a:ext cx="8153400" cy="557213"/>
          </a:xfrm>
        </p:spPr>
        <p:txBody>
          <a:bodyPr>
            <a:normAutofit fontScale="90000"/>
          </a:bodyPr>
          <a:lstStyle/>
          <a:p>
            <a:br>
              <a:rPr lang="en-US" altLang="en-US"/>
            </a:br>
            <a:r>
              <a:rPr lang="en-US" altLang="en-US"/>
              <a:t>Sujata Batra  - sujatabatra@hotmail.com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F78DA50-C98E-40E9-AB6B-35BD2768053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8363" y="1157294"/>
            <a:ext cx="8151812" cy="5510212"/>
          </a:xfrm>
        </p:spPr>
        <p:txBody>
          <a:bodyPr/>
          <a:lstStyle/>
          <a:p>
            <a:r>
              <a:rPr lang="en-US" altLang="en-US" dirty="0"/>
              <a:t>IT Trainer Since 2000</a:t>
            </a:r>
          </a:p>
          <a:p>
            <a:r>
              <a:rPr lang="en-US" altLang="en-US" dirty="0"/>
              <a:t>Conducting Java Training Since 2011 </a:t>
            </a:r>
          </a:p>
          <a:p>
            <a:r>
              <a:rPr lang="en-US" altLang="en-US" dirty="0"/>
              <a:t>More than 75+ Corporate Clients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148" name="Picture 1">
            <a:extLst>
              <a:ext uri="{FF2B5EF4-FFF2-40B4-BE49-F238E27FC236}">
                <a16:creationId xmlns:a16="http://schemas.microsoft.com/office/drawing/2014/main" id="{5781F7EB-BDE5-4E3E-ACD1-3F91330C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09" y="2500320"/>
            <a:ext cx="713422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Foreign Key</a:t>
            </a:r>
            <a:r>
              <a:rPr lang="en-US" sz="20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1" y="2342505"/>
            <a:ext cx="5443134" cy="369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2" y="4518327"/>
            <a:ext cx="240919" cy="184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45" y="3176778"/>
            <a:ext cx="240919" cy="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Keys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Alternate key </a:t>
            </a:r>
            <a:r>
              <a:rPr lang="en-US" sz="2000" dirty="0"/>
              <a:t>is any candidate key which is not selected to be the primary key.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Compound key </a:t>
            </a:r>
            <a:r>
              <a:rPr lang="en-US" sz="2000" dirty="0"/>
              <a:t>(also called a composite key or concatenated key) is a key that consists of 2 or more attributes.</a:t>
            </a:r>
          </a:p>
        </p:txBody>
      </p:sp>
    </p:spTree>
    <p:extLst>
      <p:ext uri="{BB962C8B-B14F-4D97-AF65-F5344CB8AC3E}">
        <p14:creationId xmlns:p14="http://schemas.microsoft.com/office/powerpoint/2010/main" val="209816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/>
              <a:t>The main goal of </a:t>
            </a:r>
            <a:r>
              <a:rPr lang="en-US" sz="2000" b="1" dirty="0"/>
              <a:t>Database Normalization </a:t>
            </a:r>
            <a:r>
              <a:rPr lang="en-US" sz="2000" dirty="0"/>
              <a:t>is to restructure the logical data model of a database to: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Eliminate redundancy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Organize data efficiently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Reduce the potential for data anomalies</a:t>
            </a:r>
          </a:p>
          <a:p>
            <a:pPr algn="l"/>
            <a:r>
              <a:rPr lang="en-US" sz="2000" b="1" dirty="0"/>
              <a:t>Data Anomalies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Are inconsistencies in the data stored in a database as a result of an operation, such as update, insertion, and/or deletion.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May arise when have a particular record stored in multiple locations and not all of the copies are updated.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Can be prevented by implementing normalization.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34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Dependencies: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Multivalued Attributes</a:t>
            </a:r>
            <a:r>
              <a:rPr lang="en-US" sz="2000" dirty="0"/>
              <a:t> (or </a:t>
            </a:r>
            <a:r>
              <a:rPr lang="en-US" sz="2000" b="1" dirty="0"/>
              <a:t>repeating groups</a:t>
            </a:r>
            <a:r>
              <a:rPr lang="en-US" sz="2000" dirty="0"/>
              <a:t>): Non-key attributes or groups of non-key attributes, the values of which are not uniquely identified  by (directly or indirectly) (not functionally dependent on) the value of the Primary Key (or its part).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Example:</a:t>
            </a:r>
          </a:p>
          <a:p>
            <a:pPr algn="l"/>
            <a:endParaRPr lang="en-US" sz="2000" dirty="0"/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895600" y="3933892"/>
            <a:ext cx="6145369" cy="2107618"/>
            <a:chOff x="720" y="2163"/>
            <a:chExt cx="4032" cy="1523"/>
          </a:xfrm>
        </p:grpSpPr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720" y="2163"/>
            <a:ext cx="4032" cy="1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Worksheet" r:id="rId3" imgW="3133760" imgH="1171623" progId="Excel.Sheet.8">
                    <p:embed/>
                  </p:oleObj>
                </mc:Choice>
                <mc:Fallback>
                  <p:oleObj name="Worksheet" r:id="rId3" imgW="3133760" imgH="1171623" progId="Excel.Sheet.8">
                    <p:embed/>
                    <p:pic>
                      <p:nvPicPr>
                        <p:cNvPr id="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63"/>
                          <a:ext cx="4032" cy="1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2B2B2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33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2021404" algn="ctr" rotWithShape="0">
                                  <a:srgbClr val="99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056" y="2448"/>
              <a:ext cx="1008" cy="144"/>
              <a:chOff x="1200" y="2448"/>
              <a:chExt cx="816" cy="144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3072" y="2448"/>
              <a:ext cx="1008" cy="144"/>
              <a:chOff x="1200" y="2448"/>
              <a:chExt cx="816" cy="144"/>
            </a:xfrm>
          </p:grpSpPr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7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Partial Dependency: </a:t>
            </a:r>
            <a:r>
              <a:rPr lang="en-US" sz="2000" dirty="0"/>
              <a:t>When a non-key attribute is determined by a part, but not the whole, of a composite primary key.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42" y="3023986"/>
            <a:ext cx="3943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Transitive Dependency: </a:t>
            </a:r>
            <a:r>
              <a:rPr lang="en-US" sz="2000" dirty="0"/>
              <a:t>When a non-key attribute determines another non-key attribute.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algn="l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57" y="2514600"/>
            <a:ext cx="5772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Normalization rules are divided into the following normal forms: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First Normal Form (1NF)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Second Normal Form (2NF)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Third Normal Form (3NF)</a:t>
            </a:r>
          </a:p>
        </p:txBody>
      </p:sp>
    </p:spTree>
    <p:extLst>
      <p:ext uri="{BB962C8B-B14F-4D97-AF65-F5344CB8AC3E}">
        <p14:creationId xmlns:p14="http://schemas.microsoft.com/office/powerpoint/2010/main" val="149629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Requirements to satisfy </a:t>
            </a:r>
            <a:r>
              <a:rPr lang="en-US" sz="2000" b="1" dirty="0"/>
              <a:t>1NF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Each table has a primary key.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 values in each column of a table are atomic (No multi-value attributes allowed).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There are no repeating groups: two columns do not store similar information in the same table.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79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1NF</a:t>
            </a:r>
            <a:r>
              <a:rPr lang="en-US" sz="20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75" y="2116807"/>
            <a:ext cx="4381500" cy="133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76" y="4117057"/>
            <a:ext cx="4867275" cy="1666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5992162" y="3471393"/>
            <a:ext cx="0" cy="64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0085" y="6041510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The Student Table</a:t>
            </a:r>
          </a:p>
        </p:txBody>
      </p:sp>
    </p:spTree>
    <p:extLst>
      <p:ext uri="{BB962C8B-B14F-4D97-AF65-F5344CB8AC3E}">
        <p14:creationId xmlns:p14="http://schemas.microsoft.com/office/powerpoint/2010/main" val="222008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Requirements to satisfy </a:t>
            </a:r>
            <a:r>
              <a:rPr lang="en-US" sz="2000" b="1" dirty="0"/>
              <a:t>2NF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All requirements for 1NF must be met.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Redundant data across multiple rows of a table must be moved to a separate table.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The resulting tables must be related to each other by use of foreign key.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4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b="1" dirty="0"/>
              <a:t>Basic Definitions: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</a:rPr>
              <a:t>Data</a:t>
            </a:r>
            <a:r>
              <a:rPr lang="en-US" sz="2000" dirty="0">
                <a:solidFill>
                  <a:srgbClr val="000000"/>
                </a:solidFill>
              </a:rPr>
              <a:t>: Known facts that can be recorded and have an implicit meaning.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Table</a:t>
            </a:r>
            <a:r>
              <a:rPr lang="en-US" sz="2000" dirty="0"/>
              <a:t>: A collection of data elements organized in terms of rows and columns.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</a:rPr>
              <a:t>Record/Tuple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/>
              <a:t>A single entry in a table is called a record or a tuple.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Field</a:t>
            </a:r>
            <a:r>
              <a:rPr lang="en-US" sz="2000" dirty="0"/>
              <a:t>: A table consists of several records(row), each record can be broken into several smaller entities known as fields.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</a:rPr>
              <a:t>Database</a:t>
            </a:r>
            <a:r>
              <a:rPr lang="en-US" sz="2000" dirty="0">
                <a:solidFill>
                  <a:srgbClr val="000000"/>
                </a:solidFill>
              </a:rPr>
              <a:t>: A collection of related data.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</a:rPr>
              <a:t>Database Management System (DBMS)</a:t>
            </a:r>
            <a:r>
              <a:rPr lang="en-US" sz="2000" dirty="0">
                <a:solidFill>
                  <a:srgbClr val="000000"/>
                </a:solidFill>
              </a:rPr>
              <a:t>: A software package/ system to facilitate the creation and maintenance of a computerized database.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</a:rPr>
              <a:t>Database System</a:t>
            </a:r>
            <a:r>
              <a:rPr lang="en-US" sz="2000" dirty="0">
                <a:solidFill>
                  <a:srgbClr val="000000"/>
                </a:solidFill>
              </a:rPr>
              <a:t>: The DBMS software together with the data itself.  Sometimes, the applications are also included.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52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2NF</a:t>
            </a:r>
            <a:r>
              <a:rPr lang="en-US" sz="2000" dirty="0"/>
              <a:t>:</a:t>
            </a:r>
          </a:p>
          <a:p>
            <a:pPr algn="l"/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76" y="2297671"/>
            <a:ext cx="4781550" cy="1400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350755"/>
            <a:ext cx="4181475" cy="168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138671" y="3717954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New Student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38671" y="6115483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New Subject Table</a:t>
            </a:r>
          </a:p>
        </p:txBody>
      </p:sp>
    </p:spTree>
    <p:extLst>
      <p:ext uri="{BB962C8B-B14F-4D97-AF65-F5344CB8AC3E}">
        <p14:creationId xmlns:p14="http://schemas.microsoft.com/office/powerpoint/2010/main" val="250695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Requirements to satisfy </a:t>
            </a:r>
            <a:r>
              <a:rPr lang="en-US" sz="2000" b="1" dirty="0"/>
              <a:t>3NF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All requirements for 2NF must be met.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Eliminate fields that do not depend on the primary key;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That is, any field that is dependent not only on the primary key but also on another field must be moved to another table.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353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Normalization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Example of 3NF</a:t>
            </a:r>
            <a:r>
              <a:rPr lang="en-US" sz="2000" dirty="0"/>
              <a:t>:                 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30" y="2693003"/>
            <a:ext cx="6324600" cy="228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55" y="3735406"/>
            <a:ext cx="6086475" cy="247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370" y="4723626"/>
            <a:ext cx="5372100" cy="257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30085" y="3068946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Student_Detail</a:t>
            </a:r>
            <a:r>
              <a:rPr lang="en-US" sz="1200" i="1" dirty="0"/>
              <a:t>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0085" y="4054772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New </a:t>
            </a:r>
            <a:r>
              <a:rPr lang="en-US" sz="1200" i="1" dirty="0" err="1"/>
              <a:t>Student_Detail</a:t>
            </a:r>
            <a:r>
              <a:rPr lang="en-US" sz="1200" i="1" dirty="0"/>
              <a:t>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1121" y="5212965"/>
            <a:ext cx="193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Address Table</a:t>
            </a:r>
          </a:p>
        </p:txBody>
      </p:sp>
    </p:spTree>
    <p:extLst>
      <p:ext uri="{BB962C8B-B14F-4D97-AF65-F5344CB8AC3E}">
        <p14:creationId xmlns:p14="http://schemas.microsoft.com/office/powerpoint/2010/main" val="1357900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Aharoni" pitchFamily="2" charset="-79"/>
              </a:rPr>
              <a:t>ER Diagrams: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Were proposed by Peter Chen in 1976.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Are widely used in database design.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Represent conceptual level of a database system.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cs typeface="Aharoni" pitchFamily="2" charset="-79"/>
              </a:rPr>
              <a:t>Describe entities and their relationships in high level.</a:t>
            </a:r>
          </a:p>
          <a:p>
            <a:pPr algn="l"/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1330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Aharoni" pitchFamily="2" charset="-79"/>
              </a:rPr>
              <a:t>Basic Concepts Required for ER Diagrams: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Entity </a:t>
            </a:r>
            <a:r>
              <a:rPr lang="en-US" sz="2000" dirty="0">
                <a:cs typeface="Aharoni" pitchFamily="2" charset="-79"/>
              </a:rPr>
              <a:t>– An abstraction of similar things, e.g. cars, students, and employees.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cs typeface="Aharoni" pitchFamily="2" charset="-79"/>
              </a:rPr>
              <a:t>An entity set contains many entities.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Attributes</a:t>
            </a:r>
            <a:r>
              <a:rPr lang="en-US" sz="2000" dirty="0">
                <a:cs typeface="Aharoni" pitchFamily="2" charset="-79"/>
              </a:rPr>
              <a:t>: Common properties of the entities in entity sets.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Relationship</a:t>
            </a:r>
            <a:r>
              <a:rPr lang="en-US" sz="2000" dirty="0">
                <a:cs typeface="Aharoni" pitchFamily="2" charset="-79"/>
              </a:rPr>
              <a:t> – Specifies the relations among entities from two or more entity sets.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50941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Aharoni" pitchFamily="2" charset="-79"/>
              </a:rPr>
              <a:t>Symbols and Notations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5786" y="2677255"/>
          <a:ext cx="81280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Entity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Relationship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Attribute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19718" y="3206839"/>
            <a:ext cx="124925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322749" y="4250029"/>
            <a:ext cx="1030310" cy="6825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5932" y="5404297"/>
            <a:ext cx="1184856" cy="627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38817" y="2571333"/>
          <a:ext cx="81280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Weak Entity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Weak Entity Relationship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Multivalued Attribute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19718" y="3206839"/>
            <a:ext cx="124925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322749" y="4250029"/>
            <a:ext cx="1030310" cy="6825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5932" y="5404297"/>
            <a:ext cx="1184856" cy="627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2749" y="3374265"/>
            <a:ext cx="1030310" cy="24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3593205" y="4402673"/>
            <a:ext cx="489397" cy="3348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79948" y="5607140"/>
            <a:ext cx="631066" cy="283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5786" y="2677255"/>
          <a:ext cx="8128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Key Attribute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Composite Attribute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3187520" y="3206840"/>
            <a:ext cx="1184856" cy="627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483734" y="3722654"/>
            <a:ext cx="592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15932" y="4280617"/>
            <a:ext cx="1184856" cy="510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3172" y="4108072"/>
            <a:ext cx="884348" cy="386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03172" y="4682936"/>
            <a:ext cx="884348" cy="386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4" idx="1"/>
          </p:cNvCxnSpPr>
          <p:nvPr/>
        </p:nvCxnSpPr>
        <p:spPr>
          <a:xfrm>
            <a:off x="3187520" y="4301400"/>
            <a:ext cx="501930" cy="5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3"/>
          </p:cNvCxnSpPr>
          <p:nvPr/>
        </p:nvCxnSpPr>
        <p:spPr>
          <a:xfrm flipV="1">
            <a:off x="3187520" y="4716206"/>
            <a:ext cx="501930" cy="97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4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Aharoni" pitchFamily="2" charset="-79"/>
              </a:rPr>
              <a:t>Types of relationship </a:t>
            </a:r>
            <a:r>
              <a:rPr lang="en-US" sz="2000" dirty="0"/>
              <a:t>that exist between Entities</a:t>
            </a:r>
            <a:r>
              <a:rPr lang="en-US" sz="2000" dirty="0">
                <a:cs typeface="Aharoni" pitchFamily="2" charset="-79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Binary Relationship</a:t>
            </a:r>
            <a:r>
              <a:rPr lang="en-US" sz="2000" dirty="0">
                <a:cs typeface="Aharoni" pitchFamily="2" charset="-79"/>
              </a:rPr>
              <a:t>: Means </a:t>
            </a:r>
            <a:r>
              <a:rPr lang="en-US" sz="2000" dirty="0"/>
              <a:t>relation between two Entities.</a:t>
            </a:r>
            <a:endParaRPr lang="en-US" sz="2000" dirty="0">
              <a:cs typeface="Aharoni" pitchFamily="2" charset="-79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Recursive Relationship</a:t>
            </a:r>
            <a:r>
              <a:rPr lang="en-US" sz="2000" dirty="0">
                <a:cs typeface="Aharoni" pitchFamily="2" charset="-79"/>
              </a:rPr>
              <a:t>: </a:t>
            </a:r>
            <a:r>
              <a:rPr lang="en-US" sz="2000" dirty="0"/>
              <a:t>When an Entity is related with itself.</a:t>
            </a:r>
            <a:endParaRPr lang="en-US" sz="2000" dirty="0">
              <a:cs typeface="Aharoni" pitchFamily="2" charset="-79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cs typeface="Aharoni" pitchFamily="2" charset="-79"/>
              </a:rPr>
              <a:t>Ternary Relationship</a:t>
            </a:r>
            <a:r>
              <a:rPr lang="en-US" sz="2000" dirty="0">
                <a:cs typeface="Aharoni" pitchFamily="2" charset="-79"/>
              </a:rPr>
              <a:t>: </a:t>
            </a:r>
            <a:r>
              <a:rPr lang="en-US" sz="2000" dirty="0"/>
              <a:t>Relationship of degree three.</a:t>
            </a:r>
            <a:endParaRPr lang="en-US" sz="2000" dirty="0">
              <a:cs typeface="Aharoni" pitchFamily="2" charset="-79"/>
            </a:endParaRPr>
          </a:p>
          <a:p>
            <a:pPr algn="l"/>
            <a:r>
              <a:rPr lang="en-US" sz="2000" dirty="0">
                <a:cs typeface="Aharoni" pitchFamily="2" charset="-79"/>
              </a:rPr>
              <a:t>Binary relationship is f</a:t>
            </a:r>
            <a:r>
              <a:rPr lang="en-US" sz="2000" dirty="0"/>
              <a:t>urther divided into three types: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cs typeface="Aharoni" pitchFamily="2" charset="-79"/>
              </a:rPr>
              <a:t>One-to-one</a:t>
            </a:r>
          </a:p>
          <a:p>
            <a:pPr algn="l"/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56" y="4379688"/>
            <a:ext cx="4648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4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 startAt="2"/>
            </a:pPr>
            <a:r>
              <a:rPr lang="en-US" sz="2000" dirty="0">
                <a:cs typeface="Aharoni" pitchFamily="2" charset="-79"/>
              </a:rPr>
              <a:t>One-to-many</a:t>
            </a:r>
          </a:p>
          <a:p>
            <a:pPr marL="457200" indent="-457200" algn="l">
              <a:buAutoNum type="arabicPeriod" startAt="2"/>
            </a:pPr>
            <a:endParaRPr lang="en-US" sz="2000" dirty="0">
              <a:cs typeface="Aharoni" pitchFamily="2" charset="-79"/>
            </a:endParaRPr>
          </a:p>
          <a:p>
            <a:pPr marL="457200" indent="-457200" algn="l">
              <a:buAutoNum type="arabicPeriod" startAt="2"/>
            </a:pPr>
            <a:endParaRPr lang="en-US" sz="2000" dirty="0">
              <a:cs typeface="Aharoni" pitchFamily="2" charset="-79"/>
            </a:endParaRPr>
          </a:p>
          <a:p>
            <a:pPr marL="457200" indent="-457200" algn="l">
              <a:buAutoNum type="arabicPeriod" startAt="2"/>
            </a:pPr>
            <a:endParaRPr lang="en-US" sz="2000" dirty="0">
              <a:cs typeface="Aharoni" pitchFamily="2" charset="-79"/>
            </a:endParaRPr>
          </a:p>
          <a:p>
            <a:pPr marL="457200" indent="-457200" algn="l">
              <a:buAutoNum type="arabicPeriod" startAt="2"/>
            </a:pPr>
            <a:endParaRPr lang="en-US" sz="2000" dirty="0">
              <a:cs typeface="Aharoni" pitchFamily="2" charset="-79"/>
            </a:endParaRPr>
          </a:p>
          <a:p>
            <a:pPr marL="457200" indent="-457200" algn="l">
              <a:buAutoNum type="arabicPeriod" startAt="2"/>
            </a:pPr>
            <a:r>
              <a:rPr lang="en-US" sz="2000" dirty="0">
                <a:cs typeface="Aharoni" pitchFamily="2" charset="-79"/>
              </a:rPr>
              <a:t>Many-to-one</a:t>
            </a:r>
          </a:p>
          <a:p>
            <a:pPr marL="457200" indent="-457200" algn="l">
              <a:buAutoNum type="arabicPeriod" startAt="2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7" y="2326290"/>
            <a:ext cx="4714875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416" y="4408263"/>
            <a:ext cx="4695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Database Models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Define how the logical structure of a database is modeled.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Are fundamental entities to introduce abstraction in a DBMS.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Define how different parts of data are connected to each other and how these are processed and stored inside the system.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4124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 Diagrams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cs typeface="Aharoni" pitchFamily="2" charset="-79"/>
              </a:rPr>
              <a:t>An ER Diagram</a:t>
            </a:r>
            <a:r>
              <a:rPr lang="en-US" sz="2000" dirty="0">
                <a:cs typeface="Aharoni" pitchFamily="2" charset="-79"/>
              </a:rPr>
              <a:t>:</a:t>
            </a:r>
          </a:p>
          <a:p>
            <a:pPr algn="l"/>
            <a:endParaRPr lang="en-US" sz="2000" dirty="0">
              <a:cs typeface="Aharoni" pitchFamily="2" charset="-79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cs typeface="Aharoni" pitchFamily="2" charset="-79"/>
            </a:endParaRPr>
          </a:p>
          <a:p>
            <a:pPr algn="l"/>
            <a:endParaRPr lang="en-US" sz="18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>
          <a:xfrm>
            <a:off x="2333223" y="2921603"/>
            <a:ext cx="6035675" cy="1905000"/>
          </a:xfrm>
          <a:prstGeom prst="rect">
            <a:avLst/>
          </a:prstGeom>
          <a:noFill/>
          <a:ln w="76200" cmpd="tri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Types of Database Models</a:t>
            </a:r>
            <a:r>
              <a:rPr lang="en-US" sz="2000" dirty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900" dirty="0"/>
              <a:t>Hierarchical model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900" dirty="0"/>
              <a:t>Network model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900" dirty="0"/>
              <a:t>Relational model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900" dirty="0"/>
              <a:t>Object-oriented model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30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Hierarchical Model: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 data is organized in a tree structure.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There is a hierarchy of parent and child data segments.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 parent can have many children, but a child can have a single parent.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This structure allows one-to-many relationship between two types of data. </a:t>
            </a:r>
          </a:p>
        </p:txBody>
      </p:sp>
    </p:spTree>
    <p:extLst>
      <p:ext uri="{BB962C8B-B14F-4D97-AF65-F5344CB8AC3E}">
        <p14:creationId xmlns:p14="http://schemas.microsoft.com/office/powerpoint/2010/main" val="9612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Example of Hierarchical Model:</a:t>
            </a:r>
          </a:p>
          <a:p>
            <a:pPr algn="l"/>
            <a:endParaRPr lang="en-US" sz="2000" b="1" dirty="0"/>
          </a:p>
          <a:p>
            <a:pPr algn="l"/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t="8150" r="6994" b="2939"/>
          <a:stretch/>
        </p:blipFill>
        <p:spPr>
          <a:xfrm>
            <a:off x="3417722" y="2461363"/>
            <a:ext cx="5356555" cy="27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Network Model: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Entities are organized in a graph, in which some entities can be accessed through several path.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A parent can have multiple children and a child can also have multiple parents.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This structure allows many-to-many relationship between two types of data. </a:t>
            </a:r>
          </a:p>
          <a:p>
            <a:pPr algn="l"/>
            <a:endParaRPr lang="en-US" sz="2000" b="1" dirty="0"/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804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10026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Database Models 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8952"/>
            <a:ext cx="9144000" cy="3338848"/>
          </a:xfrm>
        </p:spPr>
        <p:txBody>
          <a:bodyPr/>
          <a:lstStyle/>
          <a:p>
            <a:pPr algn="l"/>
            <a:r>
              <a:rPr lang="en-US" sz="2000" b="1" dirty="0"/>
              <a:t>Example of Network Model: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27" y="2326137"/>
            <a:ext cx="5133592" cy="2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9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</TotalTime>
  <Words>1587</Words>
  <Application>Microsoft Office PowerPoint</Application>
  <PresentationFormat>Widescreen</PresentationFormat>
  <Paragraphs>209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Trebuchet MS</vt:lpstr>
      <vt:lpstr>Wingdings</vt:lpstr>
      <vt:lpstr>Wingdings 3</vt:lpstr>
      <vt:lpstr>Facet</vt:lpstr>
      <vt:lpstr>Worksheet</vt:lpstr>
      <vt:lpstr>Introduction To Database</vt:lpstr>
      <vt:lpstr> Sujata Batra  - sujatabatra@hotmail.com </vt:lpstr>
      <vt:lpstr>Overview of Database Models </vt:lpstr>
      <vt:lpstr>Overview of Database Models </vt:lpstr>
      <vt:lpstr>Overview of Database Models </vt:lpstr>
      <vt:lpstr>Overview of Database Models (Contd.) </vt:lpstr>
      <vt:lpstr>Overview of Database Models (Contd.) </vt:lpstr>
      <vt:lpstr>Overview of Database Models (Contd.) </vt:lpstr>
      <vt:lpstr>Overview of Database Models (Contd.) </vt:lpstr>
      <vt:lpstr>Overview of Database Models (Contd.) </vt:lpstr>
      <vt:lpstr>Overview of Database Models (Contd.) </vt:lpstr>
      <vt:lpstr>Overview of Database Models (Contd.) </vt:lpstr>
      <vt:lpstr>Overview of Database Models (Contd.) </vt:lpstr>
      <vt:lpstr>Introduction to RDBMS </vt:lpstr>
      <vt:lpstr>Database Keys </vt:lpstr>
      <vt:lpstr>Database Keys </vt:lpstr>
      <vt:lpstr>Database Keys (Contd.) </vt:lpstr>
      <vt:lpstr>Database Keys (Contd.) </vt:lpstr>
      <vt:lpstr>Database Keys (Contd.) </vt:lpstr>
      <vt:lpstr>Database Keys (Contd.) </vt:lpstr>
      <vt:lpstr>Database Keys (Contd.) </vt:lpstr>
      <vt:lpstr>Normalization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Normalization (Contd.) </vt:lpstr>
      <vt:lpstr>ER Diagrams </vt:lpstr>
      <vt:lpstr>ER Diagrams (Contd.) </vt:lpstr>
      <vt:lpstr>ER Diagrams (Contd.) </vt:lpstr>
      <vt:lpstr>ER Diagrams (Contd.) </vt:lpstr>
      <vt:lpstr>ER Diagrams (Contd.) </vt:lpstr>
      <vt:lpstr>ER Diagrams (Contd.) </vt:lpstr>
      <vt:lpstr>ER Diagrams (Contd.) </vt:lpstr>
      <vt:lpstr>ER Diagrams (Contd.)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Sujata Batra</dc:creator>
  <cp:lastModifiedBy>Sujata Batra</cp:lastModifiedBy>
  <cp:revision>3</cp:revision>
  <dcterms:created xsi:type="dcterms:W3CDTF">2021-11-14T01:50:14Z</dcterms:created>
  <dcterms:modified xsi:type="dcterms:W3CDTF">2021-11-15T03:03:04Z</dcterms:modified>
</cp:coreProperties>
</file>