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58"/>
  </p:notes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9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32" autoAdjust="0"/>
    <p:restoredTop sz="89716" autoAdjust="0"/>
  </p:normalViewPr>
  <p:slideViewPr>
    <p:cSldViewPr snapToGrid="0">
      <p:cViewPr varScale="1">
        <p:scale>
          <a:sx n="57" d="100"/>
          <a:sy n="57" d="100"/>
        </p:scale>
        <p:origin x="105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73501-E8DF-4A3E-B33D-9A8093BA687E}" type="datetimeFigureOut">
              <a:rPr lang="en-IN" smtClean="0"/>
              <a:t>22-08-2025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A9407-17FA-4BB1-BFE3-6345DF62E936}" type="slidenum">
              <a:rPr lang="en-IN" smtClean="0"/>
              <a:t>‹#›</a:t>
            </a:fld>
            <a:endParaRPr lang="en-IN" dirty="0"/>
          </a:p>
        </p:txBody>
      </p:sp>
    </p:spTree>
    <p:extLst>
      <p:ext uri="{BB962C8B-B14F-4D97-AF65-F5344CB8AC3E}">
        <p14:creationId xmlns:p14="http://schemas.microsoft.com/office/powerpoint/2010/main" val="1740683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0A9407-17FA-4BB1-BFE3-6345DF62E936}" type="slidenum">
              <a:rPr lang="en-IN" smtClean="0"/>
              <a:t>6</a:t>
            </a:fld>
            <a:endParaRPr lang="en-IN" dirty="0"/>
          </a:p>
        </p:txBody>
      </p:sp>
    </p:spTree>
    <p:extLst>
      <p:ext uri="{BB962C8B-B14F-4D97-AF65-F5344CB8AC3E}">
        <p14:creationId xmlns:p14="http://schemas.microsoft.com/office/powerpoint/2010/main" val="3487411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0A9407-17FA-4BB1-BFE3-6345DF62E936}" type="slidenum">
              <a:rPr lang="en-IN" smtClean="0"/>
              <a:t>113</a:t>
            </a:fld>
            <a:endParaRPr lang="en-IN"/>
          </a:p>
        </p:txBody>
      </p:sp>
    </p:spTree>
    <p:extLst>
      <p:ext uri="{BB962C8B-B14F-4D97-AF65-F5344CB8AC3E}">
        <p14:creationId xmlns:p14="http://schemas.microsoft.com/office/powerpoint/2010/main" val="326654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0A9407-17FA-4BB1-BFE3-6345DF62E936}" type="slidenum">
              <a:rPr lang="en-IN" smtClean="0"/>
              <a:t>156</a:t>
            </a:fld>
            <a:endParaRPr lang="en-IN" dirty="0"/>
          </a:p>
        </p:txBody>
      </p:sp>
    </p:spTree>
    <p:extLst>
      <p:ext uri="{BB962C8B-B14F-4D97-AF65-F5344CB8AC3E}">
        <p14:creationId xmlns:p14="http://schemas.microsoft.com/office/powerpoint/2010/main" val="58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17ECE3-2CDD-4302-8003-20DA5ACA83F1}" type="datetimeFigureOut">
              <a:rPr lang="en-IN" smtClean="0"/>
              <a:t>22-08-2025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EC79469-F349-48E7-93D8-FCBB4E02B7E7}"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88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7ECE3-2CDD-4302-8003-20DA5ACA83F1}" type="datetimeFigureOut">
              <a:rPr lang="en-IN" smtClean="0"/>
              <a:t>22-08-2025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EC79469-F349-48E7-93D8-FCBB4E02B7E7}" type="slidenum">
              <a:rPr lang="en-IN" smtClean="0"/>
              <a:t>‹#›</a:t>
            </a:fld>
            <a:endParaRPr lang="en-IN" dirty="0"/>
          </a:p>
        </p:txBody>
      </p:sp>
    </p:spTree>
    <p:extLst>
      <p:ext uri="{BB962C8B-B14F-4D97-AF65-F5344CB8AC3E}">
        <p14:creationId xmlns:p14="http://schemas.microsoft.com/office/powerpoint/2010/main" val="54085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7ECE3-2CDD-4302-8003-20DA5ACA83F1}" type="datetimeFigureOut">
              <a:rPr lang="en-IN" smtClean="0"/>
              <a:t>22-08-2025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EC79469-F349-48E7-93D8-FCBB4E02B7E7}" type="slidenum">
              <a:rPr lang="en-IN" smtClean="0"/>
              <a:t>‹#›</a:t>
            </a:fld>
            <a:endParaRPr lang="en-IN" dirty="0"/>
          </a:p>
        </p:txBody>
      </p:sp>
    </p:spTree>
    <p:extLst>
      <p:ext uri="{BB962C8B-B14F-4D97-AF65-F5344CB8AC3E}">
        <p14:creationId xmlns:p14="http://schemas.microsoft.com/office/powerpoint/2010/main" val="328787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7ECE3-2CDD-4302-8003-20DA5ACA83F1}" type="datetimeFigureOut">
              <a:rPr lang="en-IN" smtClean="0"/>
              <a:t>22-08-2025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EC79469-F349-48E7-93D8-FCBB4E02B7E7}" type="slidenum">
              <a:rPr lang="en-IN" smtClean="0"/>
              <a:t>‹#›</a:t>
            </a:fld>
            <a:endParaRPr lang="en-IN" dirty="0"/>
          </a:p>
        </p:txBody>
      </p:sp>
    </p:spTree>
    <p:extLst>
      <p:ext uri="{BB962C8B-B14F-4D97-AF65-F5344CB8AC3E}">
        <p14:creationId xmlns:p14="http://schemas.microsoft.com/office/powerpoint/2010/main" val="113137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7ECE3-2CDD-4302-8003-20DA5ACA83F1}" type="datetimeFigureOut">
              <a:rPr lang="en-IN" smtClean="0"/>
              <a:t>22-08-2025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EC79469-F349-48E7-93D8-FCBB4E02B7E7}"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155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17ECE3-2CDD-4302-8003-20DA5ACA83F1}" type="datetimeFigureOut">
              <a:rPr lang="en-IN" smtClean="0"/>
              <a:t>22-08-2025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EC79469-F349-48E7-93D8-FCBB4E02B7E7}" type="slidenum">
              <a:rPr lang="en-IN" smtClean="0"/>
              <a:t>‹#›</a:t>
            </a:fld>
            <a:endParaRPr lang="en-IN" dirty="0"/>
          </a:p>
        </p:txBody>
      </p:sp>
    </p:spTree>
    <p:extLst>
      <p:ext uri="{BB962C8B-B14F-4D97-AF65-F5344CB8AC3E}">
        <p14:creationId xmlns:p14="http://schemas.microsoft.com/office/powerpoint/2010/main" val="3794516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17ECE3-2CDD-4302-8003-20DA5ACA83F1}" type="datetimeFigureOut">
              <a:rPr lang="en-IN" smtClean="0"/>
              <a:t>22-08-2025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EC79469-F349-48E7-93D8-FCBB4E02B7E7}" type="slidenum">
              <a:rPr lang="en-IN" smtClean="0"/>
              <a:t>‹#›</a:t>
            </a:fld>
            <a:endParaRPr lang="en-IN" dirty="0"/>
          </a:p>
        </p:txBody>
      </p:sp>
    </p:spTree>
    <p:extLst>
      <p:ext uri="{BB962C8B-B14F-4D97-AF65-F5344CB8AC3E}">
        <p14:creationId xmlns:p14="http://schemas.microsoft.com/office/powerpoint/2010/main" val="418452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7ECE3-2CDD-4302-8003-20DA5ACA83F1}" type="datetimeFigureOut">
              <a:rPr lang="en-IN" smtClean="0"/>
              <a:t>22-08-2025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EC79469-F349-48E7-93D8-FCBB4E02B7E7}" type="slidenum">
              <a:rPr lang="en-IN" smtClean="0"/>
              <a:t>‹#›</a:t>
            </a:fld>
            <a:endParaRPr lang="en-IN" dirty="0"/>
          </a:p>
        </p:txBody>
      </p:sp>
    </p:spTree>
    <p:extLst>
      <p:ext uri="{BB962C8B-B14F-4D97-AF65-F5344CB8AC3E}">
        <p14:creationId xmlns:p14="http://schemas.microsoft.com/office/powerpoint/2010/main" val="2059570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417ECE3-2CDD-4302-8003-20DA5ACA83F1}" type="datetimeFigureOut">
              <a:rPr lang="en-IN" smtClean="0"/>
              <a:t>22-08-2025</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9EC79469-F349-48E7-93D8-FCBB4E02B7E7}" type="slidenum">
              <a:rPr lang="en-IN" smtClean="0"/>
              <a:t>‹#›</a:t>
            </a:fld>
            <a:endParaRPr lang="en-IN" dirty="0"/>
          </a:p>
        </p:txBody>
      </p:sp>
    </p:spTree>
    <p:extLst>
      <p:ext uri="{BB962C8B-B14F-4D97-AF65-F5344CB8AC3E}">
        <p14:creationId xmlns:p14="http://schemas.microsoft.com/office/powerpoint/2010/main" val="352462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417ECE3-2CDD-4302-8003-20DA5ACA83F1}" type="datetimeFigureOut">
              <a:rPr lang="en-IN" smtClean="0"/>
              <a:t>22-08-2025</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C79469-F349-48E7-93D8-FCBB4E02B7E7}" type="slidenum">
              <a:rPr lang="en-IN" smtClean="0"/>
              <a:t>‹#›</a:t>
            </a:fld>
            <a:endParaRPr lang="en-IN" dirty="0"/>
          </a:p>
        </p:txBody>
      </p:sp>
    </p:spTree>
    <p:extLst>
      <p:ext uri="{BB962C8B-B14F-4D97-AF65-F5344CB8AC3E}">
        <p14:creationId xmlns:p14="http://schemas.microsoft.com/office/powerpoint/2010/main" val="91842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17ECE3-2CDD-4302-8003-20DA5ACA83F1}" type="datetimeFigureOut">
              <a:rPr lang="en-IN" smtClean="0"/>
              <a:t>22-08-2025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EC79469-F349-48E7-93D8-FCBB4E02B7E7}" type="slidenum">
              <a:rPr lang="en-IN" smtClean="0"/>
              <a:t>‹#›</a:t>
            </a:fld>
            <a:endParaRPr lang="en-IN" dirty="0"/>
          </a:p>
        </p:txBody>
      </p:sp>
    </p:spTree>
    <p:extLst>
      <p:ext uri="{BB962C8B-B14F-4D97-AF65-F5344CB8AC3E}">
        <p14:creationId xmlns:p14="http://schemas.microsoft.com/office/powerpoint/2010/main" val="279051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417ECE3-2CDD-4302-8003-20DA5ACA83F1}" type="datetimeFigureOut">
              <a:rPr lang="en-IN" smtClean="0"/>
              <a:t>22-08-2025</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C79469-F349-48E7-93D8-FCBB4E02B7E7}"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55238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geeksforgeeks.org/system-design/what-are-message-brokers-in-system-design/" TargetMode="External"/><Relationship Id="rId2" Type="http://schemas.openxmlformats.org/officeDocument/2006/relationships/hyperlink" Target="https://www.geeksforgeeks.org/system-design/what-is-api-gateway-system-design/"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geeksforgeeks.org/system-design/consistency-in-system-design/"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77C7-0729-12BC-5792-05D8A1062EEF}"/>
              </a:ext>
            </a:extLst>
          </p:cNvPr>
          <p:cNvSpPr>
            <a:spLocks noGrp="1"/>
          </p:cNvSpPr>
          <p:nvPr>
            <p:ph type="ctrTitle"/>
          </p:nvPr>
        </p:nvSpPr>
        <p:spPr/>
        <p:txBody>
          <a:bodyPr/>
          <a:lstStyle/>
          <a:p>
            <a:r>
              <a:rPr lang="en-IN" dirty="0"/>
              <a:t>Microservice Design Patterns</a:t>
            </a:r>
          </a:p>
        </p:txBody>
      </p:sp>
      <p:sp>
        <p:nvSpPr>
          <p:cNvPr id="3" name="Subtitle 2">
            <a:extLst>
              <a:ext uri="{FF2B5EF4-FFF2-40B4-BE49-F238E27FC236}">
                <a16:creationId xmlns:a16="http://schemas.microsoft.com/office/drawing/2014/main" id="{CA2D8849-21FA-7A8E-2335-08FBB5868CF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56724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3081" name="Rectangle 308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cxnSp>
        <p:nvCxnSpPr>
          <p:cNvPr id="3083" name="Straight Connector 308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06888E9-B784-1431-6FE3-DF7EB9CBA252}"/>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Server-Side Service Discovery</a:t>
            </a:r>
          </a:p>
        </p:txBody>
      </p:sp>
      <p:sp>
        <p:nvSpPr>
          <p:cNvPr id="4" name="Content Placeholder 3">
            <a:extLst>
              <a:ext uri="{FF2B5EF4-FFF2-40B4-BE49-F238E27FC236}">
                <a16:creationId xmlns:a16="http://schemas.microsoft.com/office/drawing/2014/main" id="{D4F8602E-5E92-79ED-E588-07719BDA2888}"/>
              </a:ext>
            </a:extLst>
          </p:cNvPr>
          <p:cNvSpPr>
            <a:spLocks noGrp="1"/>
          </p:cNvSpPr>
          <p:nvPr>
            <p:ph sz="half" idx="1"/>
          </p:nvPr>
        </p:nvSpPr>
        <p:spPr>
          <a:xfrm>
            <a:off x="1097279" y="1845734"/>
            <a:ext cx="6454987" cy="4023360"/>
          </a:xfrm>
        </p:spPr>
        <p:txBody>
          <a:bodyPr vert="horz" lIns="0" tIns="45720" rIns="0" bIns="45720" rtlCol="0">
            <a:normAutofit/>
          </a:bodyPr>
          <a:lstStyle/>
          <a:p>
            <a:pPr>
              <a:buFont typeface="Wingdings" panose="05000000000000000000" pitchFamily="2" charset="2"/>
              <a:buChar char="Ø"/>
            </a:pPr>
            <a:r>
              <a:rPr lang="en-US" dirty="0"/>
              <a:t> It uses an intermediary that acts as a Load Balancer. </a:t>
            </a:r>
          </a:p>
          <a:p>
            <a:pPr>
              <a:buFont typeface="Wingdings" panose="05000000000000000000" pitchFamily="2" charset="2"/>
              <a:buChar char="Ø"/>
            </a:pPr>
            <a:r>
              <a:rPr lang="en-US" dirty="0"/>
              <a:t>The client makes a request to a service via a load balancer that acts as an orchestrator.</a:t>
            </a:r>
          </a:p>
          <a:p>
            <a:pPr>
              <a:buFont typeface="Wingdings" panose="05000000000000000000" pitchFamily="2" charset="2"/>
              <a:buChar char="Ø"/>
            </a:pPr>
            <a:r>
              <a:rPr lang="en-US" dirty="0"/>
              <a:t> The load balancer queries the Service Registry and routes each request to an available service instance.</a:t>
            </a:r>
          </a:p>
        </p:txBody>
      </p:sp>
      <p:pic>
        <p:nvPicPr>
          <p:cNvPr id="3074" name="Picture 2" descr="Service Discovery Server Side">
            <a:extLst>
              <a:ext uri="{FF2B5EF4-FFF2-40B4-BE49-F238E27FC236}">
                <a16:creationId xmlns:a16="http://schemas.microsoft.com/office/drawing/2014/main" id="{8D19F60E-15EA-6B65-8486-5CB5AE33C1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3048918"/>
            <a:ext cx="3135109" cy="120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1173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A0710D-73C8-421D-FB70-D5DB0B333AE7}"/>
              </a:ext>
            </a:extLst>
          </p:cNvPr>
          <p:cNvSpPr>
            <a:spLocks noGrp="1"/>
          </p:cNvSpPr>
          <p:nvPr>
            <p:ph type="ctrTitle"/>
          </p:nvPr>
        </p:nvSpPr>
        <p:spPr/>
        <p:txBody>
          <a:bodyPr/>
          <a:lstStyle/>
          <a:p>
            <a:r>
              <a:rPr lang="en-IN" dirty="0"/>
              <a:t>Saga Design Pattern</a:t>
            </a:r>
          </a:p>
        </p:txBody>
      </p:sp>
      <p:sp>
        <p:nvSpPr>
          <p:cNvPr id="7" name="Subtitle 6">
            <a:extLst>
              <a:ext uri="{FF2B5EF4-FFF2-40B4-BE49-F238E27FC236}">
                <a16:creationId xmlns:a16="http://schemas.microsoft.com/office/drawing/2014/main" id="{F84CB0D6-BD99-DE93-B417-B89E7A976B8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201729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FE71-26D3-1DF3-0010-DE7A7AAF9A3B}"/>
              </a:ext>
            </a:extLst>
          </p:cNvPr>
          <p:cNvSpPr>
            <a:spLocks noGrp="1"/>
          </p:cNvSpPr>
          <p:nvPr>
            <p:ph type="title"/>
          </p:nvPr>
        </p:nvSpPr>
        <p:spPr/>
        <p:txBody>
          <a:bodyPr/>
          <a:lstStyle/>
          <a:p>
            <a:r>
              <a:rPr lang="en-US" b="1" dirty="0"/>
              <a:t>What is a Distributed Transaction?</a:t>
            </a:r>
            <a:endParaRPr lang="en-IN" dirty="0"/>
          </a:p>
        </p:txBody>
      </p:sp>
      <p:sp>
        <p:nvSpPr>
          <p:cNvPr id="3" name="Content Placeholder 2">
            <a:extLst>
              <a:ext uri="{FF2B5EF4-FFF2-40B4-BE49-F238E27FC236}">
                <a16:creationId xmlns:a16="http://schemas.microsoft.com/office/drawing/2014/main" id="{180FA972-A4F1-3AB0-779C-0A2F259DD9B6}"/>
              </a:ext>
            </a:extLst>
          </p:cNvPr>
          <p:cNvSpPr>
            <a:spLocks noGrp="1"/>
          </p:cNvSpPr>
          <p:nvPr>
            <p:ph idx="1"/>
          </p:nvPr>
        </p:nvSpPr>
        <p:spPr>
          <a:xfrm>
            <a:off x="1097280" y="1845733"/>
            <a:ext cx="10058400" cy="4374313"/>
          </a:xfrm>
        </p:spPr>
        <p:txBody>
          <a:bodyPr>
            <a:normAutofit/>
          </a:bodyPr>
          <a:lstStyle/>
          <a:p>
            <a:r>
              <a:rPr lang="en-US" dirty="0"/>
              <a:t>A distributed transaction refers to a type of transaction that involves multiple, separate systems or databases, often spread across different locations or networks, which need to work together to complete a task. It’s like a coordinated team effort, where each system handles a small part of the work, but they all must complete their respective tasks successfully for the overall transaction to be considered successful.</a:t>
            </a:r>
          </a:p>
          <a:p>
            <a:r>
              <a:rPr lang="en-US" dirty="0"/>
              <a:t>For example, imagine you're making an online purchase. The transaction might involve:</a:t>
            </a:r>
          </a:p>
          <a:p>
            <a:pPr>
              <a:buFont typeface="Wingdings" panose="05000000000000000000" pitchFamily="2" charset="2"/>
              <a:buChar char="Ø"/>
            </a:pPr>
            <a:r>
              <a:rPr lang="en-US" dirty="0"/>
              <a:t>Your bank checks if you have enough funds.</a:t>
            </a:r>
          </a:p>
          <a:p>
            <a:pPr>
              <a:buFont typeface="Wingdings" panose="05000000000000000000" pitchFamily="2" charset="2"/>
              <a:buChar char="Ø"/>
            </a:pPr>
            <a:r>
              <a:rPr lang="en-US" dirty="0"/>
              <a:t>The e-commerce platform reserving the product you're buying.</a:t>
            </a:r>
          </a:p>
          <a:p>
            <a:pPr>
              <a:buFont typeface="Wingdings" panose="05000000000000000000" pitchFamily="2" charset="2"/>
              <a:buChar char="Ø"/>
            </a:pPr>
            <a:r>
              <a:rPr lang="en-US" dirty="0"/>
              <a:t>A shipping service getting ready to send your item.</a:t>
            </a:r>
          </a:p>
          <a:p>
            <a:pPr>
              <a:buFont typeface="Wingdings" panose="05000000000000000000" pitchFamily="2" charset="2"/>
              <a:buChar char="Ø"/>
            </a:pPr>
            <a:r>
              <a:rPr lang="en-US" dirty="0"/>
              <a:t>A warehouse updating its stock levels</a:t>
            </a:r>
            <a:endParaRPr lang="en-IN" dirty="0"/>
          </a:p>
        </p:txBody>
      </p:sp>
    </p:spTree>
    <p:extLst>
      <p:ext uri="{BB962C8B-B14F-4D97-AF65-F5344CB8AC3E}">
        <p14:creationId xmlns:p14="http://schemas.microsoft.com/office/powerpoint/2010/main" val="2390269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BEFA-660D-63BA-296D-52B583A40841}"/>
              </a:ext>
            </a:extLst>
          </p:cNvPr>
          <p:cNvSpPr>
            <a:spLocks noGrp="1"/>
          </p:cNvSpPr>
          <p:nvPr>
            <p:ph type="title"/>
          </p:nvPr>
        </p:nvSpPr>
        <p:spPr/>
        <p:txBody>
          <a:bodyPr/>
          <a:lstStyle/>
          <a:p>
            <a:r>
              <a:rPr lang="en-US" dirty="0"/>
              <a:t>What is 2PC for Distributed Transaction Management?</a:t>
            </a:r>
            <a:endParaRPr lang="en-IN" dirty="0"/>
          </a:p>
        </p:txBody>
      </p:sp>
      <p:sp>
        <p:nvSpPr>
          <p:cNvPr id="3" name="Content Placeholder 2">
            <a:extLst>
              <a:ext uri="{FF2B5EF4-FFF2-40B4-BE49-F238E27FC236}">
                <a16:creationId xmlns:a16="http://schemas.microsoft.com/office/drawing/2014/main" id="{8F8C7F1D-01F8-C269-8EC2-6783F30121A8}"/>
              </a:ext>
            </a:extLst>
          </p:cNvPr>
          <p:cNvSpPr>
            <a:spLocks noGrp="1"/>
          </p:cNvSpPr>
          <p:nvPr>
            <p:ph idx="1"/>
          </p:nvPr>
        </p:nvSpPr>
        <p:spPr/>
        <p:txBody>
          <a:bodyPr/>
          <a:lstStyle/>
          <a:p>
            <a:r>
              <a:rPr lang="en-US" dirty="0"/>
              <a:t>2PC (Two-Phase Commit) is a protocol used to ensure all participants in a distributed transaction either commit or abort, ensuring consistency. In the first phase, the coordinator asks all participants to agree to commit, and in the second phase, participants either vote to commit or abort the transaction.</a:t>
            </a:r>
            <a:endParaRPr lang="en-IN" dirty="0"/>
          </a:p>
        </p:txBody>
      </p:sp>
    </p:spTree>
    <p:extLst>
      <p:ext uri="{BB962C8B-B14F-4D97-AF65-F5344CB8AC3E}">
        <p14:creationId xmlns:p14="http://schemas.microsoft.com/office/powerpoint/2010/main" val="14759423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C4BB-258C-2734-64F6-F4A3E12B83BA}"/>
              </a:ext>
            </a:extLst>
          </p:cNvPr>
          <p:cNvSpPr>
            <a:spLocks noGrp="1"/>
          </p:cNvSpPr>
          <p:nvPr>
            <p:ph type="title"/>
          </p:nvPr>
        </p:nvSpPr>
        <p:spPr/>
        <p:txBody>
          <a:bodyPr/>
          <a:lstStyle/>
          <a:p>
            <a:r>
              <a:rPr lang="en-US" dirty="0"/>
              <a:t>Problems with Traditional Distributed Transaction Protocols</a:t>
            </a:r>
            <a:endParaRPr lang="en-IN" dirty="0"/>
          </a:p>
        </p:txBody>
      </p:sp>
      <p:sp>
        <p:nvSpPr>
          <p:cNvPr id="3" name="Content Placeholder 2">
            <a:extLst>
              <a:ext uri="{FF2B5EF4-FFF2-40B4-BE49-F238E27FC236}">
                <a16:creationId xmlns:a16="http://schemas.microsoft.com/office/drawing/2014/main" id="{807AB8DB-2A17-9285-8A69-9B287DD01E7C}"/>
              </a:ext>
            </a:extLst>
          </p:cNvPr>
          <p:cNvSpPr>
            <a:spLocks noGrp="1"/>
          </p:cNvSpPr>
          <p:nvPr>
            <p:ph idx="1"/>
          </p:nvPr>
        </p:nvSpPr>
        <p:spPr>
          <a:xfrm>
            <a:off x="1097280" y="1845733"/>
            <a:ext cx="10058400" cy="4539117"/>
          </a:xfrm>
        </p:spPr>
        <p:txBody>
          <a:bodyPr/>
          <a:lstStyle/>
          <a:p>
            <a:r>
              <a:rPr lang="en-US" dirty="0"/>
              <a:t>Traditional distributed transaction protocols like Two-Phase Commit (2PC) have limitations in modern systems, primarily due to:</a:t>
            </a:r>
          </a:p>
          <a:p>
            <a:pPr>
              <a:buFont typeface="Wingdings" panose="05000000000000000000" pitchFamily="2" charset="2"/>
              <a:buChar char="Ø"/>
            </a:pPr>
            <a:r>
              <a:rPr lang="en-US" dirty="0"/>
              <a:t>Blocking Nature: If the coordinator fails after initiating the transaction, participants may be left waiting indefinitely, causing delays.</a:t>
            </a:r>
          </a:p>
          <a:p>
            <a:pPr>
              <a:buFont typeface="Wingdings" panose="05000000000000000000" pitchFamily="2" charset="2"/>
              <a:buChar char="Ø"/>
            </a:pPr>
            <a:r>
              <a:rPr lang="en-US" dirty="0"/>
              <a:t>Single Points of Failure: The coordinator is crucial for decision-making. If it crashes, the entire transaction can get stuck, impacting reliability.</a:t>
            </a:r>
          </a:p>
          <a:p>
            <a:pPr>
              <a:buFont typeface="Wingdings" panose="05000000000000000000" pitchFamily="2" charset="2"/>
              <a:buChar char="Ø"/>
            </a:pPr>
            <a:r>
              <a:rPr lang="en-US" dirty="0"/>
              <a:t>Network Partitions: If the network splits, some nodes might not receive the final decision, leading to inconsistent states (i.e., some nodes might commit while others don’t), which causes data inconsistency.</a:t>
            </a:r>
          </a:p>
          <a:p>
            <a:r>
              <a:rPr lang="en-US" dirty="0"/>
              <a:t>These problems make 2PC unsuitable for modern, highly available, and fault-tolerant systems.</a:t>
            </a:r>
            <a:endParaRPr lang="en-IN" dirty="0"/>
          </a:p>
        </p:txBody>
      </p:sp>
    </p:spTree>
    <p:extLst>
      <p:ext uri="{BB962C8B-B14F-4D97-AF65-F5344CB8AC3E}">
        <p14:creationId xmlns:p14="http://schemas.microsoft.com/office/powerpoint/2010/main" val="40908671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ABE4-436E-8A6B-EFC4-FDE4BAD7869C}"/>
              </a:ext>
            </a:extLst>
          </p:cNvPr>
          <p:cNvSpPr>
            <a:spLocks noGrp="1"/>
          </p:cNvSpPr>
          <p:nvPr>
            <p:ph type="title"/>
          </p:nvPr>
        </p:nvSpPr>
        <p:spPr/>
        <p:txBody>
          <a:bodyPr/>
          <a:lstStyle/>
          <a:p>
            <a:r>
              <a:rPr lang="en-US" dirty="0"/>
              <a:t>What is the SAGA Design Pattern?</a:t>
            </a:r>
            <a:endParaRPr lang="en-IN" dirty="0"/>
          </a:p>
        </p:txBody>
      </p:sp>
      <p:sp>
        <p:nvSpPr>
          <p:cNvPr id="3" name="Content Placeholder 2">
            <a:extLst>
              <a:ext uri="{FF2B5EF4-FFF2-40B4-BE49-F238E27FC236}">
                <a16:creationId xmlns:a16="http://schemas.microsoft.com/office/drawing/2014/main" id="{1D68BB0A-B401-217F-6B6E-A965FE8AF0EA}"/>
              </a:ext>
            </a:extLst>
          </p:cNvPr>
          <p:cNvSpPr>
            <a:spLocks noGrp="1"/>
          </p:cNvSpPr>
          <p:nvPr>
            <p:ph idx="1"/>
          </p:nvPr>
        </p:nvSpPr>
        <p:spPr/>
        <p:txBody>
          <a:bodyPr/>
          <a:lstStyle/>
          <a:p>
            <a:r>
              <a:rPr lang="en-US" dirty="0"/>
              <a:t>The SAGA Design Pattern is a pattern used to manage long-running, distributed transactions in a microservices architecture.</a:t>
            </a:r>
          </a:p>
          <a:p>
            <a:endParaRPr lang="en-US" dirty="0"/>
          </a:p>
          <a:p>
            <a:r>
              <a:rPr lang="en-US" dirty="0"/>
              <a:t>Instead of relying on traditional, monolithic transactions (which require locking databases across services), the SAGA pattern breaks the transaction into a series of smaller, independent operations that each belong to a different service.</a:t>
            </a:r>
          </a:p>
          <a:p>
            <a:r>
              <a:rPr lang="en-US" dirty="0"/>
              <a:t>These smaller operations, also called saga steps, are executed sequentially or in parallel, with each step compensating for potential failures in the others.</a:t>
            </a:r>
            <a:endParaRPr lang="en-IN" dirty="0"/>
          </a:p>
        </p:txBody>
      </p:sp>
    </p:spTree>
    <p:extLst>
      <p:ext uri="{BB962C8B-B14F-4D97-AF65-F5344CB8AC3E}">
        <p14:creationId xmlns:p14="http://schemas.microsoft.com/office/powerpoint/2010/main" val="20924435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D333-0627-A81D-7A56-35E156393D22}"/>
              </a:ext>
            </a:extLst>
          </p:cNvPr>
          <p:cNvSpPr>
            <a:spLocks noGrp="1"/>
          </p:cNvSpPr>
          <p:nvPr>
            <p:ph type="title"/>
          </p:nvPr>
        </p:nvSpPr>
        <p:spPr/>
        <p:txBody>
          <a:bodyPr/>
          <a:lstStyle/>
          <a:p>
            <a:r>
              <a:rPr lang="en-US" dirty="0"/>
              <a:t>Why do we need SAGA Design Pattern?</a:t>
            </a:r>
            <a:endParaRPr lang="en-IN" dirty="0"/>
          </a:p>
        </p:txBody>
      </p:sp>
      <p:sp>
        <p:nvSpPr>
          <p:cNvPr id="3" name="Content Placeholder 2">
            <a:extLst>
              <a:ext uri="{FF2B5EF4-FFF2-40B4-BE49-F238E27FC236}">
                <a16:creationId xmlns:a16="http://schemas.microsoft.com/office/drawing/2014/main" id="{A7F4662B-D363-CEDE-7FC3-FD0AB0A58FC2}"/>
              </a:ext>
            </a:extLst>
          </p:cNvPr>
          <p:cNvSpPr>
            <a:spLocks noGrp="1"/>
          </p:cNvSpPr>
          <p:nvPr>
            <p:ph idx="1"/>
          </p:nvPr>
        </p:nvSpPr>
        <p:spPr/>
        <p:txBody>
          <a:bodyPr>
            <a:normAutofit/>
          </a:bodyPr>
          <a:lstStyle/>
          <a:p>
            <a:r>
              <a:rPr lang="en-US" dirty="0"/>
              <a:t>SAGA is needed because 2PC, while simple, doesn't work well in distributed systems where availability and fault tolerance are critical. In real-world systems, network failures, crash recovery, and long-running transactions are common, and 2PC's blocking behavior and reliance on a single coordinator can make the system unreliable and slow. SAGA provides a more flexible, decentralized approach to managing long-running distributed transactions.</a:t>
            </a:r>
          </a:p>
          <a:p>
            <a:endParaRPr lang="en-US" dirty="0"/>
          </a:p>
          <a:p>
            <a:r>
              <a:rPr lang="en-US" dirty="0"/>
              <a:t>SAGA addresses the limitations of 2PC by breaking a transaction into smaller, independent steps, each with its own compensating action if something goes wrong. Here's how it solves key issues of 2PC:</a:t>
            </a:r>
          </a:p>
          <a:p>
            <a:pPr>
              <a:buFont typeface="Wingdings" panose="05000000000000000000" pitchFamily="2" charset="2"/>
              <a:buChar char="Ø"/>
            </a:pPr>
            <a:r>
              <a:rPr lang="en-US" dirty="0"/>
              <a:t>No Blocking: Unlike 2PC, which blocks participants until the transaction is complete, SAGA allows each step to execute independently, avoiding delays due to coordinator failure.</a:t>
            </a:r>
            <a:endParaRPr lang="en-IN" dirty="0"/>
          </a:p>
        </p:txBody>
      </p:sp>
    </p:spTree>
    <p:extLst>
      <p:ext uri="{BB962C8B-B14F-4D97-AF65-F5344CB8AC3E}">
        <p14:creationId xmlns:p14="http://schemas.microsoft.com/office/powerpoint/2010/main" val="40368355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27E8-4AE5-83C9-4DCF-EE0BFDE0F39B}"/>
              </a:ext>
            </a:extLst>
          </p:cNvPr>
          <p:cNvSpPr>
            <a:spLocks noGrp="1"/>
          </p:cNvSpPr>
          <p:nvPr>
            <p:ph type="title"/>
          </p:nvPr>
        </p:nvSpPr>
        <p:spPr/>
        <p:txBody>
          <a:bodyPr/>
          <a:lstStyle/>
          <a:p>
            <a:r>
              <a:rPr lang="en-US" dirty="0"/>
              <a:t>Why do we need SAGA Design Pattern?</a:t>
            </a:r>
            <a:endParaRPr lang="en-IN" dirty="0"/>
          </a:p>
        </p:txBody>
      </p:sp>
      <p:sp>
        <p:nvSpPr>
          <p:cNvPr id="3" name="Content Placeholder 2">
            <a:extLst>
              <a:ext uri="{FF2B5EF4-FFF2-40B4-BE49-F238E27FC236}">
                <a16:creationId xmlns:a16="http://schemas.microsoft.com/office/drawing/2014/main" id="{128B47F0-23A1-9EA2-4CFC-0627437B86F8}"/>
              </a:ext>
            </a:extLst>
          </p:cNvPr>
          <p:cNvSpPr>
            <a:spLocks noGrp="1"/>
          </p:cNvSpPr>
          <p:nvPr>
            <p:ph idx="1"/>
          </p:nvPr>
        </p:nvSpPr>
        <p:spPr/>
        <p:txBody>
          <a:bodyPr/>
          <a:lstStyle/>
          <a:p>
            <a:pPr>
              <a:buFont typeface="Wingdings" panose="05000000000000000000" pitchFamily="2" charset="2"/>
              <a:buChar char="Ø"/>
            </a:pPr>
            <a:r>
              <a:rPr lang="en-US" dirty="0"/>
              <a:t>No Single Point of Failure: SAGA doesn’t rely on a central coordinator. Each step is independent, so if one step fails, it doesn't block the entire process.</a:t>
            </a:r>
          </a:p>
          <a:p>
            <a:pPr>
              <a:buFont typeface="Wingdings" panose="05000000000000000000" pitchFamily="2" charset="2"/>
              <a:buChar char="Ø"/>
            </a:pPr>
            <a:r>
              <a:rPr lang="en-US" dirty="0"/>
              <a:t>Graceful Failure Handling: Instead of rolling back the entire transaction (as in 2PC), SAGA uses compensating actions to undo successful steps if a failure occurs, ensuring the system remains consistent.</a:t>
            </a:r>
          </a:p>
          <a:p>
            <a:pPr>
              <a:buFont typeface="Wingdings" panose="05000000000000000000" pitchFamily="2" charset="2"/>
              <a:buChar char="Ø"/>
            </a:pPr>
            <a:r>
              <a:rPr lang="en-US" dirty="0"/>
              <a:t>Resilience to Network Partitions: SAGA can continue even if parts of the network fail, because each step is independent, and compensating actions can be executed later when the partition resolves.</a:t>
            </a:r>
            <a:endParaRPr lang="en-IN" dirty="0"/>
          </a:p>
        </p:txBody>
      </p:sp>
    </p:spTree>
    <p:extLst>
      <p:ext uri="{BB962C8B-B14F-4D97-AF65-F5344CB8AC3E}">
        <p14:creationId xmlns:p14="http://schemas.microsoft.com/office/powerpoint/2010/main" val="42482833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A6D0-D128-B5E3-70F7-F7C463170702}"/>
              </a:ext>
            </a:extLst>
          </p:cNvPr>
          <p:cNvSpPr>
            <a:spLocks noGrp="1"/>
          </p:cNvSpPr>
          <p:nvPr>
            <p:ph type="title"/>
          </p:nvPr>
        </p:nvSpPr>
        <p:spPr/>
        <p:txBody>
          <a:bodyPr/>
          <a:lstStyle/>
          <a:p>
            <a:r>
              <a:rPr lang="en-US" dirty="0"/>
              <a:t>How SAGA Design Pattern Works?</a:t>
            </a:r>
            <a:endParaRPr lang="en-IN" dirty="0"/>
          </a:p>
        </p:txBody>
      </p:sp>
      <p:sp>
        <p:nvSpPr>
          <p:cNvPr id="3" name="Content Placeholder 2">
            <a:extLst>
              <a:ext uri="{FF2B5EF4-FFF2-40B4-BE49-F238E27FC236}">
                <a16:creationId xmlns:a16="http://schemas.microsoft.com/office/drawing/2014/main" id="{BCC6156A-40D9-5A26-4B0D-183BF25E2866}"/>
              </a:ext>
            </a:extLst>
          </p:cNvPr>
          <p:cNvSpPr>
            <a:spLocks noGrp="1"/>
          </p:cNvSpPr>
          <p:nvPr>
            <p:ph idx="1"/>
          </p:nvPr>
        </p:nvSpPr>
        <p:spPr>
          <a:xfrm>
            <a:off x="1097280" y="1845734"/>
            <a:ext cx="10058400" cy="4517852"/>
          </a:xfrm>
        </p:spPr>
        <p:txBody>
          <a:bodyPr>
            <a:normAutofit fontScale="92500" lnSpcReduction="10000"/>
          </a:bodyPr>
          <a:lstStyle/>
          <a:p>
            <a:r>
              <a:rPr lang="en-US" dirty="0"/>
              <a:t>The SAGA Design Pattern manages long-running distributed transactions by breaking them into smaller steps, each with its own compensating action in case of failure. Here’s how it works:</a:t>
            </a:r>
          </a:p>
          <a:p>
            <a:pPr>
              <a:buFont typeface="Wingdings" panose="05000000000000000000" pitchFamily="2" charset="2"/>
              <a:buChar char="Ø"/>
            </a:pPr>
            <a:r>
              <a:rPr lang="en-US" dirty="0"/>
              <a:t>Breaking Down the Transaction: A big transaction is divided into smaller, independent sub-transactions (steps), each handled by different services. For example, reserving a product, charging the customer, and shipping the item.</a:t>
            </a:r>
          </a:p>
          <a:p>
            <a:pPr>
              <a:buFont typeface="Wingdings" panose="05000000000000000000" pitchFamily="2" charset="2"/>
              <a:buChar char="Ø"/>
            </a:pPr>
            <a:r>
              <a:rPr lang="en-US" dirty="0"/>
              <a:t>Independent Execution: Each step runs independently without waiting for the others to finish. If a step succeeds, the next step proceeds.</a:t>
            </a:r>
          </a:p>
          <a:p>
            <a:pPr>
              <a:buFont typeface="Wingdings" panose="05000000000000000000" pitchFamily="2" charset="2"/>
              <a:buChar char="Ø"/>
            </a:pPr>
            <a:r>
              <a:rPr lang="en-US" dirty="0"/>
              <a:t>SAGA Execution Coordinator: The SAGA Execution Coordinator manages and coordinate the flow of these steps, triggering each one in sequence.</a:t>
            </a:r>
          </a:p>
          <a:p>
            <a:pPr>
              <a:buFont typeface="Wingdings" panose="05000000000000000000" pitchFamily="2" charset="2"/>
              <a:buChar char="Ø"/>
            </a:pPr>
            <a:r>
              <a:rPr lang="en-US" dirty="0"/>
              <a:t>Compensating Actions: If any step fails, the system doesn’t roll back everything. Instead, it executes compensating actions to undo the work done in previous successful steps, like refunding a payment or canceling a reservation. </a:t>
            </a:r>
          </a:p>
          <a:p>
            <a:pPr>
              <a:buFont typeface="Wingdings" panose="05000000000000000000" pitchFamily="2" charset="2"/>
              <a:buChar char="Ø"/>
            </a:pPr>
            <a:r>
              <a:rPr lang="en-US" dirty="0"/>
              <a:t>SAGA Log: Helps manage and track the state of a long-running distributed transaction, ensuring that all steps are completed successfully or properly compensated in case of failure.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6040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0D83-74E9-E95D-97A2-B8332D36BE92}"/>
              </a:ext>
            </a:extLst>
          </p:cNvPr>
          <p:cNvSpPr>
            <a:spLocks noGrp="1"/>
          </p:cNvSpPr>
          <p:nvPr>
            <p:ph type="title"/>
          </p:nvPr>
        </p:nvSpPr>
        <p:spPr/>
        <p:txBody>
          <a:bodyPr/>
          <a:lstStyle/>
          <a:p>
            <a:r>
              <a:rPr lang="en-US" dirty="0"/>
              <a:t>Example of SAGA Design Pattern</a:t>
            </a:r>
            <a:endParaRPr lang="en-IN" dirty="0"/>
          </a:p>
        </p:txBody>
      </p:sp>
      <p:sp>
        <p:nvSpPr>
          <p:cNvPr id="3" name="Content Placeholder 2">
            <a:extLst>
              <a:ext uri="{FF2B5EF4-FFF2-40B4-BE49-F238E27FC236}">
                <a16:creationId xmlns:a16="http://schemas.microsoft.com/office/drawing/2014/main" id="{206C5D68-C38D-871C-86B5-9A7220D4F71B}"/>
              </a:ext>
            </a:extLst>
          </p:cNvPr>
          <p:cNvSpPr>
            <a:spLocks noGrp="1"/>
          </p:cNvSpPr>
          <p:nvPr>
            <p:ph idx="1"/>
          </p:nvPr>
        </p:nvSpPr>
        <p:spPr/>
        <p:txBody>
          <a:bodyPr/>
          <a:lstStyle/>
          <a:p>
            <a:r>
              <a:rPr lang="en-US" dirty="0"/>
              <a:t>Let's understand how SAGA works using the example of an e-commerce order process with the SAGA Execution Coordinator and SAGA Log.</a:t>
            </a:r>
          </a:p>
          <a:p>
            <a:endParaRPr lang="en-US" dirty="0"/>
          </a:p>
          <a:p>
            <a:r>
              <a:rPr lang="en-US" dirty="0"/>
              <a:t>Step 1: Create Order: Reserve the product.</a:t>
            </a:r>
          </a:p>
          <a:p>
            <a:r>
              <a:rPr lang="en-US" dirty="0"/>
              <a:t>Step 2: Process Payment: Charge the customer’s card.</a:t>
            </a:r>
          </a:p>
          <a:p>
            <a:r>
              <a:rPr lang="en-US" dirty="0"/>
              <a:t>Step 3: Update Inventory: Reduce the stock.</a:t>
            </a:r>
          </a:p>
          <a:p>
            <a:r>
              <a:rPr lang="en-US" dirty="0"/>
              <a:t>Step 4: Deliver Order: Ship the product to the customer.</a:t>
            </a:r>
            <a:endParaRPr lang="en-IN" dirty="0"/>
          </a:p>
        </p:txBody>
      </p:sp>
    </p:spTree>
    <p:extLst>
      <p:ext uri="{BB962C8B-B14F-4D97-AF65-F5344CB8AC3E}">
        <p14:creationId xmlns:p14="http://schemas.microsoft.com/office/powerpoint/2010/main" val="142883671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5D22-C79E-E118-F73C-543333069A39}"/>
              </a:ext>
            </a:extLst>
          </p:cNvPr>
          <p:cNvSpPr>
            <a:spLocks noGrp="1"/>
          </p:cNvSpPr>
          <p:nvPr>
            <p:ph type="title"/>
          </p:nvPr>
        </p:nvSpPr>
        <p:spPr/>
        <p:txBody>
          <a:bodyPr/>
          <a:lstStyle/>
          <a:p>
            <a:r>
              <a:rPr lang="en-IN"/>
              <a:t>How It Works:</a:t>
            </a:r>
            <a:endParaRPr lang="en-IN" dirty="0"/>
          </a:p>
        </p:txBody>
      </p:sp>
      <p:sp>
        <p:nvSpPr>
          <p:cNvPr id="5" name="Content Placeholder 4">
            <a:extLst>
              <a:ext uri="{FF2B5EF4-FFF2-40B4-BE49-F238E27FC236}">
                <a16:creationId xmlns:a16="http://schemas.microsoft.com/office/drawing/2014/main" id="{32A7259E-8433-E2FA-D6C8-55782DFAE995}"/>
              </a:ext>
            </a:extLst>
          </p:cNvPr>
          <p:cNvSpPr>
            <a:spLocks noGrp="1"/>
          </p:cNvSpPr>
          <p:nvPr>
            <p:ph sz="half" idx="1"/>
          </p:nvPr>
        </p:nvSpPr>
        <p:spPr/>
        <p:txBody>
          <a:bodyPr/>
          <a:lstStyle/>
          <a:p>
            <a:pPr>
              <a:buFont typeface="Wingdings" panose="05000000000000000000" pitchFamily="2" charset="2"/>
              <a:buChar char="Ø"/>
            </a:pPr>
            <a:r>
              <a:rPr lang="en-US" dirty="0"/>
              <a:t>The SAGA Execution Coordinator manages the flow of these steps, triggering each one in sequence.</a:t>
            </a:r>
          </a:p>
          <a:p>
            <a:pPr>
              <a:buFont typeface="Wingdings" panose="05000000000000000000" pitchFamily="2" charset="2"/>
              <a:buChar char="Ø"/>
            </a:pPr>
            <a:r>
              <a:rPr lang="en-US" dirty="0"/>
              <a:t>Each step has a compensating action that is triggered if something goes wrong (e.g., if payment fails, the product is unreserved).</a:t>
            </a:r>
          </a:p>
          <a:p>
            <a:pPr>
              <a:buFont typeface="Wingdings" panose="05000000000000000000" pitchFamily="2" charset="2"/>
              <a:buChar char="Ø"/>
            </a:pPr>
            <a:r>
              <a:rPr lang="en-US" dirty="0"/>
              <a:t>The SAGA Log tracks the state of each step. It logs each step as in-progress, completed, or failed, and records any compensating actions needed.</a:t>
            </a:r>
            <a:endParaRPr lang="en-IN" dirty="0"/>
          </a:p>
        </p:txBody>
      </p:sp>
      <p:pic>
        <p:nvPicPr>
          <p:cNvPr id="4" name="Picture 3">
            <a:extLst>
              <a:ext uri="{FF2B5EF4-FFF2-40B4-BE49-F238E27FC236}">
                <a16:creationId xmlns:a16="http://schemas.microsoft.com/office/drawing/2014/main" id="{5C6FEB32-222B-496E-FE21-56C0E6EC6844}"/>
              </a:ext>
            </a:extLst>
          </p:cNvPr>
          <p:cNvPicPr>
            <a:picLocks noChangeAspect="1"/>
          </p:cNvPicPr>
          <p:nvPr/>
        </p:nvPicPr>
        <p:blipFill>
          <a:blip r:embed="rId2"/>
          <a:stretch>
            <a:fillRect/>
          </a:stretch>
        </p:blipFill>
        <p:spPr>
          <a:xfrm>
            <a:off x="6285008" y="1939920"/>
            <a:ext cx="5660778" cy="4315911"/>
          </a:xfrm>
          <a:prstGeom prst="rect">
            <a:avLst/>
          </a:prstGeom>
        </p:spPr>
      </p:pic>
    </p:spTree>
    <p:extLst>
      <p:ext uri="{BB962C8B-B14F-4D97-AF65-F5344CB8AC3E}">
        <p14:creationId xmlns:p14="http://schemas.microsoft.com/office/powerpoint/2010/main" val="608708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41395C-D33B-B932-1CA5-3E6CACA8317C}"/>
              </a:ext>
            </a:extLst>
          </p:cNvPr>
          <p:cNvSpPr>
            <a:spLocks noGrp="1"/>
          </p:cNvSpPr>
          <p:nvPr>
            <p:ph type="title"/>
          </p:nvPr>
        </p:nvSpPr>
        <p:spPr/>
        <p:txBody>
          <a:bodyPr/>
          <a:lstStyle/>
          <a:p>
            <a:r>
              <a:rPr lang="en-IN" dirty="0"/>
              <a:t>Advantage &amp; Disadvantage of Server Side Discovery</a:t>
            </a:r>
          </a:p>
        </p:txBody>
      </p:sp>
      <p:sp>
        <p:nvSpPr>
          <p:cNvPr id="6" name="Content Placeholder 5">
            <a:extLst>
              <a:ext uri="{FF2B5EF4-FFF2-40B4-BE49-F238E27FC236}">
                <a16:creationId xmlns:a16="http://schemas.microsoft.com/office/drawing/2014/main" id="{1640C291-F112-8C87-8C06-799AE2E2CB8D}"/>
              </a:ext>
            </a:extLst>
          </p:cNvPr>
          <p:cNvSpPr>
            <a:spLocks noGrp="1"/>
          </p:cNvSpPr>
          <p:nvPr>
            <p:ph idx="1"/>
          </p:nvPr>
        </p:nvSpPr>
        <p:spPr/>
        <p:txBody>
          <a:bodyPr/>
          <a:lstStyle/>
          <a:p>
            <a:pPr>
              <a:buFont typeface="Wingdings" panose="05000000000000000000" pitchFamily="2" charset="2"/>
              <a:buChar char="Ø"/>
            </a:pPr>
            <a:r>
              <a:rPr lang="en-US" dirty="0"/>
              <a:t>As a dedicated actor, the Load Balancer, does the job of load balancing. This is the main advantage of this approach. Indeed, creating this level of abstraction makes the Service Consumer lighter, as it doesn’t have to deal with the lookup procedure. As a matter of fact, there’s no need to implement the discovery logic separately for each language and framework that the Service Consumer uses.</a:t>
            </a:r>
          </a:p>
          <a:p>
            <a:pPr>
              <a:buFont typeface="Wingdings" panose="05000000000000000000" pitchFamily="2" charset="2"/>
              <a:buChar char="Ø"/>
            </a:pPr>
            <a:r>
              <a:rPr lang="en-US" dirty="0"/>
              <a:t>Disadvantage is that we must set up and manage the Load Balancer, unless it’s already provided in the deployment environment.</a:t>
            </a:r>
          </a:p>
          <a:p>
            <a:endParaRPr lang="en-IN" dirty="0"/>
          </a:p>
        </p:txBody>
      </p:sp>
    </p:spTree>
    <p:extLst>
      <p:ext uri="{BB962C8B-B14F-4D97-AF65-F5344CB8AC3E}">
        <p14:creationId xmlns:p14="http://schemas.microsoft.com/office/powerpoint/2010/main" val="10250028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1C1F29C-C3D9-3D97-DFC2-8BF2ECF30AB2}"/>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1"/>
              <a:t>Flow of SAGA:</a:t>
            </a:r>
            <a:br>
              <a:rPr lang="en-US" b="1"/>
            </a:br>
            <a:endParaRPr lang="en-US"/>
          </a:p>
        </p:txBody>
      </p:sp>
      <p:sp>
        <p:nvSpPr>
          <p:cNvPr id="3" name="Content Placeholder 2">
            <a:extLst>
              <a:ext uri="{FF2B5EF4-FFF2-40B4-BE49-F238E27FC236}">
                <a16:creationId xmlns:a16="http://schemas.microsoft.com/office/drawing/2014/main" id="{6FE44AE5-7D86-CCF8-71C7-6C468155E05A}"/>
              </a:ext>
            </a:extLst>
          </p:cNvPr>
          <p:cNvSpPr>
            <a:spLocks noGrp="1"/>
          </p:cNvSpPr>
          <p:nvPr>
            <p:ph sz="half" idx="1"/>
          </p:nvPr>
        </p:nvSpPr>
        <p:spPr>
          <a:xfrm>
            <a:off x="1097279" y="1845734"/>
            <a:ext cx="6454987" cy="4023360"/>
          </a:xfrm>
        </p:spPr>
        <p:txBody>
          <a:bodyPr vert="horz" lIns="0" tIns="45720" rIns="0" bIns="45720" rtlCol="0">
            <a:normAutofit/>
          </a:bodyPr>
          <a:lstStyle/>
          <a:p>
            <a:pPr>
              <a:buFont typeface="Calibri" panose="020F0502020204030204" pitchFamily="34" charset="0"/>
              <a:buChar char="Ø"/>
            </a:pPr>
            <a:r>
              <a:rPr lang="en-US" sz="1100"/>
              <a:t>Start the SAGA:</a:t>
            </a:r>
          </a:p>
          <a:p>
            <a:pPr lvl="1">
              <a:buFont typeface="Calibri" panose="020F0502020204030204" pitchFamily="34" charset="0"/>
              <a:buChar char="Ø"/>
            </a:pPr>
            <a:r>
              <a:rPr lang="en-US" sz="1100"/>
              <a:t>The process begins by executing the first step in the sequence.</a:t>
            </a:r>
          </a:p>
          <a:p>
            <a:pPr>
              <a:buFont typeface="Calibri" panose="020F0502020204030204" pitchFamily="34" charset="0"/>
              <a:buChar char="Ø"/>
            </a:pPr>
            <a:r>
              <a:rPr lang="en-US" sz="1100"/>
              <a:t>Execute Step 1:</a:t>
            </a:r>
          </a:p>
          <a:p>
            <a:pPr lvl="1">
              <a:buFont typeface="Calibri" panose="020F0502020204030204" pitchFamily="34" charset="0"/>
              <a:buChar char="Ø"/>
            </a:pPr>
            <a:r>
              <a:rPr lang="en-US" sz="1100"/>
              <a:t>The system performs the first sub-transaction (e.g., creating the order and reserving the product). If this step is successful, move to Step 2. If it fails, trigger its compensating action (e.g., cancel the order) and stop.</a:t>
            </a:r>
          </a:p>
          <a:p>
            <a:pPr>
              <a:buFont typeface="Calibri" panose="020F0502020204030204" pitchFamily="34" charset="0"/>
              <a:buChar char="Ø"/>
            </a:pPr>
            <a:r>
              <a:rPr lang="en-US" sz="1100"/>
              <a:t>Execute Step 2:</a:t>
            </a:r>
          </a:p>
          <a:p>
            <a:pPr lvl="1">
              <a:buFont typeface="Calibri" panose="020F0502020204030204" pitchFamily="34" charset="0"/>
              <a:buChar char="Ø"/>
            </a:pPr>
            <a:r>
              <a:rPr lang="en-US" sz="1100"/>
              <a:t>If Step 1 was successful, the next step (e.g., process the payment) is executed. If Step 2 fails (e.g., payment is declined), its compensating action (e.g., refund the payment) is triggered, and Step 1’s compensating action (e.g., unreserve the product) is also executed.</a:t>
            </a:r>
          </a:p>
          <a:p>
            <a:pPr>
              <a:buFont typeface="Calibri" panose="020F0502020204030204" pitchFamily="34" charset="0"/>
              <a:buChar char="Ø"/>
            </a:pPr>
            <a:r>
              <a:rPr lang="en-US" sz="1100"/>
              <a:t>Execute Step 3:</a:t>
            </a:r>
          </a:p>
          <a:p>
            <a:pPr lvl="1">
              <a:buFont typeface="Calibri" panose="020F0502020204030204" pitchFamily="34" charset="0"/>
              <a:buChar char="Ø"/>
            </a:pPr>
            <a:r>
              <a:rPr lang="en-US" sz="1100"/>
              <a:t>If Step 2 was successful, proceed to the next step (e.g., update inventory). If Step 3 fails, its compensating action (e.g., reverse inventory update) is triggered, and Step 2’s compensating action (e.g., refund payment) is executed.</a:t>
            </a:r>
          </a:p>
          <a:p>
            <a:pPr>
              <a:buFont typeface="Calibri" panose="020F0502020204030204" pitchFamily="34" charset="0"/>
              <a:buChar char="Ø"/>
            </a:pPr>
            <a:r>
              <a:rPr lang="en-US" sz="1100"/>
              <a:t>Execute Step 4:</a:t>
            </a:r>
          </a:p>
          <a:p>
            <a:pPr lvl="1">
              <a:buFont typeface="Calibri" panose="020F0502020204030204" pitchFamily="34" charset="0"/>
              <a:buChar char="Ø"/>
            </a:pPr>
            <a:r>
              <a:rPr lang="en-US" sz="1100"/>
              <a:t>Finally, if all previous steps are successful, the last step (e.g., deliver the order) is executed. If any prior step has failed, its compensating actions are triggered, ensuring the system remains consistent.</a:t>
            </a:r>
          </a:p>
        </p:txBody>
      </p:sp>
      <p:pic>
        <p:nvPicPr>
          <p:cNvPr id="5" name="Picture 4">
            <a:extLst>
              <a:ext uri="{FF2B5EF4-FFF2-40B4-BE49-F238E27FC236}">
                <a16:creationId xmlns:a16="http://schemas.microsoft.com/office/drawing/2014/main" id="{0E4872B3-FF22-9672-5AA1-64A8F73CBFFC}"/>
              </a:ext>
            </a:extLst>
          </p:cNvPr>
          <p:cNvPicPr>
            <a:picLocks noChangeAspect="1"/>
          </p:cNvPicPr>
          <p:nvPr/>
        </p:nvPicPr>
        <p:blipFill>
          <a:blip r:embed="rId2"/>
          <a:stretch>
            <a:fillRect/>
          </a:stretch>
        </p:blipFill>
        <p:spPr>
          <a:xfrm>
            <a:off x="8020570" y="2481148"/>
            <a:ext cx="3933537" cy="2639006"/>
          </a:xfrm>
          <a:prstGeom prst="rect">
            <a:avLst/>
          </a:prstGeom>
        </p:spPr>
      </p:pic>
    </p:spTree>
    <p:extLst>
      <p:ext uri="{BB962C8B-B14F-4D97-AF65-F5344CB8AC3E}">
        <p14:creationId xmlns:p14="http://schemas.microsoft.com/office/powerpoint/2010/main" val="33519528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DC3E30E-9F17-203D-91B3-C40BA6D26859}"/>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Approaches to </a:t>
            </a:r>
            <a:r>
              <a:rPr lang="en-US" dirty="0" err="1"/>
              <a:t>Implemement</a:t>
            </a:r>
            <a:r>
              <a:rPr lang="en-US" dirty="0"/>
              <a:t> SAGA Design Pattern</a:t>
            </a:r>
          </a:p>
        </p:txBody>
      </p:sp>
      <p:sp>
        <p:nvSpPr>
          <p:cNvPr id="3" name="Content Placeholder 2">
            <a:extLst>
              <a:ext uri="{FF2B5EF4-FFF2-40B4-BE49-F238E27FC236}">
                <a16:creationId xmlns:a16="http://schemas.microsoft.com/office/drawing/2014/main" id="{E7C40241-3C2E-1B59-43E8-0F711B8577BF}"/>
              </a:ext>
            </a:extLst>
          </p:cNvPr>
          <p:cNvSpPr>
            <a:spLocks noGrp="1"/>
          </p:cNvSpPr>
          <p:nvPr>
            <p:ph sz="half" idx="1"/>
          </p:nvPr>
        </p:nvSpPr>
        <p:spPr>
          <a:xfrm>
            <a:off x="1097279" y="1845734"/>
            <a:ext cx="6454987" cy="4023360"/>
          </a:xfrm>
        </p:spPr>
        <p:txBody>
          <a:bodyPr vert="horz" lIns="0" tIns="45720" rIns="0" bIns="45720" rtlCol="0">
            <a:normAutofit/>
          </a:bodyPr>
          <a:lstStyle/>
          <a:p>
            <a:r>
              <a:rPr lang="en-US" dirty="0"/>
              <a:t>1. Choreography-Based Approach (Event-Driven)</a:t>
            </a:r>
          </a:p>
          <a:p>
            <a:pPr>
              <a:buFont typeface="Calibri" panose="020F0502020204030204" pitchFamily="34" charset="0"/>
              <a:buChar char="Ø"/>
            </a:pPr>
            <a:r>
              <a:rPr lang="en-US" dirty="0"/>
              <a:t>There is no central coordinator; each service knows what to do next and triggers the next step by emitting events.</a:t>
            </a:r>
          </a:p>
          <a:p>
            <a:pPr>
              <a:buFont typeface="Calibri" panose="020F0502020204030204" pitchFamily="34" charset="0"/>
              <a:buChar char="Ø"/>
            </a:pPr>
            <a:r>
              <a:rPr lang="en-US" dirty="0"/>
              <a:t>Services communicate through events (e.g., via message queues or event streams). Each service listens for events and performs its own action when the event occurs.</a:t>
            </a:r>
          </a:p>
          <a:p>
            <a:pPr>
              <a:buFont typeface="Calibri" panose="020F0502020204030204" pitchFamily="34" charset="0"/>
              <a:buChar char="Ø"/>
            </a:pPr>
            <a:r>
              <a:rPr lang="en-US" dirty="0"/>
              <a:t>Services operate independently and don’t need to know about each other’s details, just the events they need to react to.</a:t>
            </a:r>
          </a:p>
          <a:p>
            <a:pPr>
              <a:buFont typeface="Calibri" panose="020F0502020204030204" pitchFamily="34" charset="0"/>
              <a:buChar char="Ø"/>
            </a:pPr>
            <a:r>
              <a:rPr lang="en-US" dirty="0"/>
              <a:t>If a service fails, it publishes a failure event, and other services can listen to it and perform compensating actions.</a:t>
            </a:r>
          </a:p>
        </p:txBody>
      </p:sp>
      <p:pic>
        <p:nvPicPr>
          <p:cNvPr id="5" name="Picture 4">
            <a:extLst>
              <a:ext uri="{FF2B5EF4-FFF2-40B4-BE49-F238E27FC236}">
                <a16:creationId xmlns:a16="http://schemas.microsoft.com/office/drawing/2014/main" id="{16A3FFC7-C6CE-F449-4B37-4238462FF1F2}"/>
              </a:ext>
            </a:extLst>
          </p:cNvPr>
          <p:cNvPicPr>
            <a:picLocks noChangeAspect="1"/>
          </p:cNvPicPr>
          <p:nvPr/>
        </p:nvPicPr>
        <p:blipFill>
          <a:blip r:embed="rId2"/>
          <a:stretch>
            <a:fillRect/>
          </a:stretch>
        </p:blipFill>
        <p:spPr>
          <a:xfrm>
            <a:off x="8020570" y="2202582"/>
            <a:ext cx="3732815" cy="2843344"/>
          </a:xfrm>
          <a:prstGeom prst="rect">
            <a:avLst/>
          </a:prstGeom>
        </p:spPr>
      </p:pic>
    </p:spTree>
    <p:extLst>
      <p:ext uri="{BB962C8B-B14F-4D97-AF65-F5344CB8AC3E}">
        <p14:creationId xmlns:p14="http://schemas.microsoft.com/office/powerpoint/2010/main" val="22075243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0C21DA-C0DB-8D41-7507-603FBEA76CF7}"/>
              </a:ext>
            </a:extLst>
          </p:cNvPr>
          <p:cNvSpPr>
            <a:spLocks noGrp="1"/>
          </p:cNvSpPr>
          <p:nvPr>
            <p:ph type="title"/>
          </p:nvPr>
        </p:nvSpPr>
        <p:spPr/>
        <p:txBody>
          <a:bodyPr>
            <a:normAutofit/>
          </a:bodyPr>
          <a:lstStyle/>
          <a:p>
            <a:r>
              <a:rPr lang="en-IN" dirty="0"/>
              <a:t>Choreography-Based Approach (Event-Driven)</a:t>
            </a:r>
          </a:p>
        </p:txBody>
      </p:sp>
      <p:sp>
        <p:nvSpPr>
          <p:cNvPr id="6" name="Content Placeholder 5">
            <a:extLst>
              <a:ext uri="{FF2B5EF4-FFF2-40B4-BE49-F238E27FC236}">
                <a16:creationId xmlns:a16="http://schemas.microsoft.com/office/drawing/2014/main" id="{7D0B83AD-79C7-844A-D204-9386054981BF}"/>
              </a:ext>
            </a:extLst>
          </p:cNvPr>
          <p:cNvSpPr>
            <a:spLocks noGrp="1"/>
          </p:cNvSpPr>
          <p:nvPr>
            <p:ph idx="1"/>
          </p:nvPr>
        </p:nvSpPr>
        <p:spPr/>
        <p:txBody>
          <a:bodyPr/>
          <a:lstStyle/>
          <a:p>
            <a:r>
              <a:rPr lang="en-US" dirty="0"/>
              <a:t>Example:</a:t>
            </a:r>
          </a:p>
          <a:p>
            <a:endParaRPr lang="en-US" dirty="0"/>
          </a:p>
          <a:p>
            <a:r>
              <a:rPr lang="en-US" dirty="0"/>
              <a:t>Order Service creates an order and publishes the "</a:t>
            </a:r>
            <a:r>
              <a:rPr lang="en-US" dirty="0" err="1"/>
              <a:t>OrderCreated</a:t>
            </a:r>
            <a:r>
              <a:rPr lang="en-US" dirty="0"/>
              <a:t>" event.</a:t>
            </a:r>
          </a:p>
          <a:p>
            <a:r>
              <a:rPr lang="en-US" dirty="0"/>
              <a:t>Payment Service listens for "</a:t>
            </a:r>
            <a:r>
              <a:rPr lang="en-US" dirty="0" err="1"/>
              <a:t>OrderCreated</a:t>
            </a:r>
            <a:r>
              <a:rPr lang="en-US" dirty="0"/>
              <a:t>" and processes payment, publishing "</a:t>
            </a:r>
            <a:r>
              <a:rPr lang="en-US" dirty="0" err="1"/>
              <a:t>PaymentProcessed</a:t>
            </a:r>
            <a:r>
              <a:rPr lang="en-US" dirty="0"/>
              <a:t>".</a:t>
            </a:r>
          </a:p>
          <a:p>
            <a:r>
              <a:rPr lang="en-US" dirty="0"/>
              <a:t>Inventory Service listens for "</a:t>
            </a:r>
            <a:r>
              <a:rPr lang="en-US" dirty="0" err="1"/>
              <a:t>PaymentProcessed</a:t>
            </a:r>
            <a:r>
              <a:rPr lang="en-US" dirty="0"/>
              <a:t>" and updates inventory, and so on.</a:t>
            </a:r>
            <a:endParaRPr lang="en-IN" dirty="0"/>
          </a:p>
        </p:txBody>
      </p:sp>
    </p:spTree>
    <p:extLst>
      <p:ext uri="{BB962C8B-B14F-4D97-AF65-F5344CB8AC3E}">
        <p14:creationId xmlns:p14="http://schemas.microsoft.com/office/powerpoint/2010/main" val="40629835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6" name="Straight Connector 1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07AB0EF-1D1E-78A8-9922-DC09D9176FB6}"/>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Approaches to </a:t>
            </a:r>
            <a:r>
              <a:rPr lang="en-US"/>
              <a:t>Implemement</a:t>
            </a:r>
            <a:r>
              <a:rPr lang="en-US" dirty="0"/>
              <a:t> SAGA Design Pattern</a:t>
            </a:r>
            <a:endParaRPr lang="en-US"/>
          </a:p>
        </p:txBody>
      </p:sp>
      <p:sp>
        <p:nvSpPr>
          <p:cNvPr id="4" name="Content Placeholder 3">
            <a:extLst>
              <a:ext uri="{FF2B5EF4-FFF2-40B4-BE49-F238E27FC236}">
                <a16:creationId xmlns:a16="http://schemas.microsoft.com/office/drawing/2014/main" id="{88B9F016-23FE-707D-D189-8E438B3A62F7}"/>
              </a:ext>
            </a:extLst>
          </p:cNvPr>
          <p:cNvSpPr>
            <a:spLocks noGrp="1"/>
          </p:cNvSpPr>
          <p:nvPr>
            <p:ph sz="half" idx="1"/>
          </p:nvPr>
        </p:nvSpPr>
        <p:spPr>
          <a:xfrm>
            <a:off x="1097279" y="1845734"/>
            <a:ext cx="6454987" cy="4023360"/>
          </a:xfrm>
        </p:spPr>
        <p:txBody>
          <a:bodyPr vert="horz" lIns="0" tIns="45720" rIns="0" bIns="45720" rtlCol="0">
            <a:normAutofit/>
          </a:bodyPr>
          <a:lstStyle/>
          <a:p>
            <a:r>
              <a:rPr lang="en-US" dirty="0"/>
              <a:t>2. Orchestration-Based Approach (Centralized)</a:t>
            </a:r>
          </a:p>
          <a:p>
            <a:pPr>
              <a:buFont typeface="Calibri" panose="020F0502020204030204" pitchFamily="34" charset="0"/>
              <a:buChar char="Ø"/>
            </a:pPr>
            <a:r>
              <a:rPr lang="en-US" dirty="0"/>
              <a:t>A single SAGA Execution Coordinator (orchestrator) controls the flow of the entire saga.</a:t>
            </a:r>
          </a:p>
          <a:p>
            <a:pPr>
              <a:buFont typeface="Calibri" panose="020F0502020204030204" pitchFamily="34" charset="0"/>
              <a:buChar char="Ø"/>
            </a:pPr>
            <a:r>
              <a:rPr lang="en-US" dirty="0"/>
              <a:t>The orchestrator tells each service when to start, what to do, and when to proceed to the next step.</a:t>
            </a:r>
          </a:p>
          <a:p>
            <a:pPr>
              <a:buFont typeface="Calibri" panose="020F0502020204030204" pitchFamily="34" charset="0"/>
              <a:buChar char="Ø"/>
            </a:pPr>
            <a:r>
              <a:rPr lang="en-US" dirty="0"/>
              <a:t>The orchestrator has detailed knowledge of each service and their responsibilities in the saga.</a:t>
            </a:r>
          </a:p>
          <a:p>
            <a:pPr>
              <a:buFont typeface="Calibri" panose="020F0502020204030204" pitchFamily="34" charset="0"/>
              <a:buChar char="Ø"/>
            </a:pPr>
            <a:r>
              <a:rPr lang="en-US" dirty="0"/>
              <a:t>The orchestrator manages failure recovery and calls the compensating actions if needed.</a:t>
            </a:r>
          </a:p>
        </p:txBody>
      </p:sp>
      <p:pic>
        <p:nvPicPr>
          <p:cNvPr id="7" name="Picture 6">
            <a:extLst>
              <a:ext uri="{FF2B5EF4-FFF2-40B4-BE49-F238E27FC236}">
                <a16:creationId xmlns:a16="http://schemas.microsoft.com/office/drawing/2014/main" id="{26CEEBBC-E94A-7C0B-F3C4-0D684081CB5F}"/>
              </a:ext>
            </a:extLst>
          </p:cNvPr>
          <p:cNvPicPr>
            <a:picLocks noChangeAspect="1"/>
          </p:cNvPicPr>
          <p:nvPr/>
        </p:nvPicPr>
        <p:blipFill>
          <a:blip r:embed="rId3"/>
          <a:stretch>
            <a:fillRect/>
          </a:stretch>
        </p:blipFill>
        <p:spPr>
          <a:xfrm>
            <a:off x="8020570" y="2068552"/>
            <a:ext cx="3743967" cy="3172520"/>
          </a:xfrm>
          <a:prstGeom prst="rect">
            <a:avLst/>
          </a:prstGeom>
        </p:spPr>
      </p:pic>
    </p:spTree>
    <p:extLst>
      <p:ext uri="{BB962C8B-B14F-4D97-AF65-F5344CB8AC3E}">
        <p14:creationId xmlns:p14="http://schemas.microsoft.com/office/powerpoint/2010/main" val="6647233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7CB39-5EFA-D4CA-406C-29BED0B698EB}"/>
              </a:ext>
            </a:extLst>
          </p:cNvPr>
          <p:cNvSpPr>
            <a:spLocks noGrp="1"/>
          </p:cNvSpPr>
          <p:nvPr>
            <p:ph type="title"/>
          </p:nvPr>
        </p:nvSpPr>
        <p:spPr/>
        <p:txBody>
          <a:bodyPr>
            <a:normAutofit/>
          </a:bodyPr>
          <a:lstStyle/>
          <a:p>
            <a:r>
              <a:rPr lang="en-IN" dirty="0"/>
              <a:t>Orchestration-Based Approach (Centralized)</a:t>
            </a:r>
          </a:p>
        </p:txBody>
      </p:sp>
      <p:sp>
        <p:nvSpPr>
          <p:cNvPr id="6" name="Content Placeholder 5">
            <a:extLst>
              <a:ext uri="{FF2B5EF4-FFF2-40B4-BE49-F238E27FC236}">
                <a16:creationId xmlns:a16="http://schemas.microsoft.com/office/drawing/2014/main" id="{E491F862-BCEF-86EF-92AE-CD5D11B937C8}"/>
              </a:ext>
            </a:extLst>
          </p:cNvPr>
          <p:cNvSpPr>
            <a:spLocks noGrp="1"/>
          </p:cNvSpPr>
          <p:nvPr>
            <p:ph idx="1"/>
          </p:nvPr>
        </p:nvSpPr>
        <p:spPr/>
        <p:txBody>
          <a:bodyPr/>
          <a:lstStyle/>
          <a:p>
            <a:r>
              <a:rPr lang="en-US" dirty="0"/>
              <a:t>The SAGA Execution Coordinator starts the saga and tells the Order Service to create the order.</a:t>
            </a:r>
          </a:p>
          <a:p>
            <a:r>
              <a:rPr lang="en-US" dirty="0"/>
              <a:t>Once the Order Service succeeds, the orchestrator tells the Payment Service to process the payment, and so on.</a:t>
            </a:r>
            <a:endParaRPr lang="en-IN" dirty="0"/>
          </a:p>
        </p:txBody>
      </p:sp>
    </p:spTree>
    <p:extLst>
      <p:ext uri="{BB962C8B-B14F-4D97-AF65-F5344CB8AC3E}">
        <p14:creationId xmlns:p14="http://schemas.microsoft.com/office/powerpoint/2010/main" val="20653528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1562-7982-454E-FA4A-A2157AD61350}"/>
              </a:ext>
            </a:extLst>
          </p:cNvPr>
          <p:cNvSpPr>
            <a:spLocks noGrp="1"/>
          </p:cNvSpPr>
          <p:nvPr>
            <p:ph type="title"/>
          </p:nvPr>
        </p:nvSpPr>
        <p:spPr/>
        <p:txBody>
          <a:bodyPr/>
          <a:lstStyle/>
          <a:p>
            <a:r>
              <a:rPr lang="en-US" dirty="0"/>
              <a:t>Advantages and Disadvantages of SAGA Pattern</a:t>
            </a:r>
            <a:endParaRPr lang="en-IN" dirty="0"/>
          </a:p>
        </p:txBody>
      </p:sp>
      <p:sp>
        <p:nvSpPr>
          <p:cNvPr id="4" name="Text Placeholder 3">
            <a:extLst>
              <a:ext uri="{FF2B5EF4-FFF2-40B4-BE49-F238E27FC236}">
                <a16:creationId xmlns:a16="http://schemas.microsoft.com/office/drawing/2014/main" id="{6912E349-C72F-17E0-F2BD-BE2285243CC2}"/>
              </a:ext>
            </a:extLst>
          </p:cNvPr>
          <p:cNvSpPr>
            <a:spLocks noGrp="1"/>
          </p:cNvSpPr>
          <p:nvPr>
            <p:ph type="body" idx="1"/>
          </p:nvPr>
        </p:nvSpPr>
        <p:spPr/>
        <p:txBody>
          <a:bodyPr/>
          <a:lstStyle/>
          <a:p>
            <a:r>
              <a:rPr lang="en-IN" dirty="0"/>
              <a:t>Advantages of SAGA Pattern</a:t>
            </a:r>
          </a:p>
        </p:txBody>
      </p:sp>
      <p:sp>
        <p:nvSpPr>
          <p:cNvPr id="5" name="Content Placeholder 4">
            <a:extLst>
              <a:ext uri="{FF2B5EF4-FFF2-40B4-BE49-F238E27FC236}">
                <a16:creationId xmlns:a16="http://schemas.microsoft.com/office/drawing/2014/main" id="{B1B3E72D-06BC-43EF-70FC-C182AE07087C}"/>
              </a:ext>
            </a:extLst>
          </p:cNvPr>
          <p:cNvSpPr>
            <a:spLocks noGrp="1"/>
          </p:cNvSpPr>
          <p:nvPr>
            <p:ph sz="half" idx="2"/>
          </p:nvPr>
        </p:nvSpPr>
        <p:spPr/>
        <p:txBody>
          <a:bodyPr/>
          <a:lstStyle/>
          <a:p>
            <a:r>
              <a:rPr lang="en-US" dirty="0"/>
              <a:t>With SAGA, if one step fails, the entire process can be rolled back or compensated without affecting other steps.</a:t>
            </a:r>
          </a:p>
          <a:p>
            <a:r>
              <a:rPr lang="en-US" dirty="0"/>
              <a:t>SAGA provides a clear and standardized way to handle errors and compensations, making it easier to debug and maintain.</a:t>
            </a:r>
          </a:p>
          <a:p>
            <a:r>
              <a:rPr lang="en-US" dirty="0"/>
              <a:t>SAGA can support asynchronous processing, allowing for greater concurrency and performance.</a:t>
            </a:r>
            <a:endParaRPr lang="en-IN" dirty="0"/>
          </a:p>
        </p:txBody>
      </p:sp>
      <p:sp>
        <p:nvSpPr>
          <p:cNvPr id="6" name="Text Placeholder 5">
            <a:extLst>
              <a:ext uri="{FF2B5EF4-FFF2-40B4-BE49-F238E27FC236}">
                <a16:creationId xmlns:a16="http://schemas.microsoft.com/office/drawing/2014/main" id="{E158B8D0-273A-DB6B-7868-B8D990F50201}"/>
              </a:ext>
            </a:extLst>
          </p:cNvPr>
          <p:cNvSpPr>
            <a:spLocks noGrp="1"/>
          </p:cNvSpPr>
          <p:nvPr>
            <p:ph type="body" sz="quarter" idx="3"/>
          </p:nvPr>
        </p:nvSpPr>
        <p:spPr/>
        <p:txBody>
          <a:bodyPr/>
          <a:lstStyle/>
          <a:p>
            <a:r>
              <a:rPr lang="en-IN" dirty="0"/>
              <a:t>Disadvantages of SAGA Pattern</a:t>
            </a:r>
          </a:p>
        </p:txBody>
      </p:sp>
      <p:sp>
        <p:nvSpPr>
          <p:cNvPr id="7" name="Content Placeholder 6">
            <a:extLst>
              <a:ext uri="{FF2B5EF4-FFF2-40B4-BE49-F238E27FC236}">
                <a16:creationId xmlns:a16="http://schemas.microsoft.com/office/drawing/2014/main" id="{DB1382FB-0707-0598-49BE-D86F4935F00E}"/>
              </a:ext>
            </a:extLst>
          </p:cNvPr>
          <p:cNvSpPr>
            <a:spLocks noGrp="1"/>
          </p:cNvSpPr>
          <p:nvPr>
            <p:ph sz="quarter" idx="4"/>
          </p:nvPr>
        </p:nvSpPr>
        <p:spPr/>
        <p:txBody>
          <a:bodyPr/>
          <a:lstStyle/>
          <a:p>
            <a:r>
              <a:rPr lang="en-US" dirty="0"/>
              <a:t>Implementing SAGA requires additional coding and architecture to handle compensation and rollback steps.</a:t>
            </a:r>
          </a:p>
          <a:p>
            <a:r>
              <a:rPr lang="en-US" dirty="0"/>
              <a:t>Not all frameworks or platforms support SAGA out of the box, which can make implementation more difficult.</a:t>
            </a:r>
          </a:p>
          <a:p>
            <a:r>
              <a:rPr lang="en-US" dirty="0"/>
              <a:t>The SAGA pattern requires careful design to ensure that the compensations and rollbacks are implemented correctly and can handle all possible failure scenarios.</a:t>
            </a:r>
            <a:endParaRPr lang="en-IN" dirty="0"/>
          </a:p>
        </p:txBody>
      </p:sp>
    </p:spTree>
    <p:extLst>
      <p:ext uri="{BB962C8B-B14F-4D97-AF65-F5344CB8AC3E}">
        <p14:creationId xmlns:p14="http://schemas.microsoft.com/office/powerpoint/2010/main" val="35405409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7398A-98D2-E8ED-EF17-C61427DA80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0B4BB6-731A-B129-CEB4-446FB728E3CF}"/>
              </a:ext>
            </a:extLst>
          </p:cNvPr>
          <p:cNvSpPr>
            <a:spLocks noGrp="1"/>
          </p:cNvSpPr>
          <p:nvPr>
            <p:ph type="title"/>
          </p:nvPr>
        </p:nvSpPr>
        <p:spPr/>
        <p:txBody>
          <a:bodyPr/>
          <a:lstStyle/>
          <a:p>
            <a:r>
              <a:rPr lang="en-US" dirty="0"/>
              <a:t>Advantages and Disadvantages of SAGA Pattern</a:t>
            </a:r>
            <a:endParaRPr lang="en-IN" dirty="0"/>
          </a:p>
        </p:txBody>
      </p:sp>
      <p:sp>
        <p:nvSpPr>
          <p:cNvPr id="4" name="Text Placeholder 3">
            <a:extLst>
              <a:ext uri="{FF2B5EF4-FFF2-40B4-BE49-F238E27FC236}">
                <a16:creationId xmlns:a16="http://schemas.microsoft.com/office/drawing/2014/main" id="{A4B4F401-B62E-2AFC-8D8E-CD089D2425F7}"/>
              </a:ext>
            </a:extLst>
          </p:cNvPr>
          <p:cNvSpPr>
            <a:spLocks noGrp="1"/>
          </p:cNvSpPr>
          <p:nvPr>
            <p:ph type="body" idx="1"/>
          </p:nvPr>
        </p:nvSpPr>
        <p:spPr/>
        <p:txBody>
          <a:bodyPr/>
          <a:lstStyle/>
          <a:p>
            <a:r>
              <a:rPr lang="en-IN" dirty="0"/>
              <a:t>Advantages of SAGA Pattern</a:t>
            </a:r>
          </a:p>
        </p:txBody>
      </p:sp>
      <p:sp>
        <p:nvSpPr>
          <p:cNvPr id="5" name="Content Placeholder 4">
            <a:extLst>
              <a:ext uri="{FF2B5EF4-FFF2-40B4-BE49-F238E27FC236}">
                <a16:creationId xmlns:a16="http://schemas.microsoft.com/office/drawing/2014/main" id="{B9927D16-AEB9-A0D0-ADA3-9B5C62E3914F}"/>
              </a:ext>
            </a:extLst>
          </p:cNvPr>
          <p:cNvSpPr>
            <a:spLocks noGrp="1"/>
          </p:cNvSpPr>
          <p:nvPr>
            <p:ph sz="half" idx="2"/>
          </p:nvPr>
        </p:nvSpPr>
        <p:spPr/>
        <p:txBody>
          <a:bodyPr/>
          <a:lstStyle/>
          <a:p>
            <a:r>
              <a:rPr lang="en-US" dirty="0"/>
              <a:t>SAGA can handle transactions across multiple services or databases, allowing for more scalable and distributed architectures.</a:t>
            </a:r>
            <a:endParaRPr lang="en-IN" dirty="0"/>
          </a:p>
        </p:txBody>
      </p:sp>
      <p:sp>
        <p:nvSpPr>
          <p:cNvPr id="6" name="Text Placeholder 5">
            <a:extLst>
              <a:ext uri="{FF2B5EF4-FFF2-40B4-BE49-F238E27FC236}">
                <a16:creationId xmlns:a16="http://schemas.microsoft.com/office/drawing/2014/main" id="{6A4A7AE4-4CE8-B239-1D65-DF1EFE0B263A}"/>
              </a:ext>
            </a:extLst>
          </p:cNvPr>
          <p:cNvSpPr>
            <a:spLocks noGrp="1"/>
          </p:cNvSpPr>
          <p:nvPr>
            <p:ph type="body" sz="quarter" idx="3"/>
          </p:nvPr>
        </p:nvSpPr>
        <p:spPr/>
        <p:txBody>
          <a:bodyPr/>
          <a:lstStyle/>
          <a:p>
            <a:r>
              <a:rPr lang="en-IN" dirty="0"/>
              <a:t>Disadvantages of SAGA Pattern</a:t>
            </a:r>
          </a:p>
        </p:txBody>
      </p:sp>
      <p:sp>
        <p:nvSpPr>
          <p:cNvPr id="7" name="Content Placeholder 6">
            <a:extLst>
              <a:ext uri="{FF2B5EF4-FFF2-40B4-BE49-F238E27FC236}">
                <a16:creationId xmlns:a16="http://schemas.microsoft.com/office/drawing/2014/main" id="{90BAACFC-7367-6988-B62F-BBE4D2A3D76C}"/>
              </a:ext>
            </a:extLst>
          </p:cNvPr>
          <p:cNvSpPr>
            <a:spLocks noGrp="1"/>
          </p:cNvSpPr>
          <p:nvPr>
            <p:ph sz="quarter" idx="4"/>
          </p:nvPr>
        </p:nvSpPr>
        <p:spPr/>
        <p:txBody>
          <a:bodyPr/>
          <a:lstStyle/>
          <a:p>
            <a:r>
              <a:rPr lang="en-US" dirty="0"/>
              <a:t>SAGA may result in additional latency due to the need to coordinate between different services or databases.</a:t>
            </a:r>
            <a:endParaRPr lang="en-IN" dirty="0"/>
          </a:p>
        </p:txBody>
      </p:sp>
    </p:spTree>
    <p:extLst>
      <p:ext uri="{BB962C8B-B14F-4D97-AF65-F5344CB8AC3E}">
        <p14:creationId xmlns:p14="http://schemas.microsoft.com/office/powerpoint/2010/main" val="3486508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DF0B7D-8701-280B-7E48-74C66F221026}"/>
              </a:ext>
            </a:extLst>
          </p:cNvPr>
          <p:cNvSpPr>
            <a:spLocks noGrp="1"/>
          </p:cNvSpPr>
          <p:nvPr>
            <p:ph type="ctrTitle"/>
          </p:nvPr>
        </p:nvSpPr>
        <p:spPr/>
        <p:txBody>
          <a:bodyPr/>
          <a:lstStyle/>
          <a:p>
            <a:r>
              <a:rPr lang="en-IN" dirty="0"/>
              <a:t>Externalized Configuration</a:t>
            </a:r>
          </a:p>
        </p:txBody>
      </p:sp>
      <p:sp>
        <p:nvSpPr>
          <p:cNvPr id="8" name="Subtitle 7">
            <a:extLst>
              <a:ext uri="{FF2B5EF4-FFF2-40B4-BE49-F238E27FC236}">
                <a16:creationId xmlns:a16="http://schemas.microsoft.com/office/drawing/2014/main" id="{ED9B0BA8-FA64-21DB-C64B-811282D7148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025191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1575-99CC-DB7F-2A1D-E91E3F9BA340}"/>
              </a:ext>
            </a:extLst>
          </p:cNvPr>
          <p:cNvSpPr>
            <a:spLocks noGrp="1"/>
          </p:cNvSpPr>
          <p:nvPr>
            <p:ph type="title"/>
          </p:nvPr>
        </p:nvSpPr>
        <p:spPr/>
        <p:txBody>
          <a:bodyPr>
            <a:normAutofit fontScale="90000"/>
          </a:bodyPr>
          <a:lstStyle/>
          <a:p>
            <a:r>
              <a:rPr lang="en-IN" dirty="0"/>
              <a:t>Challenges of Configuration Management in a Microservices Environment</a:t>
            </a:r>
          </a:p>
        </p:txBody>
      </p:sp>
      <p:sp>
        <p:nvSpPr>
          <p:cNvPr id="3" name="Content Placeholder 2">
            <a:extLst>
              <a:ext uri="{FF2B5EF4-FFF2-40B4-BE49-F238E27FC236}">
                <a16:creationId xmlns:a16="http://schemas.microsoft.com/office/drawing/2014/main" id="{8E38FF1F-6E50-A9F7-D5E1-232B5836F166}"/>
              </a:ext>
            </a:extLst>
          </p:cNvPr>
          <p:cNvSpPr>
            <a:spLocks noGrp="1"/>
          </p:cNvSpPr>
          <p:nvPr>
            <p:ph idx="1"/>
          </p:nvPr>
        </p:nvSpPr>
        <p:spPr/>
        <p:txBody>
          <a:bodyPr/>
          <a:lstStyle/>
          <a:p>
            <a:pPr>
              <a:buFont typeface="Wingdings" panose="05000000000000000000" pitchFamily="2" charset="2"/>
              <a:buChar char="Ø"/>
            </a:pPr>
            <a:r>
              <a:rPr lang="en-US" dirty="0"/>
              <a:t>With many microservices, each one may require endpoints for other services, database credentials, feature flags, or performance parameters.</a:t>
            </a:r>
          </a:p>
          <a:p>
            <a:pPr>
              <a:buFont typeface="Wingdings" panose="05000000000000000000" pitchFamily="2" charset="2"/>
              <a:buChar char="Ø"/>
            </a:pPr>
            <a:r>
              <a:rPr lang="en-US" dirty="0"/>
              <a:t>Hardcoding this configuration into the service’s codebase poses security risks (e.g., exposing secrets) and maintainability challenges (changes require redeployments).</a:t>
            </a:r>
          </a:p>
          <a:p>
            <a:pPr>
              <a:buFont typeface="Wingdings" panose="05000000000000000000" pitchFamily="2" charset="2"/>
              <a:buChar char="Ø"/>
            </a:pPr>
            <a:r>
              <a:rPr lang="en-US" dirty="0"/>
              <a:t>Working across multiple environments (dev, test, staging, production) further multiplies configuration complexity.</a:t>
            </a:r>
            <a:endParaRPr lang="en-IN" dirty="0"/>
          </a:p>
        </p:txBody>
      </p:sp>
    </p:spTree>
    <p:extLst>
      <p:ext uri="{BB962C8B-B14F-4D97-AF65-F5344CB8AC3E}">
        <p14:creationId xmlns:p14="http://schemas.microsoft.com/office/powerpoint/2010/main" val="38309942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947E-F8D6-5127-43F8-EC923453005D}"/>
              </a:ext>
            </a:extLst>
          </p:cNvPr>
          <p:cNvSpPr>
            <a:spLocks noGrp="1"/>
          </p:cNvSpPr>
          <p:nvPr>
            <p:ph type="title"/>
          </p:nvPr>
        </p:nvSpPr>
        <p:spPr/>
        <p:txBody>
          <a:bodyPr/>
          <a:lstStyle/>
          <a:p>
            <a:r>
              <a:rPr lang="en-IN" dirty="0"/>
              <a:t>Externalized Configuration</a:t>
            </a:r>
          </a:p>
        </p:txBody>
      </p:sp>
      <p:pic>
        <p:nvPicPr>
          <p:cNvPr id="4" name="Picture 3">
            <a:extLst>
              <a:ext uri="{FF2B5EF4-FFF2-40B4-BE49-F238E27FC236}">
                <a16:creationId xmlns:a16="http://schemas.microsoft.com/office/drawing/2014/main" id="{389676B5-7E83-CF82-8FB7-EE71B2A99F56}"/>
              </a:ext>
            </a:extLst>
          </p:cNvPr>
          <p:cNvPicPr>
            <a:picLocks noChangeAspect="1"/>
          </p:cNvPicPr>
          <p:nvPr/>
        </p:nvPicPr>
        <p:blipFill>
          <a:blip r:embed="rId2"/>
          <a:stretch>
            <a:fillRect/>
          </a:stretch>
        </p:blipFill>
        <p:spPr>
          <a:xfrm>
            <a:off x="1773045" y="1938337"/>
            <a:ext cx="7642418" cy="4077746"/>
          </a:xfrm>
          <a:prstGeom prst="rect">
            <a:avLst/>
          </a:prstGeom>
        </p:spPr>
      </p:pic>
    </p:spTree>
    <p:extLst>
      <p:ext uri="{BB962C8B-B14F-4D97-AF65-F5344CB8AC3E}">
        <p14:creationId xmlns:p14="http://schemas.microsoft.com/office/powerpoint/2010/main" val="1851889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a:extLst>
              <a:ext uri="{FF2B5EF4-FFF2-40B4-BE49-F238E27FC236}">
                <a16:creationId xmlns:a16="http://schemas.microsoft.com/office/drawing/2014/main" id="{6640DD11-75D8-7CBA-0E40-3977B8574566}"/>
              </a:ext>
            </a:extLst>
          </p:cNvPr>
          <p:cNvSpPr>
            <a:spLocks noGrp="1"/>
          </p:cNvSpPr>
          <p:nvPr>
            <p:ph type="title"/>
          </p:nvPr>
        </p:nvSpPr>
        <p:spPr>
          <a:xfrm>
            <a:off x="492370" y="605896"/>
            <a:ext cx="3084844" cy="5646208"/>
          </a:xfrm>
        </p:spPr>
        <p:txBody>
          <a:bodyPr anchor="ctr">
            <a:normAutofit/>
          </a:bodyPr>
          <a:lstStyle/>
          <a:p>
            <a:br>
              <a:rPr lang="en-US" sz="3600" dirty="0">
                <a:solidFill>
                  <a:srgbClr val="FFFFFF"/>
                </a:solidFill>
              </a:rPr>
            </a:br>
            <a:br>
              <a:rPr lang="en-US" sz="3600" dirty="0">
                <a:solidFill>
                  <a:srgbClr val="FFFFFF"/>
                </a:solidFill>
              </a:rPr>
            </a:br>
            <a:r>
              <a:rPr lang="en-US" sz="3600" dirty="0">
                <a:solidFill>
                  <a:srgbClr val="FFFFFF"/>
                </a:solidFill>
              </a:rPr>
              <a:t>How does this registration and de-registration operation of microservice in Service Registry  take place?</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3" name="Content Placeholder 2">
            <a:extLst>
              <a:ext uri="{FF2B5EF4-FFF2-40B4-BE49-F238E27FC236}">
                <a16:creationId xmlns:a16="http://schemas.microsoft.com/office/drawing/2014/main" id="{E2F3A0A5-F87C-E304-B378-AC88355777E2}"/>
              </a:ext>
            </a:extLst>
          </p:cNvPr>
          <p:cNvSpPr>
            <a:spLocks noGrp="1"/>
          </p:cNvSpPr>
          <p:nvPr>
            <p:ph idx="1"/>
          </p:nvPr>
        </p:nvSpPr>
        <p:spPr>
          <a:xfrm>
            <a:off x="4742016" y="605896"/>
            <a:ext cx="6413663" cy="5646208"/>
          </a:xfrm>
        </p:spPr>
        <p:txBody>
          <a:bodyPr anchor="ctr">
            <a:normAutofit/>
          </a:bodyPr>
          <a:lstStyle/>
          <a:p>
            <a:endParaRPr lang="en-US" dirty="0"/>
          </a:p>
          <a:p>
            <a:pPr>
              <a:buFont typeface="Wingdings" panose="05000000000000000000" pitchFamily="2" charset="2"/>
              <a:buChar char="Ø"/>
            </a:pPr>
            <a:r>
              <a:rPr lang="en-US" dirty="0"/>
              <a:t>The Service Register is a crucial part of service </a:t>
            </a:r>
            <a:r>
              <a:rPr lang="en-US" dirty="0" err="1"/>
              <a:t>identification.It’s</a:t>
            </a:r>
            <a:r>
              <a:rPr lang="en-US" dirty="0"/>
              <a:t> a database containing the network locations of service instances. </a:t>
            </a:r>
          </a:p>
          <a:p>
            <a:pPr>
              <a:buFont typeface="Wingdings" panose="05000000000000000000" pitchFamily="2" charset="2"/>
              <a:buChar char="Ø"/>
            </a:pPr>
            <a:r>
              <a:rPr lang="en-US" dirty="0"/>
              <a:t>A Service Registry must be highly available and up-to-date. </a:t>
            </a:r>
          </a:p>
          <a:p>
            <a:pPr>
              <a:buFont typeface="Wingdings" panose="05000000000000000000" pitchFamily="2" charset="2"/>
              <a:buChar char="Ø"/>
            </a:pPr>
            <a:r>
              <a:rPr lang="en-US" dirty="0"/>
              <a:t>Clients can cache the network paths obtained from the Service Registry; however, this information eventually becomes obsolete, and clients won’t reach the service instances. </a:t>
            </a:r>
          </a:p>
          <a:p>
            <a:pPr>
              <a:buFont typeface="Wingdings" panose="05000000000000000000" pitchFamily="2" charset="2"/>
              <a:buChar char="Ø"/>
            </a:pPr>
            <a:r>
              <a:rPr lang="en-US" dirty="0"/>
              <a:t>Consequently, a Service Registry consists of a cluster of servers that use a replication protocol to maintain consistency.</a:t>
            </a:r>
            <a:endParaRPr lang="en-IN" dirty="0"/>
          </a:p>
        </p:txBody>
      </p:sp>
    </p:spTree>
    <p:extLst>
      <p:ext uri="{BB962C8B-B14F-4D97-AF65-F5344CB8AC3E}">
        <p14:creationId xmlns:p14="http://schemas.microsoft.com/office/powerpoint/2010/main" val="404311582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A4CE-8D05-F460-C9A6-ECF0AEAE79E7}"/>
              </a:ext>
            </a:extLst>
          </p:cNvPr>
          <p:cNvSpPr>
            <a:spLocks noGrp="1"/>
          </p:cNvSpPr>
          <p:nvPr>
            <p:ph type="title"/>
          </p:nvPr>
        </p:nvSpPr>
        <p:spPr/>
        <p:txBody>
          <a:bodyPr/>
          <a:lstStyle/>
          <a:p>
            <a:r>
              <a:rPr lang="en-IN" dirty="0"/>
              <a:t>Externalized Configuration</a:t>
            </a:r>
          </a:p>
        </p:txBody>
      </p:sp>
      <p:sp>
        <p:nvSpPr>
          <p:cNvPr id="3" name="Content Placeholder 2">
            <a:extLst>
              <a:ext uri="{FF2B5EF4-FFF2-40B4-BE49-F238E27FC236}">
                <a16:creationId xmlns:a16="http://schemas.microsoft.com/office/drawing/2014/main" id="{86233C6C-7232-94C9-9128-BD3FEEDA1510}"/>
              </a:ext>
            </a:extLst>
          </p:cNvPr>
          <p:cNvSpPr>
            <a:spLocks noGrp="1"/>
          </p:cNvSpPr>
          <p:nvPr>
            <p:ph idx="1"/>
          </p:nvPr>
        </p:nvSpPr>
        <p:spPr/>
        <p:txBody>
          <a:bodyPr/>
          <a:lstStyle/>
          <a:p>
            <a:pPr>
              <a:buFont typeface="Wingdings" panose="05000000000000000000" pitchFamily="2" charset="2"/>
              <a:buChar char="Ø"/>
            </a:pPr>
            <a:r>
              <a:rPr lang="en-US" dirty="0"/>
              <a:t>Pattern Fundamentals</a:t>
            </a:r>
          </a:p>
          <a:p>
            <a:pPr lvl="1">
              <a:buFont typeface="Wingdings" panose="05000000000000000000" pitchFamily="2" charset="2"/>
              <a:buChar char="Ø"/>
            </a:pPr>
            <a:r>
              <a:rPr lang="en-US" dirty="0"/>
              <a:t>Externalized configuration is based on the principle that all variable or sensitive service information should live outside the binary itself. That means credentials, payment gateway tokens, dependency URLs, or business parameters should not be embedded in the source code or internal config files—they should be injected at deploy time, or ideally, managed by a separate service.</a:t>
            </a:r>
          </a:p>
          <a:p>
            <a:pPr lvl="1">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5753466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EC55-801F-1DBA-A536-5E2123F201DC}"/>
              </a:ext>
            </a:extLst>
          </p:cNvPr>
          <p:cNvSpPr>
            <a:spLocks noGrp="1"/>
          </p:cNvSpPr>
          <p:nvPr>
            <p:ph type="title"/>
          </p:nvPr>
        </p:nvSpPr>
        <p:spPr/>
        <p:txBody>
          <a:bodyPr/>
          <a:lstStyle/>
          <a:p>
            <a:r>
              <a:rPr lang="en-IN" dirty="0"/>
              <a:t>Key Benefits</a:t>
            </a:r>
          </a:p>
        </p:txBody>
      </p:sp>
      <p:sp>
        <p:nvSpPr>
          <p:cNvPr id="3" name="Content Placeholder 2">
            <a:extLst>
              <a:ext uri="{FF2B5EF4-FFF2-40B4-BE49-F238E27FC236}">
                <a16:creationId xmlns:a16="http://schemas.microsoft.com/office/drawing/2014/main" id="{79D302FD-753B-26C6-22BE-05FE0CA95A95}"/>
              </a:ext>
            </a:extLst>
          </p:cNvPr>
          <p:cNvSpPr>
            <a:spLocks noGrp="1"/>
          </p:cNvSpPr>
          <p:nvPr>
            <p:ph idx="1"/>
          </p:nvPr>
        </p:nvSpPr>
        <p:spPr/>
        <p:txBody>
          <a:bodyPr>
            <a:normAutofit/>
          </a:bodyPr>
          <a:lstStyle/>
          <a:p>
            <a:pPr>
              <a:buFont typeface="Wingdings" panose="05000000000000000000" pitchFamily="2" charset="2"/>
              <a:buChar char="Ø"/>
            </a:pPr>
            <a:r>
              <a:rPr lang="en-US" dirty="0"/>
              <a:t>Security and Governance</a:t>
            </a:r>
          </a:p>
          <a:p>
            <a:pPr lvl="1">
              <a:buFont typeface="Wingdings" panose="05000000000000000000" pitchFamily="2" charset="2"/>
              <a:buChar char="Ø"/>
            </a:pPr>
            <a:r>
              <a:rPr lang="en-US" dirty="0"/>
              <a:t>Reduces the chance of secrets or API keys being committed to public repos or build logs.</a:t>
            </a:r>
          </a:p>
          <a:p>
            <a:pPr lvl="1">
              <a:buFont typeface="Wingdings" panose="05000000000000000000" pitchFamily="2" charset="2"/>
              <a:buChar char="Ø"/>
            </a:pPr>
            <a:r>
              <a:rPr lang="en-US" dirty="0"/>
              <a:t>Easier to apply access controls and audit changes.</a:t>
            </a:r>
          </a:p>
          <a:p>
            <a:pPr>
              <a:buFont typeface="Wingdings" panose="05000000000000000000" pitchFamily="2" charset="2"/>
              <a:buChar char="Ø"/>
            </a:pPr>
            <a:r>
              <a:rPr lang="en-US" dirty="0"/>
              <a:t>Deployment Flexibility</a:t>
            </a:r>
          </a:p>
          <a:p>
            <a:pPr lvl="1">
              <a:buFont typeface="Wingdings" panose="05000000000000000000" pitchFamily="2" charset="2"/>
              <a:buChar char="Ø"/>
            </a:pPr>
            <a:r>
              <a:rPr lang="en-US" dirty="0"/>
              <a:t>A single Docker image (or JAR package) can move through the pipeline from dev → test → staging → prod, with the appropriate configuration injected at each step.</a:t>
            </a:r>
          </a:p>
          <a:p>
            <a:pPr lvl="1">
              <a:buFont typeface="Wingdings" panose="05000000000000000000" pitchFamily="2" charset="2"/>
              <a:buChar char="Ø"/>
            </a:pPr>
            <a:r>
              <a:rPr lang="en-US" dirty="0"/>
              <a:t>Parameters can be changed without recompiling, saving time and reducing errors.</a:t>
            </a:r>
          </a:p>
          <a:p>
            <a:pPr>
              <a:buFont typeface="Wingdings" panose="05000000000000000000" pitchFamily="2" charset="2"/>
              <a:buChar char="Ø"/>
            </a:pPr>
            <a:r>
              <a:rPr lang="en-US" dirty="0"/>
              <a:t>Maintainability and Scalability</a:t>
            </a:r>
          </a:p>
          <a:p>
            <a:pPr lvl="1">
              <a:buFont typeface="Wingdings" panose="05000000000000000000" pitchFamily="2" charset="2"/>
              <a:buChar char="Ø"/>
            </a:pPr>
            <a:r>
              <a:rPr lang="en-US" dirty="0"/>
              <a:t>With dozens or hundreds of microservices, a shared configuration repository (or config service) simplifies orchestrating and updating shared values (like a common service URL).</a:t>
            </a:r>
            <a:endParaRPr lang="en-IN" dirty="0"/>
          </a:p>
        </p:txBody>
      </p:sp>
    </p:spTree>
    <p:extLst>
      <p:ext uri="{BB962C8B-B14F-4D97-AF65-F5344CB8AC3E}">
        <p14:creationId xmlns:p14="http://schemas.microsoft.com/office/powerpoint/2010/main" val="24087997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E601-36F5-D88E-A412-73E3B847B486}"/>
              </a:ext>
            </a:extLst>
          </p:cNvPr>
          <p:cNvSpPr>
            <a:spLocks noGrp="1"/>
          </p:cNvSpPr>
          <p:nvPr>
            <p:ph type="title"/>
          </p:nvPr>
        </p:nvSpPr>
        <p:spPr/>
        <p:txBody>
          <a:bodyPr/>
          <a:lstStyle/>
          <a:p>
            <a:r>
              <a:rPr lang="en-IN" dirty="0"/>
              <a:t>Methods to Externalize Configuration</a:t>
            </a:r>
          </a:p>
        </p:txBody>
      </p:sp>
      <p:sp>
        <p:nvSpPr>
          <p:cNvPr id="3" name="Content Placeholder 2">
            <a:extLst>
              <a:ext uri="{FF2B5EF4-FFF2-40B4-BE49-F238E27FC236}">
                <a16:creationId xmlns:a16="http://schemas.microsoft.com/office/drawing/2014/main" id="{2E6541C2-9A86-17A1-2C91-112F0F270984}"/>
              </a:ext>
            </a:extLst>
          </p:cNvPr>
          <p:cNvSpPr>
            <a:spLocks noGrp="1"/>
          </p:cNvSpPr>
          <p:nvPr>
            <p:ph idx="1"/>
          </p:nvPr>
        </p:nvSpPr>
        <p:spPr/>
        <p:txBody>
          <a:bodyPr>
            <a:normAutofit/>
          </a:bodyPr>
          <a:lstStyle/>
          <a:p>
            <a:pPr>
              <a:buFont typeface="Wingdings" panose="05000000000000000000" pitchFamily="2" charset="2"/>
              <a:buChar char="Ø"/>
            </a:pPr>
            <a:r>
              <a:rPr lang="en-US" b="1" dirty="0"/>
              <a:t>Environment Variables</a:t>
            </a:r>
          </a:p>
          <a:p>
            <a:r>
              <a:rPr lang="en-US" dirty="0"/>
              <a:t>In containerized environments (Docker, Kubernetes), this is the most basic and 12-Factor App–aligned method.</a:t>
            </a:r>
          </a:p>
          <a:p>
            <a:r>
              <a:rPr lang="en-US" dirty="0"/>
              <a:t>Each microservice retrieves its values at runtime.</a:t>
            </a:r>
          </a:p>
          <a:p>
            <a:r>
              <a:rPr lang="en-US" dirty="0"/>
              <a:t>Easy to manage with orchestrators (Kubernetes </a:t>
            </a:r>
            <a:r>
              <a:rPr lang="en-US" dirty="0" err="1"/>
              <a:t>ConfigMaps</a:t>
            </a:r>
            <a:r>
              <a:rPr lang="en-US" dirty="0"/>
              <a:t> and Secrets), though scalability may become an issue with many properties.</a:t>
            </a:r>
          </a:p>
          <a:p>
            <a:endParaRPr lang="en-IN" dirty="0"/>
          </a:p>
        </p:txBody>
      </p:sp>
    </p:spTree>
    <p:extLst>
      <p:ext uri="{BB962C8B-B14F-4D97-AF65-F5344CB8AC3E}">
        <p14:creationId xmlns:p14="http://schemas.microsoft.com/office/powerpoint/2010/main" val="7391092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7289-625D-399D-208A-3B92B3BBE18A}"/>
              </a:ext>
            </a:extLst>
          </p:cNvPr>
          <p:cNvSpPr>
            <a:spLocks noGrp="1"/>
          </p:cNvSpPr>
          <p:nvPr>
            <p:ph type="title"/>
          </p:nvPr>
        </p:nvSpPr>
        <p:spPr/>
        <p:txBody>
          <a:bodyPr/>
          <a:lstStyle/>
          <a:p>
            <a:r>
              <a:rPr lang="en-IN" dirty="0"/>
              <a:t>Methods to Externalize Configuration</a:t>
            </a:r>
          </a:p>
        </p:txBody>
      </p:sp>
      <p:sp>
        <p:nvSpPr>
          <p:cNvPr id="3" name="Content Placeholder 2">
            <a:extLst>
              <a:ext uri="{FF2B5EF4-FFF2-40B4-BE49-F238E27FC236}">
                <a16:creationId xmlns:a16="http://schemas.microsoft.com/office/drawing/2014/main" id="{797136A1-AD18-6630-1D77-96DE7CE26432}"/>
              </a:ext>
            </a:extLst>
          </p:cNvPr>
          <p:cNvSpPr>
            <a:spLocks noGrp="1"/>
          </p:cNvSpPr>
          <p:nvPr>
            <p:ph idx="1"/>
          </p:nvPr>
        </p:nvSpPr>
        <p:spPr/>
        <p:txBody>
          <a:bodyPr/>
          <a:lstStyle/>
          <a:p>
            <a:r>
              <a:rPr lang="en-US" dirty="0"/>
              <a:t>Advantages of </a:t>
            </a:r>
            <a:r>
              <a:rPr lang="en-US" dirty="0" err="1"/>
              <a:t>Enviornment</a:t>
            </a:r>
            <a:r>
              <a:rPr lang="en-US" dirty="0"/>
              <a:t> Variable:</a:t>
            </a:r>
          </a:p>
          <a:p>
            <a:pPr>
              <a:buFont typeface="Wingdings" panose="05000000000000000000" pitchFamily="2" charset="2"/>
              <a:buChar char="Ø"/>
            </a:pPr>
            <a:r>
              <a:rPr lang="en-US" dirty="0"/>
              <a:t>Simple to use and manage in containerized environments.</a:t>
            </a:r>
          </a:p>
          <a:p>
            <a:pPr>
              <a:buFont typeface="Wingdings" panose="05000000000000000000" pitchFamily="2" charset="2"/>
              <a:buChar char="Ø"/>
            </a:pPr>
            <a:r>
              <a:rPr lang="en-US" dirty="0"/>
              <a:t>Fully aligned with the 12-Factor principle.</a:t>
            </a:r>
          </a:p>
          <a:p>
            <a:r>
              <a:rPr lang="en-US" dirty="0"/>
              <a:t>Limitations of </a:t>
            </a:r>
            <a:r>
              <a:rPr lang="en-US" dirty="0" err="1"/>
              <a:t>Enviornment</a:t>
            </a:r>
            <a:r>
              <a:rPr lang="en-US" dirty="0"/>
              <a:t> Variable:</a:t>
            </a:r>
          </a:p>
          <a:p>
            <a:r>
              <a:rPr lang="en-US" dirty="0"/>
              <a:t>Managing a large number of properties becomes cumbersome.</a:t>
            </a:r>
          </a:p>
          <a:p>
            <a:pPr>
              <a:buFont typeface="Wingdings" panose="05000000000000000000" pitchFamily="2" charset="2"/>
              <a:buChar char="Ø"/>
            </a:pPr>
            <a:r>
              <a:rPr lang="en-US" dirty="0"/>
              <a:t>Containers do not support native dynamic reloading (a "rolling update" is required when environment variables change).</a:t>
            </a:r>
          </a:p>
          <a:p>
            <a:endParaRPr lang="en-IN" dirty="0"/>
          </a:p>
        </p:txBody>
      </p:sp>
    </p:spTree>
    <p:extLst>
      <p:ext uri="{BB962C8B-B14F-4D97-AF65-F5344CB8AC3E}">
        <p14:creationId xmlns:p14="http://schemas.microsoft.com/office/powerpoint/2010/main" val="41404595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029F-7C3E-DF8B-4133-915FBE2A8AE3}"/>
              </a:ext>
            </a:extLst>
          </p:cNvPr>
          <p:cNvSpPr>
            <a:spLocks noGrp="1"/>
          </p:cNvSpPr>
          <p:nvPr>
            <p:ph type="title"/>
          </p:nvPr>
        </p:nvSpPr>
        <p:spPr/>
        <p:txBody>
          <a:bodyPr/>
          <a:lstStyle/>
          <a:p>
            <a:r>
              <a:rPr lang="en-IN" dirty="0"/>
              <a:t>Methods to Externalize Configuration</a:t>
            </a:r>
          </a:p>
        </p:txBody>
      </p:sp>
      <p:sp>
        <p:nvSpPr>
          <p:cNvPr id="3" name="Content Placeholder 2">
            <a:extLst>
              <a:ext uri="{FF2B5EF4-FFF2-40B4-BE49-F238E27FC236}">
                <a16:creationId xmlns:a16="http://schemas.microsoft.com/office/drawing/2014/main" id="{E58F38B5-B733-DAB6-C210-CA822DCA0977}"/>
              </a:ext>
            </a:extLst>
          </p:cNvPr>
          <p:cNvSpPr>
            <a:spLocks noGrp="1"/>
          </p:cNvSpPr>
          <p:nvPr>
            <p:ph idx="1"/>
          </p:nvPr>
        </p:nvSpPr>
        <p:spPr>
          <a:xfrm>
            <a:off x="1097280" y="1845733"/>
            <a:ext cx="10058400" cy="4482583"/>
          </a:xfrm>
        </p:spPr>
        <p:txBody>
          <a:bodyPr>
            <a:normAutofit fontScale="92500" lnSpcReduction="20000"/>
          </a:bodyPr>
          <a:lstStyle/>
          <a:p>
            <a:pPr>
              <a:buFont typeface="Wingdings" panose="05000000000000000000" pitchFamily="2" charset="2"/>
              <a:buChar char="Ø"/>
            </a:pPr>
            <a:r>
              <a:rPr lang="en-US" b="1" dirty="0"/>
              <a:t>Versioned external files</a:t>
            </a:r>
          </a:p>
          <a:p>
            <a:r>
              <a:rPr lang="en-US" dirty="0"/>
              <a:t>Another option is to store parameters in configuration files (YAML, JSON, Properties) located outside the service’s main folder, but still accessible at runtime.</a:t>
            </a:r>
          </a:p>
          <a:p>
            <a:pPr marL="0" indent="0">
              <a:buNone/>
            </a:pPr>
            <a:r>
              <a:rPr lang="en-US" dirty="0"/>
              <a:t>These files can be mounted as a volume in Docker containers, downloaded at deployment time from an independent Git repository (</a:t>
            </a:r>
            <a:r>
              <a:rPr lang="en-US" dirty="0" err="1"/>
              <a:t>GitOps</a:t>
            </a:r>
            <a:r>
              <a:rPr lang="en-US" dirty="0"/>
              <a:t>), and integrated with frameworks (Spring Boot allows importing additional files with </a:t>
            </a:r>
            <a:r>
              <a:rPr lang="en-US" dirty="0" err="1"/>
              <a:t>spring.config.additional</a:t>
            </a:r>
            <a:r>
              <a:rPr lang="en-US" dirty="0"/>
              <a:t>-location).</a:t>
            </a:r>
          </a:p>
          <a:p>
            <a:r>
              <a:rPr lang="en-US" b="1" dirty="0"/>
              <a:t>Advantages:</a:t>
            </a:r>
          </a:p>
          <a:p>
            <a:pPr>
              <a:buFont typeface="Wingdings" panose="05000000000000000000" pitchFamily="2" charset="2"/>
              <a:buChar char="Ø"/>
            </a:pPr>
            <a:r>
              <a:rPr lang="en-US" dirty="0"/>
              <a:t>Easy to use and read, with support for merging and Spring profiles (e.g., application-</a:t>
            </a:r>
            <a:r>
              <a:rPr lang="en-US" dirty="0" err="1"/>
              <a:t>dev.yml</a:t>
            </a:r>
            <a:r>
              <a:rPr lang="en-US" dirty="0"/>
              <a:t>, application-</a:t>
            </a:r>
            <a:r>
              <a:rPr lang="en-US" dirty="0" err="1"/>
              <a:t>prod.yml</a:t>
            </a:r>
            <a:r>
              <a:rPr lang="en-US" dirty="0"/>
              <a:t>).</a:t>
            </a:r>
          </a:p>
          <a:p>
            <a:pPr>
              <a:buFont typeface="Wingdings" panose="05000000000000000000" pitchFamily="2" charset="2"/>
              <a:buChar char="Ø"/>
            </a:pPr>
            <a:r>
              <a:rPr lang="en-US" dirty="0"/>
              <a:t>Simple versioning in Git, allowing rollback if something goes wrong.</a:t>
            </a:r>
            <a:endParaRPr lang="en-US" b="1" dirty="0"/>
          </a:p>
          <a:p>
            <a:r>
              <a:rPr lang="en-US" b="1" dirty="0"/>
              <a:t>Disadvantages:</a:t>
            </a:r>
          </a:p>
          <a:p>
            <a:pPr>
              <a:buFont typeface="Wingdings" panose="05000000000000000000" pitchFamily="2" charset="2"/>
              <a:buChar char="Ø"/>
            </a:pPr>
            <a:r>
              <a:rPr lang="en-US" dirty="0"/>
              <a:t>Requires a manual or automated process to distribute these files to each node.</a:t>
            </a:r>
          </a:p>
          <a:p>
            <a:pPr>
              <a:buFont typeface="Wingdings" panose="05000000000000000000" pitchFamily="2" charset="2"/>
              <a:buChar char="Ø"/>
            </a:pPr>
            <a:r>
              <a:rPr lang="en-US" dirty="0"/>
              <a:t>Handling secrets isn’t always straightforward (you must encrypt them or restrict access).</a:t>
            </a:r>
            <a:endParaRPr lang="en-IN" dirty="0"/>
          </a:p>
        </p:txBody>
      </p:sp>
    </p:spTree>
    <p:extLst>
      <p:ext uri="{BB962C8B-B14F-4D97-AF65-F5344CB8AC3E}">
        <p14:creationId xmlns:p14="http://schemas.microsoft.com/office/powerpoint/2010/main" val="4023948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3873-9A5B-9883-8221-82DC7F092F67}"/>
              </a:ext>
            </a:extLst>
          </p:cNvPr>
          <p:cNvSpPr>
            <a:spLocks noGrp="1"/>
          </p:cNvSpPr>
          <p:nvPr>
            <p:ph type="title"/>
          </p:nvPr>
        </p:nvSpPr>
        <p:spPr/>
        <p:txBody>
          <a:bodyPr/>
          <a:lstStyle/>
          <a:p>
            <a:r>
              <a:rPr lang="en-IN" dirty="0"/>
              <a:t>Methods to Externalize Configuration</a:t>
            </a:r>
          </a:p>
        </p:txBody>
      </p:sp>
      <p:sp>
        <p:nvSpPr>
          <p:cNvPr id="3" name="Content Placeholder 2">
            <a:extLst>
              <a:ext uri="{FF2B5EF4-FFF2-40B4-BE49-F238E27FC236}">
                <a16:creationId xmlns:a16="http://schemas.microsoft.com/office/drawing/2014/main" id="{8BC5BC83-1F73-EE9E-3EA4-57D82DF10526}"/>
              </a:ext>
            </a:extLst>
          </p:cNvPr>
          <p:cNvSpPr>
            <a:spLocks noGrp="1"/>
          </p:cNvSpPr>
          <p:nvPr>
            <p:ph idx="1"/>
          </p:nvPr>
        </p:nvSpPr>
        <p:spPr/>
        <p:txBody>
          <a:bodyPr>
            <a:normAutofit/>
          </a:bodyPr>
          <a:lstStyle/>
          <a:p>
            <a:r>
              <a:rPr lang="en-US" b="1" dirty="0"/>
              <a:t>Centralized Configuration Services</a:t>
            </a:r>
          </a:p>
          <a:p>
            <a:r>
              <a:rPr lang="en-US" dirty="0"/>
              <a:t>For large microservice ecosystems, a configuration server becomes a key component. Some popular tools include:</a:t>
            </a:r>
          </a:p>
          <a:p>
            <a:pPr>
              <a:buFont typeface="Wingdings" panose="05000000000000000000" pitchFamily="2" charset="2"/>
              <a:buChar char="Ø"/>
            </a:pPr>
            <a:r>
              <a:rPr lang="en-US" b="1" dirty="0"/>
              <a:t>Spring Cloud Config:</a:t>
            </a:r>
          </a:p>
          <a:p>
            <a:pPr lvl="1">
              <a:buFont typeface="Wingdings" panose="05000000000000000000" pitchFamily="2" charset="2"/>
              <a:buChar char="Ø"/>
            </a:pPr>
            <a:r>
              <a:rPr lang="en-US" dirty="0"/>
              <a:t>Acts as a bridge between microservices and a Git repository (or other backends).</a:t>
            </a:r>
          </a:p>
          <a:p>
            <a:pPr lvl="1">
              <a:buFont typeface="Wingdings" panose="05000000000000000000" pitchFamily="2" charset="2"/>
              <a:buChar char="Ø"/>
            </a:pPr>
            <a:r>
              <a:rPr lang="en-US" dirty="0"/>
              <a:t>The microservice starts up and contacts the Config Server, which provides the appropriate properties based on its application name and profile (application-name, dev/prod, etc.).</a:t>
            </a:r>
          </a:p>
          <a:p>
            <a:pPr lvl="1">
              <a:buFont typeface="Wingdings" panose="05000000000000000000" pitchFamily="2" charset="2"/>
              <a:buChar char="Ø"/>
            </a:pPr>
            <a:r>
              <a:rPr lang="en-US" dirty="0"/>
              <a:t>Supports dynamic reloading (if you use Spring Cloud’s Bus and Actuator) and full Git versioning.</a:t>
            </a:r>
            <a:endParaRPr lang="en-IN" dirty="0"/>
          </a:p>
        </p:txBody>
      </p:sp>
    </p:spTree>
    <p:extLst>
      <p:ext uri="{BB962C8B-B14F-4D97-AF65-F5344CB8AC3E}">
        <p14:creationId xmlns:p14="http://schemas.microsoft.com/office/powerpoint/2010/main" val="39751763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5C9B-6304-1482-A73B-22BEB07D61E4}"/>
              </a:ext>
            </a:extLst>
          </p:cNvPr>
          <p:cNvSpPr>
            <a:spLocks noGrp="1"/>
          </p:cNvSpPr>
          <p:nvPr>
            <p:ph type="title"/>
          </p:nvPr>
        </p:nvSpPr>
        <p:spPr/>
        <p:txBody>
          <a:bodyPr/>
          <a:lstStyle/>
          <a:p>
            <a:r>
              <a:rPr lang="en-IN" dirty="0"/>
              <a:t>Methods to Externalize Configuration</a:t>
            </a:r>
          </a:p>
        </p:txBody>
      </p:sp>
      <p:sp>
        <p:nvSpPr>
          <p:cNvPr id="3" name="Content Placeholder 2">
            <a:extLst>
              <a:ext uri="{FF2B5EF4-FFF2-40B4-BE49-F238E27FC236}">
                <a16:creationId xmlns:a16="http://schemas.microsoft.com/office/drawing/2014/main" id="{5529B73B-6EB6-557B-6558-C884DBA43155}"/>
              </a:ext>
            </a:extLst>
          </p:cNvPr>
          <p:cNvSpPr>
            <a:spLocks noGrp="1"/>
          </p:cNvSpPr>
          <p:nvPr>
            <p:ph idx="1"/>
          </p:nvPr>
        </p:nvSpPr>
        <p:spPr/>
        <p:txBody>
          <a:bodyPr/>
          <a:lstStyle/>
          <a:p>
            <a:pPr>
              <a:buFont typeface="Wingdings" panose="05000000000000000000" pitchFamily="2" charset="2"/>
              <a:buChar char="Ø"/>
            </a:pPr>
            <a:r>
              <a:rPr lang="en-IN" b="1" dirty="0" err="1"/>
              <a:t>HashiCorp</a:t>
            </a:r>
            <a:r>
              <a:rPr lang="en-IN" b="1" dirty="0"/>
              <a:t> Vault:</a:t>
            </a:r>
          </a:p>
          <a:p>
            <a:pPr lvl="1">
              <a:buFont typeface="Wingdings" panose="05000000000000000000" pitchFamily="2" charset="2"/>
              <a:buChar char="Ø"/>
            </a:pPr>
            <a:r>
              <a:rPr lang="en-IN" dirty="0"/>
              <a:t>Focused on secret management (keys, passwords, tokens).</a:t>
            </a:r>
          </a:p>
          <a:p>
            <a:pPr lvl="1">
              <a:buFont typeface="Wingdings" panose="05000000000000000000" pitchFamily="2" charset="2"/>
              <a:buChar char="Ø"/>
            </a:pPr>
            <a:r>
              <a:rPr lang="en-IN" dirty="0"/>
              <a:t>Provides data encryption, access control policies (ACL), and in some cases, dynamic credential generation (e.g., temporary DB credentials).</a:t>
            </a:r>
          </a:p>
          <a:p>
            <a:pPr lvl="1">
              <a:buFont typeface="Wingdings" panose="05000000000000000000" pitchFamily="2" charset="2"/>
              <a:buChar char="Ø"/>
            </a:pPr>
            <a:r>
              <a:rPr lang="en-IN" dirty="0"/>
              <a:t>Integrates with Java apps, Kubernetes, and more.</a:t>
            </a:r>
          </a:p>
          <a:p>
            <a:pPr>
              <a:buFont typeface="Wingdings" panose="05000000000000000000" pitchFamily="2" charset="2"/>
              <a:buChar char="Ø"/>
            </a:pPr>
            <a:r>
              <a:rPr lang="en-US" b="1" dirty="0"/>
              <a:t>Consul:</a:t>
            </a:r>
          </a:p>
          <a:p>
            <a:pPr lvl="1">
              <a:buFont typeface="Wingdings" panose="05000000000000000000" pitchFamily="2" charset="2"/>
              <a:buChar char="Ø"/>
            </a:pPr>
            <a:r>
              <a:rPr lang="en-US" dirty="0"/>
              <a:t>In addition to key/value configuration storage, provides service discovery.</a:t>
            </a:r>
          </a:p>
          <a:p>
            <a:pPr lvl="1">
              <a:buFont typeface="Wingdings" panose="05000000000000000000" pitchFamily="2" charset="2"/>
              <a:buChar char="Ø"/>
            </a:pPr>
            <a:r>
              <a:rPr lang="en-US" dirty="0"/>
              <a:t>Can be paired with Vault for encrypted value storage.</a:t>
            </a:r>
            <a:endParaRPr lang="en-IN" dirty="0"/>
          </a:p>
        </p:txBody>
      </p:sp>
    </p:spTree>
    <p:extLst>
      <p:ext uri="{BB962C8B-B14F-4D97-AF65-F5344CB8AC3E}">
        <p14:creationId xmlns:p14="http://schemas.microsoft.com/office/powerpoint/2010/main" val="161871503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00C7-03EA-E8BD-9631-FCC3D90BF94A}"/>
              </a:ext>
            </a:extLst>
          </p:cNvPr>
          <p:cNvSpPr>
            <a:spLocks noGrp="1"/>
          </p:cNvSpPr>
          <p:nvPr>
            <p:ph type="title"/>
          </p:nvPr>
        </p:nvSpPr>
        <p:spPr/>
        <p:txBody>
          <a:bodyPr/>
          <a:lstStyle/>
          <a:p>
            <a:r>
              <a:rPr lang="en-IN" dirty="0"/>
              <a:t>Methods to Externalize Configuration</a:t>
            </a:r>
          </a:p>
        </p:txBody>
      </p:sp>
      <p:sp>
        <p:nvSpPr>
          <p:cNvPr id="3" name="Content Placeholder 2">
            <a:extLst>
              <a:ext uri="{FF2B5EF4-FFF2-40B4-BE49-F238E27FC236}">
                <a16:creationId xmlns:a16="http://schemas.microsoft.com/office/drawing/2014/main" id="{F5B63673-A511-F05F-DAB9-9D086310314C}"/>
              </a:ext>
            </a:extLst>
          </p:cNvPr>
          <p:cNvSpPr>
            <a:spLocks noGrp="1"/>
          </p:cNvSpPr>
          <p:nvPr>
            <p:ph idx="1"/>
          </p:nvPr>
        </p:nvSpPr>
        <p:spPr/>
        <p:txBody>
          <a:bodyPr>
            <a:normAutofit/>
          </a:bodyPr>
          <a:lstStyle/>
          <a:p>
            <a:r>
              <a:rPr lang="en-US" b="1" dirty="0"/>
              <a:t>Advantages:</a:t>
            </a:r>
          </a:p>
          <a:p>
            <a:pPr>
              <a:buFont typeface="Wingdings" panose="05000000000000000000" pitchFamily="2" charset="2"/>
              <a:buChar char="Ø"/>
            </a:pPr>
            <a:r>
              <a:rPr lang="en-US" dirty="0"/>
              <a:t>Centralization and scalability: microservices don’t need to "know" where their config is, just the config service endpoint.</a:t>
            </a:r>
          </a:p>
          <a:p>
            <a:pPr>
              <a:buFont typeface="Wingdings" panose="05000000000000000000" pitchFamily="2" charset="2"/>
              <a:buChar char="Ø"/>
            </a:pPr>
            <a:r>
              <a:rPr lang="en-US" dirty="0"/>
              <a:t>Auditing and traceability: changes are logged and role-controlled.</a:t>
            </a:r>
          </a:p>
          <a:p>
            <a:pPr>
              <a:buFont typeface="Wingdings" panose="05000000000000000000" pitchFamily="2" charset="2"/>
              <a:buChar char="Ø"/>
            </a:pPr>
            <a:r>
              <a:rPr lang="en-US" dirty="0"/>
              <a:t>Dynamic updates (hot reload) without redeployments (especially with Spring Cloud Config).</a:t>
            </a:r>
          </a:p>
          <a:p>
            <a:endParaRPr lang="en-US" dirty="0"/>
          </a:p>
          <a:p>
            <a:r>
              <a:rPr lang="en-US" b="1" dirty="0"/>
              <a:t>Disadvantages:</a:t>
            </a:r>
            <a:endParaRPr lang="en-US" dirty="0"/>
          </a:p>
          <a:p>
            <a:pPr>
              <a:buFont typeface="Wingdings" panose="05000000000000000000" pitchFamily="2" charset="2"/>
              <a:buChar char="Ø"/>
            </a:pPr>
            <a:r>
              <a:rPr lang="en-US" dirty="0"/>
              <a:t>Adds complexity and requires maintaining the config server.</a:t>
            </a:r>
          </a:p>
          <a:p>
            <a:pPr>
              <a:buFont typeface="Wingdings" panose="05000000000000000000" pitchFamily="2" charset="2"/>
              <a:buChar char="Ø"/>
            </a:pPr>
            <a:r>
              <a:rPr lang="en-US" dirty="0"/>
              <a:t>Must have a high availability plan to avoid creating a single point of failure.</a:t>
            </a:r>
            <a:endParaRPr lang="en-IN" dirty="0"/>
          </a:p>
        </p:txBody>
      </p:sp>
    </p:spTree>
    <p:extLst>
      <p:ext uri="{BB962C8B-B14F-4D97-AF65-F5344CB8AC3E}">
        <p14:creationId xmlns:p14="http://schemas.microsoft.com/office/powerpoint/2010/main" val="7399151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D2B3-3139-6C6F-1D62-1B07B39749C8}"/>
              </a:ext>
            </a:extLst>
          </p:cNvPr>
          <p:cNvSpPr>
            <a:spLocks noGrp="1"/>
          </p:cNvSpPr>
          <p:nvPr>
            <p:ph type="title"/>
          </p:nvPr>
        </p:nvSpPr>
        <p:spPr/>
        <p:txBody>
          <a:bodyPr/>
          <a:lstStyle/>
          <a:p>
            <a:r>
              <a:rPr lang="en-IN" dirty="0"/>
              <a:t>Benefits of Externalized Configuration</a:t>
            </a:r>
          </a:p>
        </p:txBody>
      </p:sp>
      <p:sp>
        <p:nvSpPr>
          <p:cNvPr id="3" name="Content Placeholder 2">
            <a:extLst>
              <a:ext uri="{FF2B5EF4-FFF2-40B4-BE49-F238E27FC236}">
                <a16:creationId xmlns:a16="http://schemas.microsoft.com/office/drawing/2014/main" id="{72EF67C4-20FE-EA62-1396-899A54C987BA}"/>
              </a:ext>
            </a:extLst>
          </p:cNvPr>
          <p:cNvSpPr>
            <a:spLocks noGrp="1"/>
          </p:cNvSpPr>
          <p:nvPr>
            <p:ph idx="1"/>
          </p:nvPr>
        </p:nvSpPr>
        <p:spPr/>
        <p:txBody>
          <a:bodyPr/>
          <a:lstStyle/>
          <a:p>
            <a:pPr>
              <a:buFont typeface="Wingdings" panose="05000000000000000000" pitchFamily="2" charset="2"/>
              <a:buChar char="Ø"/>
            </a:pPr>
            <a:r>
              <a:rPr lang="en-US" dirty="0"/>
              <a:t>Lower risk of leaks: by not storing secrets in code repositories, the chances of exposing sensitive data are greatly reduced.</a:t>
            </a:r>
          </a:p>
          <a:p>
            <a:pPr>
              <a:buFont typeface="Wingdings" panose="05000000000000000000" pitchFamily="2" charset="2"/>
              <a:buChar char="Ø"/>
            </a:pPr>
            <a:r>
              <a:rPr lang="en-US" dirty="0"/>
              <a:t>Multi-environment deployments: a single binary of orders-service can run in dev, test, or prod without additional recompilation.</a:t>
            </a:r>
          </a:p>
          <a:p>
            <a:pPr>
              <a:buFont typeface="Wingdings" panose="05000000000000000000" pitchFamily="2" charset="2"/>
              <a:buChar char="Ø"/>
            </a:pPr>
            <a:r>
              <a:rPr lang="en-US" dirty="0"/>
              <a:t>Change traceability: with Git repositories or config services, there is always a history of who changed what and when.</a:t>
            </a:r>
          </a:p>
          <a:p>
            <a:pPr>
              <a:buFont typeface="Wingdings" panose="05000000000000000000" pitchFamily="2" charset="2"/>
              <a:buChar char="Ø"/>
            </a:pPr>
            <a:r>
              <a:rPr lang="en-US" dirty="0"/>
              <a:t>Hot reload and scalability: especially with Spring Cloud Config, it's possible to update the config on the fly and scale pods without each having a different set of properties.</a:t>
            </a:r>
            <a:endParaRPr lang="en-IN" dirty="0"/>
          </a:p>
        </p:txBody>
      </p:sp>
    </p:spTree>
    <p:extLst>
      <p:ext uri="{BB962C8B-B14F-4D97-AF65-F5344CB8AC3E}">
        <p14:creationId xmlns:p14="http://schemas.microsoft.com/office/powerpoint/2010/main" val="336285236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5069-3B35-D78D-68BD-64E7EBD29B2B}"/>
              </a:ext>
            </a:extLst>
          </p:cNvPr>
          <p:cNvSpPr>
            <a:spLocks noGrp="1"/>
          </p:cNvSpPr>
          <p:nvPr>
            <p:ph type="title"/>
          </p:nvPr>
        </p:nvSpPr>
        <p:spPr/>
        <p:txBody>
          <a:bodyPr/>
          <a:lstStyle/>
          <a:p>
            <a:r>
              <a:rPr lang="en-IN" dirty="0"/>
              <a:t>General Best Practices</a:t>
            </a:r>
          </a:p>
        </p:txBody>
      </p:sp>
      <p:sp>
        <p:nvSpPr>
          <p:cNvPr id="3" name="Content Placeholder 2">
            <a:extLst>
              <a:ext uri="{FF2B5EF4-FFF2-40B4-BE49-F238E27FC236}">
                <a16:creationId xmlns:a16="http://schemas.microsoft.com/office/drawing/2014/main" id="{79FB218A-0FD3-B064-FA7C-5176607111A9}"/>
              </a:ext>
            </a:extLst>
          </p:cNvPr>
          <p:cNvSpPr>
            <a:spLocks noGrp="1"/>
          </p:cNvSpPr>
          <p:nvPr>
            <p:ph idx="1"/>
          </p:nvPr>
        </p:nvSpPr>
        <p:spPr/>
        <p:txBody>
          <a:bodyPr/>
          <a:lstStyle/>
          <a:p>
            <a:pPr>
              <a:buFont typeface="Wingdings" panose="05000000000000000000" pitchFamily="2" charset="2"/>
              <a:buChar char="Ø"/>
            </a:pPr>
            <a:r>
              <a:rPr lang="en-US" dirty="0"/>
              <a:t>Adopt a "Secure by Design" approach. For externalized configuration, especially protect sensitive data using Vault, Kubernetes Secrets, or strong encryption.</a:t>
            </a:r>
          </a:p>
          <a:p>
            <a:pPr>
              <a:buFont typeface="Wingdings" panose="05000000000000000000" pitchFamily="2" charset="2"/>
              <a:buChar char="Ø"/>
            </a:pPr>
            <a:r>
              <a:rPr lang="en-US" dirty="0"/>
              <a:t>Version your APIs. CDCT doesn’t eliminate the need to version endpoints when introducing breaking changes. For example, maintain /v1/pay and /v2/pay in payment-service, allowing consumers to migrate gradually.</a:t>
            </a:r>
          </a:p>
          <a:p>
            <a:pPr>
              <a:buFont typeface="Wingdings" panose="05000000000000000000" pitchFamily="2" charset="2"/>
              <a:buChar char="Ø"/>
            </a:pPr>
            <a:r>
              <a:rPr lang="en-US" dirty="0"/>
              <a:t>Maintain team communication. CDCT's success relies on collaboration; it’s not a substitute for communication but a catalyst to discuss contracts objectively.</a:t>
            </a:r>
          </a:p>
          <a:p>
            <a:pPr>
              <a:buFont typeface="Wingdings" panose="05000000000000000000" pitchFamily="2" charset="2"/>
              <a:buChar char="Ø"/>
            </a:pPr>
            <a:r>
              <a:rPr lang="en-US" dirty="0"/>
              <a:t>Automate the pipeline. Config collection and contract verification should run in every build process, not just before a release.</a:t>
            </a:r>
            <a:endParaRPr lang="en-IN" dirty="0"/>
          </a:p>
        </p:txBody>
      </p:sp>
    </p:spTree>
    <p:extLst>
      <p:ext uri="{BB962C8B-B14F-4D97-AF65-F5344CB8AC3E}">
        <p14:creationId xmlns:p14="http://schemas.microsoft.com/office/powerpoint/2010/main" val="236044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D372-32A8-76F4-EDA1-E372C39131AC}"/>
              </a:ext>
            </a:extLst>
          </p:cNvPr>
          <p:cNvSpPr>
            <a:spLocks noGrp="1"/>
          </p:cNvSpPr>
          <p:nvPr>
            <p:ph type="title"/>
          </p:nvPr>
        </p:nvSpPr>
        <p:spPr/>
        <p:txBody>
          <a:bodyPr/>
          <a:lstStyle/>
          <a:p>
            <a:r>
              <a:rPr lang="en-IN" dirty="0"/>
              <a:t>Service Registration Options</a:t>
            </a:r>
          </a:p>
        </p:txBody>
      </p:sp>
      <p:sp>
        <p:nvSpPr>
          <p:cNvPr id="3" name="Content Placeholder 2">
            <a:extLst>
              <a:ext uri="{FF2B5EF4-FFF2-40B4-BE49-F238E27FC236}">
                <a16:creationId xmlns:a16="http://schemas.microsoft.com/office/drawing/2014/main" id="{50AE7A4D-0D5E-4261-28D0-A35CA2AF33C4}"/>
              </a:ext>
            </a:extLst>
          </p:cNvPr>
          <p:cNvSpPr>
            <a:spLocks noGrp="1"/>
          </p:cNvSpPr>
          <p:nvPr>
            <p:ph idx="1"/>
          </p:nvPr>
        </p:nvSpPr>
        <p:spPr/>
        <p:txBody>
          <a:bodyPr/>
          <a:lstStyle/>
          <a:p>
            <a:pPr>
              <a:buFont typeface="Wingdings" panose="05000000000000000000" pitchFamily="2" charset="2"/>
              <a:buChar char="Ø"/>
            </a:pPr>
            <a:r>
              <a:rPr lang="en-IN" dirty="0"/>
              <a:t>Self-Registration</a:t>
            </a:r>
          </a:p>
          <a:p>
            <a:pPr>
              <a:buFont typeface="Wingdings" panose="05000000000000000000" pitchFamily="2" charset="2"/>
              <a:buChar char="Ø"/>
            </a:pPr>
            <a:r>
              <a:rPr lang="en-IN" dirty="0"/>
              <a:t>Third-party Registration</a:t>
            </a:r>
          </a:p>
        </p:txBody>
      </p:sp>
    </p:spTree>
    <p:extLst>
      <p:ext uri="{BB962C8B-B14F-4D97-AF65-F5344CB8AC3E}">
        <p14:creationId xmlns:p14="http://schemas.microsoft.com/office/powerpoint/2010/main" val="17386249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A25049-D552-42CC-3B13-6E739A05E151}"/>
              </a:ext>
            </a:extLst>
          </p:cNvPr>
          <p:cNvSpPr>
            <a:spLocks noGrp="1"/>
          </p:cNvSpPr>
          <p:nvPr>
            <p:ph type="ctrTitle"/>
          </p:nvPr>
        </p:nvSpPr>
        <p:spPr/>
        <p:txBody>
          <a:bodyPr>
            <a:normAutofit/>
          </a:bodyPr>
          <a:lstStyle/>
          <a:p>
            <a:r>
              <a:rPr lang="en-IN" dirty="0"/>
              <a:t>Command Query Responsibility Segregator</a:t>
            </a:r>
          </a:p>
        </p:txBody>
      </p:sp>
      <p:sp>
        <p:nvSpPr>
          <p:cNvPr id="5" name="Subtitle 4">
            <a:extLst>
              <a:ext uri="{FF2B5EF4-FFF2-40B4-BE49-F238E27FC236}">
                <a16:creationId xmlns:a16="http://schemas.microsoft.com/office/drawing/2014/main" id="{189855C3-718F-4980-5CCE-053582BE2F7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0903912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C0C0-973E-1B37-7A21-14C33DDB05C5}"/>
              </a:ext>
            </a:extLst>
          </p:cNvPr>
          <p:cNvSpPr>
            <a:spLocks noGrp="1"/>
          </p:cNvSpPr>
          <p:nvPr>
            <p:ph type="title"/>
          </p:nvPr>
        </p:nvSpPr>
        <p:spPr/>
        <p:txBody>
          <a:bodyPr/>
          <a:lstStyle/>
          <a:p>
            <a:r>
              <a:rPr lang="en-US" dirty="0"/>
              <a:t>What is the CQRS Design Pattern?</a:t>
            </a:r>
            <a:endParaRPr lang="en-IN" dirty="0"/>
          </a:p>
        </p:txBody>
      </p:sp>
      <p:sp>
        <p:nvSpPr>
          <p:cNvPr id="3" name="Content Placeholder 2">
            <a:extLst>
              <a:ext uri="{FF2B5EF4-FFF2-40B4-BE49-F238E27FC236}">
                <a16:creationId xmlns:a16="http://schemas.microsoft.com/office/drawing/2014/main" id="{33EE6400-CB80-68CE-DEE9-79AA2A362918}"/>
              </a:ext>
            </a:extLst>
          </p:cNvPr>
          <p:cNvSpPr>
            <a:spLocks noGrp="1"/>
          </p:cNvSpPr>
          <p:nvPr>
            <p:ph idx="1"/>
          </p:nvPr>
        </p:nvSpPr>
        <p:spPr/>
        <p:txBody>
          <a:bodyPr/>
          <a:lstStyle/>
          <a:p>
            <a:r>
              <a:rPr lang="en-US" dirty="0"/>
              <a:t>CQRS stands for Command Query Responsibility Segregation, which is a design pattern used in software engineering to separate the responsibilities of handling commands (changing state) from the responsibility of querying data.</a:t>
            </a:r>
          </a:p>
          <a:p>
            <a:endParaRPr lang="en-US" dirty="0"/>
          </a:p>
          <a:p>
            <a:pPr lvl="1">
              <a:buFont typeface="Wingdings" panose="05000000000000000000" pitchFamily="2" charset="2"/>
              <a:buChar char="Ø"/>
            </a:pPr>
            <a:r>
              <a:rPr lang="en-US" dirty="0"/>
              <a:t>This pattern splits the responsibility of handling commands that change data from handling queries that retrieve data in software systems.</a:t>
            </a:r>
          </a:p>
          <a:p>
            <a:pPr lvl="1">
              <a:buFont typeface="Wingdings" panose="05000000000000000000" pitchFamily="2" charset="2"/>
              <a:buChar char="Ø"/>
            </a:pPr>
            <a:r>
              <a:rPr lang="en-US" dirty="0"/>
              <a:t>This separation allows for more flexibility and scalability in managing complex operations. In a system following the CQRS pattern, commands are responsible for modifying the state of the system, while queries are responsible for retrieving data from the system.</a:t>
            </a:r>
            <a:endParaRPr lang="en-IN" dirty="0"/>
          </a:p>
        </p:txBody>
      </p:sp>
    </p:spTree>
    <p:extLst>
      <p:ext uri="{BB962C8B-B14F-4D97-AF65-F5344CB8AC3E}">
        <p14:creationId xmlns:p14="http://schemas.microsoft.com/office/powerpoint/2010/main" val="122838083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BE54-E95B-056C-FB81-EE38E801B891}"/>
              </a:ext>
            </a:extLst>
          </p:cNvPr>
          <p:cNvSpPr>
            <a:spLocks noGrp="1"/>
          </p:cNvSpPr>
          <p:nvPr>
            <p:ph type="title"/>
          </p:nvPr>
        </p:nvSpPr>
        <p:spPr/>
        <p:txBody>
          <a:bodyPr/>
          <a:lstStyle/>
          <a:p>
            <a:r>
              <a:rPr lang="en-US" dirty="0"/>
              <a:t>Principles and Concepts of CQRS Design Pattern in Microservices</a:t>
            </a:r>
            <a:endParaRPr lang="en-IN" dirty="0"/>
          </a:p>
        </p:txBody>
      </p:sp>
      <p:sp>
        <p:nvSpPr>
          <p:cNvPr id="3" name="Content Placeholder 2">
            <a:extLst>
              <a:ext uri="{FF2B5EF4-FFF2-40B4-BE49-F238E27FC236}">
                <a16:creationId xmlns:a16="http://schemas.microsoft.com/office/drawing/2014/main" id="{A8A2208E-6971-7991-01C0-3F25717DD8DC}"/>
              </a:ext>
            </a:extLst>
          </p:cNvPr>
          <p:cNvSpPr>
            <a:spLocks noGrp="1"/>
          </p:cNvSpPr>
          <p:nvPr>
            <p:ph idx="1"/>
          </p:nvPr>
        </p:nvSpPr>
        <p:spPr/>
        <p:txBody>
          <a:bodyPr/>
          <a:lstStyle/>
          <a:p>
            <a:pPr>
              <a:buFont typeface="Wingdings" panose="05000000000000000000" pitchFamily="2" charset="2"/>
              <a:buChar char="Ø"/>
            </a:pPr>
            <a:r>
              <a:rPr lang="en-US" dirty="0"/>
              <a:t>Service Boundary: Each microservice defines a clear boundary around a specific business capability or domain. This boundary encapsulates both the command and query responsibilities related to that domain.</a:t>
            </a:r>
          </a:p>
          <a:p>
            <a:pPr>
              <a:buFont typeface="Wingdings" panose="05000000000000000000" pitchFamily="2" charset="2"/>
              <a:buChar char="Ø"/>
            </a:pPr>
            <a:r>
              <a:rPr lang="en-US" dirty="0"/>
              <a:t>Separation of Concerns: CQRS emphasizes separating the responsibilities of handling commands (write operations) from handling queries (read operations). Each microservice focuses on either handling commands or handling queries, but not both.</a:t>
            </a:r>
          </a:p>
          <a:p>
            <a:pPr>
              <a:buFont typeface="Wingdings" panose="05000000000000000000" pitchFamily="2" charset="2"/>
              <a:buChar char="Ø"/>
            </a:pPr>
            <a:r>
              <a:rPr lang="en-US" dirty="0"/>
              <a:t>Independent Scaling: Since commands and queries often have different performance characteristics and scalability requirements, CQRS allows microservices to be independently scaled based on the workload they handle. For example, a microservice responsible for processing high-frequency commands may be scaled independently from a microservice focused on handling complex queries.</a:t>
            </a:r>
            <a:endParaRPr lang="en-IN" dirty="0"/>
          </a:p>
        </p:txBody>
      </p:sp>
    </p:spTree>
    <p:extLst>
      <p:ext uri="{BB962C8B-B14F-4D97-AF65-F5344CB8AC3E}">
        <p14:creationId xmlns:p14="http://schemas.microsoft.com/office/powerpoint/2010/main" val="1205205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88CF-C132-9A6E-CB3E-85646BE48D62}"/>
              </a:ext>
            </a:extLst>
          </p:cNvPr>
          <p:cNvSpPr>
            <a:spLocks noGrp="1"/>
          </p:cNvSpPr>
          <p:nvPr>
            <p:ph type="title"/>
          </p:nvPr>
        </p:nvSpPr>
        <p:spPr/>
        <p:txBody>
          <a:bodyPr/>
          <a:lstStyle/>
          <a:p>
            <a:r>
              <a:rPr lang="en-US" dirty="0"/>
              <a:t>Principles and Concepts of CQRS Design Pattern in Microservices</a:t>
            </a:r>
            <a:endParaRPr lang="en-IN" dirty="0"/>
          </a:p>
        </p:txBody>
      </p:sp>
      <p:sp>
        <p:nvSpPr>
          <p:cNvPr id="3" name="Content Placeholder 2">
            <a:extLst>
              <a:ext uri="{FF2B5EF4-FFF2-40B4-BE49-F238E27FC236}">
                <a16:creationId xmlns:a16="http://schemas.microsoft.com/office/drawing/2014/main" id="{B6A9CBC4-C2CA-2D5C-6C3A-828B4F18692E}"/>
              </a:ext>
            </a:extLst>
          </p:cNvPr>
          <p:cNvSpPr>
            <a:spLocks noGrp="1"/>
          </p:cNvSpPr>
          <p:nvPr>
            <p:ph idx="1"/>
          </p:nvPr>
        </p:nvSpPr>
        <p:spPr/>
        <p:txBody>
          <a:bodyPr/>
          <a:lstStyle/>
          <a:p>
            <a:pPr>
              <a:buFont typeface="Wingdings" panose="05000000000000000000" pitchFamily="2" charset="2"/>
              <a:buChar char="Ø"/>
            </a:pPr>
            <a:r>
              <a:rPr lang="en-US" dirty="0"/>
              <a:t>Domain-Driven Design (DDD): CQRS is often applied in conjunction with Domain-Driven Design principles. DDD helps in identifying bounded contexts, aggregates, and domain entities, which can then be mapped to microservices following the CQRS pattern.</a:t>
            </a:r>
          </a:p>
          <a:p>
            <a:pPr>
              <a:buFont typeface="Wingdings" panose="05000000000000000000" pitchFamily="2" charset="2"/>
              <a:buChar char="Ø"/>
            </a:pPr>
            <a:r>
              <a:rPr lang="en-US" dirty="0"/>
              <a:t>Event-Driven Architecture: Event-driven architecture complements CQRS by enabling communication between microservices and maintaining consistency across distributed systems. Events can be used to notify other microservices about changes in state resulting from command execution</a:t>
            </a:r>
            <a:endParaRPr lang="en-IN" dirty="0"/>
          </a:p>
        </p:txBody>
      </p:sp>
    </p:spTree>
    <p:extLst>
      <p:ext uri="{BB962C8B-B14F-4D97-AF65-F5344CB8AC3E}">
        <p14:creationId xmlns:p14="http://schemas.microsoft.com/office/powerpoint/2010/main" val="119400753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04B6-6725-6DD7-522D-9E4A5F6AEDA8}"/>
              </a:ext>
            </a:extLst>
          </p:cNvPr>
          <p:cNvSpPr>
            <a:spLocks noGrp="1"/>
          </p:cNvSpPr>
          <p:nvPr>
            <p:ph type="title"/>
          </p:nvPr>
        </p:nvSpPr>
        <p:spPr/>
        <p:txBody>
          <a:bodyPr/>
          <a:lstStyle/>
          <a:p>
            <a:r>
              <a:rPr lang="en-US" dirty="0"/>
              <a:t>Separation of Concerns of CQRS Design Pattern in Microservices</a:t>
            </a:r>
            <a:endParaRPr lang="en-IN" dirty="0"/>
          </a:p>
        </p:txBody>
      </p:sp>
      <p:sp>
        <p:nvSpPr>
          <p:cNvPr id="3" name="Content Placeholder 2">
            <a:extLst>
              <a:ext uri="{FF2B5EF4-FFF2-40B4-BE49-F238E27FC236}">
                <a16:creationId xmlns:a16="http://schemas.microsoft.com/office/drawing/2014/main" id="{653B1049-819F-8753-07D5-AAD26A87A860}"/>
              </a:ext>
            </a:extLst>
          </p:cNvPr>
          <p:cNvSpPr>
            <a:spLocks noGrp="1"/>
          </p:cNvSpPr>
          <p:nvPr>
            <p:ph idx="1"/>
          </p:nvPr>
        </p:nvSpPr>
        <p:spPr/>
        <p:txBody>
          <a:bodyPr/>
          <a:lstStyle/>
          <a:p>
            <a:pPr>
              <a:buFont typeface="Wingdings" panose="05000000000000000000" pitchFamily="2" charset="2"/>
              <a:buChar char="Ø"/>
            </a:pPr>
            <a:r>
              <a:rPr lang="en-US" dirty="0"/>
              <a:t>Command Responsibility:</a:t>
            </a:r>
          </a:p>
          <a:p>
            <a:pPr lvl="1">
              <a:buFont typeface="Wingdings" panose="05000000000000000000" pitchFamily="2" charset="2"/>
              <a:buChar char="Ø"/>
            </a:pPr>
            <a:r>
              <a:rPr lang="en-US" dirty="0"/>
              <a:t>Write Operations: Microservices responsible for handling commands focus on managing data modifications. They receive requests to perform actions that change the system's state, such as creating, updating, or deleting data.</a:t>
            </a:r>
          </a:p>
          <a:p>
            <a:pPr lvl="1">
              <a:buFont typeface="Wingdings" panose="05000000000000000000" pitchFamily="2" charset="2"/>
              <a:buChar char="Ø"/>
            </a:pPr>
            <a:r>
              <a:rPr lang="en-US" dirty="0"/>
              <a:t>Validation and Business Logic: Command microservices enforce business rules and validate incoming requests to ensure data integrity and consistency.</a:t>
            </a:r>
          </a:p>
          <a:p>
            <a:pPr lvl="1">
              <a:buFont typeface="Wingdings" panose="05000000000000000000" pitchFamily="2" charset="2"/>
              <a:buChar char="Ø"/>
            </a:pPr>
            <a:r>
              <a:rPr lang="en-US" dirty="0"/>
              <a:t>Transactional Behavior: Commands often execute within transactional boundaries to guarantee atomicity, consistency, isolation, and durability (ACID properties).</a:t>
            </a:r>
            <a:endParaRPr lang="en-IN" dirty="0"/>
          </a:p>
        </p:txBody>
      </p:sp>
    </p:spTree>
    <p:extLst>
      <p:ext uri="{BB962C8B-B14F-4D97-AF65-F5344CB8AC3E}">
        <p14:creationId xmlns:p14="http://schemas.microsoft.com/office/powerpoint/2010/main" val="270745413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4C96-C1FB-4374-B3FA-85B4D16A1170}"/>
              </a:ext>
            </a:extLst>
          </p:cNvPr>
          <p:cNvSpPr>
            <a:spLocks noGrp="1"/>
          </p:cNvSpPr>
          <p:nvPr>
            <p:ph type="title"/>
          </p:nvPr>
        </p:nvSpPr>
        <p:spPr/>
        <p:txBody>
          <a:bodyPr/>
          <a:lstStyle/>
          <a:p>
            <a:r>
              <a:rPr lang="en-US" dirty="0"/>
              <a:t>Separation of Concerns of CQRS Design Pattern in Microservices</a:t>
            </a:r>
            <a:endParaRPr lang="en-IN" dirty="0"/>
          </a:p>
        </p:txBody>
      </p:sp>
      <p:sp>
        <p:nvSpPr>
          <p:cNvPr id="3" name="Content Placeholder 2">
            <a:extLst>
              <a:ext uri="{FF2B5EF4-FFF2-40B4-BE49-F238E27FC236}">
                <a16:creationId xmlns:a16="http://schemas.microsoft.com/office/drawing/2014/main" id="{15869561-E732-073F-8D31-886E3C7CD4E7}"/>
              </a:ext>
            </a:extLst>
          </p:cNvPr>
          <p:cNvSpPr>
            <a:spLocks noGrp="1"/>
          </p:cNvSpPr>
          <p:nvPr>
            <p:ph idx="1"/>
          </p:nvPr>
        </p:nvSpPr>
        <p:spPr/>
        <p:txBody>
          <a:bodyPr/>
          <a:lstStyle/>
          <a:p>
            <a:pPr>
              <a:buFont typeface="Wingdings" panose="05000000000000000000" pitchFamily="2" charset="2"/>
              <a:buChar char="Ø"/>
            </a:pPr>
            <a:r>
              <a:rPr lang="en-US" dirty="0"/>
              <a:t>Query Responsibility:</a:t>
            </a:r>
          </a:p>
          <a:p>
            <a:pPr lvl="1">
              <a:buFont typeface="Wingdings" panose="05000000000000000000" pitchFamily="2" charset="2"/>
              <a:buChar char="Ø"/>
            </a:pPr>
            <a:r>
              <a:rPr lang="en-US" dirty="0"/>
              <a:t>Read Operations: Microservices dedicated to handling queries focus on retrieving data from the system. They respond to requests for information without altering the system's state.</a:t>
            </a:r>
          </a:p>
          <a:p>
            <a:pPr lvl="1">
              <a:buFont typeface="Wingdings" panose="05000000000000000000" pitchFamily="2" charset="2"/>
              <a:buChar char="Ø"/>
            </a:pPr>
            <a:r>
              <a:rPr lang="en-US" dirty="0"/>
              <a:t>Optimized Data Retrieval: Query microservices optimize data storage and retrieval mechanisms for efficient read operations. This may involve </a:t>
            </a:r>
            <a:r>
              <a:rPr lang="en-US" dirty="0" err="1"/>
              <a:t>denormalizing</a:t>
            </a:r>
            <a:r>
              <a:rPr lang="en-US" dirty="0"/>
              <a:t> data, employing caching strategies, or using specialized query languages.</a:t>
            </a:r>
          </a:p>
          <a:p>
            <a:pPr lvl="1">
              <a:buFont typeface="Wingdings" panose="05000000000000000000" pitchFamily="2" charset="2"/>
              <a:buChar char="Ø"/>
            </a:pPr>
            <a:r>
              <a:rPr lang="en-US" dirty="0"/>
              <a:t>Scalability: Query microservices may be scaled independently based on the read workload, allowing for efficient resource allocation and performance optimization.</a:t>
            </a:r>
            <a:endParaRPr lang="en-IN" dirty="0"/>
          </a:p>
        </p:txBody>
      </p:sp>
    </p:spTree>
    <p:extLst>
      <p:ext uri="{BB962C8B-B14F-4D97-AF65-F5344CB8AC3E}">
        <p14:creationId xmlns:p14="http://schemas.microsoft.com/office/powerpoint/2010/main" val="17398655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5157-43F6-A763-800C-DD65387D3121}"/>
              </a:ext>
            </a:extLst>
          </p:cNvPr>
          <p:cNvSpPr>
            <a:spLocks noGrp="1"/>
          </p:cNvSpPr>
          <p:nvPr>
            <p:ph type="title"/>
          </p:nvPr>
        </p:nvSpPr>
        <p:spPr/>
        <p:txBody>
          <a:bodyPr/>
          <a:lstStyle/>
          <a:p>
            <a:r>
              <a:rPr lang="en-US" dirty="0"/>
              <a:t>Separation of Concerns of CQRS Design Pattern in Microservices</a:t>
            </a:r>
            <a:endParaRPr lang="en-IN" dirty="0"/>
          </a:p>
        </p:txBody>
      </p:sp>
      <p:sp>
        <p:nvSpPr>
          <p:cNvPr id="3" name="Content Placeholder 2">
            <a:extLst>
              <a:ext uri="{FF2B5EF4-FFF2-40B4-BE49-F238E27FC236}">
                <a16:creationId xmlns:a16="http://schemas.microsoft.com/office/drawing/2014/main" id="{AEBE9502-A559-4717-E336-73BA05B8B681}"/>
              </a:ext>
            </a:extLst>
          </p:cNvPr>
          <p:cNvSpPr>
            <a:spLocks noGrp="1"/>
          </p:cNvSpPr>
          <p:nvPr>
            <p:ph idx="1"/>
          </p:nvPr>
        </p:nvSpPr>
        <p:spPr/>
        <p:txBody>
          <a:bodyPr/>
          <a:lstStyle/>
          <a:p>
            <a:pPr>
              <a:buFont typeface="Wingdings" panose="05000000000000000000" pitchFamily="2" charset="2"/>
              <a:buChar char="Ø"/>
            </a:pPr>
            <a:r>
              <a:rPr lang="en-US" dirty="0"/>
              <a:t>Communication and Coordination:</a:t>
            </a:r>
          </a:p>
          <a:p>
            <a:pPr lvl="1">
              <a:buFont typeface="Wingdings" panose="05000000000000000000" pitchFamily="2" charset="2"/>
              <a:buChar char="Ø"/>
            </a:pPr>
            <a:r>
              <a:rPr lang="en-US" dirty="0"/>
              <a:t>Command-Query Separation: Clear boundaries exist between microservices handling commands and those handling queries, preventing overlap and ensuring each service has a well-defined responsibility.</a:t>
            </a:r>
          </a:p>
          <a:p>
            <a:pPr lvl="1">
              <a:buFont typeface="Wingdings" panose="05000000000000000000" pitchFamily="2" charset="2"/>
              <a:buChar char="Ø"/>
            </a:pPr>
            <a:r>
              <a:rPr lang="en-US" dirty="0"/>
              <a:t>Asynchronous Communication: Command and query microservices may communicate asynchronously, allowing for decoupled interactions and fault tolerance. Asynchronous messaging systems or event-driven architectures facilitate communication between services.</a:t>
            </a:r>
          </a:p>
          <a:p>
            <a:pPr lvl="1">
              <a:buFont typeface="Wingdings" panose="05000000000000000000" pitchFamily="2" charset="2"/>
              <a:buChar char="Ø"/>
            </a:pPr>
            <a:r>
              <a:rPr lang="en-US" dirty="0"/>
              <a:t>Eventual Consistency: Asynchronous communication can lead to eventual consistency between the command and query sides. Microservices must handle eventual consistency scenarios gracefully, ensuring data correctness and minimizing user impact.</a:t>
            </a:r>
            <a:endParaRPr lang="en-IN" dirty="0"/>
          </a:p>
        </p:txBody>
      </p:sp>
    </p:spTree>
    <p:extLst>
      <p:ext uri="{BB962C8B-B14F-4D97-AF65-F5344CB8AC3E}">
        <p14:creationId xmlns:p14="http://schemas.microsoft.com/office/powerpoint/2010/main" val="253507745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CAC7-7D92-EF2F-F04A-70CA9FFA5382}"/>
              </a:ext>
            </a:extLst>
          </p:cNvPr>
          <p:cNvSpPr>
            <a:spLocks noGrp="1"/>
          </p:cNvSpPr>
          <p:nvPr>
            <p:ph type="title"/>
          </p:nvPr>
        </p:nvSpPr>
        <p:spPr/>
        <p:txBody>
          <a:bodyPr/>
          <a:lstStyle/>
          <a:p>
            <a:r>
              <a:rPr lang="en-US" dirty="0"/>
              <a:t>Separation of Concerns of CQRS Design Pattern in Microservices</a:t>
            </a:r>
            <a:endParaRPr lang="en-IN" dirty="0"/>
          </a:p>
        </p:txBody>
      </p:sp>
      <p:sp>
        <p:nvSpPr>
          <p:cNvPr id="3" name="Content Placeholder 2">
            <a:extLst>
              <a:ext uri="{FF2B5EF4-FFF2-40B4-BE49-F238E27FC236}">
                <a16:creationId xmlns:a16="http://schemas.microsoft.com/office/drawing/2014/main" id="{FC5F1F94-DD4A-69C1-14A2-A0A383662EE2}"/>
              </a:ext>
            </a:extLst>
          </p:cNvPr>
          <p:cNvSpPr>
            <a:spLocks noGrp="1"/>
          </p:cNvSpPr>
          <p:nvPr>
            <p:ph idx="1"/>
          </p:nvPr>
        </p:nvSpPr>
        <p:spPr/>
        <p:txBody>
          <a:bodyPr/>
          <a:lstStyle/>
          <a:p>
            <a:pPr>
              <a:buFont typeface="Wingdings" panose="05000000000000000000" pitchFamily="2" charset="2"/>
              <a:buChar char="Ø"/>
            </a:pPr>
            <a:r>
              <a:rPr lang="en-US" dirty="0"/>
              <a:t>Domain Modeling:</a:t>
            </a:r>
          </a:p>
          <a:p>
            <a:pPr lvl="1">
              <a:buFont typeface="Wingdings" panose="05000000000000000000" pitchFamily="2" charset="2"/>
              <a:buChar char="Ø"/>
            </a:pPr>
            <a:r>
              <a:rPr lang="en-US" dirty="0"/>
              <a:t>Domain-Driven Design (DDD): Microservices align with domain boundaries defined by DDD principles. Each microservice encapsulates a specific domain or business capability, ensuring cohesive behavior and encapsulation of domain logic.</a:t>
            </a:r>
          </a:p>
          <a:p>
            <a:pPr lvl="1">
              <a:buFont typeface="Wingdings" panose="05000000000000000000" pitchFamily="2" charset="2"/>
              <a:buChar char="Ø"/>
            </a:pPr>
            <a:r>
              <a:rPr lang="en-US" dirty="0"/>
              <a:t>Bounded Contexts: Microservices define bounded contexts within the domain, delineating areas where different rules and definitions apply. This ensures clarity and separation of concerns within complex domains.</a:t>
            </a:r>
            <a:endParaRPr lang="en-IN" dirty="0"/>
          </a:p>
        </p:txBody>
      </p:sp>
    </p:spTree>
    <p:extLst>
      <p:ext uri="{BB962C8B-B14F-4D97-AF65-F5344CB8AC3E}">
        <p14:creationId xmlns:p14="http://schemas.microsoft.com/office/powerpoint/2010/main" val="10490689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FB05-5232-F891-3F8B-9C8F5838D7E2}"/>
              </a:ext>
            </a:extLst>
          </p:cNvPr>
          <p:cNvSpPr>
            <a:spLocks noGrp="1"/>
          </p:cNvSpPr>
          <p:nvPr>
            <p:ph type="title"/>
          </p:nvPr>
        </p:nvSpPr>
        <p:spPr/>
        <p:txBody>
          <a:bodyPr/>
          <a:lstStyle/>
          <a:p>
            <a:r>
              <a:rPr lang="en-US" dirty="0"/>
              <a:t>Key Components of CQRS Design Pattern in Microservices</a:t>
            </a:r>
            <a:endParaRPr lang="en-IN" dirty="0"/>
          </a:p>
        </p:txBody>
      </p:sp>
      <p:sp>
        <p:nvSpPr>
          <p:cNvPr id="3" name="Content Placeholder 2">
            <a:extLst>
              <a:ext uri="{FF2B5EF4-FFF2-40B4-BE49-F238E27FC236}">
                <a16:creationId xmlns:a16="http://schemas.microsoft.com/office/drawing/2014/main" id="{B6076465-5E7A-BE2E-8BF4-70272A2EDCE0}"/>
              </a:ext>
            </a:extLst>
          </p:cNvPr>
          <p:cNvSpPr>
            <a:spLocks noGrp="1"/>
          </p:cNvSpPr>
          <p:nvPr>
            <p:ph idx="1"/>
          </p:nvPr>
        </p:nvSpPr>
        <p:spPr>
          <a:xfrm>
            <a:off x="1097280" y="1845733"/>
            <a:ext cx="10058400" cy="4371071"/>
          </a:xfrm>
        </p:spPr>
        <p:txBody>
          <a:bodyPr>
            <a:normAutofit/>
          </a:bodyPr>
          <a:lstStyle/>
          <a:p>
            <a:pPr>
              <a:buFont typeface="Wingdings" panose="05000000000000000000" pitchFamily="2" charset="2"/>
              <a:buChar char="Ø"/>
            </a:pPr>
            <a:r>
              <a:rPr lang="en-US" dirty="0"/>
              <a:t>Command Service:</a:t>
            </a:r>
          </a:p>
          <a:p>
            <a:pPr lvl="1">
              <a:buFont typeface="Wingdings" panose="05000000000000000000" pitchFamily="2" charset="2"/>
              <a:buChar char="Ø"/>
            </a:pPr>
            <a:r>
              <a:rPr lang="en-US" dirty="0"/>
              <a:t>Command Handlers: Responsible for receiving, validating, and executing commands that change the state of the system.</a:t>
            </a:r>
          </a:p>
          <a:p>
            <a:pPr lvl="1">
              <a:buFont typeface="Wingdings" panose="05000000000000000000" pitchFamily="2" charset="2"/>
              <a:buChar char="Ø"/>
            </a:pPr>
            <a:r>
              <a:rPr lang="en-US" dirty="0"/>
              <a:t>Domain Logic: Implements business rules and domain-specific logic required to process commands.</a:t>
            </a:r>
          </a:p>
          <a:p>
            <a:pPr lvl="1">
              <a:buFont typeface="Wingdings" panose="05000000000000000000" pitchFamily="2" charset="2"/>
              <a:buChar char="Ø"/>
            </a:pPr>
            <a:r>
              <a:rPr lang="en-US" dirty="0"/>
              <a:t>Transactional Behavior: Ensures atomicity, consistency, isolation, and durability (ACID properties) of command execution.</a:t>
            </a:r>
          </a:p>
          <a:p>
            <a:pPr>
              <a:buFont typeface="Wingdings" panose="05000000000000000000" pitchFamily="2" charset="2"/>
              <a:buChar char="Ø"/>
            </a:pPr>
            <a:r>
              <a:rPr lang="en-US" dirty="0"/>
              <a:t>Query Service:</a:t>
            </a:r>
          </a:p>
          <a:p>
            <a:pPr lvl="1">
              <a:buFont typeface="Wingdings" panose="05000000000000000000" pitchFamily="2" charset="2"/>
              <a:buChar char="Ø"/>
            </a:pPr>
            <a:r>
              <a:rPr lang="en-US" dirty="0"/>
              <a:t>Query Handlers: Retrieve data from the system in response to read requests without modifying the state.</a:t>
            </a:r>
          </a:p>
          <a:p>
            <a:pPr lvl="1">
              <a:buFont typeface="Wingdings" panose="05000000000000000000" pitchFamily="2" charset="2"/>
              <a:buChar char="Ø"/>
            </a:pPr>
            <a:r>
              <a:rPr lang="en-US" dirty="0"/>
              <a:t>Optimized Data Access: Utilizes efficient data retrieval mechanisms, such as denormalization, caching, or indexing, to optimize query performance.</a:t>
            </a:r>
          </a:p>
          <a:p>
            <a:pPr lvl="1">
              <a:buFont typeface="Wingdings" panose="05000000000000000000" pitchFamily="2" charset="2"/>
              <a:buChar char="Ø"/>
            </a:pPr>
            <a:r>
              <a:rPr lang="en-US" dirty="0"/>
              <a:t>Scalability: Scales independently to handle varying read workloads efficiently.</a:t>
            </a:r>
            <a:endParaRPr lang="en-IN" dirty="0"/>
          </a:p>
        </p:txBody>
      </p:sp>
    </p:spTree>
    <p:extLst>
      <p:ext uri="{BB962C8B-B14F-4D97-AF65-F5344CB8AC3E}">
        <p14:creationId xmlns:p14="http://schemas.microsoft.com/office/powerpoint/2010/main" val="22462181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6AAC-7027-B83D-E0D1-CC0BDB9ABF96}"/>
              </a:ext>
            </a:extLst>
          </p:cNvPr>
          <p:cNvSpPr>
            <a:spLocks noGrp="1"/>
          </p:cNvSpPr>
          <p:nvPr>
            <p:ph type="title"/>
          </p:nvPr>
        </p:nvSpPr>
        <p:spPr/>
        <p:txBody>
          <a:bodyPr/>
          <a:lstStyle/>
          <a:p>
            <a:r>
              <a:rPr lang="en-US" dirty="0"/>
              <a:t>Key Components of CQRS Design Pattern in Microservices</a:t>
            </a:r>
            <a:endParaRPr lang="en-IN" dirty="0"/>
          </a:p>
        </p:txBody>
      </p:sp>
      <p:sp>
        <p:nvSpPr>
          <p:cNvPr id="3" name="Content Placeholder 2">
            <a:extLst>
              <a:ext uri="{FF2B5EF4-FFF2-40B4-BE49-F238E27FC236}">
                <a16:creationId xmlns:a16="http://schemas.microsoft.com/office/drawing/2014/main" id="{1AE282C2-BF56-FC9F-65CA-1DB8A347A3A9}"/>
              </a:ext>
            </a:extLst>
          </p:cNvPr>
          <p:cNvSpPr>
            <a:spLocks noGrp="1"/>
          </p:cNvSpPr>
          <p:nvPr>
            <p:ph idx="1"/>
          </p:nvPr>
        </p:nvSpPr>
        <p:spPr/>
        <p:txBody>
          <a:bodyPr>
            <a:normAutofit/>
          </a:bodyPr>
          <a:lstStyle/>
          <a:p>
            <a:pPr>
              <a:buFont typeface="Wingdings" panose="05000000000000000000" pitchFamily="2" charset="2"/>
              <a:buChar char="Ø"/>
            </a:pPr>
            <a:r>
              <a:rPr lang="en-US" dirty="0"/>
              <a:t>Event Bus or Message Broker:</a:t>
            </a:r>
          </a:p>
          <a:p>
            <a:pPr lvl="1">
              <a:buFont typeface="Wingdings" panose="05000000000000000000" pitchFamily="2" charset="2"/>
              <a:buChar char="Ø"/>
            </a:pPr>
            <a:r>
              <a:rPr lang="en-US" dirty="0"/>
              <a:t>Asynchronous Communication: Facilitates communication between command and query services through events or messages.</a:t>
            </a:r>
          </a:p>
          <a:p>
            <a:pPr lvl="1">
              <a:buFont typeface="Wingdings" panose="05000000000000000000" pitchFamily="2" charset="2"/>
              <a:buChar char="Ø"/>
            </a:pPr>
            <a:r>
              <a:rPr lang="en-US" dirty="0"/>
              <a:t>Publish-Subscribe Mechanism: Allows command services to publish events representing state changes, which query services can subscribe to for eventual consistency.</a:t>
            </a:r>
          </a:p>
          <a:p>
            <a:pPr lvl="1">
              <a:buFont typeface="Wingdings" panose="05000000000000000000" pitchFamily="2" charset="2"/>
              <a:buChar char="Ø"/>
            </a:pPr>
            <a:r>
              <a:rPr lang="en-US" dirty="0"/>
              <a:t>Decoupling: Enables loose coupling between services, promoting flexibility, and fault tolerance.</a:t>
            </a:r>
          </a:p>
          <a:p>
            <a:pPr>
              <a:buFont typeface="Wingdings" panose="05000000000000000000" pitchFamily="2" charset="2"/>
              <a:buChar char="Ø"/>
            </a:pPr>
            <a:r>
              <a:rPr lang="en-US" dirty="0"/>
              <a:t>Data Stores:</a:t>
            </a:r>
          </a:p>
          <a:p>
            <a:pPr lvl="1">
              <a:buFont typeface="Wingdings" panose="05000000000000000000" pitchFamily="2" charset="2"/>
              <a:buChar char="Ø"/>
            </a:pPr>
            <a:r>
              <a:rPr lang="en-US" dirty="0"/>
              <a:t>Write Store (Command Side): Optimized for handling write operations, such as inserts, updates, and deletes. May use NoSQL databases for scalability and performance.</a:t>
            </a:r>
          </a:p>
          <a:p>
            <a:pPr lvl="1">
              <a:buFont typeface="Wingdings" panose="05000000000000000000" pitchFamily="2" charset="2"/>
              <a:buChar char="Ø"/>
            </a:pPr>
            <a:r>
              <a:rPr lang="en-US" dirty="0"/>
              <a:t>Read Store (Query Side): Optimized for efficient data retrieval. May use relational databases for complex queries or specialized data stores for specific use cases.</a:t>
            </a:r>
            <a:endParaRPr lang="en-IN" dirty="0"/>
          </a:p>
        </p:txBody>
      </p:sp>
    </p:spTree>
    <p:extLst>
      <p:ext uri="{BB962C8B-B14F-4D97-AF65-F5344CB8AC3E}">
        <p14:creationId xmlns:p14="http://schemas.microsoft.com/office/powerpoint/2010/main" val="219446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98F8-7EF2-A3EA-CC99-99AA3CB0C2E6}"/>
              </a:ext>
            </a:extLst>
          </p:cNvPr>
          <p:cNvSpPr>
            <a:spLocks noGrp="1"/>
          </p:cNvSpPr>
          <p:nvPr>
            <p:ph type="title"/>
          </p:nvPr>
        </p:nvSpPr>
        <p:spPr/>
        <p:txBody>
          <a:bodyPr/>
          <a:lstStyle/>
          <a:p>
            <a:r>
              <a:rPr lang="en-IN" dirty="0"/>
              <a:t>Self-Registration</a:t>
            </a:r>
          </a:p>
        </p:txBody>
      </p:sp>
      <p:sp>
        <p:nvSpPr>
          <p:cNvPr id="4" name="Content Placeholder 3">
            <a:extLst>
              <a:ext uri="{FF2B5EF4-FFF2-40B4-BE49-F238E27FC236}">
                <a16:creationId xmlns:a16="http://schemas.microsoft.com/office/drawing/2014/main" id="{4D95443F-7EE2-E6BE-DBE6-DD6A0C484BC5}"/>
              </a:ext>
            </a:extLst>
          </p:cNvPr>
          <p:cNvSpPr>
            <a:spLocks noGrp="1"/>
          </p:cNvSpPr>
          <p:nvPr>
            <p:ph sz="half" idx="1"/>
          </p:nvPr>
        </p:nvSpPr>
        <p:spPr/>
        <p:txBody>
          <a:bodyPr>
            <a:normAutofit fontScale="92500"/>
          </a:bodyPr>
          <a:lstStyle/>
          <a:p>
            <a:pPr>
              <a:buFont typeface="Wingdings" panose="05000000000000000000" pitchFamily="2" charset="2"/>
              <a:buChar char="Ø"/>
            </a:pPr>
            <a:r>
              <a:rPr lang="en-US" dirty="0"/>
              <a:t>When using the self-registration model, a service instance is responsible for registering and de-registering itself in the Service Registry.</a:t>
            </a:r>
          </a:p>
          <a:p>
            <a:pPr>
              <a:buFont typeface="Wingdings" panose="05000000000000000000" pitchFamily="2" charset="2"/>
              <a:buChar char="Ø"/>
            </a:pPr>
            <a:r>
              <a:rPr lang="en-US" dirty="0"/>
              <a:t>In addition, a service instance sends heartbeat requests to keep its registration alive. </a:t>
            </a:r>
          </a:p>
          <a:p>
            <a:endParaRPr lang="en-US" dirty="0"/>
          </a:p>
          <a:p>
            <a:r>
              <a:rPr lang="en-US" b="1" dirty="0"/>
              <a:t>This model is preferred because of its simplicity and independence. It won’t require any other system entities to proceed. But, as it integrates the service instance into Service Registry, things become complex. It asks for registration code implementation for every used framework and language.</a:t>
            </a:r>
            <a:endParaRPr lang="en-IN" b="1" dirty="0"/>
          </a:p>
        </p:txBody>
      </p:sp>
      <p:pic>
        <p:nvPicPr>
          <p:cNvPr id="4098" name="Picture 2" descr="Service Discovery Self Registration">
            <a:extLst>
              <a:ext uri="{FF2B5EF4-FFF2-40B4-BE49-F238E27FC236}">
                <a16:creationId xmlns:a16="http://schemas.microsoft.com/office/drawing/2014/main" id="{DB603F57-D9FB-C967-B8BF-8BC44D565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604" y="2419904"/>
            <a:ext cx="546735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9970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5AF9-83A6-B299-7301-DBE496D0F010}"/>
              </a:ext>
            </a:extLst>
          </p:cNvPr>
          <p:cNvSpPr>
            <a:spLocks noGrp="1"/>
          </p:cNvSpPr>
          <p:nvPr>
            <p:ph type="title"/>
          </p:nvPr>
        </p:nvSpPr>
        <p:spPr/>
        <p:txBody>
          <a:bodyPr/>
          <a:lstStyle/>
          <a:p>
            <a:r>
              <a:rPr lang="en-US" dirty="0"/>
              <a:t>Key Components of CQRS Design Pattern in Microservices</a:t>
            </a:r>
            <a:endParaRPr lang="en-IN" dirty="0"/>
          </a:p>
        </p:txBody>
      </p:sp>
      <p:sp>
        <p:nvSpPr>
          <p:cNvPr id="3" name="Content Placeholder 2">
            <a:extLst>
              <a:ext uri="{FF2B5EF4-FFF2-40B4-BE49-F238E27FC236}">
                <a16:creationId xmlns:a16="http://schemas.microsoft.com/office/drawing/2014/main" id="{199E8599-E7FC-E69D-C0D0-AEC35F1CF139}"/>
              </a:ext>
            </a:extLst>
          </p:cNvPr>
          <p:cNvSpPr>
            <a:spLocks noGrp="1"/>
          </p:cNvSpPr>
          <p:nvPr>
            <p:ph idx="1"/>
          </p:nvPr>
        </p:nvSpPr>
        <p:spPr/>
        <p:txBody>
          <a:bodyPr/>
          <a:lstStyle/>
          <a:p>
            <a:pPr>
              <a:buFont typeface="Wingdings" panose="05000000000000000000" pitchFamily="2" charset="2"/>
              <a:buChar char="Ø"/>
            </a:pPr>
            <a:r>
              <a:rPr lang="en-US" dirty="0"/>
              <a:t>API Gateway or Service Mesh:</a:t>
            </a:r>
          </a:p>
          <a:p>
            <a:pPr lvl="1">
              <a:buFont typeface="Wingdings" panose="05000000000000000000" pitchFamily="2" charset="2"/>
              <a:buChar char="Ø"/>
            </a:pPr>
            <a:r>
              <a:rPr lang="en-US" dirty="0"/>
              <a:t>Entry Point: Provides a single entry point for clients to interact with the microservices architecture.</a:t>
            </a:r>
          </a:p>
          <a:p>
            <a:pPr lvl="1">
              <a:buFont typeface="Wingdings" panose="05000000000000000000" pitchFamily="2" charset="2"/>
              <a:buChar char="Ø"/>
            </a:pPr>
            <a:r>
              <a:rPr lang="en-US" dirty="0"/>
              <a:t>Routing and Load Balancing: Routes requests to the appropriate command or query services and balances the load across instances.</a:t>
            </a:r>
          </a:p>
          <a:p>
            <a:pPr lvl="1">
              <a:buFont typeface="Wingdings" panose="05000000000000000000" pitchFamily="2" charset="2"/>
              <a:buChar char="Ø"/>
            </a:pPr>
            <a:r>
              <a:rPr lang="en-US" dirty="0"/>
              <a:t>Security and Authentication: Enforces security policies, authentication, and authorization mechanisms.</a:t>
            </a:r>
            <a:endParaRPr lang="en-IN" dirty="0"/>
          </a:p>
        </p:txBody>
      </p:sp>
    </p:spTree>
    <p:extLst>
      <p:ext uri="{BB962C8B-B14F-4D97-AF65-F5344CB8AC3E}">
        <p14:creationId xmlns:p14="http://schemas.microsoft.com/office/powerpoint/2010/main" val="311682072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F1BF-9781-3C7C-B53A-3568BE5034CF}"/>
              </a:ext>
            </a:extLst>
          </p:cNvPr>
          <p:cNvSpPr>
            <a:spLocks noGrp="1"/>
          </p:cNvSpPr>
          <p:nvPr>
            <p:ph type="title"/>
          </p:nvPr>
        </p:nvSpPr>
        <p:spPr/>
        <p:txBody>
          <a:bodyPr/>
          <a:lstStyle/>
          <a:p>
            <a:r>
              <a:rPr lang="en-US" dirty="0"/>
              <a:t>Advantages of CQRS Design Pattern in Microservices</a:t>
            </a:r>
            <a:endParaRPr lang="en-IN" dirty="0"/>
          </a:p>
        </p:txBody>
      </p:sp>
      <p:sp>
        <p:nvSpPr>
          <p:cNvPr id="3" name="Content Placeholder 2">
            <a:extLst>
              <a:ext uri="{FF2B5EF4-FFF2-40B4-BE49-F238E27FC236}">
                <a16:creationId xmlns:a16="http://schemas.microsoft.com/office/drawing/2014/main" id="{DE3D7FB2-A3A2-71C8-6B25-A067DE5DBC5C}"/>
              </a:ext>
            </a:extLst>
          </p:cNvPr>
          <p:cNvSpPr>
            <a:spLocks noGrp="1"/>
          </p:cNvSpPr>
          <p:nvPr>
            <p:ph idx="1"/>
          </p:nvPr>
        </p:nvSpPr>
        <p:spPr/>
        <p:txBody>
          <a:bodyPr/>
          <a:lstStyle/>
          <a:p>
            <a:pPr>
              <a:buFont typeface="Wingdings" panose="05000000000000000000" pitchFamily="2" charset="2"/>
              <a:buChar char="Ø"/>
            </a:pPr>
            <a:r>
              <a:rPr lang="en-US" dirty="0"/>
              <a:t>Scalability:</a:t>
            </a:r>
          </a:p>
          <a:p>
            <a:pPr lvl="1">
              <a:buFont typeface="Wingdings" panose="05000000000000000000" pitchFamily="2" charset="2"/>
              <a:buChar char="Ø"/>
            </a:pPr>
            <a:r>
              <a:rPr lang="en-US" dirty="0"/>
              <a:t>Independent Scaling: Command and query services can be scaled independently based on the workload they handle. This allows for better resource allocation and improved performance as each service can be optimized for its specific responsibilities.</a:t>
            </a:r>
          </a:p>
          <a:p>
            <a:pPr>
              <a:buFont typeface="Wingdings" panose="05000000000000000000" pitchFamily="2" charset="2"/>
              <a:buChar char="Ø"/>
            </a:pPr>
            <a:r>
              <a:rPr lang="en-US" dirty="0"/>
              <a:t>Performance Optimization:</a:t>
            </a:r>
          </a:p>
          <a:p>
            <a:pPr lvl="1">
              <a:buFont typeface="Wingdings" panose="05000000000000000000" pitchFamily="2" charset="2"/>
              <a:buChar char="Ø"/>
            </a:pPr>
            <a:r>
              <a:rPr lang="en-US" dirty="0"/>
              <a:t>Optimized Data Access: Command and query services can use separate data storage mechanisms optimized for their respective operations. For example, command services may use a NoSQL database for fast write operations, while query services may use a relational database for complex queries.</a:t>
            </a:r>
          </a:p>
          <a:p>
            <a:pPr lvl="1">
              <a:buFont typeface="Wingdings" panose="05000000000000000000" pitchFamily="2" charset="2"/>
              <a:buChar char="Ø"/>
            </a:pPr>
            <a:r>
              <a:rPr lang="en-US" dirty="0"/>
              <a:t>Efficient Read Operations: Query services can </a:t>
            </a:r>
            <a:r>
              <a:rPr lang="en-US" dirty="0" err="1"/>
              <a:t>denormalize</a:t>
            </a:r>
            <a:r>
              <a:rPr lang="en-US" dirty="0"/>
              <a:t> data, use caching strategies, or employ specialized data stores to optimize read operations and improve response times.</a:t>
            </a:r>
            <a:endParaRPr lang="en-IN" dirty="0"/>
          </a:p>
        </p:txBody>
      </p:sp>
    </p:spTree>
    <p:extLst>
      <p:ext uri="{BB962C8B-B14F-4D97-AF65-F5344CB8AC3E}">
        <p14:creationId xmlns:p14="http://schemas.microsoft.com/office/powerpoint/2010/main" val="15552214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F842-9042-7058-2796-5E86F020BDFE}"/>
              </a:ext>
            </a:extLst>
          </p:cNvPr>
          <p:cNvSpPr>
            <a:spLocks noGrp="1"/>
          </p:cNvSpPr>
          <p:nvPr>
            <p:ph type="title"/>
          </p:nvPr>
        </p:nvSpPr>
        <p:spPr/>
        <p:txBody>
          <a:bodyPr/>
          <a:lstStyle/>
          <a:p>
            <a:r>
              <a:rPr lang="en-US" dirty="0"/>
              <a:t>Advantages of CQRS Design Pattern in Microservices</a:t>
            </a:r>
            <a:endParaRPr lang="en-IN" dirty="0"/>
          </a:p>
        </p:txBody>
      </p:sp>
      <p:sp>
        <p:nvSpPr>
          <p:cNvPr id="3" name="Content Placeholder 2">
            <a:extLst>
              <a:ext uri="{FF2B5EF4-FFF2-40B4-BE49-F238E27FC236}">
                <a16:creationId xmlns:a16="http://schemas.microsoft.com/office/drawing/2014/main" id="{C869F577-C52B-1845-B092-9161EB97ED9A}"/>
              </a:ext>
            </a:extLst>
          </p:cNvPr>
          <p:cNvSpPr>
            <a:spLocks noGrp="1"/>
          </p:cNvSpPr>
          <p:nvPr>
            <p:ph idx="1"/>
          </p:nvPr>
        </p:nvSpPr>
        <p:spPr/>
        <p:txBody>
          <a:bodyPr>
            <a:normAutofit/>
          </a:bodyPr>
          <a:lstStyle/>
          <a:p>
            <a:pPr>
              <a:buFont typeface="Wingdings" panose="05000000000000000000" pitchFamily="2" charset="2"/>
              <a:buChar char="Ø"/>
            </a:pPr>
            <a:r>
              <a:rPr lang="en-US" dirty="0"/>
              <a:t>Flexibility and Maintainability:</a:t>
            </a:r>
          </a:p>
          <a:p>
            <a:pPr lvl="1">
              <a:buFont typeface="Wingdings" panose="05000000000000000000" pitchFamily="2" charset="2"/>
              <a:buChar char="Ø"/>
            </a:pPr>
            <a:r>
              <a:rPr lang="en-US" dirty="0"/>
              <a:t>Separation of Concerns: CQRS separates the responsibilities of handling commands (write operations) from handling queries (read operations). This separation makes it easier to understand, maintain, and evolve the system over time.</a:t>
            </a:r>
          </a:p>
          <a:p>
            <a:pPr lvl="1">
              <a:buFont typeface="Wingdings" panose="05000000000000000000" pitchFamily="2" charset="2"/>
              <a:buChar char="Ø"/>
            </a:pPr>
            <a:r>
              <a:rPr lang="en-US" dirty="0"/>
              <a:t>Modularity: Each microservice in a CQRS architecture encapsulates a specific business capability or domain, making it easier to update or replace individual services without impacting the entire system.</a:t>
            </a:r>
          </a:p>
          <a:p>
            <a:pPr>
              <a:buFont typeface="Wingdings" panose="05000000000000000000" pitchFamily="2" charset="2"/>
              <a:buChar char="Ø"/>
            </a:pPr>
            <a:r>
              <a:rPr lang="en-US" dirty="0"/>
              <a:t>Improved Performance and Responsiveness:</a:t>
            </a:r>
          </a:p>
          <a:p>
            <a:pPr lvl="1">
              <a:buFont typeface="Wingdings" panose="05000000000000000000" pitchFamily="2" charset="2"/>
              <a:buChar char="Ø"/>
            </a:pPr>
            <a:r>
              <a:rPr lang="en-US" dirty="0"/>
              <a:t>Reduced Blocking Operations: Separating read and write operations reduces contention and blocking, leading to better responsiveness and overall system performance.</a:t>
            </a:r>
          </a:p>
          <a:p>
            <a:pPr lvl="1">
              <a:buFont typeface="Wingdings" panose="05000000000000000000" pitchFamily="2" charset="2"/>
              <a:buChar char="Ø"/>
            </a:pPr>
            <a:r>
              <a:rPr lang="en-US" dirty="0"/>
              <a:t>Asynchronous Communication: CQRS often involves asynchronous communication between services, which can improve responsiveness by decoupling command execution from query processing.</a:t>
            </a:r>
            <a:endParaRPr lang="en-IN" dirty="0"/>
          </a:p>
        </p:txBody>
      </p:sp>
    </p:spTree>
    <p:extLst>
      <p:ext uri="{BB962C8B-B14F-4D97-AF65-F5344CB8AC3E}">
        <p14:creationId xmlns:p14="http://schemas.microsoft.com/office/powerpoint/2010/main" val="230777900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7656-3078-5F5D-4D56-60F166EE94A6}"/>
              </a:ext>
            </a:extLst>
          </p:cNvPr>
          <p:cNvSpPr>
            <a:spLocks noGrp="1"/>
          </p:cNvSpPr>
          <p:nvPr>
            <p:ph type="title"/>
          </p:nvPr>
        </p:nvSpPr>
        <p:spPr/>
        <p:txBody>
          <a:bodyPr/>
          <a:lstStyle/>
          <a:p>
            <a:r>
              <a:rPr lang="en-US" dirty="0"/>
              <a:t>Challenges of CQRS Design Pattern in Microservices</a:t>
            </a:r>
            <a:endParaRPr lang="en-IN" dirty="0"/>
          </a:p>
        </p:txBody>
      </p:sp>
      <p:sp>
        <p:nvSpPr>
          <p:cNvPr id="3" name="Content Placeholder 2">
            <a:extLst>
              <a:ext uri="{FF2B5EF4-FFF2-40B4-BE49-F238E27FC236}">
                <a16:creationId xmlns:a16="http://schemas.microsoft.com/office/drawing/2014/main" id="{8F7B1463-33DE-0DA5-9FD9-81B5DD74B538}"/>
              </a:ext>
            </a:extLst>
          </p:cNvPr>
          <p:cNvSpPr>
            <a:spLocks noGrp="1"/>
          </p:cNvSpPr>
          <p:nvPr>
            <p:ph idx="1"/>
          </p:nvPr>
        </p:nvSpPr>
        <p:spPr/>
        <p:txBody>
          <a:bodyPr>
            <a:normAutofit/>
          </a:bodyPr>
          <a:lstStyle/>
          <a:p>
            <a:pPr>
              <a:buFont typeface="Wingdings" panose="05000000000000000000" pitchFamily="2" charset="2"/>
              <a:buChar char="Ø"/>
            </a:pPr>
            <a:r>
              <a:rPr lang="en-US" dirty="0"/>
              <a:t>Increased Complexity:</a:t>
            </a:r>
          </a:p>
          <a:p>
            <a:pPr lvl="1">
              <a:buFont typeface="Wingdings" panose="05000000000000000000" pitchFamily="2" charset="2"/>
              <a:buChar char="Ø"/>
            </a:pPr>
            <a:r>
              <a:rPr lang="en-US" dirty="0"/>
              <a:t>Architectural Complexity: Implementing CQRS introduces additional architectural complexity, including the need for separate command and query paths, event sourcing, and eventual consistency mechanisms.</a:t>
            </a:r>
          </a:p>
          <a:p>
            <a:pPr lvl="1">
              <a:buFont typeface="Wingdings" panose="05000000000000000000" pitchFamily="2" charset="2"/>
              <a:buChar char="Ø"/>
            </a:pPr>
            <a:r>
              <a:rPr lang="en-US" dirty="0"/>
              <a:t>Development Complexity: Developing and maintaining separate codebases for command and query services can increase development overhead, especially for teams not familiar with the pattern.</a:t>
            </a:r>
          </a:p>
          <a:p>
            <a:pPr>
              <a:buFont typeface="Wingdings" panose="05000000000000000000" pitchFamily="2" charset="2"/>
              <a:buChar char="Ø"/>
            </a:pPr>
            <a:r>
              <a:rPr lang="en-US" dirty="0"/>
              <a:t>Consistency Management:</a:t>
            </a:r>
          </a:p>
          <a:p>
            <a:pPr lvl="1">
              <a:buFont typeface="Wingdings" panose="05000000000000000000" pitchFamily="2" charset="2"/>
              <a:buChar char="Ø"/>
            </a:pPr>
            <a:r>
              <a:rPr lang="en-US" dirty="0"/>
              <a:t>Eventual Consistency: Maintaining eventual consistency between the command and query sides can be challenging, especially in distributed systems with high concurrency and data replication delays.</a:t>
            </a:r>
          </a:p>
          <a:p>
            <a:pPr lvl="1">
              <a:buFont typeface="Wingdings" panose="05000000000000000000" pitchFamily="2" charset="2"/>
              <a:buChar char="Ø"/>
            </a:pPr>
            <a:r>
              <a:rPr lang="en-US" dirty="0"/>
              <a:t>Synchronization Issues: Ensuring that data updates propagated by commands are reflected accurately in query results requires careful synchronization mechanisms and handling of race conditions.</a:t>
            </a:r>
            <a:endParaRPr lang="en-IN" dirty="0"/>
          </a:p>
        </p:txBody>
      </p:sp>
    </p:spTree>
    <p:extLst>
      <p:ext uri="{BB962C8B-B14F-4D97-AF65-F5344CB8AC3E}">
        <p14:creationId xmlns:p14="http://schemas.microsoft.com/office/powerpoint/2010/main" val="38428419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E04E-11F5-7893-8A80-225520763CA1}"/>
              </a:ext>
            </a:extLst>
          </p:cNvPr>
          <p:cNvSpPr>
            <a:spLocks noGrp="1"/>
          </p:cNvSpPr>
          <p:nvPr>
            <p:ph type="title"/>
          </p:nvPr>
        </p:nvSpPr>
        <p:spPr/>
        <p:txBody>
          <a:bodyPr/>
          <a:lstStyle/>
          <a:p>
            <a:r>
              <a:rPr lang="en-US" dirty="0"/>
              <a:t>Challenges of CQRS Design Pattern in Microservices</a:t>
            </a:r>
            <a:endParaRPr lang="en-IN" dirty="0"/>
          </a:p>
        </p:txBody>
      </p:sp>
      <p:sp>
        <p:nvSpPr>
          <p:cNvPr id="3" name="Content Placeholder 2">
            <a:extLst>
              <a:ext uri="{FF2B5EF4-FFF2-40B4-BE49-F238E27FC236}">
                <a16:creationId xmlns:a16="http://schemas.microsoft.com/office/drawing/2014/main" id="{7246B8B7-04B2-B3C9-266F-CBB5C1171536}"/>
              </a:ext>
            </a:extLst>
          </p:cNvPr>
          <p:cNvSpPr>
            <a:spLocks noGrp="1"/>
          </p:cNvSpPr>
          <p:nvPr>
            <p:ph idx="1"/>
          </p:nvPr>
        </p:nvSpPr>
        <p:spPr/>
        <p:txBody>
          <a:bodyPr>
            <a:normAutofit/>
          </a:bodyPr>
          <a:lstStyle/>
          <a:p>
            <a:pPr>
              <a:buFont typeface="Wingdings" panose="05000000000000000000" pitchFamily="2" charset="2"/>
              <a:buChar char="Ø"/>
            </a:pPr>
            <a:r>
              <a:rPr lang="en-US" dirty="0"/>
              <a:t>Data Synchronization:</a:t>
            </a:r>
          </a:p>
          <a:p>
            <a:pPr lvl="1">
              <a:buFont typeface="Wingdings" panose="05000000000000000000" pitchFamily="2" charset="2"/>
              <a:buChar char="Ø"/>
            </a:pPr>
            <a:r>
              <a:rPr lang="en-US" dirty="0"/>
              <a:t>Data Duplication: CQRS often involves duplicating data between command and query models, leading to increased storage requirements and complexity in keeping data synchronized.</a:t>
            </a:r>
          </a:p>
          <a:p>
            <a:pPr lvl="1">
              <a:buFont typeface="Wingdings" panose="05000000000000000000" pitchFamily="2" charset="2"/>
              <a:buChar char="Ø"/>
            </a:pPr>
            <a:r>
              <a:rPr lang="en-US" dirty="0"/>
              <a:t>Data Integrity: Maintaining data integrity across multiple data stores and ensuring consistency between them can be challenging, especially during system failures or network partitions.</a:t>
            </a:r>
          </a:p>
          <a:p>
            <a:pPr>
              <a:buFont typeface="Wingdings" panose="05000000000000000000" pitchFamily="2" charset="2"/>
              <a:buChar char="Ø"/>
            </a:pPr>
            <a:r>
              <a:rPr lang="en-US" dirty="0"/>
              <a:t>Operational Overhead:</a:t>
            </a:r>
          </a:p>
          <a:p>
            <a:pPr lvl="1">
              <a:buFont typeface="Wingdings" panose="05000000000000000000" pitchFamily="2" charset="2"/>
              <a:buChar char="Ø"/>
            </a:pPr>
            <a:r>
              <a:rPr lang="en-US" dirty="0"/>
              <a:t>Infrastructure Management: Managing the infrastructure required for running separate command and query services, including deployment, monitoring, and scaling, can introduce additional operational overhead.</a:t>
            </a:r>
          </a:p>
          <a:p>
            <a:pPr lvl="1">
              <a:buFont typeface="Wingdings" panose="05000000000000000000" pitchFamily="2" charset="2"/>
              <a:buChar char="Ø"/>
            </a:pPr>
            <a:r>
              <a:rPr lang="en-US" dirty="0"/>
              <a:t>Monitoring and Debugging: Debugging and monitoring a CQRS-based microservices architecture require specialized tools and techniques to trace command and event flows and diagnose consistency issues.</a:t>
            </a:r>
            <a:endParaRPr lang="en-IN" dirty="0"/>
          </a:p>
        </p:txBody>
      </p:sp>
    </p:spTree>
    <p:extLst>
      <p:ext uri="{BB962C8B-B14F-4D97-AF65-F5344CB8AC3E}">
        <p14:creationId xmlns:p14="http://schemas.microsoft.com/office/powerpoint/2010/main" val="55997665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6CF9-FE86-6BEF-D36F-F11FF8C0D09B}"/>
              </a:ext>
            </a:extLst>
          </p:cNvPr>
          <p:cNvSpPr>
            <a:spLocks noGrp="1"/>
          </p:cNvSpPr>
          <p:nvPr>
            <p:ph type="title"/>
          </p:nvPr>
        </p:nvSpPr>
        <p:spPr/>
        <p:txBody>
          <a:bodyPr/>
          <a:lstStyle/>
          <a:p>
            <a:r>
              <a:rPr lang="en-US" dirty="0"/>
              <a:t>How CQRS is implemented in microservices?</a:t>
            </a:r>
            <a:endParaRPr lang="en-IN" dirty="0"/>
          </a:p>
        </p:txBody>
      </p:sp>
      <p:sp>
        <p:nvSpPr>
          <p:cNvPr id="3" name="Content Placeholder 2">
            <a:extLst>
              <a:ext uri="{FF2B5EF4-FFF2-40B4-BE49-F238E27FC236}">
                <a16:creationId xmlns:a16="http://schemas.microsoft.com/office/drawing/2014/main" id="{2583F5C6-0543-A90E-BA08-2DE6CD0A9AA0}"/>
              </a:ext>
            </a:extLst>
          </p:cNvPr>
          <p:cNvSpPr>
            <a:spLocks noGrp="1"/>
          </p:cNvSpPr>
          <p:nvPr>
            <p:ph idx="1"/>
          </p:nvPr>
        </p:nvSpPr>
        <p:spPr>
          <a:xfrm>
            <a:off x="1097280" y="1845734"/>
            <a:ext cx="10058400" cy="4348768"/>
          </a:xfrm>
        </p:spPr>
        <p:txBody>
          <a:bodyPr>
            <a:normAutofit/>
          </a:bodyPr>
          <a:lstStyle/>
          <a:p>
            <a:pPr>
              <a:buFont typeface="Wingdings" panose="05000000000000000000" pitchFamily="2" charset="2"/>
              <a:buChar char="Ø"/>
            </a:pPr>
            <a:r>
              <a:rPr lang="en-US" dirty="0"/>
              <a:t>Step 1: Identify Bounded Contexts:</a:t>
            </a:r>
          </a:p>
          <a:p>
            <a:pPr lvl="1">
              <a:buFont typeface="Wingdings" panose="05000000000000000000" pitchFamily="2" charset="2"/>
              <a:buChar char="Ø"/>
            </a:pPr>
            <a:r>
              <a:rPr lang="en-US" dirty="0"/>
              <a:t>Define bounded contexts within the domain where different rules and definitions apply. Each bounded context may correspond to a microservice boundary in the architecture.</a:t>
            </a:r>
          </a:p>
          <a:p>
            <a:pPr>
              <a:buFont typeface="Wingdings" panose="05000000000000000000" pitchFamily="2" charset="2"/>
              <a:buChar char="Ø"/>
            </a:pPr>
            <a:r>
              <a:rPr lang="en-US" dirty="0"/>
              <a:t>Step 2: Separate Command and Query Paths:</a:t>
            </a:r>
          </a:p>
          <a:p>
            <a:pPr lvl="1">
              <a:buFont typeface="Wingdings" panose="05000000000000000000" pitchFamily="2" charset="2"/>
              <a:buChar char="Ø"/>
            </a:pPr>
            <a:r>
              <a:rPr lang="en-US" dirty="0"/>
              <a:t>Designate specific microservices to handle commands (write operations) and others to handle queries (read operations). Ensure clear separation of concerns between these two paths.</a:t>
            </a:r>
          </a:p>
          <a:p>
            <a:pPr>
              <a:buFont typeface="Wingdings" panose="05000000000000000000" pitchFamily="2" charset="2"/>
              <a:buChar char="Ø"/>
            </a:pPr>
            <a:r>
              <a:rPr lang="en-US" dirty="0"/>
              <a:t>Step 3: Implement Command Services:</a:t>
            </a:r>
          </a:p>
          <a:p>
            <a:pPr lvl="1">
              <a:buFont typeface="Wingdings" panose="05000000000000000000" pitchFamily="2" charset="2"/>
              <a:buChar char="Ø"/>
            </a:pPr>
            <a:r>
              <a:rPr lang="en-US" dirty="0"/>
              <a:t>Create microservices responsible for handling commands. These services receive command requests, validate them, execute the necessary actions to change the system's state, and publish events representing state changes.</a:t>
            </a:r>
          </a:p>
          <a:p>
            <a:pPr>
              <a:buFont typeface="Wingdings" panose="05000000000000000000" pitchFamily="2" charset="2"/>
              <a:buChar char="Ø"/>
            </a:pPr>
            <a:r>
              <a:rPr lang="en-US" dirty="0"/>
              <a:t>Step 4: Implement Query Services:</a:t>
            </a:r>
          </a:p>
          <a:p>
            <a:pPr lvl="1">
              <a:buFont typeface="Wingdings" panose="05000000000000000000" pitchFamily="2" charset="2"/>
              <a:buChar char="Ø"/>
            </a:pPr>
            <a:r>
              <a:rPr lang="en-US" dirty="0"/>
              <a:t>Develop microservices dedicated to handling queries. These services retrieve data from the system in response to read requests, ensuring efficient data access and optimization for read operations.</a:t>
            </a:r>
            <a:endParaRPr lang="en-IN" dirty="0"/>
          </a:p>
        </p:txBody>
      </p:sp>
    </p:spTree>
    <p:extLst>
      <p:ext uri="{BB962C8B-B14F-4D97-AF65-F5344CB8AC3E}">
        <p14:creationId xmlns:p14="http://schemas.microsoft.com/office/powerpoint/2010/main" val="76289213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6EE9-C2A9-1B43-06A0-E6AF773AB793}"/>
              </a:ext>
            </a:extLst>
          </p:cNvPr>
          <p:cNvSpPr>
            <a:spLocks noGrp="1"/>
          </p:cNvSpPr>
          <p:nvPr>
            <p:ph type="title"/>
          </p:nvPr>
        </p:nvSpPr>
        <p:spPr/>
        <p:txBody>
          <a:bodyPr/>
          <a:lstStyle/>
          <a:p>
            <a:r>
              <a:rPr lang="en-US" dirty="0"/>
              <a:t>How CQRS is implemented in microservices?</a:t>
            </a:r>
            <a:endParaRPr lang="en-IN" dirty="0"/>
          </a:p>
        </p:txBody>
      </p:sp>
      <p:sp>
        <p:nvSpPr>
          <p:cNvPr id="3" name="Content Placeholder 2">
            <a:extLst>
              <a:ext uri="{FF2B5EF4-FFF2-40B4-BE49-F238E27FC236}">
                <a16:creationId xmlns:a16="http://schemas.microsoft.com/office/drawing/2014/main" id="{08742DCC-C1B0-D8BC-99DF-C4E03C458264}"/>
              </a:ext>
            </a:extLst>
          </p:cNvPr>
          <p:cNvSpPr>
            <a:spLocks noGrp="1"/>
          </p:cNvSpPr>
          <p:nvPr>
            <p:ph idx="1"/>
          </p:nvPr>
        </p:nvSpPr>
        <p:spPr/>
        <p:txBody>
          <a:bodyPr/>
          <a:lstStyle/>
          <a:p>
            <a:pPr>
              <a:buFont typeface="Wingdings" panose="05000000000000000000" pitchFamily="2" charset="2"/>
              <a:buChar char="Ø"/>
            </a:pPr>
            <a:r>
              <a:rPr lang="en-US" dirty="0"/>
              <a:t>Step 5: Define APIs:</a:t>
            </a:r>
          </a:p>
          <a:p>
            <a:pPr lvl="1">
              <a:buFont typeface="Wingdings" panose="05000000000000000000" pitchFamily="2" charset="2"/>
              <a:buChar char="Ø"/>
            </a:pPr>
            <a:r>
              <a:rPr lang="en-US" dirty="0"/>
              <a:t>Design clear and consistent APIs for command and query services, specifying the types of operations they support and the data formats they accept and return.</a:t>
            </a:r>
          </a:p>
          <a:p>
            <a:pPr>
              <a:buFont typeface="Wingdings" panose="05000000000000000000" pitchFamily="2" charset="2"/>
              <a:buChar char="Ø"/>
            </a:pPr>
            <a:r>
              <a:rPr lang="en-US" dirty="0"/>
              <a:t>Step 6: Choose Data Storage Mechanisms:</a:t>
            </a:r>
          </a:p>
          <a:p>
            <a:pPr lvl="1">
              <a:buFont typeface="Wingdings" panose="05000000000000000000" pitchFamily="2" charset="2"/>
              <a:buChar char="Ø"/>
            </a:pPr>
            <a:r>
              <a:rPr lang="en-US" dirty="0"/>
              <a:t>Select appropriate data storage mechanisms for command and query services based on their specific requirements. For example, command services may use NoSQL databases optimized for write operations, while query services may use relational databases for complex querying.</a:t>
            </a:r>
          </a:p>
          <a:p>
            <a:pPr>
              <a:buFont typeface="Wingdings" panose="05000000000000000000" pitchFamily="2" charset="2"/>
              <a:buChar char="Ø"/>
            </a:pPr>
            <a:r>
              <a:rPr lang="en-US" dirty="0"/>
              <a:t>Step 7: Establish Asynchronous Communication:</a:t>
            </a:r>
          </a:p>
          <a:p>
            <a:pPr lvl="1">
              <a:buFont typeface="Wingdings" panose="05000000000000000000" pitchFamily="2" charset="2"/>
              <a:buChar char="Ø"/>
            </a:pPr>
            <a:r>
              <a:rPr lang="en-US" dirty="0"/>
              <a:t>Implement asynchronous communication mechanisms between command and query services, such as message brokers or event buses. This allows command services to publish events representing state changes, which query services can subscribe to for eventual consistency.</a:t>
            </a:r>
            <a:endParaRPr lang="en-IN" dirty="0"/>
          </a:p>
        </p:txBody>
      </p:sp>
    </p:spTree>
    <p:extLst>
      <p:ext uri="{BB962C8B-B14F-4D97-AF65-F5344CB8AC3E}">
        <p14:creationId xmlns:p14="http://schemas.microsoft.com/office/powerpoint/2010/main" val="331173956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AEA4-28B0-4D3A-CB7C-E5113B814669}"/>
              </a:ext>
            </a:extLst>
          </p:cNvPr>
          <p:cNvSpPr>
            <a:spLocks noGrp="1"/>
          </p:cNvSpPr>
          <p:nvPr>
            <p:ph type="title"/>
          </p:nvPr>
        </p:nvSpPr>
        <p:spPr/>
        <p:txBody>
          <a:bodyPr/>
          <a:lstStyle/>
          <a:p>
            <a:r>
              <a:rPr lang="en-US" dirty="0"/>
              <a:t>How CQRS is implemented in microservices?</a:t>
            </a:r>
            <a:endParaRPr lang="en-IN" dirty="0"/>
          </a:p>
        </p:txBody>
      </p:sp>
      <p:sp>
        <p:nvSpPr>
          <p:cNvPr id="3" name="Content Placeholder 2">
            <a:extLst>
              <a:ext uri="{FF2B5EF4-FFF2-40B4-BE49-F238E27FC236}">
                <a16:creationId xmlns:a16="http://schemas.microsoft.com/office/drawing/2014/main" id="{F002AADA-5368-A233-B23D-F7C6B4D3D172}"/>
              </a:ext>
            </a:extLst>
          </p:cNvPr>
          <p:cNvSpPr>
            <a:spLocks noGrp="1"/>
          </p:cNvSpPr>
          <p:nvPr>
            <p:ph idx="1"/>
          </p:nvPr>
        </p:nvSpPr>
        <p:spPr/>
        <p:txBody>
          <a:bodyPr/>
          <a:lstStyle/>
          <a:p>
            <a:pPr>
              <a:buFont typeface="Wingdings" panose="05000000000000000000" pitchFamily="2" charset="2"/>
              <a:buChar char="Ø"/>
            </a:pPr>
            <a:r>
              <a:rPr lang="en-US" dirty="0"/>
              <a:t>Step 8: Handle Eventual Consistency:</a:t>
            </a:r>
          </a:p>
          <a:p>
            <a:pPr lvl="1">
              <a:buFont typeface="Wingdings" panose="05000000000000000000" pitchFamily="2" charset="2"/>
              <a:buChar char="Ø"/>
            </a:pPr>
            <a:r>
              <a:rPr lang="en-US" dirty="0"/>
              <a:t>Develop mechanisms to handle eventual consistency between command and query services. This may involve implementing reconciliation processes, compensating transactions, or using techniques like event replay to maintain consistency over time.</a:t>
            </a:r>
            <a:endParaRPr lang="en-IN" dirty="0"/>
          </a:p>
        </p:txBody>
      </p:sp>
    </p:spTree>
    <p:extLst>
      <p:ext uri="{BB962C8B-B14F-4D97-AF65-F5344CB8AC3E}">
        <p14:creationId xmlns:p14="http://schemas.microsoft.com/office/powerpoint/2010/main" val="41992697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C86C-8C5B-6060-6000-B6B8DF0056A3}"/>
              </a:ext>
            </a:extLst>
          </p:cNvPr>
          <p:cNvSpPr>
            <a:spLocks noGrp="1"/>
          </p:cNvSpPr>
          <p:nvPr>
            <p:ph type="title"/>
          </p:nvPr>
        </p:nvSpPr>
        <p:spPr/>
        <p:txBody>
          <a:bodyPr/>
          <a:lstStyle/>
          <a:p>
            <a:r>
              <a:rPr lang="en-US" dirty="0"/>
              <a:t>Real-world Use Cases of CQRS Design Pattern in Microservices</a:t>
            </a:r>
            <a:endParaRPr lang="en-IN" dirty="0"/>
          </a:p>
        </p:txBody>
      </p:sp>
      <p:sp>
        <p:nvSpPr>
          <p:cNvPr id="3" name="Content Placeholder 2">
            <a:extLst>
              <a:ext uri="{FF2B5EF4-FFF2-40B4-BE49-F238E27FC236}">
                <a16:creationId xmlns:a16="http://schemas.microsoft.com/office/drawing/2014/main" id="{38D12F3B-FB21-5521-DCAC-EE3DB1850B8E}"/>
              </a:ext>
            </a:extLst>
          </p:cNvPr>
          <p:cNvSpPr>
            <a:spLocks noGrp="1"/>
          </p:cNvSpPr>
          <p:nvPr>
            <p:ph idx="1"/>
          </p:nvPr>
        </p:nvSpPr>
        <p:spPr/>
        <p:txBody>
          <a:bodyPr/>
          <a:lstStyle/>
          <a:p>
            <a:pPr>
              <a:buFont typeface="Wingdings" panose="05000000000000000000" pitchFamily="2" charset="2"/>
              <a:buChar char="Ø"/>
            </a:pPr>
            <a:r>
              <a:rPr lang="en-US" dirty="0"/>
              <a:t>E-commerce Platforms:</a:t>
            </a:r>
          </a:p>
          <a:p>
            <a:pPr>
              <a:buFont typeface="Wingdings" panose="05000000000000000000" pitchFamily="2" charset="2"/>
              <a:buChar char="Ø"/>
            </a:pPr>
            <a:r>
              <a:rPr lang="en-US" dirty="0"/>
              <a:t>Financial Systems:</a:t>
            </a:r>
          </a:p>
          <a:p>
            <a:pPr>
              <a:buFont typeface="Wingdings" panose="05000000000000000000" pitchFamily="2" charset="2"/>
              <a:buChar char="Ø"/>
            </a:pPr>
            <a:r>
              <a:rPr lang="en-US" dirty="0"/>
              <a:t>Content Management Systems (CMS):</a:t>
            </a:r>
          </a:p>
          <a:p>
            <a:pPr>
              <a:buFont typeface="Wingdings" panose="05000000000000000000" pitchFamily="2" charset="2"/>
              <a:buChar char="Ø"/>
            </a:pPr>
            <a:r>
              <a:rPr lang="en-US" dirty="0"/>
              <a:t>Internet of Things (IoT) Applications:</a:t>
            </a:r>
          </a:p>
          <a:p>
            <a:pPr>
              <a:buFont typeface="Wingdings" panose="05000000000000000000" pitchFamily="2" charset="2"/>
              <a:buChar char="Ø"/>
            </a:pPr>
            <a:r>
              <a:rPr lang="en-US" dirty="0"/>
              <a:t>Online Gaming Platforms:</a:t>
            </a:r>
          </a:p>
          <a:p>
            <a:pPr>
              <a:buFont typeface="Wingdings" panose="05000000000000000000" pitchFamily="2" charset="2"/>
              <a:buChar char="Ø"/>
            </a:pPr>
            <a:r>
              <a:rPr lang="en-US" dirty="0"/>
              <a:t>Supply Chain Management Systems:</a:t>
            </a:r>
          </a:p>
          <a:p>
            <a:pPr>
              <a:buFont typeface="Wingdings" panose="05000000000000000000" pitchFamily="2" charset="2"/>
              <a:buChar char="Ø"/>
            </a:pPr>
            <a:r>
              <a:rPr lang="en-US" dirty="0"/>
              <a:t>Healthcare Applications:</a:t>
            </a:r>
            <a:endParaRPr lang="en-IN" dirty="0"/>
          </a:p>
        </p:txBody>
      </p:sp>
    </p:spTree>
    <p:extLst>
      <p:ext uri="{BB962C8B-B14F-4D97-AF65-F5344CB8AC3E}">
        <p14:creationId xmlns:p14="http://schemas.microsoft.com/office/powerpoint/2010/main" val="23459976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3473-3AE5-2204-E581-494C24FE1E76}"/>
              </a:ext>
            </a:extLst>
          </p:cNvPr>
          <p:cNvSpPr>
            <a:spLocks noGrp="1"/>
          </p:cNvSpPr>
          <p:nvPr>
            <p:ph type="title"/>
          </p:nvPr>
        </p:nvSpPr>
        <p:spPr/>
        <p:txBody>
          <a:bodyPr/>
          <a:lstStyle/>
          <a:p>
            <a:r>
              <a:rPr lang="en-US" dirty="0"/>
              <a:t>Design Guidelines for CQRS Design Pattern in Microservices</a:t>
            </a:r>
            <a:endParaRPr lang="en-IN" dirty="0"/>
          </a:p>
        </p:txBody>
      </p:sp>
      <p:sp>
        <p:nvSpPr>
          <p:cNvPr id="3" name="Content Placeholder 2">
            <a:extLst>
              <a:ext uri="{FF2B5EF4-FFF2-40B4-BE49-F238E27FC236}">
                <a16:creationId xmlns:a16="http://schemas.microsoft.com/office/drawing/2014/main" id="{027B4649-CE4B-4C63-F29A-11242A5D108D}"/>
              </a:ext>
            </a:extLst>
          </p:cNvPr>
          <p:cNvSpPr>
            <a:spLocks noGrp="1"/>
          </p:cNvSpPr>
          <p:nvPr>
            <p:ph idx="1"/>
          </p:nvPr>
        </p:nvSpPr>
        <p:spPr>
          <a:xfrm>
            <a:off x="1097280" y="1845733"/>
            <a:ext cx="10058400" cy="4594095"/>
          </a:xfrm>
        </p:spPr>
        <p:txBody>
          <a:bodyPr>
            <a:normAutofit fontScale="92500" lnSpcReduction="20000"/>
          </a:bodyPr>
          <a:lstStyle/>
          <a:p>
            <a:r>
              <a:rPr lang="en-US" dirty="0"/>
              <a:t>When implementing the CQRS (Command Query Responsibility Segregation) pattern in a microservices architecture, consider the following design guidelines:</a:t>
            </a:r>
          </a:p>
          <a:p>
            <a:pPr marL="0" indent="0">
              <a:buNone/>
            </a:pPr>
            <a:endParaRPr lang="en-US" dirty="0"/>
          </a:p>
          <a:p>
            <a:pPr>
              <a:buFont typeface="Wingdings" panose="05000000000000000000" pitchFamily="2" charset="2"/>
              <a:buChar char="Ø"/>
            </a:pPr>
            <a:r>
              <a:rPr lang="en-US" dirty="0"/>
              <a:t>Clear Separation of Concerns:</a:t>
            </a:r>
          </a:p>
          <a:p>
            <a:pPr lvl="1">
              <a:buFont typeface="Wingdings" panose="05000000000000000000" pitchFamily="2" charset="2"/>
              <a:buChar char="Ø"/>
            </a:pPr>
            <a:r>
              <a:rPr lang="en-US" dirty="0"/>
              <a:t>Clearly define the responsibilities of command and query services. Command services handle write operations, while query services handle read operations. Ensure that each service has a well-defined and cohesive purpose.</a:t>
            </a:r>
          </a:p>
          <a:p>
            <a:pPr>
              <a:buFont typeface="Wingdings" panose="05000000000000000000" pitchFamily="2" charset="2"/>
              <a:buChar char="Ø"/>
            </a:pPr>
            <a:r>
              <a:rPr lang="en-US" dirty="0"/>
              <a:t>Domain-Driven Design (DDD) Alignment:</a:t>
            </a:r>
          </a:p>
          <a:p>
            <a:pPr lvl="1">
              <a:buFont typeface="Wingdings" panose="05000000000000000000" pitchFamily="2" charset="2"/>
              <a:buChar char="Ø"/>
            </a:pPr>
            <a:r>
              <a:rPr lang="en-US" dirty="0"/>
              <a:t>Align the microservices architecture with domain-driven design principles. Identify bounded contexts, aggregates, and domain entities, and map them to individual microservices following the CQRS pattern.</a:t>
            </a:r>
          </a:p>
          <a:p>
            <a:pPr>
              <a:buFont typeface="Wingdings" panose="05000000000000000000" pitchFamily="2" charset="2"/>
              <a:buChar char="Ø"/>
            </a:pPr>
            <a:r>
              <a:rPr lang="en-US" dirty="0"/>
              <a:t>Granular Service Boundaries:</a:t>
            </a:r>
          </a:p>
          <a:p>
            <a:pPr lvl="1">
              <a:buFont typeface="Wingdings" panose="05000000000000000000" pitchFamily="2" charset="2"/>
              <a:buChar char="Ø"/>
            </a:pPr>
            <a:r>
              <a:rPr lang="en-US" dirty="0"/>
              <a:t>Define fine-grained service boundaries based on business capabilities or domain contexts. Avoid creating monolithic services that handle both commands and queries, as this can lead to complexity and coupling.</a:t>
            </a:r>
          </a:p>
          <a:p>
            <a:pPr>
              <a:buFont typeface="Wingdings" panose="05000000000000000000" pitchFamily="2" charset="2"/>
              <a:buChar char="Ø"/>
            </a:pPr>
            <a:r>
              <a:rPr lang="en-US" dirty="0"/>
              <a:t>API Design:</a:t>
            </a:r>
          </a:p>
          <a:p>
            <a:pPr lvl="1">
              <a:buFont typeface="Wingdings" panose="05000000000000000000" pitchFamily="2" charset="2"/>
              <a:buChar char="Ø"/>
            </a:pPr>
            <a:r>
              <a:rPr lang="en-US" dirty="0"/>
              <a:t>Design clear and consistent APIs for command and query services. Use descriptive and meaningful endpoint names, and define data formats and request/response structures that are intuitive and easy to use.</a:t>
            </a:r>
            <a:endParaRPr lang="en-IN" dirty="0"/>
          </a:p>
        </p:txBody>
      </p:sp>
    </p:spTree>
    <p:extLst>
      <p:ext uri="{BB962C8B-B14F-4D97-AF65-F5344CB8AC3E}">
        <p14:creationId xmlns:p14="http://schemas.microsoft.com/office/powerpoint/2010/main" val="4050421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6" name="Rectangle 5135">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138" name="Rectangle 5137">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140" name="Straight Connector 5139">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BD71E6-025A-6DE1-F0A6-5BA21D58E0DB}"/>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Third-party Registration</a:t>
            </a:r>
          </a:p>
        </p:txBody>
      </p:sp>
      <p:sp>
        <p:nvSpPr>
          <p:cNvPr id="3" name="Content Placeholder 2">
            <a:extLst>
              <a:ext uri="{FF2B5EF4-FFF2-40B4-BE49-F238E27FC236}">
                <a16:creationId xmlns:a16="http://schemas.microsoft.com/office/drawing/2014/main" id="{CF3E7A28-9891-362E-ADE0-3319EA1ABA2D}"/>
              </a:ext>
            </a:extLst>
          </p:cNvPr>
          <p:cNvSpPr>
            <a:spLocks noGrp="1"/>
          </p:cNvSpPr>
          <p:nvPr>
            <p:ph sz="half" idx="1"/>
          </p:nvPr>
        </p:nvSpPr>
        <p:spPr>
          <a:xfrm>
            <a:off x="1097279" y="1845734"/>
            <a:ext cx="6454987" cy="4023360"/>
          </a:xfrm>
        </p:spPr>
        <p:txBody>
          <a:bodyPr vert="horz" lIns="0" tIns="45720" rIns="0" bIns="45720" rtlCol="0">
            <a:normAutofit/>
          </a:bodyPr>
          <a:lstStyle/>
          <a:p>
            <a:pPr>
              <a:buFont typeface="Calibri" panose="020F0502020204030204" pitchFamily="34" charset="0"/>
              <a:buChar char="Ø"/>
            </a:pPr>
            <a:r>
              <a:rPr lang="en-US" sz="1400" dirty="0"/>
              <a:t> Service instances aren’t responsible for registration in the Service Registry. Instead, another system component known as the Service Register is responsible for registration. </a:t>
            </a:r>
          </a:p>
          <a:p>
            <a:pPr>
              <a:buFont typeface="Calibri" panose="020F0502020204030204" pitchFamily="34" charset="0"/>
              <a:buChar char="Ø"/>
            </a:pPr>
            <a:r>
              <a:rPr lang="en-US" sz="1400" dirty="0"/>
              <a:t>The Service Register keeps track of changes to running instances by polling the deployment environment or subscribing to events. </a:t>
            </a:r>
          </a:p>
          <a:p>
            <a:pPr>
              <a:buFont typeface="Calibri" panose="020F0502020204030204" pitchFamily="34" charset="0"/>
              <a:buChar char="Ø"/>
            </a:pPr>
            <a:r>
              <a:rPr lang="en-US" sz="1400" dirty="0"/>
              <a:t>When it detects a newly available service instance, it records it in its database. </a:t>
            </a:r>
          </a:p>
          <a:p>
            <a:pPr>
              <a:buFont typeface="Calibri" panose="020F0502020204030204" pitchFamily="34" charset="0"/>
              <a:buChar char="Ø"/>
            </a:pPr>
            <a:r>
              <a:rPr lang="en-US" sz="1400" dirty="0"/>
              <a:t>The Service Registry also de-registers terminated service instances.</a:t>
            </a:r>
          </a:p>
          <a:p>
            <a:pPr>
              <a:buFont typeface="Calibri" panose="020F0502020204030204" pitchFamily="34" charset="0"/>
              <a:buChar char="Ø"/>
            </a:pPr>
            <a:endParaRPr lang="en-US" sz="1400" dirty="0"/>
          </a:p>
          <a:p>
            <a:pPr marL="0" indent="0">
              <a:buFont typeface="Calibri" panose="020F0502020204030204" pitchFamily="34" charset="0"/>
              <a:buNone/>
            </a:pPr>
            <a:r>
              <a:rPr lang="en-US" sz="1400" b="1" dirty="0"/>
              <a:t>Advantages is that services are decoupled from the Service Registry. There’s no need to implement service registration logic for each programming language and framework. Instead, the registration of service instances is managed centrally within a dedicated service.</a:t>
            </a:r>
            <a:br>
              <a:rPr lang="en-US" sz="1400" b="1" dirty="0"/>
            </a:br>
            <a:r>
              <a:rPr lang="en-US" sz="1400" b="1" dirty="0"/>
              <a:t>Disadvantage of this model is that, unless it’s embedded in the deployment environment, it’s yet another highly available system component that needs to be set up and managed.</a:t>
            </a:r>
          </a:p>
        </p:txBody>
      </p:sp>
      <p:pic>
        <p:nvPicPr>
          <p:cNvPr id="5122" name="Picture 2" descr="Service Discovery 3rd Registration">
            <a:extLst>
              <a:ext uri="{FF2B5EF4-FFF2-40B4-BE49-F238E27FC236}">
                <a16:creationId xmlns:a16="http://schemas.microsoft.com/office/drawing/2014/main" id="{3B1E0DF1-97C0-0283-88B2-FABDDC1560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951256"/>
            <a:ext cx="3135109" cy="1401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33636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832E-2ECB-80A1-8623-EA1D1BCE4312}"/>
              </a:ext>
            </a:extLst>
          </p:cNvPr>
          <p:cNvSpPr>
            <a:spLocks noGrp="1"/>
          </p:cNvSpPr>
          <p:nvPr>
            <p:ph type="title"/>
          </p:nvPr>
        </p:nvSpPr>
        <p:spPr/>
        <p:txBody>
          <a:bodyPr/>
          <a:lstStyle/>
          <a:p>
            <a:r>
              <a:rPr lang="en-US" dirty="0"/>
              <a:t>Tools and Frameworks Available in CQRS Design Pattern</a:t>
            </a:r>
            <a:endParaRPr lang="en-IN" dirty="0"/>
          </a:p>
        </p:txBody>
      </p:sp>
      <p:sp>
        <p:nvSpPr>
          <p:cNvPr id="3" name="Content Placeholder 2">
            <a:extLst>
              <a:ext uri="{FF2B5EF4-FFF2-40B4-BE49-F238E27FC236}">
                <a16:creationId xmlns:a16="http://schemas.microsoft.com/office/drawing/2014/main" id="{D9B84672-5566-4171-F398-695C0A1869EB}"/>
              </a:ext>
            </a:extLst>
          </p:cNvPr>
          <p:cNvSpPr>
            <a:spLocks noGrp="1"/>
          </p:cNvSpPr>
          <p:nvPr>
            <p:ph idx="1"/>
          </p:nvPr>
        </p:nvSpPr>
        <p:spPr/>
        <p:txBody>
          <a:bodyPr/>
          <a:lstStyle/>
          <a:p>
            <a:pPr>
              <a:buFont typeface="Wingdings" panose="05000000000000000000" pitchFamily="2" charset="2"/>
              <a:buChar char="Ø"/>
            </a:pPr>
            <a:r>
              <a:rPr lang="en-IN" dirty="0"/>
              <a:t>Axon Framework</a:t>
            </a:r>
          </a:p>
          <a:p>
            <a:pPr>
              <a:buFont typeface="Wingdings" panose="05000000000000000000" pitchFamily="2" charset="2"/>
              <a:buChar char="Ø"/>
            </a:pPr>
            <a:r>
              <a:rPr lang="en-IN" dirty="0" err="1"/>
              <a:t>EventFlow</a:t>
            </a:r>
            <a:endParaRPr lang="en-IN" dirty="0"/>
          </a:p>
          <a:p>
            <a:pPr>
              <a:buFont typeface="Wingdings" panose="05000000000000000000" pitchFamily="2" charset="2"/>
              <a:buChar char="Ø"/>
            </a:pPr>
            <a:r>
              <a:rPr lang="en-IN" dirty="0" err="1"/>
              <a:t>Lagom</a:t>
            </a:r>
            <a:endParaRPr lang="en-IN" dirty="0"/>
          </a:p>
          <a:p>
            <a:pPr>
              <a:buFont typeface="Wingdings" panose="05000000000000000000" pitchFamily="2" charset="2"/>
              <a:buChar char="Ø"/>
            </a:pPr>
            <a:r>
              <a:rPr lang="en-IN" dirty="0"/>
              <a:t>Akka</a:t>
            </a:r>
          </a:p>
          <a:p>
            <a:pPr>
              <a:buFont typeface="Wingdings" panose="05000000000000000000" pitchFamily="2" charset="2"/>
              <a:buChar char="Ø"/>
            </a:pPr>
            <a:r>
              <a:rPr lang="en-IN" dirty="0"/>
              <a:t>Spring Framework</a:t>
            </a:r>
          </a:p>
        </p:txBody>
      </p:sp>
    </p:spTree>
    <p:extLst>
      <p:ext uri="{BB962C8B-B14F-4D97-AF65-F5344CB8AC3E}">
        <p14:creationId xmlns:p14="http://schemas.microsoft.com/office/powerpoint/2010/main" val="13859240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948D-78F6-ACB1-7008-F016BCED657E}"/>
              </a:ext>
            </a:extLst>
          </p:cNvPr>
          <p:cNvSpPr>
            <a:spLocks noGrp="1"/>
          </p:cNvSpPr>
          <p:nvPr>
            <p:ph type="title"/>
          </p:nvPr>
        </p:nvSpPr>
        <p:spPr/>
        <p:txBody>
          <a:bodyPr/>
          <a:lstStyle/>
          <a:p>
            <a:r>
              <a:rPr lang="en-US" dirty="0"/>
              <a:t>Real life example of CQRS Design Pattern in Microservices</a:t>
            </a:r>
            <a:endParaRPr lang="en-IN" dirty="0"/>
          </a:p>
        </p:txBody>
      </p:sp>
      <p:sp>
        <p:nvSpPr>
          <p:cNvPr id="3" name="Content Placeholder 2">
            <a:extLst>
              <a:ext uri="{FF2B5EF4-FFF2-40B4-BE49-F238E27FC236}">
                <a16:creationId xmlns:a16="http://schemas.microsoft.com/office/drawing/2014/main" id="{09BD55C3-F593-AEDB-E07C-43DCD52B1298}"/>
              </a:ext>
            </a:extLst>
          </p:cNvPr>
          <p:cNvSpPr>
            <a:spLocks noGrp="1"/>
          </p:cNvSpPr>
          <p:nvPr>
            <p:ph idx="1"/>
          </p:nvPr>
        </p:nvSpPr>
        <p:spPr/>
        <p:txBody>
          <a:bodyPr/>
          <a:lstStyle/>
          <a:p>
            <a:r>
              <a:rPr lang="en-US" dirty="0"/>
              <a:t>A real-life example of the CQRS (Command Query Responsibility Segregation) pattern in a microservices architecture can be found in an e-commerce platform. Let's consider an online bookstore:</a:t>
            </a:r>
          </a:p>
          <a:p>
            <a:endParaRPr lang="en-US" dirty="0"/>
          </a:p>
          <a:p>
            <a:endParaRPr lang="en-IN" dirty="0"/>
          </a:p>
        </p:txBody>
      </p:sp>
    </p:spTree>
    <p:extLst>
      <p:ext uri="{BB962C8B-B14F-4D97-AF65-F5344CB8AC3E}">
        <p14:creationId xmlns:p14="http://schemas.microsoft.com/office/powerpoint/2010/main" val="404355871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3795-7562-84A3-D92D-2CECBD4A1ABB}"/>
              </a:ext>
            </a:extLst>
          </p:cNvPr>
          <p:cNvSpPr>
            <a:spLocks noGrp="1"/>
          </p:cNvSpPr>
          <p:nvPr>
            <p:ph type="title"/>
          </p:nvPr>
        </p:nvSpPr>
        <p:spPr/>
        <p:txBody>
          <a:bodyPr/>
          <a:lstStyle/>
          <a:p>
            <a:r>
              <a:rPr lang="en-US" dirty="0"/>
              <a:t>Real life example of CQRS Design Pattern in Microservices</a:t>
            </a:r>
            <a:endParaRPr lang="en-IN" dirty="0"/>
          </a:p>
        </p:txBody>
      </p:sp>
      <p:sp>
        <p:nvSpPr>
          <p:cNvPr id="3" name="Content Placeholder 2">
            <a:extLst>
              <a:ext uri="{FF2B5EF4-FFF2-40B4-BE49-F238E27FC236}">
                <a16:creationId xmlns:a16="http://schemas.microsoft.com/office/drawing/2014/main" id="{E109DAE6-EC82-8DB1-4E5A-FB36DA712788}"/>
              </a:ext>
            </a:extLst>
          </p:cNvPr>
          <p:cNvSpPr>
            <a:spLocks noGrp="1"/>
          </p:cNvSpPr>
          <p:nvPr>
            <p:ph idx="1"/>
          </p:nvPr>
        </p:nvSpPr>
        <p:spPr/>
        <p:txBody>
          <a:bodyPr/>
          <a:lstStyle/>
          <a:p>
            <a:pPr>
              <a:buFont typeface="Wingdings" panose="05000000000000000000" pitchFamily="2" charset="2"/>
              <a:buChar char="Ø"/>
            </a:pPr>
            <a:r>
              <a:rPr lang="en-US" dirty="0"/>
              <a:t>Command Services:</a:t>
            </a:r>
          </a:p>
          <a:p>
            <a:pPr lvl="1">
              <a:buFont typeface="Wingdings" panose="05000000000000000000" pitchFamily="2" charset="2"/>
              <a:buChar char="Ø"/>
            </a:pPr>
            <a:r>
              <a:rPr lang="en-US" dirty="0"/>
              <a:t>Order Service: Responsible for handling commands related to order management.</a:t>
            </a:r>
          </a:p>
          <a:p>
            <a:pPr lvl="2">
              <a:buFont typeface="Wingdings" panose="05000000000000000000" pitchFamily="2" charset="2"/>
              <a:buChar char="Ø"/>
            </a:pPr>
            <a:r>
              <a:rPr lang="en-US" dirty="0"/>
              <a:t>Commands include creating new orders, updating order status, and processing payments.</a:t>
            </a:r>
          </a:p>
          <a:p>
            <a:pPr lvl="2">
              <a:buFont typeface="Wingdings" panose="05000000000000000000" pitchFamily="2" charset="2"/>
              <a:buChar char="Ø"/>
            </a:pPr>
            <a:r>
              <a:rPr lang="en-US" dirty="0"/>
              <a:t>This service ensures that orders are validated, processed, and persisted in the database.</a:t>
            </a:r>
          </a:p>
          <a:p>
            <a:pPr lvl="1">
              <a:buFont typeface="Wingdings" panose="05000000000000000000" pitchFamily="2" charset="2"/>
              <a:buChar char="Ø"/>
            </a:pPr>
            <a:r>
              <a:rPr lang="en-US" dirty="0"/>
              <a:t>Inventory Service: Responsible for managing commands related to inventory management.</a:t>
            </a:r>
          </a:p>
          <a:p>
            <a:pPr lvl="2">
              <a:buFont typeface="Wingdings" panose="05000000000000000000" pitchFamily="2" charset="2"/>
              <a:buChar char="Ø"/>
            </a:pPr>
            <a:r>
              <a:rPr lang="en-US" dirty="0"/>
              <a:t>Commands include adding or subtracting inventory stock for books, updating product availability, and handling backorders.</a:t>
            </a:r>
          </a:p>
          <a:p>
            <a:pPr lvl="2">
              <a:buFont typeface="Wingdings" panose="05000000000000000000" pitchFamily="2" charset="2"/>
              <a:buChar char="Ø"/>
            </a:pPr>
            <a:r>
              <a:rPr lang="en-US" dirty="0"/>
              <a:t>This service ensures that inventory changes are accurately reflected in the system and updates inventory levels accordingly.</a:t>
            </a:r>
          </a:p>
          <a:p>
            <a:endParaRPr lang="en-IN" dirty="0"/>
          </a:p>
        </p:txBody>
      </p:sp>
    </p:spTree>
    <p:extLst>
      <p:ext uri="{BB962C8B-B14F-4D97-AF65-F5344CB8AC3E}">
        <p14:creationId xmlns:p14="http://schemas.microsoft.com/office/powerpoint/2010/main" val="23850108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4918-AF39-AB15-248F-E5E3F3A9864D}"/>
              </a:ext>
            </a:extLst>
          </p:cNvPr>
          <p:cNvSpPr>
            <a:spLocks noGrp="1"/>
          </p:cNvSpPr>
          <p:nvPr>
            <p:ph type="title"/>
          </p:nvPr>
        </p:nvSpPr>
        <p:spPr/>
        <p:txBody>
          <a:bodyPr/>
          <a:lstStyle/>
          <a:p>
            <a:r>
              <a:rPr lang="en-US" dirty="0"/>
              <a:t>Real life example of CQRS Design Pattern in Microservices</a:t>
            </a:r>
            <a:endParaRPr lang="en-IN" dirty="0"/>
          </a:p>
        </p:txBody>
      </p:sp>
      <p:sp>
        <p:nvSpPr>
          <p:cNvPr id="3" name="Content Placeholder 2">
            <a:extLst>
              <a:ext uri="{FF2B5EF4-FFF2-40B4-BE49-F238E27FC236}">
                <a16:creationId xmlns:a16="http://schemas.microsoft.com/office/drawing/2014/main" id="{87B32BEC-A65E-DD24-D1FB-6058C1CA4B7C}"/>
              </a:ext>
            </a:extLst>
          </p:cNvPr>
          <p:cNvSpPr>
            <a:spLocks noGrp="1"/>
          </p:cNvSpPr>
          <p:nvPr>
            <p:ph idx="1"/>
          </p:nvPr>
        </p:nvSpPr>
        <p:spPr/>
        <p:txBody>
          <a:bodyPr>
            <a:normAutofit/>
          </a:bodyPr>
          <a:lstStyle/>
          <a:p>
            <a:pPr>
              <a:buFont typeface="Wingdings" panose="05000000000000000000" pitchFamily="2" charset="2"/>
              <a:buChar char="Ø"/>
            </a:pPr>
            <a:r>
              <a:rPr lang="en-US" dirty="0"/>
              <a:t>Query Services:</a:t>
            </a:r>
          </a:p>
          <a:p>
            <a:pPr lvl="1">
              <a:buFont typeface="Wingdings" panose="05000000000000000000" pitchFamily="2" charset="2"/>
              <a:buChar char="Ø"/>
            </a:pPr>
            <a:r>
              <a:rPr lang="en-US" dirty="0"/>
              <a:t>Product Catalog Service: Responsible for handling queries related to the product catalog.</a:t>
            </a:r>
          </a:p>
          <a:p>
            <a:pPr lvl="2">
              <a:buFont typeface="Wingdings" panose="05000000000000000000" pitchFamily="2" charset="2"/>
              <a:buChar char="Ø"/>
            </a:pPr>
            <a:r>
              <a:rPr lang="en-US" dirty="0"/>
              <a:t>Queries include retrieving book information, searching for books by title or author, and listing available products.</a:t>
            </a:r>
          </a:p>
          <a:p>
            <a:pPr lvl="2">
              <a:buFont typeface="Wingdings" panose="05000000000000000000" pitchFamily="2" charset="2"/>
              <a:buChar char="Ø"/>
            </a:pPr>
            <a:r>
              <a:rPr lang="en-US" dirty="0"/>
              <a:t>This service provides fast and efficient access to product data for displaying on the website or mobile app.</a:t>
            </a:r>
          </a:p>
          <a:p>
            <a:pPr lvl="1">
              <a:buFont typeface="Wingdings" panose="05000000000000000000" pitchFamily="2" charset="2"/>
              <a:buChar char="Ø"/>
            </a:pPr>
            <a:r>
              <a:rPr lang="en-US" dirty="0"/>
              <a:t>Order History Service: Responsible for handling queries related to order history and customer profiles.</a:t>
            </a:r>
          </a:p>
          <a:p>
            <a:pPr lvl="2">
              <a:buFont typeface="Wingdings" panose="05000000000000000000" pitchFamily="2" charset="2"/>
              <a:buChar char="Ø"/>
            </a:pPr>
            <a:r>
              <a:rPr lang="en-US" dirty="0"/>
              <a:t>Queries include retrieving order details, viewing order history, and managing user profiles.</a:t>
            </a:r>
          </a:p>
          <a:p>
            <a:pPr lvl="2">
              <a:buFont typeface="Wingdings" panose="05000000000000000000" pitchFamily="2" charset="2"/>
              <a:buChar char="Ø"/>
            </a:pPr>
            <a:r>
              <a:rPr lang="en-US" dirty="0"/>
              <a:t>This service provides customers with access to their past orders and allows them to track order status.</a:t>
            </a:r>
            <a:endParaRPr lang="en-IN" dirty="0"/>
          </a:p>
        </p:txBody>
      </p:sp>
    </p:spTree>
    <p:extLst>
      <p:ext uri="{BB962C8B-B14F-4D97-AF65-F5344CB8AC3E}">
        <p14:creationId xmlns:p14="http://schemas.microsoft.com/office/powerpoint/2010/main" val="4233903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FF2E-FD33-9FBE-2DD3-0CD41314F728}"/>
              </a:ext>
            </a:extLst>
          </p:cNvPr>
          <p:cNvSpPr>
            <a:spLocks noGrp="1"/>
          </p:cNvSpPr>
          <p:nvPr>
            <p:ph type="title"/>
          </p:nvPr>
        </p:nvSpPr>
        <p:spPr/>
        <p:txBody>
          <a:bodyPr/>
          <a:lstStyle/>
          <a:p>
            <a:r>
              <a:rPr lang="en-US" dirty="0"/>
              <a:t>Real life example of CQRS Design Pattern in Microservices</a:t>
            </a:r>
            <a:endParaRPr lang="en-IN" dirty="0"/>
          </a:p>
        </p:txBody>
      </p:sp>
      <p:sp>
        <p:nvSpPr>
          <p:cNvPr id="3" name="Content Placeholder 2">
            <a:extLst>
              <a:ext uri="{FF2B5EF4-FFF2-40B4-BE49-F238E27FC236}">
                <a16:creationId xmlns:a16="http://schemas.microsoft.com/office/drawing/2014/main" id="{CDBDE6B8-2AFF-02AB-8AFC-AC8B63D763C0}"/>
              </a:ext>
            </a:extLst>
          </p:cNvPr>
          <p:cNvSpPr>
            <a:spLocks noGrp="1"/>
          </p:cNvSpPr>
          <p:nvPr>
            <p:ph idx="1"/>
          </p:nvPr>
        </p:nvSpPr>
        <p:spPr/>
        <p:txBody>
          <a:bodyPr>
            <a:normAutofit/>
          </a:bodyPr>
          <a:lstStyle/>
          <a:p>
            <a:pPr>
              <a:buFont typeface="Wingdings" panose="05000000000000000000" pitchFamily="2" charset="2"/>
              <a:buChar char="Ø"/>
            </a:pPr>
            <a:r>
              <a:rPr lang="en-US" dirty="0"/>
              <a:t>Event-Driven Architecture:</a:t>
            </a:r>
          </a:p>
          <a:p>
            <a:pPr lvl="1">
              <a:buFont typeface="Wingdings" panose="05000000000000000000" pitchFamily="2" charset="2"/>
              <a:buChar char="Ø"/>
            </a:pPr>
            <a:r>
              <a:rPr lang="en-US" dirty="0"/>
              <a:t>Event Bus: Events are used to communicate changes between command and query services.</a:t>
            </a:r>
          </a:p>
          <a:p>
            <a:pPr lvl="2">
              <a:buFont typeface="Wingdings" panose="05000000000000000000" pitchFamily="2" charset="2"/>
              <a:buChar char="Ø"/>
            </a:pPr>
            <a:r>
              <a:rPr lang="en-US" dirty="0"/>
              <a:t>When a new order is placed (command), an event is published indicating the order creation.</a:t>
            </a:r>
          </a:p>
          <a:p>
            <a:pPr lvl="2">
              <a:buFont typeface="Wingdings" panose="05000000000000000000" pitchFamily="2" charset="2"/>
              <a:buChar char="Ø"/>
            </a:pPr>
            <a:r>
              <a:rPr lang="en-US" dirty="0"/>
              <a:t>Query services subscribe to relevant events and update their read models accordingly, ensuring eventual consistency between command and query sides.</a:t>
            </a:r>
          </a:p>
          <a:p>
            <a:pPr lvl="2">
              <a:buFont typeface="Wingdings" panose="05000000000000000000" pitchFamily="2" charset="2"/>
              <a:buChar char="Ø"/>
            </a:pPr>
            <a:endParaRPr lang="en-US" dirty="0"/>
          </a:p>
          <a:p>
            <a:pPr>
              <a:buFont typeface="Wingdings" panose="05000000000000000000" pitchFamily="2" charset="2"/>
              <a:buChar char="Ø"/>
            </a:pPr>
            <a:r>
              <a:rPr lang="en-US" dirty="0"/>
              <a:t>Data Storage:</a:t>
            </a:r>
          </a:p>
          <a:p>
            <a:pPr lvl="1">
              <a:buFont typeface="Wingdings" panose="05000000000000000000" pitchFamily="2" charset="2"/>
              <a:buChar char="Ø"/>
            </a:pPr>
            <a:r>
              <a:rPr lang="en-US" dirty="0"/>
              <a:t>Write Store (Command Side): Uses a database optimized for write operations, such as a relational database or a NoSQL database.</a:t>
            </a:r>
          </a:p>
          <a:p>
            <a:pPr lvl="2">
              <a:buFont typeface="Wingdings" panose="05000000000000000000" pitchFamily="2" charset="2"/>
              <a:buChar char="Ø"/>
            </a:pPr>
            <a:r>
              <a:rPr lang="en-US" dirty="0"/>
              <a:t>Command services store data related to orders, inventory changes, and other write operations.</a:t>
            </a:r>
          </a:p>
          <a:p>
            <a:pPr lvl="2">
              <a:buFont typeface="Wingdings" panose="05000000000000000000" pitchFamily="2" charset="2"/>
              <a:buChar char="Ø"/>
            </a:pPr>
            <a:r>
              <a:rPr lang="en-US" dirty="0"/>
              <a:t>Read Store (Query Side): Uses a separate database optimized for read operations.</a:t>
            </a:r>
          </a:p>
          <a:p>
            <a:pPr lvl="2">
              <a:buFont typeface="Wingdings" panose="05000000000000000000" pitchFamily="2" charset="2"/>
              <a:buChar char="Ø"/>
            </a:pPr>
            <a:r>
              <a:rPr lang="en-US" dirty="0"/>
              <a:t>Query services maintain denormalized views or projections of data for fast query performance.</a:t>
            </a:r>
            <a:endParaRPr lang="en-IN" dirty="0"/>
          </a:p>
        </p:txBody>
      </p:sp>
    </p:spTree>
    <p:extLst>
      <p:ext uri="{BB962C8B-B14F-4D97-AF65-F5344CB8AC3E}">
        <p14:creationId xmlns:p14="http://schemas.microsoft.com/office/powerpoint/2010/main" val="360372126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D581-BD93-1F09-5E72-F618352D2A8C}"/>
              </a:ext>
            </a:extLst>
          </p:cNvPr>
          <p:cNvSpPr>
            <a:spLocks noGrp="1"/>
          </p:cNvSpPr>
          <p:nvPr>
            <p:ph type="title"/>
          </p:nvPr>
        </p:nvSpPr>
        <p:spPr/>
        <p:txBody>
          <a:bodyPr/>
          <a:lstStyle/>
          <a:p>
            <a:r>
              <a:rPr lang="en-US" dirty="0"/>
              <a:t>Real life example of CQRS Design Pattern in Microservices</a:t>
            </a:r>
            <a:endParaRPr lang="en-IN" dirty="0"/>
          </a:p>
        </p:txBody>
      </p:sp>
      <p:sp>
        <p:nvSpPr>
          <p:cNvPr id="3" name="Content Placeholder 2">
            <a:extLst>
              <a:ext uri="{FF2B5EF4-FFF2-40B4-BE49-F238E27FC236}">
                <a16:creationId xmlns:a16="http://schemas.microsoft.com/office/drawing/2014/main" id="{278B95A0-0CA7-BF6C-828D-2AD84D16FB7D}"/>
              </a:ext>
            </a:extLst>
          </p:cNvPr>
          <p:cNvSpPr>
            <a:spLocks noGrp="1"/>
          </p:cNvSpPr>
          <p:nvPr>
            <p:ph idx="1"/>
          </p:nvPr>
        </p:nvSpPr>
        <p:spPr/>
        <p:txBody>
          <a:bodyPr/>
          <a:lstStyle/>
          <a:p>
            <a:pPr>
              <a:buFont typeface="Wingdings" panose="05000000000000000000" pitchFamily="2" charset="2"/>
              <a:buChar char="Ø"/>
            </a:pPr>
            <a:r>
              <a:rPr lang="en-US" dirty="0"/>
              <a:t>API Gateway:</a:t>
            </a:r>
          </a:p>
          <a:p>
            <a:pPr lvl="1">
              <a:buFont typeface="Wingdings" panose="05000000000000000000" pitchFamily="2" charset="2"/>
              <a:buChar char="Ø"/>
            </a:pPr>
            <a:r>
              <a:rPr lang="en-US" dirty="0"/>
              <a:t>Entry Point: An API gateway serves as the entry point for client applications to interact with the microservices architecture.</a:t>
            </a:r>
          </a:p>
          <a:p>
            <a:pPr lvl="2">
              <a:buFont typeface="Wingdings" panose="05000000000000000000" pitchFamily="2" charset="2"/>
              <a:buChar char="Ø"/>
            </a:pPr>
            <a:r>
              <a:rPr lang="en-US" dirty="0"/>
              <a:t>It routes requests to the appropriate command or query services based on the operation being performed.</a:t>
            </a:r>
            <a:endParaRPr lang="en-IN" dirty="0"/>
          </a:p>
        </p:txBody>
      </p:sp>
    </p:spTree>
    <p:extLst>
      <p:ext uri="{BB962C8B-B14F-4D97-AF65-F5344CB8AC3E}">
        <p14:creationId xmlns:p14="http://schemas.microsoft.com/office/powerpoint/2010/main" val="1584534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0752EB-7255-EFBD-DE82-EC8998F28877}"/>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40D81076-25E1-2B95-D61D-37D0CC043EF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8106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12B61-C689-C8E8-99FB-F0B93FA16E3E}"/>
              </a:ext>
            </a:extLst>
          </p:cNvPr>
          <p:cNvSpPr>
            <a:spLocks noGrp="1"/>
          </p:cNvSpPr>
          <p:nvPr>
            <p:ph type="ctrTitle"/>
          </p:nvPr>
        </p:nvSpPr>
        <p:spPr/>
        <p:txBody>
          <a:bodyPr/>
          <a:lstStyle/>
          <a:p>
            <a:r>
              <a:rPr lang="en-IN" dirty="0"/>
              <a:t>Circuit Breaker Pattern</a:t>
            </a:r>
          </a:p>
        </p:txBody>
      </p:sp>
      <p:sp>
        <p:nvSpPr>
          <p:cNvPr id="7" name="Subtitle 6">
            <a:extLst>
              <a:ext uri="{FF2B5EF4-FFF2-40B4-BE49-F238E27FC236}">
                <a16:creationId xmlns:a16="http://schemas.microsoft.com/office/drawing/2014/main" id="{1018F6DA-C464-F4D7-24D3-122253915C2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75023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287F-2A43-CCF8-0082-80A872D3CFCD}"/>
              </a:ext>
            </a:extLst>
          </p:cNvPr>
          <p:cNvSpPr>
            <a:spLocks noGrp="1"/>
          </p:cNvSpPr>
          <p:nvPr>
            <p:ph type="title"/>
          </p:nvPr>
        </p:nvSpPr>
        <p:spPr/>
        <p:txBody>
          <a:bodyPr/>
          <a:lstStyle/>
          <a:p>
            <a:r>
              <a:rPr lang="en-US" dirty="0"/>
              <a:t>What’s the Circuit Breaker Pattern?</a:t>
            </a:r>
            <a:endParaRPr lang="en-IN" dirty="0"/>
          </a:p>
        </p:txBody>
      </p:sp>
      <p:sp>
        <p:nvSpPr>
          <p:cNvPr id="3" name="Content Placeholder 2">
            <a:extLst>
              <a:ext uri="{FF2B5EF4-FFF2-40B4-BE49-F238E27FC236}">
                <a16:creationId xmlns:a16="http://schemas.microsoft.com/office/drawing/2014/main" id="{3C614591-8103-ABD8-579E-19DEFA5FCA4B}"/>
              </a:ext>
            </a:extLst>
          </p:cNvPr>
          <p:cNvSpPr>
            <a:spLocks noGrp="1"/>
          </p:cNvSpPr>
          <p:nvPr>
            <p:ph idx="1"/>
          </p:nvPr>
        </p:nvSpPr>
        <p:spPr/>
        <p:txBody>
          <a:bodyPr/>
          <a:lstStyle/>
          <a:p>
            <a:pPr>
              <a:buFont typeface="Wingdings" panose="05000000000000000000" pitchFamily="2" charset="2"/>
              <a:buChar char="Ø"/>
            </a:pPr>
            <a:r>
              <a:rPr lang="en-US" dirty="0"/>
              <a:t>The circuit breaker pattern is a design pattern used to detect and manage failures gracefully in a distributed system. </a:t>
            </a:r>
          </a:p>
          <a:p>
            <a:pPr>
              <a:buFont typeface="Wingdings" panose="05000000000000000000" pitchFamily="2" charset="2"/>
              <a:buChar char="Ø"/>
            </a:pPr>
            <a:r>
              <a:rPr lang="en-US" dirty="0"/>
              <a:t>It monitors communication between microservices and temporarily halts requests to a failing service, giving it time to recover. </a:t>
            </a:r>
          </a:p>
          <a:p>
            <a:pPr>
              <a:buFont typeface="Wingdings" panose="05000000000000000000" pitchFamily="2" charset="2"/>
              <a:buChar char="Ø"/>
            </a:pPr>
            <a:r>
              <a:rPr lang="en-US" dirty="0"/>
              <a:t>This helps avoid further strain on the failing service and prevents a domino effect.</a:t>
            </a:r>
          </a:p>
          <a:p>
            <a:pPr>
              <a:buFont typeface="Wingdings" panose="05000000000000000000" pitchFamily="2" charset="2"/>
              <a:buChar char="Ø"/>
            </a:pPr>
            <a:r>
              <a:rPr lang="en-US" dirty="0"/>
              <a:t>It helps us determine whether the downstream service functions correctly by monitoring service interactions. </a:t>
            </a:r>
          </a:p>
          <a:p>
            <a:pPr>
              <a:buFont typeface="Wingdings" panose="05000000000000000000" pitchFamily="2" charset="2"/>
              <a:buChar char="Ø"/>
            </a:pPr>
            <a:r>
              <a:rPr lang="en-US" dirty="0"/>
              <a:t>If not, the circuit breaker trips and subsequent requests are either rejected or redirected, ensuring system stability.</a:t>
            </a:r>
            <a:endParaRPr lang="en-IN" dirty="0"/>
          </a:p>
        </p:txBody>
      </p:sp>
    </p:spTree>
    <p:extLst>
      <p:ext uri="{BB962C8B-B14F-4D97-AF65-F5344CB8AC3E}">
        <p14:creationId xmlns:p14="http://schemas.microsoft.com/office/powerpoint/2010/main" val="1392129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0" name="Rectangle 615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162" name="Rectangle 616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6164" name="Straight Connector 616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96C31D-F9C8-D0CE-E5C6-B1E277D5EAC5}"/>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How Does the Circuit Breaker Work?</a:t>
            </a:r>
            <a:endParaRPr lang="en-US"/>
          </a:p>
        </p:txBody>
      </p:sp>
      <p:sp>
        <p:nvSpPr>
          <p:cNvPr id="3" name="Content Placeholder 2">
            <a:extLst>
              <a:ext uri="{FF2B5EF4-FFF2-40B4-BE49-F238E27FC236}">
                <a16:creationId xmlns:a16="http://schemas.microsoft.com/office/drawing/2014/main" id="{67D5C056-588C-F2DC-2AA9-F7F3DD163435}"/>
              </a:ext>
            </a:extLst>
          </p:cNvPr>
          <p:cNvSpPr>
            <a:spLocks noGrp="1"/>
          </p:cNvSpPr>
          <p:nvPr>
            <p:ph sz="half" idx="1"/>
          </p:nvPr>
        </p:nvSpPr>
        <p:spPr>
          <a:xfrm>
            <a:off x="1097279" y="1845734"/>
            <a:ext cx="6454987" cy="4023360"/>
          </a:xfrm>
        </p:spPr>
        <p:txBody>
          <a:bodyPr vert="horz" lIns="0" tIns="45720" rIns="0" bIns="45720" rtlCol="0">
            <a:normAutofit/>
          </a:bodyPr>
          <a:lstStyle/>
          <a:p>
            <a:r>
              <a:rPr lang="en-US" sz="1400" dirty="0"/>
              <a:t>The circuit breaker operates in three states: closed, open, and half-open. </a:t>
            </a:r>
          </a:p>
          <a:p>
            <a:r>
              <a:rPr lang="en-US" sz="1400" dirty="0"/>
              <a:t>The circuit breaker starts in the closed state, allowing requests to pass through to the service. Meanwhile, as requests are processed, the circuit breaker monitors for failures. If the number of failed requests exceeds a predefined threshold within a specific time window, the circuit breaker transitions to the open state.</a:t>
            </a:r>
          </a:p>
          <a:p>
            <a:r>
              <a:rPr lang="en-US" sz="1400" dirty="0"/>
              <a:t>After a timeout period, the circuit breaker moves to the half-open state. In this state, a limited number of requests are allowed to pass through. If these requests succeed, the circuit breaker returns to the closed state. However, if these requests fail, the circuit breaker remains in the open state for another timeout period. This prevents the system from sending further requests to the failing service.</a:t>
            </a:r>
          </a:p>
          <a:p>
            <a:r>
              <a:rPr lang="en-US" sz="1400" dirty="0"/>
              <a:t>Finally, if the limited number of requests in the half-open state are successful, the circuit breaker transitions back to the closed state.</a:t>
            </a:r>
          </a:p>
          <a:p>
            <a:r>
              <a:rPr lang="en-US" sz="1400" dirty="0"/>
              <a:t>By monitoring and transitioning between these states, we can ensure minimal disruption during service failures.</a:t>
            </a:r>
          </a:p>
          <a:p>
            <a:endParaRPr lang="en-US" sz="1400" dirty="0"/>
          </a:p>
          <a:p>
            <a:endParaRPr lang="en-US" sz="1400" dirty="0"/>
          </a:p>
        </p:txBody>
      </p:sp>
      <p:pic>
        <p:nvPicPr>
          <p:cNvPr id="6146" name="Picture 2" descr="Circuit breaker: states and transitions">
            <a:extLst>
              <a:ext uri="{FF2B5EF4-FFF2-40B4-BE49-F238E27FC236}">
                <a16:creationId xmlns:a16="http://schemas.microsoft.com/office/drawing/2014/main" id="{B0A96C77-92BB-0584-94CC-E19EDA9C3A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360428"/>
            <a:ext cx="3531704" cy="282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137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686CC9-AACA-34A3-009D-6B44E8D591A0}"/>
              </a:ext>
            </a:extLst>
          </p:cNvPr>
          <p:cNvSpPr>
            <a:spLocks noGrp="1"/>
          </p:cNvSpPr>
          <p:nvPr>
            <p:ph type="title"/>
          </p:nvPr>
        </p:nvSpPr>
        <p:spPr/>
        <p:txBody>
          <a:bodyPr/>
          <a:lstStyle/>
          <a:p>
            <a:r>
              <a:rPr lang="en-IN" dirty="0"/>
              <a:t>Implementation of Circuit Breaker</a:t>
            </a:r>
          </a:p>
        </p:txBody>
      </p:sp>
      <p:sp>
        <p:nvSpPr>
          <p:cNvPr id="6" name="Content Placeholder 5">
            <a:extLst>
              <a:ext uri="{FF2B5EF4-FFF2-40B4-BE49-F238E27FC236}">
                <a16:creationId xmlns:a16="http://schemas.microsoft.com/office/drawing/2014/main" id="{3ED7848A-8F20-B58E-D2BA-F3D9703A355F}"/>
              </a:ext>
            </a:extLst>
          </p:cNvPr>
          <p:cNvSpPr>
            <a:spLocks noGrp="1"/>
          </p:cNvSpPr>
          <p:nvPr>
            <p:ph idx="1"/>
          </p:nvPr>
        </p:nvSpPr>
        <p:spPr/>
        <p:txBody>
          <a:bodyPr/>
          <a:lstStyle/>
          <a:p>
            <a:r>
              <a:rPr lang="en-US" dirty="0"/>
              <a:t> Netflix’s Hystrix was a popular library for this purpose, though it has since been deprecated. However, alternatives like Resilience4j and Spring Cloud Circuit Breaker are now commonly used. These libraries allow developers to configure the pattern with minimal effort, including parameters like failure thresholds, timeout durations, and recovery mechanisms.</a:t>
            </a:r>
            <a:endParaRPr lang="en-IN" dirty="0"/>
          </a:p>
        </p:txBody>
      </p:sp>
    </p:spTree>
    <p:extLst>
      <p:ext uri="{BB962C8B-B14F-4D97-AF65-F5344CB8AC3E}">
        <p14:creationId xmlns:p14="http://schemas.microsoft.com/office/powerpoint/2010/main" val="210431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DB66-71F5-DDDA-8BAA-D9DD824F9F46}"/>
              </a:ext>
            </a:extLst>
          </p:cNvPr>
          <p:cNvSpPr>
            <a:spLocks noGrp="1"/>
          </p:cNvSpPr>
          <p:nvPr>
            <p:ph type="ctrTitle"/>
          </p:nvPr>
        </p:nvSpPr>
        <p:spPr/>
        <p:txBody>
          <a:bodyPr/>
          <a:lstStyle/>
          <a:p>
            <a:r>
              <a:rPr lang="en-IN" dirty="0"/>
              <a:t>Service Discovery</a:t>
            </a:r>
          </a:p>
        </p:txBody>
      </p:sp>
      <p:sp>
        <p:nvSpPr>
          <p:cNvPr id="3" name="Subtitle 2">
            <a:extLst>
              <a:ext uri="{FF2B5EF4-FFF2-40B4-BE49-F238E27FC236}">
                <a16:creationId xmlns:a16="http://schemas.microsoft.com/office/drawing/2014/main" id="{BA005E3E-D1FA-6BFC-DD8E-BC4CC70A8B7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5721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9E03-5EB1-8364-6822-D6E69B991DA7}"/>
              </a:ext>
            </a:extLst>
          </p:cNvPr>
          <p:cNvSpPr>
            <a:spLocks noGrp="1"/>
          </p:cNvSpPr>
          <p:nvPr>
            <p:ph type="title"/>
          </p:nvPr>
        </p:nvSpPr>
        <p:spPr/>
        <p:txBody>
          <a:bodyPr/>
          <a:lstStyle/>
          <a:p>
            <a:r>
              <a:rPr lang="en-IN" dirty="0"/>
              <a:t>Advantages and Challenges</a:t>
            </a:r>
          </a:p>
        </p:txBody>
      </p:sp>
      <p:sp>
        <p:nvSpPr>
          <p:cNvPr id="3" name="Content Placeholder 2">
            <a:extLst>
              <a:ext uri="{FF2B5EF4-FFF2-40B4-BE49-F238E27FC236}">
                <a16:creationId xmlns:a16="http://schemas.microsoft.com/office/drawing/2014/main" id="{F4CB4DA5-A917-2277-33FA-B69EA7509D95}"/>
              </a:ext>
            </a:extLst>
          </p:cNvPr>
          <p:cNvSpPr>
            <a:spLocks noGrp="1"/>
          </p:cNvSpPr>
          <p:nvPr>
            <p:ph idx="1"/>
          </p:nvPr>
        </p:nvSpPr>
        <p:spPr/>
        <p:txBody>
          <a:bodyPr>
            <a:normAutofit/>
          </a:bodyPr>
          <a:lstStyle/>
          <a:p>
            <a:r>
              <a:rPr lang="en-US" dirty="0"/>
              <a:t>The circuit breaker pattern is primarily used to improve a system’s resilience and fault tolerance. It helps avoid resource exhaustion by preventing repeated attempts to connect to a failing service. Thus, it fails fast rather than allowing prolonged delays.</a:t>
            </a:r>
          </a:p>
          <a:p>
            <a:r>
              <a:rPr lang="en-US" dirty="0"/>
              <a:t>This pattern also aids in system monitoring by offering valuable insights into the performance and reliability of services.</a:t>
            </a:r>
          </a:p>
          <a:p>
            <a:r>
              <a:rPr lang="en-US" dirty="0"/>
              <a:t>However, implementing a circuit breaker comes with challenges. Fine-tuning thresholds and timeouts requires a deep understanding of service behavior, as misconfigurations can cause unnecessary trips and degrade performance. The pattern also assumes services will recover over time, which may not always be the case.</a:t>
            </a:r>
          </a:p>
          <a:p>
            <a:r>
              <a:rPr lang="en-US" dirty="0"/>
              <a:t>Additionally, circuit breakers may add complexity to system design, requiring mechanisms to handle false positives and fallback strategies, such as caching or default responses, to enhance resilience.</a:t>
            </a:r>
            <a:endParaRPr lang="en-IN" dirty="0"/>
          </a:p>
        </p:txBody>
      </p:sp>
    </p:spTree>
    <p:extLst>
      <p:ext uri="{BB962C8B-B14F-4D97-AF65-F5344CB8AC3E}">
        <p14:creationId xmlns:p14="http://schemas.microsoft.com/office/powerpoint/2010/main" val="2726751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D4BBE-8E96-A052-38F1-4C30BC90E9E5}"/>
              </a:ext>
            </a:extLst>
          </p:cNvPr>
          <p:cNvSpPr>
            <a:spLocks noGrp="1"/>
          </p:cNvSpPr>
          <p:nvPr>
            <p:ph type="ctrTitle"/>
          </p:nvPr>
        </p:nvSpPr>
        <p:spPr/>
        <p:txBody>
          <a:bodyPr/>
          <a:lstStyle/>
          <a:p>
            <a:r>
              <a:rPr lang="en-IN" dirty="0"/>
              <a:t>Bulkhead Pattern</a:t>
            </a:r>
          </a:p>
        </p:txBody>
      </p:sp>
      <p:sp>
        <p:nvSpPr>
          <p:cNvPr id="5" name="Subtitle 4">
            <a:extLst>
              <a:ext uri="{FF2B5EF4-FFF2-40B4-BE49-F238E27FC236}">
                <a16:creationId xmlns:a16="http://schemas.microsoft.com/office/drawing/2014/main" id="{D1F70C02-6DCC-9851-B7B8-D97D8459997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11953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507A-9654-EEE4-AA9B-D08971DC8F54}"/>
              </a:ext>
            </a:extLst>
          </p:cNvPr>
          <p:cNvSpPr>
            <a:spLocks noGrp="1"/>
          </p:cNvSpPr>
          <p:nvPr>
            <p:ph type="title"/>
          </p:nvPr>
        </p:nvSpPr>
        <p:spPr/>
        <p:txBody>
          <a:bodyPr/>
          <a:lstStyle/>
          <a:p>
            <a:r>
              <a:rPr lang="en-IN" dirty="0"/>
              <a:t>What is Bulkhead Pattern?</a:t>
            </a:r>
          </a:p>
        </p:txBody>
      </p:sp>
      <p:sp>
        <p:nvSpPr>
          <p:cNvPr id="3" name="Content Placeholder 2">
            <a:extLst>
              <a:ext uri="{FF2B5EF4-FFF2-40B4-BE49-F238E27FC236}">
                <a16:creationId xmlns:a16="http://schemas.microsoft.com/office/drawing/2014/main" id="{E6BF9B5A-907A-825B-BE1E-C913CAC4A287}"/>
              </a:ext>
            </a:extLst>
          </p:cNvPr>
          <p:cNvSpPr>
            <a:spLocks noGrp="1"/>
          </p:cNvSpPr>
          <p:nvPr>
            <p:ph idx="1"/>
          </p:nvPr>
        </p:nvSpPr>
        <p:spPr/>
        <p:txBody>
          <a:bodyPr/>
          <a:lstStyle/>
          <a:p>
            <a:r>
              <a:rPr lang="en-US" dirty="0"/>
              <a:t>The Bulkhead Pattern is a design principle used in software architecture to improve system resilience by isolating components or resources within a system. It is named after the watertight compartments ("bulkheads") on ships, which prevent flooding in one area from affecting the entire vessel.</a:t>
            </a:r>
          </a:p>
          <a:p>
            <a:pPr>
              <a:buFont typeface="Wingdings" panose="05000000000000000000" pitchFamily="2" charset="2"/>
              <a:buChar char="Ø"/>
            </a:pPr>
            <a:r>
              <a:rPr lang="en-US" dirty="0"/>
              <a:t>In software, the Bulkhead Pattern involves partitioning components or resources into separate "bulkheads" to limit the impact of failures or overloads in one area on the rest of the system.</a:t>
            </a:r>
          </a:p>
          <a:p>
            <a:pPr>
              <a:buFont typeface="Wingdings" panose="05000000000000000000" pitchFamily="2" charset="2"/>
              <a:buChar char="Ø"/>
            </a:pPr>
            <a:r>
              <a:rPr lang="en-US" dirty="0"/>
              <a:t>This isolation helps prevent cascading failures and ensures that a failure in one part of the system does not bring down the entire system.</a:t>
            </a:r>
          </a:p>
          <a:p>
            <a:pPr>
              <a:buFont typeface="Wingdings" panose="05000000000000000000" pitchFamily="2" charset="2"/>
              <a:buChar char="Ø"/>
            </a:pPr>
            <a:r>
              <a:rPr lang="en-US" dirty="0"/>
              <a:t>Common implementations of the Bulkhead Pattern include using separate thread pools, processes, or containers to isolate and manage resources for different components or services within a system.</a:t>
            </a:r>
            <a:endParaRPr lang="en-IN" dirty="0"/>
          </a:p>
        </p:txBody>
      </p:sp>
    </p:spTree>
    <p:extLst>
      <p:ext uri="{BB962C8B-B14F-4D97-AF65-F5344CB8AC3E}">
        <p14:creationId xmlns:p14="http://schemas.microsoft.com/office/powerpoint/2010/main" val="3483347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1849-58BA-C142-D7FD-5F8E222805E7}"/>
              </a:ext>
            </a:extLst>
          </p:cNvPr>
          <p:cNvSpPr>
            <a:spLocks noGrp="1"/>
          </p:cNvSpPr>
          <p:nvPr>
            <p:ph type="title"/>
          </p:nvPr>
        </p:nvSpPr>
        <p:spPr/>
        <p:txBody>
          <a:bodyPr/>
          <a:lstStyle/>
          <a:p>
            <a:r>
              <a:rPr lang="en-US" dirty="0"/>
              <a:t>Importance of Isolation in System Design</a:t>
            </a:r>
            <a:endParaRPr lang="en-IN" dirty="0"/>
          </a:p>
        </p:txBody>
      </p:sp>
      <p:sp>
        <p:nvSpPr>
          <p:cNvPr id="3" name="Content Placeholder 2">
            <a:extLst>
              <a:ext uri="{FF2B5EF4-FFF2-40B4-BE49-F238E27FC236}">
                <a16:creationId xmlns:a16="http://schemas.microsoft.com/office/drawing/2014/main" id="{A524B62D-0B71-7E11-3B4A-D79216904123}"/>
              </a:ext>
            </a:extLst>
          </p:cNvPr>
          <p:cNvSpPr>
            <a:spLocks noGrp="1"/>
          </p:cNvSpPr>
          <p:nvPr>
            <p:ph idx="1"/>
          </p:nvPr>
        </p:nvSpPr>
        <p:spPr/>
        <p:txBody>
          <a:bodyPr/>
          <a:lstStyle/>
          <a:p>
            <a:pPr>
              <a:buFont typeface="Wingdings" panose="05000000000000000000" pitchFamily="2" charset="2"/>
              <a:buChar char="Ø"/>
            </a:pPr>
            <a:r>
              <a:rPr lang="en-US" dirty="0"/>
              <a:t>Fault Containment: Isolation helps contain faults or failures within specific components or modules, preventing them from spreading and affecting other parts of the system. This containment minimizes the impact of failures, reduces downtime, and maintains overall system stability.</a:t>
            </a:r>
          </a:p>
          <a:p>
            <a:pPr>
              <a:buFont typeface="Wingdings" panose="05000000000000000000" pitchFamily="2" charset="2"/>
              <a:buChar char="Ø"/>
            </a:pPr>
            <a:r>
              <a:rPr lang="en-US" dirty="0"/>
              <a:t>Resilience and Reliability: By isolating components, systems can better withstand unexpected failures, errors, or external disruptions. Isolation limits the blast radius of failures, allowing unaffected components to continue functioning normally and reducing the likelihood of widespread system outages.</a:t>
            </a:r>
          </a:p>
          <a:p>
            <a:pPr>
              <a:buFont typeface="Wingdings" panose="05000000000000000000" pitchFamily="2" charset="2"/>
              <a:buChar char="Ø"/>
            </a:pPr>
            <a:r>
              <a:rPr lang="en-US" dirty="0"/>
              <a:t>Performance Optimization: Isolation enables system designers to optimize performance by allocating resources (such as CPU, memory, and network bandwidth) more efficiently. By isolating resource-intensive tasks or services, systems can avoid contention and ensure consistent performance across different components.</a:t>
            </a:r>
            <a:endParaRPr lang="en-IN" dirty="0"/>
          </a:p>
        </p:txBody>
      </p:sp>
    </p:spTree>
    <p:extLst>
      <p:ext uri="{BB962C8B-B14F-4D97-AF65-F5344CB8AC3E}">
        <p14:creationId xmlns:p14="http://schemas.microsoft.com/office/powerpoint/2010/main" val="3821459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BF37-34D5-6FBE-E705-703F894A8EAB}"/>
              </a:ext>
            </a:extLst>
          </p:cNvPr>
          <p:cNvSpPr>
            <a:spLocks noGrp="1"/>
          </p:cNvSpPr>
          <p:nvPr>
            <p:ph type="title"/>
          </p:nvPr>
        </p:nvSpPr>
        <p:spPr/>
        <p:txBody>
          <a:bodyPr/>
          <a:lstStyle/>
          <a:p>
            <a:r>
              <a:rPr lang="en-US" dirty="0"/>
              <a:t>Importance of Isolation in System Design</a:t>
            </a:r>
            <a:endParaRPr lang="en-IN" dirty="0"/>
          </a:p>
        </p:txBody>
      </p:sp>
      <p:sp>
        <p:nvSpPr>
          <p:cNvPr id="3" name="Content Placeholder 2">
            <a:extLst>
              <a:ext uri="{FF2B5EF4-FFF2-40B4-BE49-F238E27FC236}">
                <a16:creationId xmlns:a16="http://schemas.microsoft.com/office/drawing/2014/main" id="{741D4AB6-5DE6-99C0-1EAC-14CCB68C42CB}"/>
              </a:ext>
            </a:extLst>
          </p:cNvPr>
          <p:cNvSpPr>
            <a:spLocks noGrp="1"/>
          </p:cNvSpPr>
          <p:nvPr>
            <p:ph idx="1"/>
          </p:nvPr>
        </p:nvSpPr>
        <p:spPr/>
        <p:txBody>
          <a:bodyPr/>
          <a:lstStyle/>
          <a:p>
            <a:pPr>
              <a:buFont typeface="Wingdings" panose="05000000000000000000" pitchFamily="2" charset="2"/>
              <a:buChar char="Ø"/>
            </a:pPr>
            <a:r>
              <a:rPr lang="en-US" dirty="0"/>
              <a:t>Security Enhancement: Isolation enhances security by reducing the attack surface and limiting the propagation of security vulnerabilities or breaches. Isolating sensitive data, privileged operations, or critical infrastructure components helps mitigate the risk of unauthorized access, data leaks, and system compromises.</a:t>
            </a:r>
          </a:p>
          <a:p>
            <a:pPr>
              <a:buFont typeface="Wingdings" panose="05000000000000000000" pitchFamily="2" charset="2"/>
              <a:buChar char="Ø"/>
            </a:pPr>
            <a:r>
              <a:rPr lang="en-US" dirty="0"/>
              <a:t>Scalability and Flexibility: Isolation facilitates system scalability and flexibility by decoupling components and services, allowing them to be scaled independently. This modular approach to design enables systems to adapt to changing workload demands, deploy new features, and integrate with third-party services more easily.</a:t>
            </a:r>
            <a:endParaRPr lang="en-IN" dirty="0"/>
          </a:p>
        </p:txBody>
      </p:sp>
    </p:spTree>
    <p:extLst>
      <p:ext uri="{BB962C8B-B14F-4D97-AF65-F5344CB8AC3E}">
        <p14:creationId xmlns:p14="http://schemas.microsoft.com/office/powerpoint/2010/main" val="3697926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8914-609A-96B7-716C-3F6A615A65E8}"/>
              </a:ext>
            </a:extLst>
          </p:cNvPr>
          <p:cNvSpPr>
            <a:spLocks noGrp="1"/>
          </p:cNvSpPr>
          <p:nvPr>
            <p:ph type="title"/>
          </p:nvPr>
        </p:nvSpPr>
        <p:spPr/>
        <p:txBody>
          <a:bodyPr/>
          <a:lstStyle/>
          <a:p>
            <a:r>
              <a:rPr lang="en-US" dirty="0"/>
              <a:t>Resilience and Fault Isolation of Bulkhead Pattern</a:t>
            </a:r>
            <a:endParaRPr lang="en-IN" dirty="0"/>
          </a:p>
        </p:txBody>
      </p:sp>
      <p:sp>
        <p:nvSpPr>
          <p:cNvPr id="3" name="Content Placeholder 2">
            <a:extLst>
              <a:ext uri="{FF2B5EF4-FFF2-40B4-BE49-F238E27FC236}">
                <a16:creationId xmlns:a16="http://schemas.microsoft.com/office/drawing/2014/main" id="{ACE81041-D8A5-283F-1612-DB0B08034C70}"/>
              </a:ext>
            </a:extLst>
          </p:cNvPr>
          <p:cNvSpPr>
            <a:spLocks noGrp="1"/>
          </p:cNvSpPr>
          <p:nvPr>
            <p:ph idx="1"/>
          </p:nvPr>
        </p:nvSpPr>
        <p:spPr>
          <a:xfrm>
            <a:off x="1097280" y="1845733"/>
            <a:ext cx="10058400" cy="4337099"/>
          </a:xfrm>
        </p:spPr>
        <p:txBody>
          <a:bodyPr>
            <a:normAutofit fontScale="85000" lnSpcReduction="10000"/>
          </a:bodyPr>
          <a:lstStyle/>
          <a:p>
            <a:pPr>
              <a:buFont typeface="Wingdings" panose="05000000000000000000" pitchFamily="2" charset="2"/>
              <a:buChar char="Ø"/>
            </a:pPr>
            <a:r>
              <a:rPr lang="en-US" dirty="0"/>
              <a:t>Resilience</a:t>
            </a:r>
          </a:p>
          <a:p>
            <a:r>
              <a:rPr lang="en-US" dirty="0"/>
              <a:t>The Bulkhead Pattern improves system resilience by limiting the impact of failures or faults in one part of the system on other components. Each compartment acts as a "bulkhead," containing faults within its boundaries and preventing them from spreading to other parts of the system. This containment helps ensure that failures in one compartment do not lead to widespread system outages or disruptions.</a:t>
            </a:r>
          </a:p>
          <a:p>
            <a:endParaRPr lang="en-US" dirty="0"/>
          </a:p>
          <a:p>
            <a:pPr>
              <a:buFont typeface="Wingdings" panose="05000000000000000000" pitchFamily="2" charset="2"/>
              <a:buChar char="Ø"/>
            </a:pPr>
            <a:r>
              <a:rPr lang="en-US" dirty="0"/>
              <a:t>Fault Isolation</a:t>
            </a:r>
          </a:p>
          <a:p>
            <a:r>
              <a:rPr lang="en-US" dirty="0"/>
              <a:t>By isolating components or services, the Bulkhead Pattern helps identify and isolate faults, errors, or failures within specific compartments. If a failure occurs in one compartment, it remains contained within that compartment and does not affect the operation of other compartments. This isolation enables teams to diagnose, troubleshoot, and address faults more effectively, reducing the risk of cascading failures and minimizing downtime.</a:t>
            </a:r>
          </a:p>
          <a:p>
            <a:endParaRPr lang="en-US" dirty="0"/>
          </a:p>
          <a:p>
            <a:r>
              <a:rPr lang="en-US" dirty="0"/>
              <a:t>Overall, the Bulkhead Pattern enhances system resilience and fault isolation by containing failures within compartments, isolating faults, managing resources effectively, and supporting scalability.</a:t>
            </a:r>
            <a:endParaRPr lang="en-IN" dirty="0"/>
          </a:p>
        </p:txBody>
      </p:sp>
    </p:spTree>
    <p:extLst>
      <p:ext uri="{BB962C8B-B14F-4D97-AF65-F5344CB8AC3E}">
        <p14:creationId xmlns:p14="http://schemas.microsoft.com/office/powerpoint/2010/main" val="1930817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6C5D-CE8C-F802-A25E-9184F5207B14}"/>
              </a:ext>
            </a:extLst>
          </p:cNvPr>
          <p:cNvSpPr>
            <a:spLocks noGrp="1"/>
          </p:cNvSpPr>
          <p:nvPr>
            <p:ph type="title"/>
          </p:nvPr>
        </p:nvSpPr>
        <p:spPr/>
        <p:txBody>
          <a:bodyPr/>
          <a:lstStyle/>
          <a:p>
            <a:r>
              <a:rPr lang="en-US" dirty="0"/>
              <a:t>Purpose and Benefits of Bulkheading</a:t>
            </a:r>
            <a:endParaRPr lang="en-IN" dirty="0"/>
          </a:p>
        </p:txBody>
      </p:sp>
      <p:sp>
        <p:nvSpPr>
          <p:cNvPr id="3" name="Content Placeholder 2">
            <a:extLst>
              <a:ext uri="{FF2B5EF4-FFF2-40B4-BE49-F238E27FC236}">
                <a16:creationId xmlns:a16="http://schemas.microsoft.com/office/drawing/2014/main" id="{C3D733A9-8A8E-668E-42B0-7E1A57244883}"/>
              </a:ext>
            </a:extLst>
          </p:cNvPr>
          <p:cNvSpPr>
            <a:spLocks noGrp="1"/>
          </p:cNvSpPr>
          <p:nvPr>
            <p:ph idx="1"/>
          </p:nvPr>
        </p:nvSpPr>
        <p:spPr/>
        <p:txBody>
          <a:bodyPr/>
          <a:lstStyle/>
          <a:p>
            <a:r>
              <a:rPr lang="en-US" dirty="0"/>
              <a:t>The purpose of bulkheading, often implemented through the Bulkhead Pattern, is to enhance system resilience and fault tolerance by isolating components or resources within a system. This isolation serves several key purposes and offers various benefits:</a:t>
            </a:r>
          </a:p>
          <a:p>
            <a:endParaRPr lang="en-US" dirty="0"/>
          </a:p>
          <a:p>
            <a:pPr>
              <a:buFont typeface="Wingdings" panose="05000000000000000000" pitchFamily="2" charset="2"/>
              <a:buChar char="Ø"/>
            </a:pPr>
            <a:r>
              <a:rPr lang="en-US" dirty="0"/>
              <a:t>Fault Containment: Bulkheading helps contain faults or failures within specific compartments or boundaries, preventing them from spreading to other parts of the system. This containment limits the impact of failures, reduces downtime, and maintains overall system stability.</a:t>
            </a:r>
          </a:p>
          <a:p>
            <a:pPr>
              <a:buFont typeface="Wingdings" panose="05000000000000000000" pitchFamily="2" charset="2"/>
              <a:buChar char="Ø"/>
            </a:pPr>
            <a:r>
              <a:rPr lang="en-US" dirty="0"/>
              <a:t>Resource Management: Bulkheading facilitates better resource management by allocating resources separately for each compartment. This isolation prevents resource contention between compartments, ensuring that failures or heavy loads in one area do not impact the performance of other areas.</a:t>
            </a:r>
            <a:endParaRPr lang="en-IN" dirty="0"/>
          </a:p>
        </p:txBody>
      </p:sp>
    </p:spTree>
    <p:extLst>
      <p:ext uri="{BB962C8B-B14F-4D97-AF65-F5344CB8AC3E}">
        <p14:creationId xmlns:p14="http://schemas.microsoft.com/office/powerpoint/2010/main" val="1287609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AD043-8DCC-7366-0415-66D1592D2C21}"/>
              </a:ext>
            </a:extLst>
          </p:cNvPr>
          <p:cNvSpPr>
            <a:spLocks noGrp="1"/>
          </p:cNvSpPr>
          <p:nvPr>
            <p:ph type="title"/>
          </p:nvPr>
        </p:nvSpPr>
        <p:spPr/>
        <p:txBody>
          <a:bodyPr/>
          <a:lstStyle/>
          <a:p>
            <a:r>
              <a:rPr lang="en-US" dirty="0"/>
              <a:t>Purpose and Benefits of Bulkheading</a:t>
            </a:r>
            <a:endParaRPr lang="en-IN" dirty="0"/>
          </a:p>
        </p:txBody>
      </p:sp>
      <p:sp>
        <p:nvSpPr>
          <p:cNvPr id="3" name="Content Placeholder 2">
            <a:extLst>
              <a:ext uri="{FF2B5EF4-FFF2-40B4-BE49-F238E27FC236}">
                <a16:creationId xmlns:a16="http://schemas.microsoft.com/office/drawing/2014/main" id="{7A53A1B6-A0F1-ADDF-8CD1-5A2F911C0835}"/>
              </a:ext>
            </a:extLst>
          </p:cNvPr>
          <p:cNvSpPr>
            <a:spLocks noGrp="1"/>
          </p:cNvSpPr>
          <p:nvPr>
            <p:ph idx="1"/>
          </p:nvPr>
        </p:nvSpPr>
        <p:spPr/>
        <p:txBody>
          <a:bodyPr/>
          <a:lstStyle/>
          <a:p>
            <a:pPr>
              <a:buFont typeface="Wingdings" panose="05000000000000000000" pitchFamily="2" charset="2"/>
              <a:buChar char="Ø"/>
            </a:pPr>
            <a:r>
              <a:rPr lang="en-US" dirty="0"/>
              <a:t>Scalability: Bulkheading supports system scalability by allowing compartments to be scaled independently based on workload demands or resource requirements. This modular approach to scaling enables teams to expand capacity or add new compartments without affecting the operation of existing compartments.</a:t>
            </a:r>
          </a:p>
          <a:p>
            <a:pPr>
              <a:buFont typeface="Wingdings" panose="05000000000000000000" pitchFamily="2" charset="2"/>
              <a:buChar char="Ø"/>
            </a:pPr>
            <a:r>
              <a:rPr lang="en-US" dirty="0"/>
              <a:t>Performance Optimization: By isolating components or services, bulkheading helps optimize system performance by preventing bottlenecks and ensuring consistent performance across different compartments. Each compartment can be optimized independently to meet specific performance requirements.</a:t>
            </a:r>
          </a:p>
          <a:p>
            <a:pPr>
              <a:buFont typeface="Wingdings" panose="05000000000000000000" pitchFamily="2" charset="2"/>
              <a:buChar char="Ø"/>
            </a:pPr>
            <a:r>
              <a:rPr lang="en-US" dirty="0"/>
              <a:t>Security Enhancement: Bulkheading enhances security by limiting the propagation of security vulnerabilities or breaches. Isolating sensitive components or resources reduces the attack surface and mitigates the risk of unauthorized access or data leaks.</a:t>
            </a:r>
            <a:endParaRPr lang="en-IN" dirty="0"/>
          </a:p>
        </p:txBody>
      </p:sp>
    </p:spTree>
    <p:extLst>
      <p:ext uri="{BB962C8B-B14F-4D97-AF65-F5344CB8AC3E}">
        <p14:creationId xmlns:p14="http://schemas.microsoft.com/office/powerpoint/2010/main" val="2173302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69BD-802E-0CC7-A3DE-BD6843B6301B}"/>
              </a:ext>
            </a:extLst>
          </p:cNvPr>
          <p:cNvSpPr>
            <a:spLocks noGrp="1"/>
          </p:cNvSpPr>
          <p:nvPr>
            <p:ph type="title"/>
          </p:nvPr>
        </p:nvSpPr>
        <p:spPr/>
        <p:txBody>
          <a:bodyPr/>
          <a:lstStyle/>
          <a:p>
            <a:r>
              <a:rPr lang="en-IN" dirty="0"/>
              <a:t>Example of Bulkhead Implementation</a:t>
            </a:r>
          </a:p>
        </p:txBody>
      </p:sp>
      <p:sp>
        <p:nvSpPr>
          <p:cNvPr id="3" name="Content Placeholder 2">
            <a:extLst>
              <a:ext uri="{FF2B5EF4-FFF2-40B4-BE49-F238E27FC236}">
                <a16:creationId xmlns:a16="http://schemas.microsoft.com/office/drawing/2014/main" id="{5529A91A-D7D4-D71C-974C-4426CFD03429}"/>
              </a:ext>
            </a:extLst>
          </p:cNvPr>
          <p:cNvSpPr>
            <a:spLocks noGrp="1"/>
          </p:cNvSpPr>
          <p:nvPr>
            <p:ph idx="1"/>
          </p:nvPr>
        </p:nvSpPr>
        <p:spPr/>
        <p:txBody>
          <a:bodyPr/>
          <a:lstStyle/>
          <a:p>
            <a:r>
              <a:rPr lang="en-US" dirty="0"/>
              <a:t>An example of Bulkhead Pattern implementation can be seen in a web application where different types of tasks are processed by separate thread pools to ensure fault isolation and prevent resource contention.</a:t>
            </a:r>
          </a:p>
          <a:p>
            <a:endParaRPr lang="en-US" dirty="0"/>
          </a:p>
          <a:p>
            <a:r>
              <a:rPr lang="en-US" dirty="0"/>
              <a:t>For Example:</a:t>
            </a:r>
          </a:p>
          <a:p>
            <a:r>
              <a:rPr lang="en-US" dirty="0"/>
              <a:t>Let's consider a web application that handles both user-facing HTTP requests and background processing tasks, such as sending emails or processing data. </a:t>
            </a:r>
            <a:endParaRPr lang="en-IN" dirty="0"/>
          </a:p>
        </p:txBody>
      </p:sp>
    </p:spTree>
    <p:extLst>
      <p:ext uri="{BB962C8B-B14F-4D97-AF65-F5344CB8AC3E}">
        <p14:creationId xmlns:p14="http://schemas.microsoft.com/office/powerpoint/2010/main" val="152954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1767-52F0-FFCC-059F-54A23C7AEF3E}"/>
              </a:ext>
            </a:extLst>
          </p:cNvPr>
          <p:cNvSpPr>
            <a:spLocks noGrp="1"/>
          </p:cNvSpPr>
          <p:nvPr>
            <p:ph type="title"/>
          </p:nvPr>
        </p:nvSpPr>
        <p:spPr/>
        <p:txBody>
          <a:bodyPr/>
          <a:lstStyle/>
          <a:p>
            <a:r>
              <a:rPr lang="en-IN" dirty="0"/>
              <a:t>Example of Bulkhead Implementation</a:t>
            </a:r>
          </a:p>
        </p:txBody>
      </p:sp>
      <p:sp>
        <p:nvSpPr>
          <p:cNvPr id="3" name="Content Placeholder 2">
            <a:extLst>
              <a:ext uri="{FF2B5EF4-FFF2-40B4-BE49-F238E27FC236}">
                <a16:creationId xmlns:a16="http://schemas.microsoft.com/office/drawing/2014/main" id="{206DDDA7-9EC4-49FC-9F6D-71335D4A73CC}"/>
              </a:ext>
            </a:extLst>
          </p:cNvPr>
          <p:cNvSpPr>
            <a:spLocks noGrp="1"/>
          </p:cNvSpPr>
          <p:nvPr>
            <p:ph idx="1"/>
          </p:nvPr>
        </p:nvSpPr>
        <p:spPr/>
        <p:txBody>
          <a:bodyPr/>
          <a:lstStyle/>
          <a:p>
            <a:r>
              <a:rPr lang="en-US" dirty="0"/>
              <a:t>To implement bulkheading, we can use separate thread pools for handling these different types of tasks:</a:t>
            </a:r>
          </a:p>
          <a:p>
            <a:endParaRPr lang="en-US" dirty="0"/>
          </a:p>
          <a:p>
            <a:r>
              <a:rPr lang="en-US" dirty="0"/>
              <a:t>User-Facing Requests: We can allocate a dedicated thread pool to handle incoming HTTP requests from users. This thread pool is responsible for processing user interactions, generating responses, and returning results to clients.</a:t>
            </a:r>
          </a:p>
          <a:p>
            <a:r>
              <a:rPr lang="en-US" dirty="0"/>
              <a:t>Background Processing Tasks: Another dedicated thread pool is used to handle background processing tasks, such as sending emails, processing data, or performing scheduled jobs. This thread pool is responsible for executing these tasks asynchronously without blocking the user-facing request processing.</a:t>
            </a:r>
            <a:endParaRPr lang="en-IN" dirty="0"/>
          </a:p>
        </p:txBody>
      </p:sp>
    </p:spTree>
    <p:extLst>
      <p:ext uri="{BB962C8B-B14F-4D97-AF65-F5344CB8AC3E}">
        <p14:creationId xmlns:p14="http://schemas.microsoft.com/office/powerpoint/2010/main" val="79104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4D69-D6B2-88AF-E679-1AC64B424422}"/>
              </a:ext>
            </a:extLst>
          </p:cNvPr>
          <p:cNvSpPr>
            <a:spLocks noGrp="1"/>
          </p:cNvSpPr>
          <p:nvPr>
            <p:ph type="title"/>
          </p:nvPr>
        </p:nvSpPr>
        <p:spPr/>
        <p:txBody>
          <a:bodyPr/>
          <a:lstStyle/>
          <a:p>
            <a:r>
              <a:rPr lang="en-IN" dirty="0"/>
              <a:t>What is Service Discovery?</a:t>
            </a:r>
          </a:p>
        </p:txBody>
      </p:sp>
      <p:sp>
        <p:nvSpPr>
          <p:cNvPr id="3" name="Content Placeholder 2">
            <a:extLst>
              <a:ext uri="{FF2B5EF4-FFF2-40B4-BE49-F238E27FC236}">
                <a16:creationId xmlns:a16="http://schemas.microsoft.com/office/drawing/2014/main" id="{50ED2418-C630-DFC2-7CF1-B6A9A4E64631}"/>
              </a:ext>
            </a:extLst>
          </p:cNvPr>
          <p:cNvSpPr>
            <a:spLocks noGrp="1"/>
          </p:cNvSpPr>
          <p:nvPr>
            <p:ph idx="1"/>
          </p:nvPr>
        </p:nvSpPr>
        <p:spPr/>
        <p:txBody>
          <a:bodyPr/>
          <a:lstStyle/>
          <a:p>
            <a:pPr>
              <a:buFont typeface="Wingdings" panose="05000000000000000000" pitchFamily="2" charset="2"/>
              <a:buChar char="Ø"/>
            </a:pPr>
            <a:r>
              <a:rPr lang="en-US" dirty="0"/>
              <a:t>The Service Discovery mechanism helps us know where each instance is located. </a:t>
            </a:r>
          </a:p>
          <a:p>
            <a:pPr>
              <a:buFont typeface="Wingdings" panose="05000000000000000000" pitchFamily="2" charset="2"/>
              <a:buChar char="Ø"/>
            </a:pPr>
            <a:r>
              <a:rPr lang="en-US" dirty="0"/>
              <a:t>A Service Discovery component acts as a registry in which the addresses of all instances are tracked. </a:t>
            </a:r>
          </a:p>
          <a:p>
            <a:pPr>
              <a:buFont typeface="Wingdings" panose="05000000000000000000" pitchFamily="2" charset="2"/>
              <a:buChar char="Ø"/>
            </a:pPr>
            <a:r>
              <a:rPr lang="en-US" dirty="0"/>
              <a:t>The instances have dynamically assigned network paths. </a:t>
            </a:r>
          </a:p>
          <a:p>
            <a:pPr>
              <a:buFont typeface="Wingdings" panose="05000000000000000000" pitchFamily="2" charset="2"/>
              <a:buChar char="Ø"/>
            </a:pPr>
            <a:r>
              <a:rPr lang="en-US" dirty="0"/>
              <a:t>Consequently, if a client wants to make a request to a service, it must use a Service Discovery mechanism.</a:t>
            </a:r>
            <a:endParaRPr lang="en-IN" dirty="0"/>
          </a:p>
        </p:txBody>
      </p:sp>
    </p:spTree>
    <p:extLst>
      <p:ext uri="{BB962C8B-B14F-4D97-AF65-F5344CB8AC3E}">
        <p14:creationId xmlns:p14="http://schemas.microsoft.com/office/powerpoint/2010/main" val="1151299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F8B9-95F4-34EE-BCF1-6A7CD69ADC5C}"/>
              </a:ext>
            </a:extLst>
          </p:cNvPr>
          <p:cNvSpPr>
            <a:spLocks noGrp="1"/>
          </p:cNvSpPr>
          <p:nvPr>
            <p:ph type="title"/>
          </p:nvPr>
        </p:nvSpPr>
        <p:spPr/>
        <p:txBody>
          <a:bodyPr/>
          <a:lstStyle/>
          <a:p>
            <a:r>
              <a:rPr lang="en-US" dirty="0"/>
              <a:t>Here's how the Bulkhead Pattern is implemented in this scenario:</a:t>
            </a:r>
            <a:endParaRPr lang="en-IN" dirty="0"/>
          </a:p>
        </p:txBody>
      </p:sp>
      <p:sp>
        <p:nvSpPr>
          <p:cNvPr id="3" name="Content Placeholder 2">
            <a:extLst>
              <a:ext uri="{FF2B5EF4-FFF2-40B4-BE49-F238E27FC236}">
                <a16:creationId xmlns:a16="http://schemas.microsoft.com/office/drawing/2014/main" id="{BDCCCE90-6D5A-72A6-35BD-0570CAC2160B}"/>
              </a:ext>
            </a:extLst>
          </p:cNvPr>
          <p:cNvSpPr>
            <a:spLocks noGrp="1"/>
          </p:cNvSpPr>
          <p:nvPr>
            <p:ph idx="1"/>
          </p:nvPr>
        </p:nvSpPr>
        <p:spPr/>
        <p:txBody>
          <a:bodyPr/>
          <a:lstStyle/>
          <a:p>
            <a:pPr>
              <a:buFont typeface="Wingdings" panose="05000000000000000000" pitchFamily="2" charset="2"/>
              <a:buChar char="Ø"/>
            </a:pPr>
            <a:r>
              <a:rPr lang="en-US" dirty="0"/>
              <a:t>Fault Isolation: If a failure occurs in one thread pool (e.g., a task throws an exception), it remains contained within that thread pool and does not affect the operation of the other thread pool. For example, if a background processing task encounters an error, it does not impact the handling of user-facing requests.</a:t>
            </a:r>
          </a:p>
          <a:p>
            <a:pPr>
              <a:buFont typeface="Wingdings" panose="05000000000000000000" pitchFamily="2" charset="2"/>
              <a:buChar char="Ø"/>
            </a:pPr>
            <a:r>
              <a:rPr lang="en-US" dirty="0"/>
              <a:t>Resource Management: Each thread pool is allocated a specific number of threads and resources based on the expected workload and resource requirements. This ensures that failures or heavy loads in one thread pool do not exhaust resources needed by the other thread pool, preventing resource contention and performance degradation.</a:t>
            </a:r>
          </a:p>
          <a:p>
            <a:pPr>
              <a:buFont typeface="Wingdings" panose="05000000000000000000" pitchFamily="2" charset="2"/>
              <a:buChar char="Ø"/>
            </a:pPr>
            <a:r>
              <a:rPr lang="en-US" dirty="0"/>
              <a:t>Scalability: The thread pools can be scaled independently based on workload demands or resource availability. For example, if the background processing tasks require more resources due to increased workload, the size of the background processing thread pool can be dynamically adjusted without affecting the user-facing request handling.</a:t>
            </a:r>
            <a:endParaRPr lang="en-IN" dirty="0"/>
          </a:p>
        </p:txBody>
      </p:sp>
    </p:spTree>
    <p:extLst>
      <p:ext uri="{BB962C8B-B14F-4D97-AF65-F5344CB8AC3E}">
        <p14:creationId xmlns:p14="http://schemas.microsoft.com/office/powerpoint/2010/main" val="3946470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0037-B452-0E1E-3BBB-F7A78FDC9266}"/>
              </a:ext>
            </a:extLst>
          </p:cNvPr>
          <p:cNvSpPr>
            <a:spLocks noGrp="1"/>
          </p:cNvSpPr>
          <p:nvPr>
            <p:ph type="title"/>
          </p:nvPr>
        </p:nvSpPr>
        <p:spPr/>
        <p:txBody>
          <a:bodyPr/>
          <a:lstStyle/>
          <a:p>
            <a:r>
              <a:rPr lang="en-US" dirty="0"/>
              <a:t>Types of Bulkheads in Software Systems</a:t>
            </a:r>
            <a:endParaRPr lang="en-IN" dirty="0"/>
          </a:p>
        </p:txBody>
      </p:sp>
      <p:sp>
        <p:nvSpPr>
          <p:cNvPr id="3" name="Content Placeholder 2">
            <a:extLst>
              <a:ext uri="{FF2B5EF4-FFF2-40B4-BE49-F238E27FC236}">
                <a16:creationId xmlns:a16="http://schemas.microsoft.com/office/drawing/2014/main" id="{7FF50AAA-57FB-2748-2843-45E142B924DA}"/>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Thread Pool Bulkhead</a:t>
            </a:r>
          </a:p>
          <a:p>
            <a:r>
              <a:rPr lang="en-US" dirty="0"/>
              <a:t>In multithreaded applications, a thread pool bulkhead involves allocating separate thread pools for different types of tasks or operations. For example, user-facing requests may be processed by one thread pool, while background processing tasks are handled by another.</a:t>
            </a:r>
          </a:p>
          <a:p>
            <a:r>
              <a:rPr lang="en-US" dirty="0"/>
              <a:t>This isolation prevents resource contention and ensures that failures or performance issues in one thread pool do not affect the operation of others.</a:t>
            </a:r>
          </a:p>
          <a:p>
            <a:pPr>
              <a:buFont typeface="Wingdings" panose="05000000000000000000" pitchFamily="2" charset="2"/>
              <a:buChar char="Ø"/>
            </a:pPr>
            <a:r>
              <a:rPr lang="en-US" dirty="0"/>
              <a:t>Service Bulkhead</a:t>
            </a:r>
          </a:p>
          <a:p>
            <a:r>
              <a:rPr lang="en-US" dirty="0"/>
              <a:t>In distributed systems, a service bulkhead involves isolating services or microservices from one another to prevent cascading failures.</a:t>
            </a:r>
          </a:p>
          <a:p>
            <a:r>
              <a:rPr lang="en-US" dirty="0"/>
              <a:t>Each service operates independently and has its own resources and dependencies. This isolation helps contain faults within individual services and prevents failures from propagating across the entire system.</a:t>
            </a:r>
            <a:endParaRPr lang="en-IN" dirty="0"/>
          </a:p>
        </p:txBody>
      </p:sp>
    </p:spTree>
    <p:extLst>
      <p:ext uri="{BB962C8B-B14F-4D97-AF65-F5344CB8AC3E}">
        <p14:creationId xmlns:p14="http://schemas.microsoft.com/office/powerpoint/2010/main" val="3653556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4A52-5B48-0065-9963-59DDC32FDAB0}"/>
              </a:ext>
            </a:extLst>
          </p:cNvPr>
          <p:cNvSpPr>
            <a:spLocks noGrp="1"/>
          </p:cNvSpPr>
          <p:nvPr>
            <p:ph type="title"/>
          </p:nvPr>
        </p:nvSpPr>
        <p:spPr/>
        <p:txBody>
          <a:bodyPr/>
          <a:lstStyle/>
          <a:p>
            <a:r>
              <a:rPr lang="en-US" dirty="0"/>
              <a:t>Types of Bulkheads in Software Systems</a:t>
            </a:r>
            <a:endParaRPr lang="en-IN" dirty="0"/>
          </a:p>
        </p:txBody>
      </p:sp>
      <p:sp>
        <p:nvSpPr>
          <p:cNvPr id="3" name="Content Placeholder 2">
            <a:extLst>
              <a:ext uri="{FF2B5EF4-FFF2-40B4-BE49-F238E27FC236}">
                <a16:creationId xmlns:a16="http://schemas.microsoft.com/office/drawing/2014/main" id="{572DD68C-F502-7CF5-764C-BE8E3C2BBF79}"/>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Database Bulkhead</a:t>
            </a:r>
          </a:p>
          <a:p>
            <a:r>
              <a:rPr lang="en-US" dirty="0"/>
              <a:t>In database-intensive applications, a database bulkhead involves partitioning databases or database connections to isolate different types of data or workload. For example, read-heavy and write-heavy operations may be directed to separate database instances or partitions.</a:t>
            </a:r>
          </a:p>
          <a:p>
            <a:r>
              <a:rPr lang="en-US" dirty="0"/>
              <a:t>This isolation prevents performance bottlenecks and ensures that failures or slowdowns in one database do not impact other database operations.</a:t>
            </a:r>
          </a:p>
          <a:p>
            <a:pPr>
              <a:buFont typeface="Wingdings" panose="05000000000000000000" pitchFamily="2" charset="2"/>
              <a:buChar char="Ø"/>
            </a:pPr>
            <a:r>
              <a:rPr lang="en-US" dirty="0"/>
              <a:t>Network Bulkhead</a:t>
            </a:r>
          </a:p>
          <a:p>
            <a:r>
              <a:rPr lang="en-US" dirty="0"/>
              <a:t>In networked applications, a network bulkhead involves segregating network traffic or communication channels to isolate different types of data or services.</a:t>
            </a:r>
          </a:p>
          <a:p>
            <a:r>
              <a:rPr lang="en-US" dirty="0"/>
              <a:t>For example, high-priority traffic may be routed through dedicated network paths, while low-priority traffic is routed through separate paths. This isolation helps prioritize critical traffic and prevent congestion or failures from affecting other network activities.</a:t>
            </a:r>
            <a:endParaRPr lang="en-IN" dirty="0"/>
          </a:p>
        </p:txBody>
      </p:sp>
    </p:spTree>
    <p:extLst>
      <p:ext uri="{BB962C8B-B14F-4D97-AF65-F5344CB8AC3E}">
        <p14:creationId xmlns:p14="http://schemas.microsoft.com/office/powerpoint/2010/main" val="3744220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C764-76E1-7029-9753-A2A12F763C4F}"/>
              </a:ext>
            </a:extLst>
          </p:cNvPr>
          <p:cNvSpPr>
            <a:spLocks noGrp="1"/>
          </p:cNvSpPr>
          <p:nvPr>
            <p:ph type="title"/>
          </p:nvPr>
        </p:nvSpPr>
        <p:spPr/>
        <p:txBody>
          <a:bodyPr/>
          <a:lstStyle/>
          <a:p>
            <a:r>
              <a:rPr lang="en-US" dirty="0"/>
              <a:t>Types of Bulkheads in Software Systems</a:t>
            </a:r>
            <a:endParaRPr lang="en-IN" dirty="0"/>
          </a:p>
        </p:txBody>
      </p:sp>
      <p:sp>
        <p:nvSpPr>
          <p:cNvPr id="3" name="Content Placeholder 2">
            <a:extLst>
              <a:ext uri="{FF2B5EF4-FFF2-40B4-BE49-F238E27FC236}">
                <a16:creationId xmlns:a16="http://schemas.microsoft.com/office/drawing/2014/main" id="{74EA9864-14C9-AA19-37B9-96E174C2E3EB}"/>
              </a:ext>
            </a:extLst>
          </p:cNvPr>
          <p:cNvSpPr>
            <a:spLocks noGrp="1"/>
          </p:cNvSpPr>
          <p:nvPr>
            <p:ph idx="1"/>
          </p:nvPr>
        </p:nvSpPr>
        <p:spPr/>
        <p:txBody>
          <a:bodyPr/>
          <a:lstStyle/>
          <a:p>
            <a:pPr>
              <a:buFont typeface="Wingdings" panose="05000000000000000000" pitchFamily="2" charset="2"/>
              <a:buChar char="Ø"/>
            </a:pPr>
            <a:r>
              <a:rPr lang="en-US" dirty="0"/>
              <a:t>Process Bulkhead</a:t>
            </a:r>
          </a:p>
          <a:p>
            <a:r>
              <a:rPr lang="en-US" dirty="0"/>
              <a:t>In process-based architectures, a process bulkhead involves running separate processes or containers to isolate different components or services.</a:t>
            </a:r>
          </a:p>
          <a:p>
            <a:r>
              <a:rPr lang="en-US" dirty="0"/>
              <a:t>Each process operates within its own runtime environment and has its own resources and dependencies. This isolation helps contain faults within individual processes and prevents failures from affecting other parts of the system.</a:t>
            </a:r>
          </a:p>
          <a:p>
            <a:pPr>
              <a:buFont typeface="Wingdings" panose="05000000000000000000" pitchFamily="2" charset="2"/>
              <a:buChar char="Ø"/>
            </a:pPr>
            <a:r>
              <a:rPr lang="en-US" dirty="0"/>
              <a:t>Resource Bulkhead</a:t>
            </a:r>
          </a:p>
          <a:p>
            <a:r>
              <a:rPr lang="en-US" dirty="0"/>
              <a:t>In resource-intensive applications, a resource bulkhead involves partitioning resources such as CPU, memory, or storage to prevent overutilization and ensure fair resource allocation.</a:t>
            </a:r>
          </a:p>
          <a:p>
            <a:r>
              <a:rPr lang="en-US" dirty="0"/>
              <a:t>For example, CPU cores may be assigned to specific tasks or services to prevent one task from monopolizing resources and starving others.</a:t>
            </a:r>
            <a:endParaRPr lang="en-IN" dirty="0"/>
          </a:p>
        </p:txBody>
      </p:sp>
    </p:spTree>
    <p:extLst>
      <p:ext uri="{BB962C8B-B14F-4D97-AF65-F5344CB8AC3E}">
        <p14:creationId xmlns:p14="http://schemas.microsoft.com/office/powerpoint/2010/main" val="2244256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1AB7-C079-79A2-238A-DC11DF4F4AF8}"/>
              </a:ext>
            </a:extLst>
          </p:cNvPr>
          <p:cNvSpPr>
            <a:spLocks noGrp="1"/>
          </p:cNvSpPr>
          <p:nvPr>
            <p:ph type="title"/>
          </p:nvPr>
        </p:nvSpPr>
        <p:spPr/>
        <p:txBody>
          <a:bodyPr/>
          <a:lstStyle/>
          <a:p>
            <a:r>
              <a:rPr lang="en-US" dirty="0"/>
              <a:t>Design Considerations for Bulkhead Implementation</a:t>
            </a:r>
            <a:endParaRPr lang="en-IN" dirty="0"/>
          </a:p>
        </p:txBody>
      </p:sp>
      <p:sp>
        <p:nvSpPr>
          <p:cNvPr id="3" name="Content Placeholder 2">
            <a:extLst>
              <a:ext uri="{FF2B5EF4-FFF2-40B4-BE49-F238E27FC236}">
                <a16:creationId xmlns:a16="http://schemas.microsoft.com/office/drawing/2014/main" id="{8F951928-8433-2FCE-58C9-4D0A897B4B16}"/>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Identify Components for Bulkheading:</a:t>
            </a:r>
          </a:p>
          <a:p>
            <a:r>
              <a:rPr lang="en-US" dirty="0"/>
              <a:t>Determine which components or resources within the system should be isolated using the Bulkhead Pattern.</a:t>
            </a:r>
          </a:p>
          <a:p>
            <a:r>
              <a:rPr lang="en-US" dirty="0"/>
              <a:t>This may include services, processes, databases, thread pools, or network communication channels.</a:t>
            </a:r>
          </a:p>
          <a:p>
            <a:r>
              <a:rPr lang="en-US" dirty="0"/>
              <a:t>Consider factors such as fault tolerance requirements, performance characteristics, and dependencies between components.</a:t>
            </a:r>
          </a:p>
          <a:p>
            <a:pPr>
              <a:buFont typeface="Wingdings" panose="05000000000000000000" pitchFamily="2" charset="2"/>
              <a:buChar char="Ø"/>
            </a:pPr>
            <a:r>
              <a:rPr lang="en-US" dirty="0"/>
              <a:t>Define Boundaries and Interfaces:</a:t>
            </a:r>
          </a:p>
          <a:p>
            <a:r>
              <a:rPr lang="en-US" dirty="0"/>
              <a:t>Clearly define the boundaries and interfaces between bulkheads to establish isolation and communication protocols.</a:t>
            </a:r>
          </a:p>
          <a:p>
            <a:r>
              <a:rPr lang="en-US" dirty="0"/>
              <a:t>Determine how data, requests, or resources will flow between bulkheads and enforce separation to prevent interference or dependency between isolated components.</a:t>
            </a:r>
            <a:endParaRPr lang="en-IN" dirty="0"/>
          </a:p>
        </p:txBody>
      </p:sp>
    </p:spTree>
    <p:extLst>
      <p:ext uri="{BB962C8B-B14F-4D97-AF65-F5344CB8AC3E}">
        <p14:creationId xmlns:p14="http://schemas.microsoft.com/office/powerpoint/2010/main" val="322950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36C5-26D1-EC7E-8956-888A317C958C}"/>
              </a:ext>
            </a:extLst>
          </p:cNvPr>
          <p:cNvSpPr>
            <a:spLocks noGrp="1"/>
          </p:cNvSpPr>
          <p:nvPr>
            <p:ph type="title"/>
          </p:nvPr>
        </p:nvSpPr>
        <p:spPr/>
        <p:txBody>
          <a:bodyPr/>
          <a:lstStyle/>
          <a:p>
            <a:r>
              <a:rPr lang="en-US" dirty="0"/>
              <a:t>Design Considerations for Bulkhead Implementation</a:t>
            </a:r>
            <a:endParaRPr lang="en-IN" dirty="0"/>
          </a:p>
        </p:txBody>
      </p:sp>
      <p:sp>
        <p:nvSpPr>
          <p:cNvPr id="3" name="Content Placeholder 2">
            <a:extLst>
              <a:ext uri="{FF2B5EF4-FFF2-40B4-BE49-F238E27FC236}">
                <a16:creationId xmlns:a16="http://schemas.microsoft.com/office/drawing/2014/main" id="{F93E9E68-CDAE-2F68-777A-E6A94FB2A696}"/>
              </a:ext>
            </a:extLst>
          </p:cNvPr>
          <p:cNvSpPr>
            <a:spLocks noGrp="1"/>
          </p:cNvSpPr>
          <p:nvPr>
            <p:ph idx="1"/>
          </p:nvPr>
        </p:nvSpPr>
        <p:spPr/>
        <p:txBody>
          <a:bodyPr/>
          <a:lstStyle/>
          <a:p>
            <a:pPr>
              <a:buFont typeface="Wingdings" panose="05000000000000000000" pitchFamily="2" charset="2"/>
              <a:buChar char="Ø"/>
            </a:pPr>
            <a:r>
              <a:rPr lang="en-US" dirty="0"/>
              <a:t>Allocate Resources Appropriately:</a:t>
            </a:r>
          </a:p>
          <a:p>
            <a:r>
              <a:rPr lang="en-US" dirty="0"/>
              <a:t>Allocate resources (such as threads, memory, CPU, database connections) to each bulkhead based on its workload, performance requirements, and fault tolerance objectives.</a:t>
            </a:r>
          </a:p>
          <a:p>
            <a:r>
              <a:rPr lang="en-US" dirty="0"/>
              <a:t>Ensure that each bulkhead has sufficient resources to operate effectively without impacting the performance or stability of other bulkheads.</a:t>
            </a:r>
          </a:p>
          <a:p>
            <a:pPr>
              <a:buFont typeface="Wingdings" panose="05000000000000000000" pitchFamily="2" charset="2"/>
              <a:buChar char="Ø"/>
            </a:pPr>
            <a:r>
              <a:rPr lang="en-US" dirty="0"/>
              <a:t>Monitor and Manage Resource Usage:</a:t>
            </a:r>
          </a:p>
          <a:p>
            <a:r>
              <a:rPr lang="en-US" dirty="0"/>
              <a:t>Implement monitoring and management mechanisms to track resource usage and detect anomalies or overloads within bulkheads.</a:t>
            </a:r>
          </a:p>
          <a:p>
            <a:r>
              <a:rPr lang="en-US" dirty="0"/>
              <a:t>Use metrics, logs, and alerts to identify resource contention, bottlenecks, or failures, and take appropriate actions to rebalance resources or mitigate issues.</a:t>
            </a:r>
            <a:endParaRPr lang="en-IN" dirty="0"/>
          </a:p>
        </p:txBody>
      </p:sp>
    </p:spTree>
    <p:extLst>
      <p:ext uri="{BB962C8B-B14F-4D97-AF65-F5344CB8AC3E}">
        <p14:creationId xmlns:p14="http://schemas.microsoft.com/office/powerpoint/2010/main" val="1375564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CD2E-02DB-0F9A-6E4B-B4382CD05143}"/>
              </a:ext>
            </a:extLst>
          </p:cNvPr>
          <p:cNvSpPr>
            <a:spLocks noGrp="1"/>
          </p:cNvSpPr>
          <p:nvPr>
            <p:ph type="title"/>
          </p:nvPr>
        </p:nvSpPr>
        <p:spPr/>
        <p:txBody>
          <a:bodyPr/>
          <a:lstStyle/>
          <a:p>
            <a:r>
              <a:rPr lang="en-US" dirty="0"/>
              <a:t>Design Considerations for Bulkhead Implementation</a:t>
            </a:r>
            <a:endParaRPr lang="en-IN" dirty="0"/>
          </a:p>
        </p:txBody>
      </p:sp>
      <p:sp>
        <p:nvSpPr>
          <p:cNvPr id="3" name="Content Placeholder 2">
            <a:extLst>
              <a:ext uri="{FF2B5EF4-FFF2-40B4-BE49-F238E27FC236}">
                <a16:creationId xmlns:a16="http://schemas.microsoft.com/office/drawing/2014/main" id="{FC230746-54DE-1B35-75D7-9F254E278E92}"/>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Implement Fault Handling and Recovery:</a:t>
            </a:r>
          </a:p>
          <a:p>
            <a:r>
              <a:rPr lang="en-US" dirty="0"/>
              <a:t>Develop fault handling and recovery strategies to manage failures or errors within bulkheads.</a:t>
            </a:r>
          </a:p>
          <a:p>
            <a:r>
              <a:rPr lang="en-US" dirty="0"/>
              <a:t>Implement mechanisms such as circuit breakers, retries, timeouts, and fallbacks to handle exceptions gracefully and prevent cascading failures.</a:t>
            </a:r>
          </a:p>
          <a:p>
            <a:r>
              <a:rPr lang="en-US" dirty="0"/>
              <a:t>Design recovery procedures to restore bulkheads to a stable state after failure.</a:t>
            </a:r>
          </a:p>
          <a:p>
            <a:pPr>
              <a:buFont typeface="Wingdings" panose="05000000000000000000" pitchFamily="2" charset="2"/>
              <a:buChar char="Ø"/>
            </a:pPr>
            <a:r>
              <a:rPr lang="en-US" dirty="0"/>
              <a:t>Consider Scalability and Performance:</a:t>
            </a:r>
          </a:p>
          <a:p>
            <a:r>
              <a:rPr lang="en-US" dirty="0"/>
              <a:t>Design bulkheads to scale effectively in response to changing workload demands or resource requirements.</a:t>
            </a:r>
          </a:p>
          <a:p>
            <a:r>
              <a:rPr lang="en-US" dirty="0"/>
              <a:t>Implement scalability mechanisms such as dynamic resizing, load balancing, and horizontal scaling to accommodate fluctuations in workload and ensure optimal performance across bulkheads.</a:t>
            </a:r>
            <a:endParaRPr lang="en-IN" dirty="0"/>
          </a:p>
        </p:txBody>
      </p:sp>
    </p:spTree>
    <p:extLst>
      <p:ext uri="{BB962C8B-B14F-4D97-AF65-F5344CB8AC3E}">
        <p14:creationId xmlns:p14="http://schemas.microsoft.com/office/powerpoint/2010/main" val="830973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CFC9-E435-7AC0-C878-60E34CF55FAE}"/>
              </a:ext>
            </a:extLst>
          </p:cNvPr>
          <p:cNvSpPr>
            <a:spLocks noGrp="1"/>
          </p:cNvSpPr>
          <p:nvPr>
            <p:ph type="title"/>
          </p:nvPr>
        </p:nvSpPr>
        <p:spPr/>
        <p:txBody>
          <a:bodyPr/>
          <a:lstStyle/>
          <a:p>
            <a:r>
              <a:rPr lang="en-IN" dirty="0"/>
              <a:t>Challenges of Bulkhead Implementation</a:t>
            </a:r>
          </a:p>
        </p:txBody>
      </p:sp>
      <p:sp>
        <p:nvSpPr>
          <p:cNvPr id="3" name="Content Placeholder 2">
            <a:extLst>
              <a:ext uri="{FF2B5EF4-FFF2-40B4-BE49-F238E27FC236}">
                <a16:creationId xmlns:a16="http://schemas.microsoft.com/office/drawing/2014/main" id="{C38FA057-36E9-970A-9C11-8CB39AE963F3}"/>
              </a:ext>
            </a:extLst>
          </p:cNvPr>
          <p:cNvSpPr>
            <a:spLocks noGrp="1"/>
          </p:cNvSpPr>
          <p:nvPr>
            <p:ph idx="1"/>
          </p:nvPr>
        </p:nvSpPr>
        <p:spPr/>
        <p:txBody>
          <a:bodyPr/>
          <a:lstStyle/>
          <a:p>
            <a:pPr>
              <a:buFont typeface="Wingdings" panose="05000000000000000000" pitchFamily="2" charset="2"/>
              <a:buChar char="Ø"/>
            </a:pPr>
            <a:r>
              <a:rPr lang="en-US" dirty="0"/>
              <a:t>Complexity:</a:t>
            </a:r>
          </a:p>
          <a:p>
            <a:r>
              <a:rPr lang="en-US" dirty="0"/>
              <a:t>Designing and implementing bulkheads can introduce complexity to the system architecture, especially in distributed or microservices-based systems.</a:t>
            </a:r>
          </a:p>
          <a:p>
            <a:r>
              <a:rPr lang="en-US" dirty="0"/>
              <a:t>Managing interactions, dependencies, and communication between bulkheads requires careful coordination and may increase development and maintenance overhead.</a:t>
            </a:r>
          </a:p>
          <a:p>
            <a:pPr>
              <a:buFont typeface="Wingdings" panose="05000000000000000000" pitchFamily="2" charset="2"/>
              <a:buChar char="Ø"/>
            </a:pPr>
            <a:r>
              <a:rPr lang="en-US" dirty="0"/>
              <a:t>Resource Management:</a:t>
            </a:r>
          </a:p>
          <a:p>
            <a:r>
              <a:rPr lang="en-US" dirty="0"/>
              <a:t>Allocating and managing resources (such as threads, memory, CPU, database connections) for each bulkhead can be challenging, particularly in dynamic or heterogeneous environments.</a:t>
            </a:r>
          </a:p>
          <a:p>
            <a:r>
              <a:rPr lang="en-US" dirty="0"/>
              <a:t>Balancing resource usage, preventing resource contention, and optimizing resource allocation across bulkheads requires sophisticated monitoring and management mechanisms.</a:t>
            </a:r>
            <a:endParaRPr lang="en-IN" dirty="0"/>
          </a:p>
        </p:txBody>
      </p:sp>
    </p:spTree>
    <p:extLst>
      <p:ext uri="{BB962C8B-B14F-4D97-AF65-F5344CB8AC3E}">
        <p14:creationId xmlns:p14="http://schemas.microsoft.com/office/powerpoint/2010/main" val="1476196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56A4-185A-1277-E9B2-8A338EDAB884}"/>
              </a:ext>
            </a:extLst>
          </p:cNvPr>
          <p:cNvSpPr>
            <a:spLocks noGrp="1"/>
          </p:cNvSpPr>
          <p:nvPr>
            <p:ph type="title"/>
          </p:nvPr>
        </p:nvSpPr>
        <p:spPr/>
        <p:txBody>
          <a:bodyPr/>
          <a:lstStyle/>
          <a:p>
            <a:r>
              <a:rPr lang="en-IN" dirty="0"/>
              <a:t>Challenges of Bulkhead Implementation</a:t>
            </a:r>
          </a:p>
        </p:txBody>
      </p:sp>
      <p:sp>
        <p:nvSpPr>
          <p:cNvPr id="3" name="Content Placeholder 2">
            <a:extLst>
              <a:ext uri="{FF2B5EF4-FFF2-40B4-BE49-F238E27FC236}">
                <a16:creationId xmlns:a16="http://schemas.microsoft.com/office/drawing/2014/main" id="{D96C22E0-3030-5F63-AABA-DB95F66065E2}"/>
              </a:ext>
            </a:extLst>
          </p:cNvPr>
          <p:cNvSpPr>
            <a:spLocks noGrp="1"/>
          </p:cNvSpPr>
          <p:nvPr>
            <p:ph idx="1"/>
          </p:nvPr>
        </p:nvSpPr>
        <p:spPr/>
        <p:txBody>
          <a:bodyPr/>
          <a:lstStyle/>
          <a:p>
            <a:pPr>
              <a:buFont typeface="Wingdings" panose="05000000000000000000" pitchFamily="2" charset="2"/>
              <a:buChar char="Ø"/>
            </a:pPr>
            <a:r>
              <a:rPr lang="en-US" dirty="0"/>
              <a:t>Overhead and Latency:</a:t>
            </a:r>
          </a:p>
          <a:p>
            <a:r>
              <a:rPr lang="en-US" dirty="0"/>
              <a:t>Introducing bulkheads may incur additional overhead and latency due to the overhead of isolation mechanisms, communication between bulkheads, and coordination of resources.</a:t>
            </a:r>
          </a:p>
          <a:p>
            <a:r>
              <a:rPr lang="en-US" dirty="0"/>
              <a:t>Minimizing overhead while maintaining effective isolation and fault tolerance is a delicate balancing act that requires careful optimization and tuning.</a:t>
            </a:r>
          </a:p>
          <a:p>
            <a:pPr>
              <a:buFont typeface="Wingdings" panose="05000000000000000000" pitchFamily="2" charset="2"/>
              <a:buChar char="Ø"/>
            </a:pPr>
            <a:r>
              <a:rPr lang="en-US" dirty="0"/>
              <a:t>Synchronization and Consistency:</a:t>
            </a:r>
          </a:p>
          <a:p>
            <a:r>
              <a:rPr lang="en-US" dirty="0"/>
              <a:t>Ensuring synchronization and consistency between bulkheads, especially in distributed systems, can be challenging.</a:t>
            </a:r>
          </a:p>
          <a:p>
            <a:r>
              <a:rPr lang="en-US" dirty="0"/>
              <a:t>Coordinating concurrent access to shared resources, maintaining data consistency across bulkheads, and handling distributed transactions require robust synchronization mechanisms and may introduce performance bottlenecks.</a:t>
            </a:r>
            <a:endParaRPr lang="en-IN" dirty="0"/>
          </a:p>
        </p:txBody>
      </p:sp>
    </p:spTree>
    <p:extLst>
      <p:ext uri="{BB962C8B-B14F-4D97-AF65-F5344CB8AC3E}">
        <p14:creationId xmlns:p14="http://schemas.microsoft.com/office/powerpoint/2010/main" val="2815148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82D8-00CF-85DC-415C-742FDAEBEEAC}"/>
              </a:ext>
            </a:extLst>
          </p:cNvPr>
          <p:cNvSpPr>
            <a:spLocks noGrp="1"/>
          </p:cNvSpPr>
          <p:nvPr>
            <p:ph type="title"/>
          </p:nvPr>
        </p:nvSpPr>
        <p:spPr/>
        <p:txBody>
          <a:bodyPr/>
          <a:lstStyle/>
          <a:p>
            <a:r>
              <a:rPr lang="en-IN" dirty="0"/>
              <a:t>Challenges of Bulkhead Implementation</a:t>
            </a:r>
          </a:p>
        </p:txBody>
      </p:sp>
      <p:sp>
        <p:nvSpPr>
          <p:cNvPr id="3" name="Content Placeholder 2">
            <a:extLst>
              <a:ext uri="{FF2B5EF4-FFF2-40B4-BE49-F238E27FC236}">
                <a16:creationId xmlns:a16="http://schemas.microsoft.com/office/drawing/2014/main" id="{4E164F1E-E6E1-9A72-F917-FFC346569EB7}"/>
              </a:ext>
            </a:extLst>
          </p:cNvPr>
          <p:cNvSpPr>
            <a:spLocks noGrp="1"/>
          </p:cNvSpPr>
          <p:nvPr>
            <p:ph idx="1"/>
          </p:nvPr>
        </p:nvSpPr>
        <p:spPr/>
        <p:txBody>
          <a:bodyPr/>
          <a:lstStyle/>
          <a:p>
            <a:r>
              <a:rPr lang="en-US" dirty="0"/>
              <a:t>Scalability and Elasticity:</a:t>
            </a:r>
          </a:p>
          <a:p>
            <a:r>
              <a:rPr lang="en-US" dirty="0"/>
              <a:t>Scaling bulkheads dynamically to accommodate changing workload demands or resource requirements can be complex, particularly in environments with heterogeneous or distributed infrastructure.</a:t>
            </a:r>
          </a:p>
          <a:p>
            <a:pPr>
              <a:buFont typeface="Wingdings" panose="05000000000000000000" pitchFamily="2" charset="2"/>
              <a:buChar char="Ø"/>
            </a:pPr>
            <a:r>
              <a:rPr lang="en-US" dirty="0"/>
              <a:t>Implementing scalable and elastic architectures that can automatically adjust resource allocation and rebalance workloads across bulkheads is a significant challenge.</a:t>
            </a:r>
            <a:endParaRPr lang="en-IN" dirty="0"/>
          </a:p>
        </p:txBody>
      </p:sp>
    </p:spTree>
    <p:extLst>
      <p:ext uri="{BB962C8B-B14F-4D97-AF65-F5344CB8AC3E}">
        <p14:creationId xmlns:p14="http://schemas.microsoft.com/office/powerpoint/2010/main" val="241096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6BF5-9726-7B4B-FD33-AB34C593340E}"/>
              </a:ext>
            </a:extLst>
          </p:cNvPr>
          <p:cNvSpPr>
            <a:spLocks noGrp="1"/>
          </p:cNvSpPr>
          <p:nvPr>
            <p:ph type="title"/>
          </p:nvPr>
        </p:nvSpPr>
        <p:spPr>
          <a:xfrm>
            <a:off x="540488" y="354492"/>
            <a:ext cx="10515600" cy="1325563"/>
          </a:xfrm>
        </p:spPr>
        <p:txBody>
          <a:bodyPr>
            <a:normAutofit fontScale="90000"/>
          </a:bodyPr>
          <a:lstStyle/>
          <a:p>
            <a:r>
              <a:rPr lang="en-US" dirty="0"/>
              <a:t>The Need for Service Discovery</a:t>
            </a:r>
            <a:br>
              <a:rPr lang="en-US" b="1" dirty="0"/>
            </a:br>
            <a:endParaRPr lang="en-IN" dirty="0"/>
          </a:p>
        </p:txBody>
      </p:sp>
      <p:sp>
        <p:nvSpPr>
          <p:cNvPr id="3" name="Content Placeholder 2">
            <a:extLst>
              <a:ext uri="{FF2B5EF4-FFF2-40B4-BE49-F238E27FC236}">
                <a16:creationId xmlns:a16="http://schemas.microsoft.com/office/drawing/2014/main" id="{8847C110-33FD-2BD4-D684-47F32EBDF2A2}"/>
              </a:ext>
            </a:extLst>
          </p:cNvPr>
          <p:cNvSpPr>
            <a:spLocks noGrp="1"/>
          </p:cNvSpPr>
          <p:nvPr>
            <p:ph idx="1"/>
          </p:nvPr>
        </p:nvSpPr>
        <p:spPr>
          <a:xfrm>
            <a:off x="838200" y="1743740"/>
            <a:ext cx="10515600" cy="4433223"/>
          </a:xfrm>
        </p:spPr>
        <p:txBody>
          <a:bodyPr/>
          <a:lstStyle/>
          <a:p>
            <a:r>
              <a:rPr lang="en-US" dirty="0"/>
              <a:t>Dynamically determining the location of an application service isn’t a trivial matter.</a:t>
            </a:r>
          </a:p>
          <a:p>
            <a:r>
              <a:rPr lang="en-US" dirty="0"/>
              <a:t> Things become more complicated when we consider an environment where we’re constantly destroying and distributing new instances of services.</a:t>
            </a:r>
          </a:p>
          <a:p>
            <a:r>
              <a:rPr lang="en-US" dirty="0"/>
              <a:t> This may well be the case for a cloud-based application that’s continuously changing due to horizontal autoscaling to meet peak loads, or the release of a new version. </a:t>
            </a:r>
          </a:p>
          <a:p>
            <a:r>
              <a:rPr lang="en-US" dirty="0"/>
              <a:t>Hence, the need for a Service Discovery mechanism.</a:t>
            </a:r>
            <a:endParaRPr lang="en-IN" dirty="0"/>
          </a:p>
        </p:txBody>
      </p:sp>
    </p:spTree>
    <p:extLst>
      <p:ext uri="{BB962C8B-B14F-4D97-AF65-F5344CB8AC3E}">
        <p14:creationId xmlns:p14="http://schemas.microsoft.com/office/powerpoint/2010/main" val="149639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0CEA39-4F6F-2B9C-FD80-90B6FB5B42D3}"/>
              </a:ext>
            </a:extLst>
          </p:cNvPr>
          <p:cNvSpPr>
            <a:spLocks noGrp="1"/>
          </p:cNvSpPr>
          <p:nvPr>
            <p:ph type="ctrTitle"/>
          </p:nvPr>
        </p:nvSpPr>
        <p:spPr/>
        <p:txBody>
          <a:bodyPr/>
          <a:lstStyle/>
          <a:p>
            <a:r>
              <a:rPr lang="en-IN" dirty="0"/>
              <a:t>Database Per Service</a:t>
            </a:r>
          </a:p>
        </p:txBody>
      </p:sp>
      <p:sp>
        <p:nvSpPr>
          <p:cNvPr id="5" name="Subtitle 4">
            <a:extLst>
              <a:ext uri="{FF2B5EF4-FFF2-40B4-BE49-F238E27FC236}">
                <a16:creationId xmlns:a16="http://schemas.microsoft.com/office/drawing/2014/main" id="{2EC0F3A0-133F-EAE3-29CE-244A86A6AE2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65901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47EC-618D-621F-01C7-ADDC717FBC58}"/>
              </a:ext>
            </a:extLst>
          </p:cNvPr>
          <p:cNvSpPr>
            <a:spLocks noGrp="1"/>
          </p:cNvSpPr>
          <p:nvPr>
            <p:ph type="title"/>
          </p:nvPr>
        </p:nvSpPr>
        <p:spPr/>
        <p:txBody>
          <a:bodyPr/>
          <a:lstStyle/>
          <a:p>
            <a:r>
              <a:rPr lang="en-US" dirty="0"/>
              <a:t>What is Database Per Service Pattern?</a:t>
            </a:r>
            <a:endParaRPr lang="en-IN" dirty="0"/>
          </a:p>
        </p:txBody>
      </p:sp>
      <p:sp>
        <p:nvSpPr>
          <p:cNvPr id="3" name="Content Placeholder 2">
            <a:extLst>
              <a:ext uri="{FF2B5EF4-FFF2-40B4-BE49-F238E27FC236}">
                <a16:creationId xmlns:a16="http://schemas.microsoft.com/office/drawing/2014/main" id="{8D65EDB5-7816-D66B-4649-B796040D3F47}"/>
              </a:ext>
            </a:extLst>
          </p:cNvPr>
          <p:cNvSpPr>
            <a:spLocks noGrp="1"/>
          </p:cNvSpPr>
          <p:nvPr>
            <p:ph idx="1"/>
          </p:nvPr>
        </p:nvSpPr>
        <p:spPr/>
        <p:txBody>
          <a:bodyPr/>
          <a:lstStyle/>
          <a:p>
            <a:r>
              <a:rPr lang="en-US" dirty="0"/>
              <a:t>The Database Per Service Pattern is a design principle in microservices architecture where each microservice is assigned its own exclusive database. This ensures that each service operates independently without relying on a central, shared database. The database can be any type (SQL, NoSQL, etc.) that best suits the needs of the specific microservice.</a:t>
            </a:r>
            <a:endParaRPr lang="en-IN" dirty="0"/>
          </a:p>
        </p:txBody>
      </p:sp>
    </p:spTree>
    <p:extLst>
      <p:ext uri="{BB962C8B-B14F-4D97-AF65-F5344CB8AC3E}">
        <p14:creationId xmlns:p14="http://schemas.microsoft.com/office/powerpoint/2010/main" val="1291627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162A-F74F-9569-6FAF-AAE815D58D93}"/>
              </a:ext>
            </a:extLst>
          </p:cNvPr>
          <p:cNvSpPr>
            <a:spLocks noGrp="1"/>
          </p:cNvSpPr>
          <p:nvPr>
            <p:ph type="title"/>
          </p:nvPr>
        </p:nvSpPr>
        <p:spPr/>
        <p:txBody>
          <a:bodyPr/>
          <a:lstStyle/>
          <a:p>
            <a:r>
              <a:rPr lang="en-US" dirty="0"/>
              <a:t>Key Objectives of Database Per Service Pattern:</a:t>
            </a:r>
            <a:endParaRPr lang="en-IN" dirty="0"/>
          </a:p>
        </p:txBody>
      </p:sp>
      <p:sp>
        <p:nvSpPr>
          <p:cNvPr id="3" name="Content Placeholder 2">
            <a:extLst>
              <a:ext uri="{FF2B5EF4-FFF2-40B4-BE49-F238E27FC236}">
                <a16:creationId xmlns:a16="http://schemas.microsoft.com/office/drawing/2014/main" id="{355B085A-1461-62E9-9744-FDB804489E97}"/>
              </a:ext>
            </a:extLst>
          </p:cNvPr>
          <p:cNvSpPr>
            <a:spLocks noGrp="1"/>
          </p:cNvSpPr>
          <p:nvPr>
            <p:ph idx="1"/>
          </p:nvPr>
        </p:nvSpPr>
        <p:spPr/>
        <p:txBody>
          <a:bodyPr/>
          <a:lstStyle/>
          <a:p>
            <a:r>
              <a:rPr lang="en-US" dirty="0"/>
              <a:t>Independence: Each microservice has a dedicated database, preventing schema changes in one service from impacting others.</a:t>
            </a:r>
          </a:p>
          <a:p>
            <a:r>
              <a:rPr lang="en-US" dirty="0"/>
              <a:t>Encapsulation: Data is fully encapsulated within the microservice, with access provided only through well-defined APIs.</a:t>
            </a:r>
          </a:p>
          <a:p>
            <a:r>
              <a:rPr lang="en-US" dirty="0"/>
              <a:t>Technology Choice: Each service can select the database technology that best fits its needs.</a:t>
            </a:r>
          </a:p>
          <a:p>
            <a:r>
              <a:rPr lang="en-US" dirty="0"/>
              <a:t>Scalability and Performance: Databases can be scaled independently based on each service’s requirements.</a:t>
            </a:r>
          </a:p>
          <a:p>
            <a:r>
              <a:rPr lang="en-US" dirty="0"/>
              <a:t>Resilience and Fault Isolation: Database failures in one service do not affect others, enhancing system resilience.</a:t>
            </a:r>
            <a:endParaRPr lang="en-IN" dirty="0"/>
          </a:p>
        </p:txBody>
      </p:sp>
    </p:spTree>
    <p:extLst>
      <p:ext uri="{BB962C8B-B14F-4D97-AF65-F5344CB8AC3E}">
        <p14:creationId xmlns:p14="http://schemas.microsoft.com/office/powerpoint/2010/main" val="2389123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8356-BEA8-18BC-A230-BFF9FB6D66EF}"/>
              </a:ext>
            </a:extLst>
          </p:cNvPr>
          <p:cNvSpPr>
            <a:spLocks noGrp="1"/>
          </p:cNvSpPr>
          <p:nvPr>
            <p:ph type="title"/>
          </p:nvPr>
        </p:nvSpPr>
        <p:spPr/>
        <p:txBody>
          <a:bodyPr/>
          <a:lstStyle/>
          <a:p>
            <a:r>
              <a:rPr lang="en-US" dirty="0"/>
              <a:t>Importance of Database Per Service Pattern in Microservices Architecture</a:t>
            </a:r>
            <a:endParaRPr lang="en-IN" dirty="0"/>
          </a:p>
        </p:txBody>
      </p:sp>
      <p:sp>
        <p:nvSpPr>
          <p:cNvPr id="3" name="Content Placeholder 2">
            <a:extLst>
              <a:ext uri="{FF2B5EF4-FFF2-40B4-BE49-F238E27FC236}">
                <a16:creationId xmlns:a16="http://schemas.microsoft.com/office/drawing/2014/main" id="{4F322112-6E95-92E2-A2D5-4D4097289654}"/>
              </a:ext>
            </a:extLst>
          </p:cNvPr>
          <p:cNvSpPr>
            <a:spLocks noGrp="1"/>
          </p:cNvSpPr>
          <p:nvPr>
            <p:ph idx="1"/>
          </p:nvPr>
        </p:nvSpPr>
        <p:spPr/>
        <p:txBody>
          <a:bodyPr/>
          <a:lstStyle/>
          <a:p>
            <a:pPr fontAlgn="base">
              <a:buFont typeface="Wingdings" panose="05000000000000000000" pitchFamily="2" charset="2"/>
              <a:buChar char="Ø"/>
            </a:pPr>
            <a:r>
              <a:rPr lang="en-US" b="1" dirty="0"/>
              <a:t>Loose Coupling and Independent Scaling</a:t>
            </a:r>
          </a:p>
          <a:p>
            <a:pPr fontAlgn="base"/>
            <a:r>
              <a:rPr lang="en-US" dirty="0"/>
              <a:t>The Database Per Service Pattern promotes loose coupling and independent scaling, which are essential in microservices architecture.</a:t>
            </a:r>
          </a:p>
          <a:p>
            <a:pPr fontAlgn="base"/>
            <a:r>
              <a:rPr lang="en-US" b="1" dirty="0"/>
              <a:t>Loose Coupling:</a:t>
            </a:r>
            <a:endParaRPr lang="en-US" dirty="0"/>
          </a:p>
          <a:p>
            <a:pPr lvl="1" fontAlgn="base"/>
            <a:r>
              <a:rPr lang="en-US" b="1" dirty="0"/>
              <a:t>Minimized Dependencies: </a:t>
            </a:r>
            <a:r>
              <a:rPr lang="en-US" dirty="0"/>
              <a:t>Services do not share a common database schema, reducing dependencies and simplifying updates.</a:t>
            </a:r>
          </a:p>
          <a:p>
            <a:pPr lvl="1" fontAlgn="base"/>
            <a:r>
              <a:rPr lang="en-US" b="1" dirty="0"/>
              <a:t>Independent Deployment: </a:t>
            </a:r>
            <a:r>
              <a:rPr lang="en-US" dirty="0"/>
              <a:t>Services can be deployed independently, allowing for separate deployment cycles.</a:t>
            </a:r>
          </a:p>
          <a:p>
            <a:pPr fontAlgn="base"/>
            <a:r>
              <a:rPr lang="en-US" b="1" dirty="0"/>
              <a:t>Independent Scaling:</a:t>
            </a:r>
            <a:endParaRPr lang="en-US" dirty="0"/>
          </a:p>
          <a:p>
            <a:pPr lvl="1" fontAlgn="base"/>
            <a:r>
              <a:rPr lang="en-US" b="1" dirty="0"/>
              <a:t>Tailored Scaling: </a:t>
            </a:r>
            <a:r>
              <a:rPr lang="en-US" dirty="0"/>
              <a:t>Databases can be scaled based on the specific needs of each service.</a:t>
            </a:r>
          </a:p>
          <a:p>
            <a:pPr lvl="1" fontAlgn="base"/>
            <a:r>
              <a:rPr lang="en-US" b="1" dirty="0"/>
              <a:t>Resource Optimization:</a:t>
            </a:r>
            <a:r>
              <a:rPr lang="en-US" dirty="0"/>
              <a:t> Efficient allocation of resources based on service-specific requirements.</a:t>
            </a:r>
          </a:p>
          <a:p>
            <a:endParaRPr lang="en-IN" dirty="0"/>
          </a:p>
        </p:txBody>
      </p:sp>
    </p:spTree>
    <p:extLst>
      <p:ext uri="{BB962C8B-B14F-4D97-AF65-F5344CB8AC3E}">
        <p14:creationId xmlns:p14="http://schemas.microsoft.com/office/powerpoint/2010/main" val="3405004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A6C61-9CF7-3EE7-9C81-C68EB230A6B6}"/>
              </a:ext>
            </a:extLst>
          </p:cNvPr>
          <p:cNvSpPr>
            <a:spLocks noGrp="1"/>
          </p:cNvSpPr>
          <p:nvPr>
            <p:ph type="title"/>
          </p:nvPr>
        </p:nvSpPr>
        <p:spPr/>
        <p:txBody>
          <a:bodyPr/>
          <a:lstStyle/>
          <a:p>
            <a:r>
              <a:rPr lang="en-US" dirty="0"/>
              <a:t>Importance of Database Per Service Pattern in Microservices Architecture</a:t>
            </a:r>
            <a:endParaRPr lang="en-IN" dirty="0"/>
          </a:p>
        </p:txBody>
      </p:sp>
      <p:sp>
        <p:nvSpPr>
          <p:cNvPr id="3" name="Content Placeholder 2">
            <a:extLst>
              <a:ext uri="{FF2B5EF4-FFF2-40B4-BE49-F238E27FC236}">
                <a16:creationId xmlns:a16="http://schemas.microsoft.com/office/drawing/2014/main" id="{92683C6C-8038-C3FC-BB18-75B38A03E348}"/>
              </a:ext>
            </a:extLst>
          </p:cNvPr>
          <p:cNvSpPr>
            <a:spLocks noGrp="1"/>
          </p:cNvSpPr>
          <p:nvPr>
            <p:ph idx="1"/>
          </p:nvPr>
        </p:nvSpPr>
        <p:spPr/>
        <p:txBody>
          <a:bodyPr>
            <a:normAutofit fontScale="92500" lnSpcReduction="10000"/>
          </a:bodyPr>
          <a:lstStyle/>
          <a:p>
            <a:pPr fontAlgn="base">
              <a:buFont typeface="Wingdings" panose="05000000000000000000" pitchFamily="2" charset="2"/>
              <a:buChar char="Ø"/>
            </a:pPr>
            <a:r>
              <a:rPr lang="en-US" b="1" dirty="0"/>
              <a:t>Impact on Service Autonomy and Data Encapsulation</a:t>
            </a:r>
          </a:p>
          <a:p>
            <a:pPr fontAlgn="base"/>
            <a:r>
              <a:rPr lang="en-US" dirty="0"/>
              <a:t>The Database Per Service Pattern has a profound impact on service autonomy and data encapsulation, which are essential for maintaining a robust and flexible microservices architecture.</a:t>
            </a:r>
          </a:p>
          <a:p>
            <a:pPr fontAlgn="base"/>
            <a:r>
              <a:rPr lang="en-US" b="1" dirty="0"/>
              <a:t>Service Autonomy:</a:t>
            </a:r>
            <a:endParaRPr lang="en-US" dirty="0"/>
          </a:p>
          <a:p>
            <a:pPr lvl="1" fontAlgn="base"/>
            <a:r>
              <a:rPr lang="en-US" b="1" dirty="0"/>
              <a:t>Self-sufficiency: </a:t>
            </a:r>
            <a:r>
              <a:rPr lang="en-US" dirty="0"/>
              <a:t>Services are self-contained units that include both business logic and data management. This self-sufficiency allows teams to develop, test, and deploy services independently.</a:t>
            </a:r>
          </a:p>
          <a:p>
            <a:pPr lvl="1" fontAlgn="base"/>
            <a:r>
              <a:rPr lang="en-US" b="1" dirty="0"/>
              <a:t>Failure Isolation: </a:t>
            </a:r>
            <a:r>
              <a:rPr lang="en-US" dirty="0"/>
              <a:t>If one service fails, its failure is isolated to its own database, reducing the risk of cascading failures across the system. This isolation enhances the overall resilience of the system.</a:t>
            </a:r>
          </a:p>
          <a:p>
            <a:pPr fontAlgn="base"/>
            <a:r>
              <a:rPr lang="en-US" b="1" dirty="0"/>
              <a:t>Data Encapsulation:</a:t>
            </a:r>
            <a:endParaRPr lang="en-US" dirty="0"/>
          </a:p>
          <a:p>
            <a:pPr lvl="1" fontAlgn="base"/>
            <a:r>
              <a:rPr lang="en-US" b="1" dirty="0"/>
              <a:t>Encapsulated Data Management:</a:t>
            </a:r>
            <a:r>
              <a:rPr lang="en-US" dirty="0"/>
              <a:t> Each service handles its data internally, exposing only necessary data through APIs. This encapsulation ensures data integrity and security, as external access to the database is restricted.</a:t>
            </a:r>
          </a:p>
          <a:p>
            <a:pPr lvl="1" fontAlgn="base"/>
            <a:r>
              <a:rPr lang="en-US" b="1" dirty="0"/>
              <a:t>Clear Interfaces:</a:t>
            </a:r>
            <a:r>
              <a:rPr lang="en-US" dirty="0"/>
              <a:t> The use of APIs for data interaction promotes clear and well-defined interfaces between services, simplifying integration and reducing the risk of errors.</a:t>
            </a:r>
          </a:p>
          <a:p>
            <a:endParaRPr lang="en-IN" dirty="0"/>
          </a:p>
        </p:txBody>
      </p:sp>
    </p:spTree>
    <p:extLst>
      <p:ext uri="{BB962C8B-B14F-4D97-AF65-F5344CB8AC3E}">
        <p14:creationId xmlns:p14="http://schemas.microsoft.com/office/powerpoint/2010/main" val="1756126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C945-F73E-9FEA-0411-6D81912493F0}"/>
              </a:ext>
            </a:extLst>
          </p:cNvPr>
          <p:cNvSpPr>
            <a:spLocks noGrp="1"/>
          </p:cNvSpPr>
          <p:nvPr>
            <p:ph type="title"/>
          </p:nvPr>
        </p:nvSpPr>
        <p:spPr/>
        <p:txBody>
          <a:bodyPr/>
          <a:lstStyle/>
          <a:p>
            <a:r>
              <a:rPr lang="en-US" dirty="0"/>
              <a:t>Benefits of Database Per Service Pattern for Microservices</a:t>
            </a:r>
            <a:endParaRPr lang="en-IN" dirty="0"/>
          </a:p>
        </p:txBody>
      </p:sp>
      <p:sp>
        <p:nvSpPr>
          <p:cNvPr id="3" name="Content Placeholder 2">
            <a:extLst>
              <a:ext uri="{FF2B5EF4-FFF2-40B4-BE49-F238E27FC236}">
                <a16:creationId xmlns:a16="http://schemas.microsoft.com/office/drawing/2014/main" id="{6F45146F-8CD3-50EB-A529-F00428B60EF2}"/>
              </a:ext>
            </a:extLst>
          </p:cNvPr>
          <p:cNvSpPr>
            <a:spLocks noGrp="1"/>
          </p:cNvSpPr>
          <p:nvPr>
            <p:ph idx="1"/>
          </p:nvPr>
        </p:nvSpPr>
        <p:spPr/>
        <p:txBody>
          <a:bodyPr/>
          <a:lstStyle/>
          <a:p>
            <a:pPr fontAlgn="base">
              <a:buFont typeface="Wingdings" panose="05000000000000000000" pitchFamily="2" charset="2"/>
              <a:buChar char="Ø"/>
            </a:pPr>
            <a:r>
              <a:rPr lang="en-US" b="1" dirty="0"/>
              <a:t>Improved Scalability and Performance: </a:t>
            </a:r>
            <a:r>
              <a:rPr lang="en-US" dirty="0"/>
              <a:t>Independent scaling and optimized performance based on service needs.</a:t>
            </a:r>
          </a:p>
          <a:p>
            <a:pPr fontAlgn="base">
              <a:buFont typeface="Wingdings" panose="05000000000000000000" pitchFamily="2" charset="2"/>
              <a:buChar char="Ø"/>
            </a:pPr>
            <a:r>
              <a:rPr lang="en-US" b="1" dirty="0"/>
              <a:t>Enhanced Fault Isolation and Resilience:</a:t>
            </a:r>
            <a:r>
              <a:rPr lang="en-US" dirty="0"/>
              <a:t> Better fault tolerance and service independence.</a:t>
            </a:r>
          </a:p>
          <a:p>
            <a:pPr fontAlgn="base">
              <a:buFont typeface="Wingdings" panose="05000000000000000000" pitchFamily="2" charset="2"/>
              <a:buChar char="Ø"/>
            </a:pPr>
            <a:r>
              <a:rPr lang="en-US" b="1" dirty="0"/>
              <a:t>Simplified Service Evolution and Deployment:</a:t>
            </a:r>
            <a:r>
              <a:rPr lang="en-US" dirty="0"/>
              <a:t> Independent evolution and deployment of services.</a:t>
            </a:r>
          </a:p>
          <a:p>
            <a:pPr fontAlgn="base">
              <a:buFont typeface="Wingdings" panose="05000000000000000000" pitchFamily="2" charset="2"/>
              <a:buChar char="Ø"/>
            </a:pPr>
            <a:r>
              <a:rPr lang="en-US" b="1" dirty="0"/>
              <a:t>Alignment with Domain-Driven Design:</a:t>
            </a:r>
            <a:r>
              <a:rPr lang="en-US" dirty="0"/>
              <a:t> Supports bounded contexts and domain-specific data management.</a:t>
            </a:r>
          </a:p>
          <a:p>
            <a:endParaRPr lang="en-IN" dirty="0"/>
          </a:p>
        </p:txBody>
      </p:sp>
    </p:spTree>
    <p:extLst>
      <p:ext uri="{BB962C8B-B14F-4D97-AF65-F5344CB8AC3E}">
        <p14:creationId xmlns:p14="http://schemas.microsoft.com/office/powerpoint/2010/main" val="2809534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AF94-B1AD-76CA-E0CA-C9E27ABAD1D8}"/>
              </a:ext>
            </a:extLst>
          </p:cNvPr>
          <p:cNvSpPr>
            <a:spLocks noGrp="1"/>
          </p:cNvSpPr>
          <p:nvPr>
            <p:ph type="title"/>
          </p:nvPr>
        </p:nvSpPr>
        <p:spPr/>
        <p:txBody>
          <a:bodyPr/>
          <a:lstStyle/>
          <a:p>
            <a:r>
              <a:rPr lang="en-US" dirty="0"/>
              <a:t>Challenges of Database Per Service Pattern for Microservices</a:t>
            </a:r>
            <a:endParaRPr lang="en-IN" dirty="0"/>
          </a:p>
        </p:txBody>
      </p:sp>
      <p:sp>
        <p:nvSpPr>
          <p:cNvPr id="3" name="Content Placeholder 2">
            <a:extLst>
              <a:ext uri="{FF2B5EF4-FFF2-40B4-BE49-F238E27FC236}">
                <a16:creationId xmlns:a16="http://schemas.microsoft.com/office/drawing/2014/main" id="{35A8C7F9-27A8-5DEC-12FE-FA11C9B8FC5C}"/>
              </a:ext>
            </a:extLst>
          </p:cNvPr>
          <p:cNvSpPr>
            <a:spLocks noGrp="1"/>
          </p:cNvSpPr>
          <p:nvPr>
            <p:ph idx="1"/>
          </p:nvPr>
        </p:nvSpPr>
        <p:spPr/>
        <p:txBody>
          <a:bodyPr/>
          <a:lstStyle/>
          <a:p>
            <a:pPr fontAlgn="base">
              <a:buFont typeface="Wingdings" panose="05000000000000000000" pitchFamily="2" charset="2"/>
              <a:buChar char="Ø"/>
            </a:pPr>
            <a:r>
              <a:rPr lang="en-US" b="1" dirty="0"/>
              <a:t>Increased Complexity in Data Management and Consistency: </a:t>
            </a:r>
            <a:r>
              <a:rPr lang="en-US" dirty="0"/>
              <a:t>Managing multiple databases and ensuring consistency is complex.</a:t>
            </a:r>
          </a:p>
          <a:p>
            <a:pPr fontAlgn="base">
              <a:buFont typeface="Wingdings" panose="05000000000000000000" pitchFamily="2" charset="2"/>
              <a:buChar char="Ø"/>
            </a:pPr>
            <a:r>
              <a:rPr lang="en-US" b="1" dirty="0"/>
              <a:t>Potential for Data Duplication:</a:t>
            </a:r>
            <a:r>
              <a:rPr lang="en-US" dirty="0"/>
              <a:t> Risk of redundant data and synchronization challenges.</a:t>
            </a:r>
          </a:p>
          <a:p>
            <a:pPr fontAlgn="base">
              <a:buFont typeface="Wingdings" panose="05000000000000000000" pitchFamily="2" charset="2"/>
              <a:buChar char="Ø"/>
            </a:pPr>
            <a:r>
              <a:rPr lang="en-US" b="1" dirty="0"/>
              <a:t>Complex Transactions and Queries:</a:t>
            </a:r>
            <a:r>
              <a:rPr lang="en-US" dirty="0"/>
              <a:t> Difficulties in handling distributed transactions and cross-service queries.</a:t>
            </a:r>
          </a:p>
          <a:p>
            <a:pPr fontAlgn="base">
              <a:buFont typeface="Wingdings" panose="05000000000000000000" pitchFamily="2" charset="2"/>
              <a:buChar char="Ø"/>
            </a:pPr>
            <a:r>
              <a:rPr lang="en-US" b="1" dirty="0"/>
              <a:t>Need for Robust Synchronization Mechanisms:</a:t>
            </a:r>
            <a:r>
              <a:rPr lang="en-US" dirty="0"/>
              <a:t> Requires mechanisms for ensuring data consistency and synchronization.</a:t>
            </a:r>
          </a:p>
          <a:p>
            <a:endParaRPr lang="en-IN" dirty="0"/>
          </a:p>
        </p:txBody>
      </p:sp>
    </p:spTree>
    <p:extLst>
      <p:ext uri="{BB962C8B-B14F-4D97-AF65-F5344CB8AC3E}">
        <p14:creationId xmlns:p14="http://schemas.microsoft.com/office/powerpoint/2010/main" val="4190373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A472D-AC68-C965-F8D9-99E293A115F4}"/>
              </a:ext>
            </a:extLst>
          </p:cNvPr>
          <p:cNvSpPr>
            <a:spLocks noGrp="1"/>
          </p:cNvSpPr>
          <p:nvPr>
            <p:ph type="title"/>
          </p:nvPr>
        </p:nvSpPr>
        <p:spPr/>
        <p:txBody>
          <a:bodyPr/>
          <a:lstStyle/>
          <a:p>
            <a:r>
              <a:rPr lang="en-US" dirty="0"/>
              <a:t>Steps for Implementing the Database Per Service Pattern</a:t>
            </a:r>
            <a:endParaRPr lang="en-IN" dirty="0"/>
          </a:p>
        </p:txBody>
      </p:sp>
      <p:sp>
        <p:nvSpPr>
          <p:cNvPr id="3" name="Content Placeholder 2">
            <a:extLst>
              <a:ext uri="{FF2B5EF4-FFF2-40B4-BE49-F238E27FC236}">
                <a16:creationId xmlns:a16="http://schemas.microsoft.com/office/drawing/2014/main" id="{B50DEB17-0E36-27A2-4D22-A42DC8F66EB9}"/>
              </a:ext>
            </a:extLst>
          </p:cNvPr>
          <p:cNvSpPr>
            <a:spLocks noGrp="1"/>
          </p:cNvSpPr>
          <p:nvPr>
            <p:ph idx="1"/>
          </p:nvPr>
        </p:nvSpPr>
        <p:spPr/>
        <p:txBody>
          <a:bodyPr/>
          <a:lstStyle/>
          <a:p>
            <a:pPr fontAlgn="base"/>
            <a:r>
              <a:rPr lang="en-US" b="1" dirty="0"/>
              <a:t>Step 1: Designing the Service Boundaries</a:t>
            </a:r>
          </a:p>
          <a:p>
            <a:pPr fontAlgn="base"/>
            <a:r>
              <a:rPr lang="en-US" b="1" dirty="0"/>
              <a:t>Identify Business Domains:</a:t>
            </a:r>
            <a:r>
              <a:rPr lang="en-US" dirty="0"/>
              <a:t> Begin by analyzing the business requirements and identifying distinct business domains or functionalities. Each microservice should correspond to a specific domain or bounded context.</a:t>
            </a:r>
          </a:p>
          <a:p>
            <a:pPr fontAlgn="base"/>
            <a:r>
              <a:rPr lang="en-US" b="1" dirty="0"/>
              <a:t>Define Service Boundaries:</a:t>
            </a:r>
            <a:r>
              <a:rPr lang="en-US" dirty="0"/>
              <a:t> Clearly define the boundaries for each service based on the identified domains. Ensure that each service has a well-defined responsibility and does not overlap with other services.</a:t>
            </a:r>
          </a:p>
          <a:p>
            <a:pPr fontAlgn="base"/>
            <a:r>
              <a:rPr lang="en-US" b="1" dirty="0"/>
              <a:t>Establish APIs:</a:t>
            </a:r>
            <a:r>
              <a:rPr lang="en-US" dirty="0"/>
              <a:t> Design APIs for each service to facilitate interaction and data exchange between services. Define the API contracts and ensure that services interact through these well-defined interfaces.</a:t>
            </a:r>
          </a:p>
          <a:p>
            <a:endParaRPr lang="en-IN" dirty="0"/>
          </a:p>
        </p:txBody>
      </p:sp>
    </p:spTree>
    <p:extLst>
      <p:ext uri="{BB962C8B-B14F-4D97-AF65-F5344CB8AC3E}">
        <p14:creationId xmlns:p14="http://schemas.microsoft.com/office/powerpoint/2010/main" val="2116250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89F3-2F84-CCED-709E-D73A06AA819D}"/>
              </a:ext>
            </a:extLst>
          </p:cNvPr>
          <p:cNvSpPr>
            <a:spLocks noGrp="1"/>
          </p:cNvSpPr>
          <p:nvPr>
            <p:ph type="title"/>
          </p:nvPr>
        </p:nvSpPr>
        <p:spPr/>
        <p:txBody>
          <a:bodyPr/>
          <a:lstStyle/>
          <a:p>
            <a:r>
              <a:rPr lang="en-US" dirty="0"/>
              <a:t>Steps for Implementing the Database Per Service Pattern</a:t>
            </a:r>
            <a:endParaRPr lang="en-IN" dirty="0"/>
          </a:p>
        </p:txBody>
      </p:sp>
      <p:sp>
        <p:nvSpPr>
          <p:cNvPr id="3" name="Content Placeholder 2">
            <a:extLst>
              <a:ext uri="{FF2B5EF4-FFF2-40B4-BE49-F238E27FC236}">
                <a16:creationId xmlns:a16="http://schemas.microsoft.com/office/drawing/2014/main" id="{ACB7C570-440C-17E2-71DB-76FEC24A94CC}"/>
              </a:ext>
            </a:extLst>
          </p:cNvPr>
          <p:cNvSpPr>
            <a:spLocks noGrp="1"/>
          </p:cNvSpPr>
          <p:nvPr>
            <p:ph idx="1"/>
          </p:nvPr>
        </p:nvSpPr>
        <p:spPr/>
        <p:txBody>
          <a:bodyPr/>
          <a:lstStyle/>
          <a:p>
            <a:pPr fontAlgn="base"/>
            <a:r>
              <a:rPr lang="en-US" b="1" dirty="0"/>
              <a:t>Step 2: Selecting Appropriate Database Technologies for Each Service</a:t>
            </a:r>
          </a:p>
          <a:p>
            <a:pPr fontAlgn="base"/>
            <a:r>
              <a:rPr lang="en-US" b="1" dirty="0"/>
              <a:t>Evaluate Requirements:</a:t>
            </a:r>
            <a:r>
              <a:rPr lang="en-US" dirty="0"/>
              <a:t> Assess the specific data requirements and workload characteristics of each service. Consider factors such as data volume, transaction needs, and query complexity.</a:t>
            </a:r>
          </a:p>
          <a:p>
            <a:pPr fontAlgn="base"/>
            <a:r>
              <a:rPr lang="en-US" b="1" dirty="0"/>
              <a:t>Choose Database Type:</a:t>
            </a:r>
            <a:r>
              <a:rPr lang="en-US" dirty="0"/>
              <a:t> Select the database technology that best fits the needs of each service. Options include SQL databases (e.g., PostgreSQL, MySQL) for transactional requirements and NoSQL databases (e.g., MongoDB, Cassandra) for high-volume or unstructured data.</a:t>
            </a:r>
          </a:p>
          <a:p>
            <a:pPr fontAlgn="base"/>
            <a:r>
              <a:rPr lang="en-US" b="1" dirty="0"/>
              <a:t>Ensure Compatibility: </a:t>
            </a:r>
            <a:r>
              <a:rPr lang="en-US" dirty="0"/>
              <a:t>Ensure that the chosen database technology is compatible with the service’s technology stack and can handle the expected load and performance requirements.</a:t>
            </a:r>
          </a:p>
          <a:p>
            <a:endParaRPr lang="en-IN" dirty="0"/>
          </a:p>
        </p:txBody>
      </p:sp>
    </p:spTree>
    <p:extLst>
      <p:ext uri="{BB962C8B-B14F-4D97-AF65-F5344CB8AC3E}">
        <p14:creationId xmlns:p14="http://schemas.microsoft.com/office/powerpoint/2010/main" val="975950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8C74-9E5C-6458-3D71-369EBA5D47B5}"/>
              </a:ext>
            </a:extLst>
          </p:cNvPr>
          <p:cNvSpPr>
            <a:spLocks noGrp="1"/>
          </p:cNvSpPr>
          <p:nvPr>
            <p:ph type="title"/>
          </p:nvPr>
        </p:nvSpPr>
        <p:spPr/>
        <p:txBody>
          <a:bodyPr/>
          <a:lstStyle/>
          <a:p>
            <a:r>
              <a:rPr lang="en-US" dirty="0"/>
              <a:t>Steps for Implementing the Database Per Service Pattern</a:t>
            </a:r>
            <a:endParaRPr lang="en-IN" dirty="0"/>
          </a:p>
        </p:txBody>
      </p:sp>
      <p:sp>
        <p:nvSpPr>
          <p:cNvPr id="3" name="Content Placeholder 2">
            <a:extLst>
              <a:ext uri="{FF2B5EF4-FFF2-40B4-BE49-F238E27FC236}">
                <a16:creationId xmlns:a16="http://schemas.microsoft.com/office/drawing/2014/main" id="{B6C7F43A-C0AB-B15C-5594-556778EE7DE8}"/>
              </a:ext>
            </a:extLst>
          </p:cNvPr>
          <p:cNvSpPr>
            <a:spLocks noGrp="1"/>
          </p:cNvSpPr>
          <p:nvPr>
            <p:ph idx="1"/>
          </p:nvPr>
        </p:nvSpPr>
        <p:spPr/>
        <p:txBody>
          <a:bodyPr/>
          <a:lstStyle/>
          <a:p>
            <a:pPr fontAlgn="base"/>
            <a:r>
              <a:rPr lang="en-US" b="1" dirty="0"/>
              <a:t>Step 3: Defining Data Ownership and Schema Design</a:t>
            </a:r>
          </a:p>
          <a:p>
            <a:pPr fontAlgn="base"/>
            <a:r>
              <a:rPr lang="en-US" b="1" dirty="0"/>
              <a:t>Design Schemas:</a:t>
            </a:r>
            <a:r>
              <a:rPr lang="en-US" dirty="0"/>
              <a:t> Design the database schema for each service based on its data needs and responsibilities. Ensure that the schema supports the service's specific functionality and data requirements.</a:t>
            </a:r>
          </a:p>
          <a:p>
            <a:pPr fontAlgn="base"/>
            <a:r>
              <a:rPr lang="en-US" b="1" dirty="0"/>
              <a:t>Define Data Ownership:</a:t>
            </a:r>
            <a:r>
              <a:rPr lang="en-US" dirty="0"/>
              <a:t> Clearly define which service owns which data. Each service should manage its own data and have exclusive access to its database.</a:t>
            </a:r>
          </a:p>
          <a:p>
            <a:pPr fontAlgn="base"/>
            <a:r>
              <a:rPr lang="en-US" b="1" dirty="0"/>
              <a:t>Avoid Shared Data:</a:t>
            </a:r>
            <a:r>
              <a:rPr lang="en-US" dirty="0"/>
              <a:t> Minimize or eliminate the need for shared data between services. If shared data is unavoidable, consider mechanisms such as API calls or event-driven updates to synchronize data.</a:t>
            </a:r>
          </a:p>
          <a:p>
            <a:endParaRPr lang="en-IN" dirty="0"/>
          </a:p>
        </p:txBody>
      </p:sp>
    </p:spTree>
    <p:extLst>
      <p:ext uri="{BB962C8B-B14F-4D97-AF65-F5344CB8AC3E}">
        <p14:creationId xmlns:p14="http://schemas.microsoft.com/office/powerpoint/2010/main" val="704493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367B-46DA-B23D-1125-B9F435CE1422}"/>
              </a:ext>
            </a:extLst>
          </p:cNvPr>
          <p:cNvSpPr>
            <a:spLocks noGrp="1"/>
          </p:cNvSpPr>
          <p:nvPr>
            <p:ph type="title"/>
          </p:nvPr>
        </p:nvSpPr>
        <p:spPr/>
        <p:txBody>
          <a:bodyPr/>
          <a:lstStyle/>
          <a:p>
            <a:r>
              <a:rPr lang="en-US" dirty="0"/>
              <a:t>How Does Service Discovery Works?</a:t>
            </a:r>
            <a:endParaRPr lang="en-IN" dirty="0"/>
          </a:p>
        </p:txBody>
      </p:sp>
      <p:sp>
        <p:nvSpPr>
          <p:cNvPr id="3" name="Content Placeholder 2">
            <a:extLst>
              <a:ext uri="{FF2B5EF4-FFF2-40B4-BE49-F238E27FC236}">
                <a16:creationId xmlns:a16="http://schemas.microsoft.com/office/drawing/2014/main" id="{7F91729D-9861-16E2-3144-06A28BC96A78}"/>
              </a:ext>
            </a:extLst>
          </p:cNvPr>
          <p:cNvSpPr>
            <a:spLocks noGrp="1"/>
          </p:cNvSpPr>
          <p:nvPr>
            <p:ph idx="1"/>
          </p:nvPr>
        </p:nvSpPr>
        <p:spPr/>
        <p:txBody>
          <a:bodyPr/>
          <a:lstStyle/>
          <a:p>
            <a:r>
              <a:rPr lang="en-US" dirty="0"/>
              <a:t>Service Discovery handles things in two parts.</a:t>
            </a:r>
          </a:p>
          <a:p>
            <a:pPr lvl="1">
              <a:buFont typeface="Wingdings" panose="05000000000000000000" pitchFamily="2" charset="2"/>
              <a:buChar char="Ø"/>
            </a:pPr>
            <a:r>
              <a:rPr lang="en-US" dirty="0"/>
              <a:t> First, it provides a mechanism for an instance to register and say, “I’m here!”</a:t>
            </a:r>
          </a:p>
          <a:p>
            <a:pPr lvl="1">
              <a:buFont typeface="Wingdings" panose="05000000000000000000" pitchFamily="2" charset="2"/>
              <a:buChar char="Ø"/>
            </a:pPr>
            <a:r>
              <a:rPr lang="en-US" dirty="0"/>
              <a:t> Second, it provides a way to find the service once it has registered.</a:t>
            </a:r>
            <a:endParaRPr lang="en-IN" dirty="0"/>
          </a:p>
        </p:txBody>
      </p:sp>
    </p:spTree>
    <p:extLst>
      <p:ext uri="{BB962C8B-B14F-4D97-AF65-F5344CB8AC3E}">
        <p14:creationId xmlns:p14="http://schemas.microsoft.com/office/powerpoint/2010/main" val="3840962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24BE-2DBA-D14E-B084-E3BB4BCCA6F9}"/>
              </a:ext>
            </a:extLst>
          </p:cNvPr>
          <p:cNvSpPr>
            <a:spLocks noGrp="1"/>
          </p:cNvSpPr>
          <p:nvPr>
            <p:ph type="title"/>
          </p:nvPr>
        </p:nvSpPr>
        <p:spPr/>
        <p:txBody>
          <a:bodyPr/>
          <a:lstStyle/>
          <a:p>
            <a:r>
              <a:rPr lang="en-US" dirty="0"/>
              <a:t>Steps for Implementing the Database Per Service Pattern</a:t>
            </a:r>
            <a:endParaRPr lang="en-IN" dirty="0"/>
          </a:p>
        </p:txBody>
      </p:sp>
      <p:sp>
        <p:nvSpPr>
          <p:cNvPr id="3" name="Content Placeholder 2">
            <a:extLst>
              <a:ext uri="{FF2B5EF4-FFF2-40B4-BE49-F238E27FC236}">
                <a16:creationId xmlns:a16="http://schemas.microsoft.com/office/drawing/2014/main" id="{40324F73-EF6E-F6AD-65D3-823BD3E2466E}"/>
              </a:ext>
            </a:extLst>
          </p:cNvPr>
          <p:cNvSpPr>
            <a:spLocks noGrp="1"/>
          </p:cNvSpPr>
          <p:nvPr>
            <p:ph idx="1"/>
          </p:nvPr>
        </p:nvSpPr>
        <p:spPr/>
        <p:txBody>
          <a:bodyPr/>
          <a:lstStyle/>
          <a:p>
            <a:pPr fontAlgn="base"/>
            <a:r>
              <a:rPr lang="en-US" b="1" dirty="0"/>
              <a:t>Step 4: Implementing Communication Between Services</a:t>
            </a:r>
          </a:p>
          <a:p>
            <a:pPr fontAlgn="base"/>
            <a:r>
              <a:rPr lang="en-US" b="1" dirty="0"/>
              <a:t>Choose Communication Methods:</a:t>
            </a:r>
            <a:r>
              <a:rPr lang="en-US" dirty="0"/>
              <a:t> Decide on the communication methods for inter-service interactions. Options include synchronous methods (e.g., RESTful APIs, </a:t>
            </a:r>
            <a:r>
              <a:rPr lang="en-US" dirty="0" err="1"/>
              <a:t>gRPC</a:t>
            </a:r>
            <a:r>
              <a:rPr lang="en-US" dirty="0"/>
              <a:t>) and asynchronous methods (e.g., messaging queues, event streams).</a:t>
            </a:r>
          </a:p>
          <a:p>
            <a:pPr fontAlgn="base"/>
            <a:r>
              <a:rPr lang="en-US" b="1" u="sng" dirty="0">
                <a:hlinkClick r:id="rId2"/>
              </a:rPr>
              <a:t>API Gateways</a:t>
            </a:r>
            <a:r>
              <a:rPr lang="en-US" b="1" dirty="0"/>
              <a:t>:</a:t>
            </a:r>
            <a:r>
              <a:rPr lang="en-US" dirty="0"/>
              <a:t> Implement an API gateway to handle requests to various services, manage authentication, and route requests to the appropriate microservices.</a:t>
            </a:r>
          </a:p>
          <a:p>
            <a:pPr fontAlgn="base"/>
            <a:r>
              <a:rPr lang="en-US" b="1" u="sng" dirty="0">
                <a:hlinkClick r:id="rId3"/>
              </a:rPr>
              <a:t>Message Brokers</a:t>
            </a:r>
            <a:r>
              <a:rPr lang="en-US" b="1" dirty="0"/>
              <a:t>:</a:t>
            </a:r>
            <a:r>
              <a:rPr lang="en-US" dirty="0"/>
              <a:t> Use message brokers (e.g., RabbitMQ, Apache Kafka) for asynchronous communication and to decouple services. This approach helps in handling event-driven interactions and processing background tasks.</a:t>
            </a:r>
          </a:p>
          <a:p>
            <a:endParaRPr lang="en-IN" dirty="0"/>
          </a:p>
        </p:txBody>
      </p:sp>
    </p:spTree>
    <p:extLst>
      <p:ext uri="{BB962C8B-B14F-4D97-AF65-F5344CB8AC3E}">
        <p14:creationId xmlns:p14="http://schemas.microsoft.com/office/powerpoint/2010/main" val="1391344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9450-0ACA-157B-AEF8-0FCFB7A3E4C4}"/>
              </a:ext>
            </a:extLst>
          </p:cNvPr>
          <p:cNvSpPr>
            <a:spLocks noGrp="1"/>
          </p:cNvSpPr>
          <p:nvPr>
            <p:ph type="title"/>
          </p:nvPr>
        </p:nvSpPr>
        <p:spPr/>
        <p:txBody>
          <a:bodyPr/>
          <a:lstStyle/>
          <a:p>
            <a:r>
              <a:rPr lang="en-US" dirty="0"/>
              <a:t>Steps for Implementing the Database Per Service Pattern</a:t>
            </a:r>
            <a:endParaRPr lang="en-IN" dirty="0"/>
          </a:p>
        </p:txBody>
      </p:sp>
      <p:sp>
        <p:nvSpPr>
          <p:cNvPr id="3" name="Content Placeholder 2">
            <a:extLst>
              <a:ext uri="{FF2B5EF4-FFF2-40B4-BE49-F238E27FC236}">
                <a16:creationId xmlns:a16="http://schemas.microsoft.com/office/drawing/2014/main" id="{54C717B3-FE95-55D1-115F-E6A8B4F77B9A}"/>
              </a:ext>
            </a:extLst>
          </p:cNvPr>
          <p:cNvSpPr>
            <a:spLocks noGrp="1"/>
          </p:cNvSpPr>
          <p:nvPr>
            <p:ph idx="1"/>
          </p:nvPr>
        </p:nvSpPr>
        <p:spPr/>
        <p:txBody>
          <a:bodyPr/>
          <a:lstStyle/>
          <a:p>
            <a:pPr fontAlgn="base"/>
            <a:r>
              <a:rPr lang="en-US" b="1" dirty="0"/>
              <a:t>Step 5: Handling Data Consistency and Synchronization</a:t>
            </a:r>
          </a:p>
          <a:p>
            <a:pPr fontAlgn="base"/>
            <a:r>
              <a:rPr lang="en-US" b="1" u="sng" dirty="0">
                <a:hlinkClick r:id="rId2"/>
              </a:rPr>
              <a:t>Consistency Models</a:t>
            </a:r>
            <a:r>
              <a:rPr lang="en-US" b="1" dirty="0"/>
              <a:t>:</a:t>
            </a:r>
            <a:r>
              <a:rPr lang="en-US" dirty="0"/>
              <a:t> Choose the appropriate consistency model based on the needs of the system. Options include strong consistency (e.g., distributed transactions) or eventual consistency (e.g., using event sourcing).</a:t>
            </a:r>
          </a:p>
          <a:p>
            <a:pPr fontAlgn="base"/>
            <a:r>
              <a:rPr lang="en-US" b="1" dirty="0"/>
              <a:t>Event Sourcing: </a:t>
            </a:r>
            <a:r>
              <a:rPr lang="en-US" dirty="0"/>
              <a:t>Implement event sourcing to capture and store all changes to the data as a sequence of events. This helps in maintaining consistency and recovering from failures.</a:t>
            </a:r>
          </a:p>
          <a:p>
            <a:pPr fontAlgn="base"/>
            <a:r>
              <a:rPr lang="en-US" b="1" dirty="0"/>
              <a:t>Data Synchronization:</a:t>
            </a:r>
            <a:r>
              <a:rPr lang="en-US" dirty="0"/>
              <a:t> Use techniques such as data replication, synchronization services, or periodic batch processes to keep data consistent across services if necessary.</a:t>
            </a:r>
          </a:p>
          <a:p>
            <a:endParaRPr lang="en-IN" dirty="0"/>
          </a:p>
        </p:txBody>
      </p:sp>
    </p:spTree>
    <p:extLst>
      <p:ext uri="{BB962C8B-B14F-4D97-AF65-F5344CB8AC3E}">
        <p14:creationId xmlns:p14="http://schemas.microsoft.com/office/powerpoint/2010/main" val="33240224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7476-A6A0-9304-0C36-FA32D5462855}"/>
              </a:ext>
            </a:extLst>
          </p:cNvPr>
          <p:cNvSpPr>
            <a:spLocks noGrp="1"/>
          </p:cNvSpPr>
          <p:nvPr>
            <p:ph type="title"/>
          </p:nvPr>
        </p:nvSpPr>
        <p:spPr/>
        <p:txBody>
          <a:bodyPr/>
          <a:lstStyle/>
          <a:p>
            <a:r>
              <a:rPr lang="en-US" dirty="0"/>
              <a:t>Steps for Implementing the Database Per Service Pattern</a:t>
            </a:r>
            <a:endParaRPr lang="en-IN" dirty="0"/>
          </a:p>
        </p:txBody>
      </p:sp>
      <p:sp>
        <p:nvSpPr>
          <p:cNvPr id="3" name="Content Placeholder 2">
            <a:extLst>
              <a:ext uri="{FF2B5EF4-FFF2-40B4-BE49-F238E27FC236}">
                <a16:creationId xmlns:a16="http://schemas.microsoft.com/office/drawing/2014/main" id="{6B3D4B99-FB63-79DB-DFC4-5EB33FCDC4FF}"/>
              </a:ext>
            </a:extLst>
          </p:cNvPr>
          <p:cNvSpPr>
            <a:spLocks noGrp="1"/>
          </p:cNvSpPr>
          <p:nvPr>
            <p:ph idx="1"/>
          </p:nvPr>
        </p:nvSpPr>
        <p:spPr/>
        <p:txBody>
          <a:bodyPr/>
          <a:lstStyle/>
          <a:p>
            <a:pPr fontAlgn="base"/>
            <a:r>
              <a:rPr lang="en-US" b="1" dirty="0"/>
              <a:t>Step 6: Monitoring and Managing Databases for Each Service</a:t>
            </a:r>
          </a:p>
          <a:p>
            <a:pPr fontAlgn="base"/>
            <a:r>
              <a:rPr lang="en-US" b="1" dirty="0"/>
              <a:t>Set Up Monitoring: </a:t>
            </a:r>
            <a:r>
              <a:rPr lang="en-US" dirty="0"/>
              <a:t>Implement monitoring tools to track the health and performance of each service's database. Use metrics such as query performance, resource utilization, and error rates.</a:t>
            </a:r>
          </a:p>
          <a:p>
            <a:pPr fontAlgn="base"/>
            <a:r>
              <a:rPr lang="en-US" b="1" dirty="0"/>
              <a:t>Implement Backup and Recovery:</a:t>
            </a:r>
            <a:r>
              <a:rPr lang="en-US" dirty="0"/>
              <a:t> Ensure that each database has proper backup and recovery procedures in place to protect against data loss and enable quick recovery in case of failures.</a:t>
            </a:r>
          </a:p>
          <a:p>
            <a:pPr fontAlgn="base"/>
            <a:r>
              <a:rPr lang="en-US" b="1" dirty="0"/>
              <a:t>Manage Resources:</a:t>
            </a:r>
            <a:r>
              <a:rPr lang="en-US" dirty="0"/>
              <a:t> Continuously monitor and manage database resources to handle changing loads and ensure optimal performance. This may include scaling resources, optimizing queries, and performing regular maintenance.</a:t>
            </a:r>
          </a:p>
          <a:p>
            <a:endParaRPr lang="en-IN" dirty="0"/>
          </a:p>
        </p:txBody>
      </p:sp>
    </p:spTree>
    <p:extLst>
      <p:ext uri="{BB962C8B-B14F-4D97-AF65-F5344CB8AC3E}">
        <p14:creationId xmlns:p14="http://schemas.microsoft.com/office/powerpoint/2010/main" val="40295681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2C24-5838-670D-3D7B-02915DE401EC}"/>
              </a:ext>
            </a:extLst>
          </p:cNvPr>
          <p:cNvSpPr>
            <a:spLocks noGrp="1"/>
          </p:cNvSpPr>
          <p:nvPr>
            <p:ph type="title"/>
          </p:nvPr>
        </p:nvSpPr>
        <p:spPr/>
        <p:txBody>
          <a:bodyPr/>
          <a:lstStyle/>
          <a:p>
            <a:r>
              <a:rPr lang="en-IN" dirty="0"/>
              <a:t>Data Management Techniques</a:t>
            </a:r>
          </a:p>
        </p:txBody>
      </p:sp>
      <p:sp>
        <p:nvSpPr>
          <p:cNvPr id="3" name="Content Placeholder 2">
            <a:extLst>
              <a:ext uri="{FF2B5EF4-FFF2-40B4-BE49-F238E27FC236}">
                <a16:creationId xmlns:a16="http://schemas.microsoft.com/office/drawing/2014/main" id="{DF786BB1-CE27-F4E0-A1FC-D0E5012F176C}"/>
              </a:ext>
            </a:extLst>
          </p:cNvPr>
          <p:cNvSpPr>
            <a:spLocks noGrp="1"/>
          </p:cNvSpPr>
          <p:nvPr>
            <p:ph idx="1"/>
          </p:nvPr>
        </p:nvSpPr>
        <p:spPr/>
        <p:txBody>
          <a:bodyPr>
            <a:normAutofit lnSpcReduction="10000"/>
          </a:bodyPr>
          <a:lstStyle/>
          <a:p>
            <a:pPr fontAlgn="base"/>
            <a:r>
              <a:rPr lang="en-US" dirty="0"/>
              <a:t>1. </a:t>
            </a:r>
            <a:r>
              <a:rPr lang="en-US" b="1" dirty="0"/>
              <a:t>Techniques for Managing Data Consistency</a:t>
            </a:r>
          </a:p>
          <a:p>
            <a:pPr fontAlgn="base"/>
            <a:r>
              <a:rPr lang="en-US" b="1" dirty="0"/>
              <a:t>Eventual Consistency:</a:t>
            </a:r>
            <a:endParaRPr lang="en-US" dirty="0"/>
          </a:p>
          <a:p>
            <a:pPr lvl="1" fontAlgn="base"/>
            <a:r>
              <a:rPr lang="en-US" dirty="0"/>
              <a:t>Eventual Consistency is a model for distributed systems where updates are spread across all replicas over time, ensuring that all nodes eventually reach the same state.</a:t>
            </a:r>
          </a:p>
          <a:p>
            <a:pPr lvl="1" fontAlgn="base"/>
            <a:r>
              <a:rPr lang="en-US" dirty="0"/>
              <a:t>Unlike strong consistency, which requires immediate synchronization, eventual consistency allows temporary discrepancies.</a:t>
            </a:r>
          </a:p>
          <a:p>
            <a:pPr lvl="1" fontAlgn="base"/>
            <a:r>
              <a:rPr lang="en-US" dirty="0"/>
              <a:t>This model is typically implemented using messaging systems like Apache Kafka or RabbitMQ, or through event sourcing, with each service updating its database asynchronously.</a:t>
            </a:r>
          </a:p>
          <a:p>
            <a:pPr fontAlgn="base"/>
            <a:r>
              <a:rPr lang="en-US" b="1" dirty="0"/>
              <a:t>Distributed Transactions:</a:t>
            </a:r>
            <a:endParaRPr lang="en-US" dirty="0"/>
          </a:p>
          <a:p>
            <a:pPr lvl="1" fontAlgn="base"/>
            <a:r>
              <a:rPr lang="en-US" dirty="0"/>
              <a:t>Distributed transactions involve coordinating transactions across multiple services and databases to ensure the ACID properties—atomicity, consistency, isolation, and durability.</a:t>
            </a:r>
          </a:p>
          <a:p>
            <a:pPr lvl="1" fontAlgn="base"/>
            <a:r>
              <a:rPr lang="en-US" dirty="0"/>
              <a:t>Implementation often relies on two-phase commit (2PC) protocols or distributed transaction managers to manage and commit transactions across different services.</a:t>
            </a:r>
          </a:p>
        </p:txBody>
      </p:sp>
    </p:spTree>
    <p:extLst>
      <p:ext uri="{BB962C8B-B14F-4D97-AF65-F5344CB8AC3E}">
        <p14:creationId xmlns:p14="http://schemas.microsoft.com/office/powerpoint/2010/main" val="3515547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95F1-FEE9-59F3-9A8D-3AFFD6CA2364}"/>
              </a:ext>
            </a:extLst>
          </p:cNvPr>
          <p:cNvSpPr>
            <a:spLocks noGrp="1"/>
          </p:cNvSpPr>
          <p:nvPr>
            <p:ph type="title"/>
          </p:nvPr>
        </p:nvSpPr>
        <p:spPr/>
        <p:txBody>
          <a:bodyPr/>
          <a:lstStyle/>
          <a:p>
            <a:r>
              <a:rPr lang="en-IN" dirty="0"/>
              <a:t>Data Management Techniques</a:t>
            </a:r>
          </a:p>
        </p:txBody>
      </p:sp>
      <p:sp>
        <p:nvSpPr>
          <p:cNvPr id="3" name="Content Placeholder 2">
            <a:extLst>
              <a:ext uri="{FF2B5EF4-FFF2-40B4-BE49-F238E27FC236}">
                <a16:creationId xmlns:a16="http://schemas.microsoft.com/office/drawing/2014/main" id="{ACF983CB-6001-73B7-8ABF-E57FE5E2D1EF}"/>
              </a:ext>
            </a:extLst>
          </p:cNvPr>
          <p:cNvSpPr>
            <a:spLocks noGrp="1"/>
          </p:cNvSpPr>
          <p:nvPr>
            <p:ph idx="1"/>
          </p:nvPr>
        </p:nvSpPr>
        <p:spPr/>
        <p:txBody>
          <a:bodyPr>
            <a:normAutofit fontScale="92500" lnSpcReduction="10000"/>
          </a:bodyPr>
          <a:lstStyle/>
          <a:p>
            <a:pPr fontAlgn="base"/>
            <a:r>
              <a:rPr lang="en-US" b="1" dirty="0"/>
              <a:t>Strategies for Data Replication and Synchronization</a:t>
            </a:r>
          </a:p>
          <a:p>
            <a:pPr fontAlgn="base"/>
            <a:r>
              <a:rPr lang="en-US" b="1" dirty="0"/>
              <a:t>Data Replication:</a:t>
            </a:r>
            <a:endParaRPr lang="en-US" dirty="0"/>
          </a:p>
          <a:p>
            <a:pPr lvl="1" fontAlgn="base"/>
            <a:r>
              <a:rPr lang="en-US" dirty="0"/>
              <a:t>Data replication involves copying and maintaining data across multiple databases or nodes to ensure redundancy and availability.</a:t>
            </a:r>
          </a:p>
          <a:p>
            <a:pPr lvl="1" fontAlgn="base"/>
            <a:r>
              <a:rPr lang="en-US" dirty="0"/>
              <a:t>This process is implemented using strategies such as master-slave (primary-replica) or peer-to-peer replication, depending on the database technology in use.</a:t>
            </a:r>
          </a:p>
          <a:p>
            <a:pPr lvl="1" fontAlgn="base"/>
            <a:r>
              <a:rPr lang="en-US" dirty="0"/>
              <a:t>Effective replication ensures that data remains consistent and efficiently synchronized across all nodes.</a:t>
            </a:r>
          </a:p>
          <a:p>
            <a:pPr fontAlgn="base"/>
            <a:r>
              <a:rPr lang="en-US" b="1" dirty="0"/>
              <a:t>Data Synchronization:</a:t>
            </a:r>
            <a:endParaRPr lang="en-US" dirty="0"/>
          </a:p>
          <a:p>
            <a:pPr lvl="1" fontAlgn="base"/>
            <a:r>
              <a:rPr lang="en-US" dirty="0"/>
              <a:t>Data synchronization involves ensuring that multiple databases or data stores remain consistent with each other, even in distributed environments.</a:t>
            </a:r>
          </a:p>
          <a:p>
            <a:pPr lvl="1" fontAlgn="base"/>
            <a:r>
              <a:rPr lang="en-US" dirty="0"/>
              <a:t>This is achieved through techniques such as periodic batch processes, real-time data streaming, or change data capture (CDC) to propagate updates between services.</a:t>
            </a:r>
          </a:p>
          <a:p>
            <a:pPr lvl="1" fontAlgn="base"/>
            <a:r>
              <a:rPr lang="en-US" dirty="0"/>
              <a:t>Data synchronization is crucial in systems where data is frequently updated and must be kept consistent across different services.</a:t>
            </a:r>
          </a:p>
          <a:p>
            <a:endParaRPr lang="en-IN" dirty="0"/>
          </a:p>
        </p:txBody>
      </p:sp>
    </p:spTree>
    <p:extLst>
      <p:ext uri="{BB962C8B-B14F-4D97-AF65-F5344CB8AC3E}">
        <p14:creationId xmlns:p14="http://schemas.microsoft.com/office/powerpoint/2010/main" val="2600138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8EC8-8621-F34B-B242-681E7810BCFB}"/>
              </a:ext>
            </a:extLst>
          </p:cNvPr>
          <p:cNvSpPr>
            <a:spLocks noGrp="1"/>
          </p:cNvSpPr>
          <p:nvPr>
            <p:ph type="title"/>
          </p:nvPr>
        </p:nvSpPr>
        <p:spPr/>
        <p:txBody>
          <a:bodyPr/>
          <a:lstStyle/>
          <a:p>
            <a:r>
              <a:rPr lang="en-IN" dirty="0"/>
              <a:t>Data Management Techniques</a:t>
            </a:r>
          </a:p>
        </p:txBody>
      </p:sp>
      <p:sp>
        <p:nvSpPr>
          <p:cNvPr id="3" name="Content Placeholder 2">
            <a:extLst>
              <a:ext uri="{FF2B5EF4-FFF2-40B4-BE49-F238E27FC236}">
                <a16:creationId xmlns:a16="http://schemas.microsoft.com/office/drawing/2014/main" id="{658A71D9-5BDB-D74E-16BE-1C81EB4B1494}"/>
              </a:ext>
            </a:extLst>
          </p:cNvPr>
          <p:cNvSpPr>
            <a:spLocks noGrp="1"/>
          </p:cNvSpPr>
          <p:nvPr>
            <p:ph idx="1"/>
          </p:nvPr>
        </p:nvSpPr>
        <p:spPr/>
        <p:txBody>
          <a:bodyPr>
            <a:normAutofit lnSpcReduction="10000"/>
          </a:bodyPr>
          <a:lstStyle/>
          <a:p>
            <a:pPr fontAlgn="base"/>
            <a:r>
              <a:rPr lang="en-US" b="1" dirty="0"/>
              <a:t>Approaches to Handle Cross-Service Queries and Reporting</a:t>
            </a:r>
          </a:p>
          <a:p>
            <a:pPr fontAlgn="base"/>
            <a:r>
              <a:rPr lang="en-US" b="1" dirty="0"/>
              <a:t>CQRS (Command Query Responsibility Segregation):</a:t>
            </a:r>
            <a:endParaRPr lang="en-US" dirty="0"/>
          </a:p>
          <a:p>
            <a:pPr lvl="1" fontAlgn="base"/>
            <a:r>
              <a:rPr lang="en-US" dirty="0"/>
              <a:t>CQRS (Command Query Responsibility Segregation) separates read (query) and write (command) operations into distinct models to optimize data handling and scalability.</a:t>
            </a:r>
          </a:p>
          <a:p>
            <a:pPr lvl="1" fontAlgn="base"/>
            <a:r>
              <a:rPr lang="en-US" dirty="0"/>
              <a:t>In this pattern, separate databases or data models are used for reading and writing operations.</a:t>
            </a:r>
          </a:p>
          <a:p>
            <a:pPr lvl="1" fontAlgn="base"/>
            <a:r>
              <a:rPr lang="en-US" dirty="0"/>
              <a:t>Write operations update the write model, while read operations query the read model, with synchronization managed between the two models as needed.</a:t>
            </a:r>
          </a:p>
          <a:p>
            <a:pPr fontAlgn="base"/>
            <a:r>
              <a:rPr lang="en-US" b="1" dirty="0"/>
              <a:t>Data Lakes:</a:t>
            </a:r>
            <a:endParaRPr lang="en-US" dirty="0"/>
          </a:p>
          <a:p>
            <a:pPr lvl="1" fontAlgn="base"/>
            <a:r>
              <a:rPr lang="en-US" dirty="0"/>
              <a:t>A data lake is a centralized repository that stores raw data from various sources in its native format, facilitating advanced analytics and reporting.</a:t>
            </a:r>
          </a:p>
          <a:p>
            <a:pPr lvl="1" fontAlgn="base"/>
            <a:r>
              <a:rPr lang="en-US" dirty="0"/>
              <a:t>Implementation involves aggregating data from multiple microservices into the data lake through ETL (Extract, Transform, Load) processes.</a:t>
            </a:r>
          </a:p>
          <a:p>
            <a:pPr lvl="1" fontAlgn="base"/>
            <a:r>
              <a:rPr lang="en-US" dirty="0"/>
              <a:t>Tools like Hadoop, AWS S3, or Azure Data Lake are commonly used for storage and processing.</a:t>
            </a:r>
          </a:p>
          <a:p>
            <a:endParaRPr lang="en-IN" dirty="0"/>
          </a:p>
        </p:txBody>
      </p:sp>
    </p:spTree>
    <p:extLst>
      <p:ext uri="{BB962C8B-B14F-4D97-AF65-F5344CB8AC3E}">
        <p14:creationId xmlns:p14="http://schemas.microsoft.com/office/powerpoint/2010/main" val="32344495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D94FF-1526-FC5E-DA08-B75AB1234C1E}"/>
              </a:ext>
            </a:extLst>
          </p:cNvPr>
          <p:cNvSpPr>
            <a:spLocks noGrp="1"/>
          </p:cNvSpPr>
          <p:nvPr>
            <p:ph type="title"/>
          </p:nvPr>
        </p:nvSpPr>
        <p:spPr/>
        <p:txBody>
          <a:bodyPr/>
          <a:lstStyle/>
          <a:p>
            <a:r>
              <a:rPr lang="en-IN" dirty="0"/>
              <a:t>Data Management Techniques</a:t>
            </a:r>
          </a:p>
        </p:txBody>
      </p:sp>
      <p:sp>
        <p:nvSpPr>
          <p:cNvPr id="3" name="Content Placeholder 2">
            <a:extLst>
              <a:ext uri="{FF2B5EF4-FFF2-40B4-BE49-F238E27FC236}">
                <a16:creationId xmlns:a16="http://schemas.microsoft.com/office/drawing/2014/main" id="{2CD91E95-C04A-D3F3-04A5-CB16BD2F11E7}"/>
              </a:ext>
            </a:extLst>
          </p:cNvPr>
          <p:cNvSpPr>
            <a:spLocks noGrp="1"/>
          </p:cNvSpPr>
          <p:nvPr>
            <p:ph idx="1"/>
          </p:nvPr>
        </p:nvSpPr>
        <p:spPr/>
        <p:txBody>
          <a:bodyPr/>
          <a:lstStyle/>
          <a:p>
            <a:pPr fontAlgn="base"/>
            <a:r>
              <a:rPr lang="en-US" b="1" dirty="0"/>
              <a:t>Materialized Views:</a:t>
            </a:r>
            <a:endParaRPr lang="en-US" dirty="0"/>
          </a:p>
          <a:p>
            <a:pPr lvl="1" fontAlgn="base"/>
            <a:r>
              <a:rPr lang="en-US" dirty="0"/>
              <a:t>Materialized views are precomputed and stored query results that can be periodically refreshed to provide fast access to aggregated or computed data.</a:t>
            </a:r>
          </a:p>
          <a:p>
            <a:pPr lvl="1" fontAlgn="base"/>
            <a:r>
              <a:rPr lang="en-US" dirty="0"/>
              <a:t>Implementation involves creating materialized views in the database to hold the results of complex queries or aggregations, with periodic or trigger-based refreshes to ensure up-to-date information. They are particularly useful in scenarios that require quick access to precomputed data, such as dashboards or reporting systems.</a:t>
            </a:r>
          </a:p>
          <a:p>
            <a:endParaRPr lang="en-IN" dirty="0"/>
          </a:p>
        </p:txBody>
      </p:sp>
    </p:spTree>
    <p:extLst>
      <p:ext uri="{BB962C8B-B14F-4D97-AF65-F5344CB8AC3E}">
        <p14:creationId xmlns:p14="http://schemas.microsoft.com/office/powerpoint/2010/main" val="26756521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E97D-D44B-FEAA-1AC0-4DA6208B3B79}"/>
              </a:ext>
            </a:extLst>
          </p:cNvPr>
          <p:cNvSpPr>
            <a:spLocks noGrp="1"/>
          </p:cNvSpPr>
          <p:nvPr>
            <p:ph type="title"/>
          </p:nvPr>
        </p:nvSpPr>
        <p:spPr/>
        <p:txBody>
          <a:bodyPr/>
          <a:lstStyle/>
          <a:p>
            <a:r>
              <a:rPr lang="en-US" dirty="0"/>
              <a:t>Real-World Examples of the Database Per Service Pattern</a:t>
            </a:r>
            <a:endParaRPr lang="en-IN" dirty="0"/>
          </a:p>
        </p:txBody>
      </p:sp>
      <p:sp>
        <p:nvSpPr>
          <p:cNvPr id="3" name="Content Placeholder 2">
            <a:extLst>
              <a:ext uri="{FF2B5EF4-FFF2-40B4-BE49-F238E27FC236}">
                <a16:creationId xmlns:a16="http://schemas.microsoft.com/office/drawing/2014/main" id="{8DB0CA82-5B0D-39D9-27B7-BBCC69EBAD7E}"/>
              </a:ext>
            </a:extLst>
          </p:cNvPr>
          <p:cNvSpPr>
            <a:spLocks noGrp="1"/>
          </p:cNvSpPr>
          <p:nvPr>
            <p:ph idx="1"/>
          </p:nvPr>
        </p:nvSpPr>
        <p:spPr/>
        <p:txBody>
          <a:bodyPr/>
          <a:lstStyle/>
          <a:p>
            <a:r>
              <a:rPr lang="en-US" dirty="0"/>
              <a:t>Netflix</a:t>
            </a:r>
          </a:p>
          <a:p>
            <a:r>
              <a:rPr lang="en-US" dirty="0"/>
              <a:t>Scalability: By using the Database Per Service Pattern, Netflix can scale individual services independently based on their load and performance requirements. This approach allows Netflix to handle massive amounts of user data and high traffic volumes efficiently.</a:t>
            </a:r>
          </a:p>
          <a:p>
            <a:r>
              <a:rPr lang="en-US" dirty="0"/>
              <a:t>Fault Tolerance: The separation of databases ensures that issues in one service do not impact others, enhancing the overall resilience of the platform.</a:t>
            </a:r>
          </a:p>
          <a:p>
            <a:r>
              <a:rPr lang="en-US" dirty="0"/>
              <a:t>Flexibility: Netflix can use different database technologies suited to each service’s specific needs, optimizing performance and resource utilization.</a:t>
            </a:r>
            <a:endParaRPr lang="en-IN" dirty="0"/>
          </a:p>
        </p:txBody>
      </p:sp>
    </p:spTree>
    <p:extLst>
      <p:ext uri="{BB962C8B-B14F-4D97-AF65-F5344CB8AC3E}">
        <p14:creationId xmlns:p14="http://schemas.microsoft.com/office/powerpoint/2010/main" val="4210570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C267E-5945-6EDF-6B05-62011FAC7C3B}"/>
              </a:ext>
            </a:extLst>
          </p:cNvPr>
          <p:cNvSpPr>
            <a:spLocks noGrp="1"/>
          </p:cNvSpPr>
          <p:nvPr>
            <p:ph type="ctrTitle"/>
          </p:nvPr>
        </p:nvSpPr>
        <p:spPr/>
        <p:txBody>
          <a:bodyPr/>
          <a:lstStyle/>
          <a:p>
            <a:r>
              <a:rPr lang="en-IN" b="1" dirty="0"/>
              <a:t>Strangler Pattern</a:t>
            </a:r>
            <a:endParaRPr lang="en-IN" dirty="0"/>
          </a:p>
        </p:txBody>
      </p:sp>
      <p:sp>
        <p:nvSpPr>
          <p:cNvPr id="5" name="Subtitle 4">
            <a:extLst>
              <a:ext uri="{FF2B5EF4-FFF2-40B4-BE49-F238E27FC236}">
                <a16:creationId xmlns:a16="http://schemas.microsoft.com/office/drawing/2014/main" id="{1F43454B-D2B0-5215-CEB1-C4DCE66AC56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64815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A5B4-924D-BD7D-A8A9-5689D2E763C4}"/>
              </a:ext>
            </a:extLst>
          </p:cNvPr>
          <p:cNvSpPr>
            <a:spLocks noGrp="1"/>
          </p:cNvSpPr>
          <p:nvPr>
            <p:ph type="title"/>
          </p:nvPr>
        </p:nvSpPr>
        <p:spPr>
          <a:xfrm>
            <a:off x="1097280" y="286603"/>
            <a:ext cx="10058400" cy="1450757"/>
          </a:xfrm>
        </p:spPr>
        <p:txBody>
          <a:bodyPr>
            <a:normAutofit/>
          </a:bodyPr>
          <a:lstStyle/>
          <a:p>
            <a:r>
              <a:rPr lang="en-IN" dirty="0"/>
              <a:t>Strangler Pattern in Micro-services</a:t>
            </a:r>
          </a:p>
        </p:txBody>
      </p:sp>
      <p:sp>
        <p:nvSpPr>
          <p:cNvPr id="3" name="Content Placeholder 2">
            <a:extLst>
              <a:ext uri="{FF2B5EF4-FFF2-40B4-BE49-F238E27FC236}">
                <a16:creationId xmlns:a16="http://schemas.microsoft.com/office/drawing/2014/main" id="{EF6A4027-FEC9-ECEE-DCB0-D1C458380683}"/>
              </a:ext>
            </a:extLst>
          </p:cNvPr>
          <p:cNvSpPr>
            <a:spLocks noGrp="1"/>
          </p:cNvSpPr>
          <p:nvPr>
            <p:ph idx="1"/>
          </p:nvPr>
        </p:nvSpPr>
        <p:spPr>
          <a:xfrm>
            <a:off x="1097279" y="1845734"/>
            <a:ext cx="6454987" cy="4023360"/>
          </a:xfrm>
        </p:spPr>
        <p:txBody>
          <a:bodyPr>
            <a:normAutofit/>
          </a:bodyPr>
          <a:lstStyle/>
          <a:p>
            <a:pPr fontAlgn="base"/>
            <a:r>
              <a:rPr lang="en-US" sz="1900"/>
              <a:t>The Strangler pattern is an architectural approach employed during the migration from a monolithic application to a microservices-based architecture. It derives its name from the way a vine slowly strangles a tree, gradually replacing its growth. Similarly, the Strangler pattern involves replacing parts of a monolithic application with microservices over time.</a:t>
            </a:r>
          </a:p>
          <a:p>
            <a:pPr fontAlgn="base"/>
            <a:r>
              <a:rPr lang="en-US" sz="1900"/>
              <a:t>In order to implement strangler pattern, we need to follow 3 steps that are as follows:</a:t>
            </a:r>
          </a:p>
          <a:p>
            <a:pPr fontAlgn="base">
              <a:buFont typeface="Wingdings" panose="05000000000000000000" pitchFamily="2" charset="2"/>
              <a:buChar char="Ø"/>
            </a:pPr>
            <a:r>
              <a:rPr lang="en-US" sz="1900"/>
              <a:t>Transform</a:t>
            </a:r>
          </a:p>
          <a:p>
            <a:pPr fontAlgn="base">
              <a:buFont typeface="Wingdings" panose="05000000000000000000" pitchFamily="2" charset="2"/>
              <a:buChar char="Ø"/>
            </a:pPr>
            <a:r>
              <a:rPr lang="en-US" sz="1900"/>
              <a:t>Co-exists</a:t>
            </a:r>
          </a:p>
          <a:p>
            <a:pPr fontAlgn="base">
              <a:buFont typeface="Wingdings" panose="05000000000000000000" pitchFamily="2" charset="2"/>
              <a:buChar char="Ø"/>
            </a:pPr>
            <a:r>
              <a:rPr lang="en-US" sz="1900"/>
              <a:t>Eliminate</a:t>
            </a:r>
          </a:p>
          <a:p>
            <a:endParaRPr lang="en-IN" sz="1900"/>
          </a:p>
        </p:txBody>
      </p:sp>
      <p:pic>
        <p:nvPicPr>
          <p:cNvPr id="5" name="Picture 4">
            <a:extLst>
              <a:ext uri="{FF2B5EF4-FFF2-40B4-BE49-F238E27FC236}">
                <a16:creationId xmlns:a16="http://schemas.microsoft.com/office/drawing/2014/main" id="{2F90E288-499F-201E-007A-241C806EC793}"/>
              </a:ext>
            </a:extLst>
          </p:cNvPr>
          <p:cNvPicPr>
            <a:picLocks noChangeAspect="1"/>
          </p:cNvPicPr>
          <p:nvPr/>
        </p:nvPicPr>
        <p:blipFill>
          <a:blip r:embed="rId2"/>
          <a:stretch>
            <a:fillRect/>
          </a:stretch>
        </p:blipFill>
        <p:spPr>
          <a:xfrm>
            <a:off x="8020570" y="2941525"/>
            <a:ext cx="3682668" cy="2117433"/>
          </a:xfrm>
          <a:prstGeom prst="rect">
            <a:avLst/>
          </a:prstGeom>
        </p:spPr>
      </p:pic>
    </p:spTree>
    <p:extLst>
      <p:ext uri="{BB962C8B-B14F-4D97-AF65-F5344CB8AC3E}">
        <p14:creationId xmlns:p14="http://schemas.microsoft.com/office/powerpoint/2010/main" val="226433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1033" name="Rectangle 103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cxnSp>
        <p:nvCxnSpPr>
          <p:cNvPr id="1035" name="Straight Connector 103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95E0130-109B-C96A-3F16-A4350F149C5C}"/>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Communication flow between Service Consumer and Service Provider.</a:t>
            </a:r>
          </a:p>
        </p:txBody>
      </p:sp>
      <p:sp>
        <p:nvSpPr>
          <p:cNvPr id="4" name="Content Placeholder 3">
            <a:extLst>
              <a:ext uri="{FF2B5EF4-FFF2-40B4-BE49-F238E27FC236}">
                <a16:creationId xmlns:a16="http://schemas.microsoft.com/office/drawing/2014/main" id="{BE673930-5E50-AA53-1079-261E9A0646C0}"/>
              </a:ext>
            </a:extLst>
          </p:cNvPr>
          <p:cNvSpPr>
            <a:spLocks noGrp="1"/>
          </p:cNvSpPr>
          <p:nvPr>
            <p:ph sz="half" idx="1"/>
          </p:nvPr>
        </p:nvSpPr>
        <p:spPr>
          <a:xfrm>
            <a:off x="1097279" y="1845734"/>
            <a:ext cx="6454987" cy="4023360"/>
          </a:xfrm>
        </p:spPr>
        <p:txBody>
          <a:bodyPr vert="horz" lIns="0" tIns="45720" rIns="0" bIns="45720" rtlCol="0">
            <a:normAutofit/>
          </a:bodyPr>
          <a:lstStyle/>
          <a:p>
            <a:pPr>
              <a:buFont typeface="Wingdings" panose="05000000000000000000" pitchFamily="2" charset="2"/>
              <a:buChar char="Ø"/>
            </a:pPr>
            <a:r>
              <a:rPr lang="en-US" dirty="0"/>
              <a:t>The location of the Service Provider is sent to the Service Registry (a database containing the locations of all available service instances).</a:t>
            </a:r>
          </a:p>
          <a:p>
            <a:pPr>
              <a:buFont typeface="Wingdings" panose="05000000000000000000" pitchFamily="2" charset="2"/>
              <a:buChar char="Ø"/>
            </a:pPr>
            <a:r>
              <a:rPr lang="en-US" dirty="0"/>
              <a:t>The Service Consumer asks the Service Discovery Server for the location of the Service Provider.</a:t>
            </a:r>
          </a:p>
          <a:p>
            <a:pPr>
              <a:buFont typeface="Wingdings" panose="05000000000000000000" pitchFamily="2" charset="2"/>
              <a:buChar char="Ø"/>
            </a:pPr>
            <a:r>
              <a:rPr lang="en-US" dirty="0"/>
              <a:t>The location of the Service Provider is searched by the Service Registry in its internal database and returned to the Service Consumer.</a:t>
            </a:r>
          </a:p>
          <a:p>
            <a:pPr>
              <a:buFont typeface="Wingdings" panose="05000000000000000000" pitchFamily="2" charset="2"/>
              <a:buChar char="Ø"/>
            </a:pPr>
            <a:r>
              <a:rPr lang="en-US" dirty="0"/>
              <a:t>The Service Consumer can now make direct requests to the Service Provider.</a:t>
            </a:r>
          </a:p>
        </p:txBody>
      </p:sp>
      <p:pic>
        <p:nvPicPr>
          <p:cNvPr id="1026" name="Picture 2" descr="Service Discovery 1-1">
            <a:extLst>
              <a:ext uri="{FF2B5EF4-FFF2-40B4-BE49-F238E27FC236}">
                <a16:creationId xmlns:a16="http://schemas.microsoft.com/office/drawing/2014/main" id="{BBFD94EC-4233-97DE-556E-BE267C9084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0570" y="3078810"/>
            <a:ext cx="3135109" cy="114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9372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4450-C777-EE68-482D-53CB59F7B562}"/>
              </a:ext>
            </a:extLst>
          </p:cNvPr>
          <p:cNvSpPr>
            <a:spLocks noGrp="1"/>
          </p:cNvSpPr>
          <p:nvPr>
            <p:ph type="title"/>
          </p:nvPr>
        </p:nvSpPr>
        <p:spPr/>
        <p:txBody>
          <a:bodyPr/>
          <a:lstStyle/>
          <a:p>
            <a:r>
              <a:rPr lang="en-US" dirty="0"/>
              <a:t>Use Cases for the Strangler Pattern:</a:t>
            </a:r>
            <a:endParaRPr lang="en-IN" dirty="0"/>
          </a:p>
        </p:txBody>
      </p:sp>
      <p:sp>
        <p:nvSpPr>
          <p:cNvPr id="3" name="Content Placeholder 2">
            <a:extLst>
              <a:ext uri="{FF2B5EF4-FFF2-40B4-BE49-F238E27FC236}">
                <a16:creationId xmlns:a16="http://schemas.microsoft.com/office/drawing/2014/main" id="{10FE2AE9-A5EA-A6DF-9CFB-BF666FE63B7E}"/>
              </a:ext>
            </a:extLst>
          </p:cNvPr>
          <p:cNvSpPr>
            <a:spLocks noGrp="1"/>
          </p:cNvSpPr>
          <p:nvPr>
            <p:ph idx="1"/>
          </p:nvPr>
        </p:nvSpPr>
        <p:spPr/>
        <p:txBody>
          <a:bodyPr/>
          <a:lstStyle/>
          <a:p>
            <a:r>
              <a:rPr lang="en-US" dirty="0"/>
              <a:t>The Strangler pattern is primarily used when migrating from a monolithic architecture to microservices. It proves beneficial in scenarios where complete system rewrites pose significant risks and disruptions. This pattern is particularly suitable for legacy systems with complex codebases that are challenging to refactor entirely.</a:t>
            </a:r>
            <a:endParaRPr lang="en-IN" dirty="0"/>
          </a:p>
        </p:txBody>
      </p:sp>
    </p:spTree>
    <p:extLst>
      <p:ext uri="{BB962C8B-B14F-4D97-AF65-F5344CB8AC3E}">
        <p14:creationId xmlns:p14="http://schemas.microsoft.com/office/powerpoint/2010/main" val="7544143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FB7D-DBF9-84D4-866F-4B641FBD5C75}"/>
              </a:ext>
            </a:extLst>
          </p:cNvPr>
          <p:cNvSpPr>
            <a:spLocks noGrp="1"/>
          </p:cNvSpPr>
          <p:nvPr>
            <p:ph type="title"/>
          </p:nvPr>
        </p:nvSpPr>
        <p:spPr/>
        <p:txBody>
          <a:bodyPr/>
          <a:lstStyle/>
          <a:p>
            <a:r>
              <a:rPr lang="en-US" dirty="0"/>
              <a:t>Features of the Strangler Pattern:</a:t>
            </a:r>
            <a:endParaRPr lang="en-IN" dirty="0"/>
          </a:p>
        </p:txBody>
      </p:sp>
      <p:sp>
        <p:nvSpPr>
          <p:cNvPr id="3" name="Content Placeholder 2">
            <a:extLst>
              <a:ext uri="{FF2B5EF4-FFF2-40B4-BE49-F238E27FC236}">
                <a16:creationId xmlns:a16="http://schemas.microsoft.com/office/drawing/2014/main" id="{5A776798-D927-E688-A9DF-F77BD69D01E5}"/>
              </a:ext>
            </a:extLst>
          </p:cNvPr>
          <p:cNvSpPr>
            <a:spLocks noGrp="1"/>
          </p:cNvSpPr>
          <p:nvPr>
            <p:ph idx="1"/>
          </p:nvPr>
        </p:nvSpPr>
        <p:spPr/>
        <p:txBody>
          <a:bodyPr/>
          <a:lstStyle/>
          <a:p>
            <a:r>
              <a:rPr lang="en-US" dirty="0"/>
              <a:t>Gradual Migration: This pattern enables a step-by-step migration from a monolithic application to microservices. It allows organizations to replace specific functionality or modules incrementally.</a:t>
            </a:r>
          </a:p>
          <a:p>
            <a:r>
              <a:rPr lang="en-US" dirty="0"/>
              <a:t>Coexistence: During the migration process, the monolithic application and microservices coexist, ensuring uninterrupted system functionality.</a:t>
            </a:r>
          </a:p>
          <a:p>
            <a:r>
              <a:rPr lang="en-US" dirty="0"/>
              <a:t>Strangling Behavior: The Strangler pattern gradually replaces components or modules of the monolithic application with microservices, leading to the eventual replacement of the legacy system.</a:t>
            </a:r>
            <a:endParaRPr lang="en-IN" dirty="0"/>
          </a:p>
        </p:txBody>
      </p:sp>
    </p:spTree>
    <p:extLst>
      <p:ext uri="{BB962C8B-B14F-4D97-AF65-F5344CB8AC3E}">
        <p14:creationId xmlns:p14="http://schemas.microsoft.com/office/powerpoint/2010/main" val="1991445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FA73-637E-5083-9166-1FA89968AC45}"/>
              </a:ext>
            </a:extLst>
          </p:cNvPr>
          <p:cNvSpPr>
            <a:spLocks noGrp="1"/>
          </p:cNvSpPr>
          <p:nvPr>
            <p:ph type="title"/>
          </p:nvPr>
        </p:nvSpPr>
        <p:spPr>
          <a:xfrm>
            <a:off x="1097280" y="286603"/>
            <a:ext cx="10058400" cy="1450757"/>
          </a:xfrm>
        </p:spPr>
        <p:txBody>
          <a:bodyPr>
            <a:normAutofit/>
          </a:bodyPr>
          <a:lstStyle/>
          <a:p>
            <a:r>
              <a:rPr lang="en-IN" b="1" dirty="0"/>
              <a:t>Implementation of Strangler Pattern:</a:t>
            </a:r>
            <a:endParaRPr lang="en-IN" dirty="0"/>
          </a:p>
        </p:txBody>
      </p:sp>
      <p:sp>
        <p:nvSpPr>
          <p:cNvPr id="3" name="Content Placeholder 2">
            <a:extLst>
              <a:ext uri="{FF2B5EF4-FFF2-40B4-BE49-F238E27FC236}">
                <a16:creationId xmlns:a16="http://schemas.microsoft.com/office/drawing/2014/main" id="{9A5231E3-F890-A79B-8FE1-C32C3A19977D}"/>
              </a:ext>
            </a:extLst>
          </p:cNvPr>
          <p:cNvSpPr>
            <a:spLocks noGrp="1"/>
          </p:cNvSpPr>
          <p:nvPr>
            <p:ph idx="1"/>
          </p:nvPr>
        </p:nvSpPr>
        <p:spPr>
          <a:xfrm>
            <a:off x="1097279" y="1845734"/>
            <a:ext cx="6454987" cy="4023360"/>
          </a:xfrm>
        </p:spPr>
        <p:txBody>
          <a:bodyPr>
            <a:normAutofit/>
          </a:bodyPr>
          <a:lstStyle/>
          <a:p>
            <a:pPr fontAlgn="base"/>
            <a:r>
              <a:rPr lang="en-US" sz="1700"/>
              <a:t>Consider an e-commerce application with a monolithic architecture. To migrate the order management functionality to microservices using the Strangler pattern, follow these implementation steps:</a:t>
            </a:r>
          </a:p>
          <a:p>
            <a:pPr fontAlgn="base">
              <a:buFont typeface="Wingdings" panose="05000000000000000000" pitchFamily="2" charset="2"/>
              <a:buChar char="Ø"/>
            </a:pPr>
            <a:r>
              <a:rPr lang="en-US" sz="1700"/>
              <a:t>Identify the order management functionality within the monolithic application.</a:t>
            </a:r>
          </a:p>
          <a:p>
            <a:pPr fontAlgn="base">
              <a:buFont typeface="Wingdings" panose="05000000000000000000" pitchFamily="2" charset="2"/>
              <a:buChar char="Ø"/>
            </a:pPr>
            <a:r>
              <a:rPr lang="en-US" sz="1700"/>
              <a:t>Create an order management microservice.</a:t>
            </a:r>
          </a:p>
          <a:p>
            <a:pPr fontAlgn="base">
              <a:buFont typeface="Wingdings" panose="05000000000000000000" pitchFamily="2" charset="2"/>
              <a:buChar char="Ø"/>
            </a:pPr>
            <a:r>
              <a:rPr lang="en-US" sz="1700"/>
              <a:t>Configure the API gateway to route order management requests to the microservice.</a:t>
            </a:r>
          </a:p>
          <a:p>
            <a:pPr fontAlgn="base">
              <a:buFont typeface="Wingdings" panose="05000000000000000000" pitchFamily="2" charset="2"/>
              <a:buChar char="Ø"/>
            </a:pPr>
            <a:r>
              <a:rPr lang="en-US" sz="1700"/>
              <a:t>Migrate specific functionalities from the monolithic application to the microservice.</a:t>
            </a:r>
          </a:p>
          <a:p>
            <a:pPr fontAlgn="base">
              <a:buFont typeface="Wingdings" panose="05000000000000000000" pitchFamily="2" charset="2"/>
              <a:buChar char="Ø"/>
            </a:pPr>
            <a:r>
              <a:rPr lang="en-US" sz="1700"/>
              <a:t>Repeat steps 1-4 until the monolithic application is fully replaced.</a:t>
            </a:r>
          </a:p>
        </p:txBody>
      </p:sp>
      <p:pic>
        <p:nvPicPr>
          <p:cNvPr id="5" name="Picture 4">
            <a:extLst>
              <a:ext uri="{FF2B5EF4-FFF2-40B4-BE49-F238E27FC236}">
                <a16:creationId xmlns:a16="http://schemas.microsoft.com/office/drawing/2014/main" id="{77555946-27D4-6A78-01BB-C6052FCED52F}"/>
              </a:ext>
            </a:extLst>
          </p:cNvPr>
          <p:cNvPicPr>
            <a:picLocks noChangeAspect="1"/>
          </p:cNvPicPr>
          <p:nvPr/>
        </p:nvPicPr>
        <p:blipFill>
          <a:blip r:embed="rId2"/>
          <a:stretch>
            <a:fillRect/>
          </a:stretch>
        </p:blipFill>
        <p:spPr>
          <a:xfrm>
            <a:off x="7726410" y="2326580"/>
            <a:ext cx="3949776" cy="2348222"/>
          </a:xfrm>
          <a:prstGeom prst="rect">
            <a:avLst/>
          </a:prstGeom>
        </p:spPr>
      </p:pic>
    </p:spTree>
    <p:extLst>
      <p:ext uri="{BB962C8B-B14F-4D97-AF65-F5344CB8AC3E}">
        <p14:creationId xmlns:p14="http://schemas.microsoft.com/office/powerpoint/2010/main" val="5516415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F68E-D107-4F43-2F8D-5B4C8AACAB4F}"/>
              </a:ext>
            </a:extLst>
          </p:cNvPr>
          <p:cNvSpPr>
            <a:spLocks noGrp="1"/>
          </p:cNvSpPr>
          <p:nvPr>
            <p:ph type="title"/>
          </p:nvPr>
        </p:nvSpPr>
        <p:spPr/>
        <p:txBody>
          <a:bodyPr/>
          <a:lstStyle/>
          <a:p>
            <a:r>
              <a:rPr lang="en-IN" dirty="0"/>
              <a:t>Advantages of Strangler Pattern</a:t>
            </a:r>
          </a:p>
        </p:txBody>
      </p:sp>
      <p:sp>
        <p:nvSpPr>
          <p:cNvPr id="3" name="Content Placeholder 2">
            <a:extLst>
              <a:ext uri="{FF2B5EF4-FFF2-40B4-BE49-F238E27FC236}">
                <a16:creationId xmlns:a16="http://schemas.microsoft.com/office/drawing/2014/main" id="{DA781626-1F68-78E7-8E2E-F5F85284F563}"/>
              </a:ext>
            </a:extLst>
          </p:cNvPr>
          <p:cNvSpPr>
            <a:spLocks noGrp="1"/>
          </p:cNvSpPr>
          <p:nvPr>
            <p:ph idx="1"/>
          </p:nvPr>
        </p:nvSpPr>
        <p:spPr/>
        <p:txBody>
          <a:bodyPr/>
          <a:lstStyle/>
          <a:p>
            <a:r>
              <a:rPr lang="en-US" dirty="0"/>
              <a:t>Incremental Migration: This pattern mitigates risks associated with complete system rewrites and minimizes disruptions by allowing a gradual migration process.</a:t>
            </a:r>
          </a:p>
          <a:p>
            <a:r>
              <a:rPr lang="en-US" dirty="0"/>
              <a:t>Flexibility: Organizations can independently refactor and update specific parts of the system based on business priorities.</a:t>
            </a:r>
          </a:p>
          <a:p>
            <a:r>
              <a:rPr lang="en-US" dirty="0"/>
              <a:t>Coexistence: The monolithic application and microservices coexist harmoniously, ensuring the system remains operational during the migration.</a:t>
            </a:r>
            <a:endParaRPr lang="en-IN" dirty="0"/>
          </a:p>
        </p:txBody>
      </p:sp>
    </p:spTree>
    <p:extLst>
      <p:ext uri="{BB962C8B-B14F-4D97-AF65-F5344CB8AC3E}">
        <p14:creationId xmlns:p14="http://schemas.microsoft.com/office/powerpoint/2010/main" val="37816820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CF44-7699-A852-1D99-CF8FD68812AE}"/>
              </a:ext>
            </a:extLst>
          </p:cNvPr>
          <p:cNvSpPr>
            <a:spLocks noGrp="1"/>
          </p:cNvSpPr>
          <p:nvPr>
            <p:ph type="title"/>
          </p:nvPr>
        </p:nvSpPr>
        <p:spPr/>
        <p:txBody>
          <a:bodyPr/>
          <a:lstStyle/>
          <a:p>
            <a:r>
              <a:rPr lang="en-IN" b="1" dirty="0"/>
              <a:t>Drawbacks of Strangler Pattern</a:t>
            </a:r>
            <a:endParaRPr lang="en-IN" dirty="0"/>
          </a:p>
        </p:txBody>
      </p:sp>
      <p:sp>
        <p:nvSpPr>
          <p:cNvPr id="3" name="Content Placeholder 2">
            <a:extLst>
              <a:ext uri="{FF2B5EF4-FFF2-40B4-BE49-F238E27FC236}">
                <a16:creationId xmlns:a16="http://schemas.microsoft.com/office/drawing/2014/main" id="{3B837AF2-3DD3-1736-345F-E2F1DC91BB82}"/>
              </a:ext>
            </a:extLst>
          </p:cNvPr>
          <p:cNvSpPr>
            <a:spLocks noGrp="1"/>
          </p:cNvSpPr>
          <p:nvPr>
            <p:ph idx="1"/>
          </p:nvPr>
        </p:nvSpPr>
        <p:spPr/>
        <p:txBody>
          <a:bodyPr/>
          <a:lstStyle/>
          <a:p>
            <a:pPr fontAlgn="base">
              <a:buFont typeface="Wingdings" panose="05000000000000000000" pitchFamily="2" charset="2"/>
              <a:buChar char="Ø"/>
            </a:pPr>
            <a:r>
              <a:rPr lang="en-US" b="1" dirty="0"/>
              <a:t>Complexity: </a:t>
            </a:r>
            <a:r>
              <a:rPr lang="en-US" dirty="0"/>
              <a:t>The migration process can introduce complexity due to the coexistence and interaction between the monolithic application and microservices.</a:t>
            </a:r>
          </a:p>
          <a:p>
            <a:pPr fontAlgn="base">
              <a:buFont typeface="Wingdings" panose="05000000000000000000" pitchFamily="2" charset="2"/>
              <a:buChar char="Ø"/>
            </a:pPr>
            <a:r>
              <a:rPr lang="en-US" b="1" dirty="0"/>
              <a:t>Data Consistency: </a:t>
            </a:r>
            <a:r>
              <a:rPr lang="en-US" dirty="0"/>
              <a:t>Synchronizing data between the monolithic application and microservices can pose challenges, requiring careful management to ensure consistency.</a:t>
            </a:r>
          </a:p>
          <a:p>
            <a:pPr fontAlgn="base">
              <a:buFont typeface="Wingdings" panose="05000000000000000000" pitchFamily="2" charset="2"/>
              <a:buChar char="Ø"/>
            </a:pPr>
            <a:r>
              <a:rPr lang="en-US" b="1" dirty="0"/>
              <a:t>Increased Network Calls: </a:t>
            </a:r>
            <a:r>
              <a:rPr lang="en-US" dirty="0"/>
              <a:t>The introduction of microservices can lead to an increase in network calls, potentially impacting system performance and latency.</a:t>
            </a:r>
          </a:p>
          <a:p>
            <a:pPr fontAlgn="base">
              <a:buFont typeface="Wingdings" panose="05000000000000000000" pitchFamily="2" charset="2"/>
              <a:buChar char="Ø"/>
            </a:pPr>
            <a:r>
              <a:rPr lang="en-US" b="1" dirty="0"/>
              <a:t>Dependency Management: </a:t>
            </a:r>
            <a:r>
              <a:rPr lang="en-US" dirty="0"/>
              <a:t>Managing dependencies between the remaining monolithic components and new microservices requires proper versioning and dependency strategies to avoid conflicts.</a:t>
            </a:r>
          </a:p>
          <a:p>
            <a:endParaRPr lang="en-IN" dirty="0"/>
          </a:p>
        </p:txBody>
      </p:sp>
    </p:spTree>
    <p:extLst>
      <p:ext uri="{BB962C8B-B14F-4D97-AF65-F5344CB8AC3E}">
        <p14:creationId xmlns:p14="http://schemas.microsoft.com/office/powerpoint/2010/main" val="330249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9622-C285-99F2-07BC-EECC097B79B8}"/>
              </a:ext>
            </a:extLst>
          </p:cNvPr>
          <p:cNvSpPr>
            <a:spLocks noGrp="1"/>
          </p:cNvSpPr>
          <p:nvPr>
            <p:ph type="title"/>
          </p:nvPr>
        </p:nvSpPr>
        <p:spPr/>
        <p:txBody>
          <a:bodyPr>
            <a:normAutofit/>
          </a:bodyPr>
          <a:lstStyle/>
          <a:p>
            <a:r>
              <a:rPr lang="en-US" b="1" dirty="0"/>
              <a:t>Which components should be strangled or refactored first?</a:t>
            </a:r>
            <a:endParaRPr lang="en-IN" dirty="0"/>
          </a:p>
        </p:txBody>
      </p:sp>
      <p:sp>
        <p:nvSpPr>
          <p:cNvPr id="3" name="Content Placeholder 2">
            <a:extLst>
              <a:ext uri="{FF2B5EF4-FFF2-40B4-BE49-F238E27FC236}">
                <a16:creationId xmlns:a16="http://schemas.microsoft.com/office/drawing/2014/main" id="{781D2E3D-6D5F-DC4E-B6E5-A96A2F8C14D0}"/>
              </a:ext>
            </a:extLst>
          </p:cNvPr>
          <p:cNvSpPr>
            <a:spLocks noGrp="1"/>
          </p:cNvSpPr>
          <p:nvPr>
            <p:ph idx="1"/>
          </p:nvPr>
        </p:nvSpPr>
        <p:spPr/>
        <p:txBody>
          <a:bodyPr/>
          <a:lstStyle/>
          <a:p>
            <a:pPr fontAlgn="base">
              <a:buFont typeface="Wingdings" panose="05000000000000000000" pitchFamily="2" charset="2"/>
              <a:buChar char="Ø"/>
            </a:pPr>
            <a:r>
              <a:rPr lang="en-US" dirty="0"/>
              <a:t>Playing it safe and choosing a straightforward component is not a bad choice if you are using the Strangler Pattern for the first time and are unfamiliar with this design pattern. This will make sure that before creating a complex component, you get real-world experience and familiarize yourself with the difficulties and best practices.</a:t>
            </a:r>
          </a:p>
          <a:p>
            <a:pPr fontAlgn="base">
              <a:buFont typeface="Wingdings" panose="05000000000000000000" pitchFamily="2" charset="2"/>
              <a:buChar char="Ø"/>
            </a:pPr>
            <a:r>
              <a:rPr lang="en-US" dirty="0"/>
              <a:t>Starting with a component that has strong test coverage and little related technical debt can provide Teams a great deal of confidence during the migration process.</a:t>
            </a:r>
          </a:p>
          <a:p>
            <a:pPr fontAlgn="base">
              <a:buFont typeface="Wingdings" panose="05000000000000000000" pitchFamily="2" charset="2"/>
              <a:buChar char="Ø"/>
            </a:pPr>
            <a:r>
              <a:rPr lang="en-US" dirty="0"/>
              <a:t>Start with a component that has scalability needs if there are any that are better suited for the cloud.</a:t>
            </a:r>
          </a:p>
          <a:p>
            <a:endParaRPr lang="en-IN" dirty="0"/>
          </a:p>
        </p:txBody>
      </p:sp>
    </p:spTree>
    <p:extLst>
      <p:ext uri="{BB962C8B-B14F-4D97-AF65-F5344CB8AC3E}">
        <p14:creationId xmlns:p14="http://schemas.microsoft.com/office/powerpoint/2010/main" val="28943872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FA65-5BF2-2BBB-5E33-4A55A3589E79}"/>
              </a:ext>
            </a:extLst>
          </p:cNvPr>
          <p:cNvSpPr>
            <a:spLocks noGrp="1"/>
          </p:cNvSpPr>
          <p:nvPr>
            <p:ph type="title"/>
          </p:nvPr>
        </p:nvSpPr>
        <p:spPr/>
        <p:txBody>
          <a:bodyPr/>
          <a:lstStyle/>
          <a:p>
            <a:r>
              <a:rPr lang="en-US" b="1" dirty="0"/>
              <a:t>Which components should be strangled or refactored first?</a:t>
            </a:r>
            <a:endParaRPr lang="en-IN" dirty="0"/>
          </a:p>
        </p:txBody>
      </p:sp>
      <p:sp>
        <p:nvSpPr>
          <p:cNvPr id="3" name="Content Placeholder 2">
            <a:extLst>
              <a:ext uri="{FF2B5EF4-FFF2-40B4-BE49-F238E27FC236}">
                <a16:creationId xmlns:a16="http://schemas.microsoft.com/office/drawing/2014/main" id="{26B0D743-AEC2-AA6B-62CE-A4167BE2666A}"/>
              </a:ext>
            </a:extLst>
          </p:cNvPr>
          <p:cNvSpPr>
            <a:spLocks noGrp="1"/>
          </p:cNvSpPr>
          <p:nvPr>
            <p:ph idx="1"/>
          </p:nvPr>
        </p:nvSpPr>
        <p:spPr/>
        <p:txBody>
          <a:bodyPr>
            <a:normAutofit fontScale="92500" lnSpcReduction="10000"/>
          </a:bodyPr>
          <a:lstStyle/>
          <a:p>
            <a:pPr fontAlgn="base">
              <a:buFont typeface="Wingdings" panose="05000000000000000000" pitchFamily="2" charset="2"/>
              <a:buChar char="Ø"/>
            </a:pPr>
            <a:r>
              <a:rPr lang="en-US" dirty="0"/>
              <a:t>Start with a component that needs to be deployed much more frequently due to frequent business requirements if there is one. You won't need to frequently again deploy the full monolithic application . You can scale and deploy the application independently if you divide it into a distinct process.</a:t>
            </a:r>
          </a:p>
          <a:p>
            <a:pPr fontAlgn="base">
              <a:buFont typeface="Wingdings" panose="05000000000000000000" pitchFamily="2" charset="2"/>
              <a:buChar char="Ø"/>
            </a:pPr>
            <a:r>
              <a:rPr lang="en-US" dirty="0"/>
              <a:t>You will face numerous obstacles on your journey to migrate to the cloud. Due to the fact that you are dealing with small components at once, the Strangler design pattern helps you to make this journey somewhat smooth and risk-free. When you intend to complete the move in bits and pieces, it is not a difficult task.</a:t>
            </a:r>
          </a:p>
          <a:p>
            <a:pPr fontAlgn="base">
              <a:buFont typeface="Wingdings" panose="05000000000000000000" pitchFamily="2" charset="2"/>
              <a:buChar char="Ø"/>
            </a:pPr>
            <a:r>
              <a:rPr lang="en-US" dirty="0"/>
              <a:t>You can provide Business features faster by reducing the complexity of an application. You may scale your application using the rising load feature as </a:t>
            </a:r>
            <a:r>
              <a:rPr lang="en-US" dirty="0" err="1"/>
              <a:t>well.It</a:t>
            </a:r>
            <a:r>
              <a:rPr lang="en-US" dirty="0"/>
              <a:t> is significantly simpler to deploy microservices and can result in a much smoother transition from monoliths to microservices if there is an automated CI/CD pipeline.</a:t>
            </a:r>
          </a:p>
          <a:p>
            <a:br>
              <a:rPr lang="en-US" dirty="0"/>
            </a:br>
            <a:endParaRPr lang="en-IN" dirty="0"/>
          </a:p>
        </p:txBody>
      </p:sp>
    </p:spTree>
    <p:extLst>
      <p:ext uri="{BB962C8B-B14F-4D97-AF65-F5344CB8AC3E}">
        <p14:creationId xmlns:p14="http://schemas.microsoft.com/office/powerpoint/2010/main" val="952370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E771A-1D51-E29A-06B7-C76F7B22BCEA}"/>
              </a:ext>
            </a:extLst>
          </p:cNvPr>
          <p:cNvSpPr>
            <a:spLocks noGrp="1"/>
          </p:cNvSpPr>
          <p:nvPr>
            <p:ph type="ctrTitle"/>
          </p:nvPr>
        </p:nvSpPr>
        <p:spPr/>
        <p:txBody>
          <a:bodyPr/>
          <a:lstStyle/>
          <a:p>
            <a:r>
              <a:rPr lang="en-IN" dirty="0"/>
              <a:t>Event Sourcing</a:t>
            </a:r>
          </a:p>
        </p:txBody>
      </p:sp>
      <p:sp>
        <p:nvSpPr>
          <p:cNvPr id="5" name="Subtitle 4">
            <a:extLst>
              <a:ext uri="{FF2B5EF4-FFF2-40B4-BE49-F238E27FC236}">
                <a16:creationId xmlns:a16="http://schemas.microsoft.com/office/drawing/2014/main" id="{75A06EA4-6A95-0A90-925B-BF6151AD0DB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163922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E78F-4167-A618-CD8E-18FD46FBF2F5}"/>
              </a:ext>
            </a:extLst>
          </p:cNvPr>
          <p:cNvSpPr>
            <a:spLocks noGrp="1"/>
          </p:cNvSpPr>
          <p:nvPr>
            <p:ph type="title"/>
          </p:nvPr>
        </p:nvSpPr>
        <p:spPr/>
        <p:txBody>
          <a:bodyPr/>
          <a:lstStyle/>
          <a:p>
            <a:r>
              <a:rPr lang="en-IN" b="1" dirty="0"/>
              <a:t>What is Event Sourcing?</a:t>
            </a:r>
            <a:endParaRPr lang="en-IN" dirty="0"/>
          </a:p>
        </p:txBody>
      </p:sp>
      <p:sp>
        <p:nvSpPr>
          <p:cNvPr id="3" name="Content Placeholder 2">
            <a:extLst>
              <a:ext uri="{FF2B5EF4-FFF2-40B4-BE49-F238E27FC236}">
                <a16:creationId xmlns:a16="http://schemas.microsoft.com/office/drawing/2014/main" id="{7021FB5B-24B5-04A3-9FCB-47BF49734B67}"/>
              </a:ext>
            </a:extLst>
          </p:cNvPr>
          <p:cNvSpPr>
            <a:spLocks noGrp="1"/>
          </p:cNvSpPr>
          <p:nvPr>
            <p:ph idx="1"/>
          </p:nvPr>
        </p:nvSpPr>
        <p:spPr/>
        <p:txBody>
          <a:bodyPr/>
          <a:lstStyle/>
          <a:p>
            <a:pPr fontAlgn="base"/>
            <a:r>
              <a:rPr lang="en-US" dirty="0"/>
              <a:t>The Event Sourcing Pattern is like keeping a detailed diary for your software. Instead of just updating the current state of your data, you record every change as a separate event. These events form a complete history of what happened to your data over time. Therefore, you may rebuild your data by replaying these events to find out how it got to where it is now.</a:t>
            </a:r>
          </a:p>
          <a:p>
            <a:pPr fontAlgn="base">
              <a:buFont typeface="Wingdings" panose="05000000000000000000" pitchFamily="2" charset="2"/>
              <a:buChar char="Ø"/>
            </a:pPr>
            <a:r>
              <a:rPr lang="en-US" dirty="0"/>
              <a:t>These events are stored sequentially, forming a log or journal of actions that have occurred.</a:t>
            </a:r>
          </a:p>
          <a:p>
            <a:pPr fontAlgn="base">
              <a:buFont typeface="Wingdings" panose="05000000000000000000" pitchFamily="2" charset="2"/>
              <a:buChar char="Ø"/>
            </a:pPr>
            <a:r>
              <a:rPr lang="en-US" dirty="0"/>
              <a:t>The status of the program can be restored at any moment by replaying these events.</a:t>
            </a:r>
          </a:p>
          <a:p>
            <a:pPr fontAlgn="base">
              <a:buFont typeface="Wingdings" panose="05000000000000000000" pitchFamily="2" charset="2"/>
              <a:buChar char="Ø"/>
            </a:pPr>
            <a:r>
              <a:rPr lang="en-US" dirty="0"/>
              <a:t>It is frequently utilized in fields like finance and e-commerce where precise historical data are essential.</a:t>
            </a:r>
          </a:p>
          <a:p>
            <a:endParaRPr lang="en-IN" dirty="0"/>
          </a:p>
        </p:txBody>
      </p:sp>
    </p:spTree>
    <p:extLst>
      <p:ext uri="{BB962C8B-B14F-4D97-AF65-F5344CB8AC3E}">
        <p14:creationId xmlns:p14="http://schemas.microsoft.com/office/powerpoint/2010/main" val="23433181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5CACD-173F-31E1-4B96-D031540310FD}"/>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Event Sourcing</a:t>
            </a:r>
          </a:p>
        </p:txBody>
      </p:sp>
      <p:pic>
        <p:nvPicPr>
          <p:cNvPr id="5" name="Picture 4">
            <a:extLst>
              <a:ext uri="{FF2B5EF4-FFF2-40B4-BE49-F238E27FC236}">
                <a16:creationId xmlns:a16="http://schemas.microsoft.com/office/drawing/2014/main" id="{C2F94E80-FAC3-D0B9-492B-F547B32F6597}"/>
              </a:ext>
            </a:extLst>
          </p:cNvPr>
          <p:cNvPicPr>
            <a:picLocks noChangeAspect="1"/>
          </p:cNvPicPr>
          <p:nvPr/>
        </p:nvPicPr>
        <p:blipFill>
          <a:blip r:embed="rId2"/>
          <a:stretch>
            <a:fillRect/>
          </a:stretch>
        </p:blipFill>
        <p:spPr>
          <a:xfrm>
            <a:off x="633999" y="1267857"/>
            <a:ext cx="6912217" cy="3798604"/>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92379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40F9-24EA-6252-7146-FBDF99BEF265}"/>
              </a:ext>
            </a:extLst>
          </p:cNvPr>
          <p:cNvSpPr>
            <a:spLocks noGrp="1"/>
          </p:cNvSpPr>
          <p:nvPr>
            <p:ph type="title"/>
          </p:nvPr>
        </p:nvSpPr>
        <p:spPr/>
        <p:txBody>
          <a:bodyPr/>
          <a:lstStyle/>
          <a:p>
            <a:r>
              <a:rPr lang="en-IN" dirty="0"/>
              <a:t>Service Discovery patterns</a:t>
            </a:r>
          </a:p>
        </p:txBody>
      </p:sp>
      <p:sp>
        <p:nvSpPr>
          <p:cNvPr id="3" name="Content Placeholder 2">
            <a:extLst>
              <a:ext uri="{FF2B5EF4-FFF2-40B4-BE49-F238E27FC236}">
                <a16:creationId xmlns:a16="http://schemas.microsoft.com/office/drawing/2014/main" id="{E8AE2E3F-5AB7-4EE7-E21E-EF039DFCE1DE}"/>
              </a:ext>
            </a:extLst>
          </p:cNvPr>
          <p:cNvSpPr>
            <a:spLocks noGrp="1"/>
          </p:cNvSpPr>
          <p:nvPr>
            <p:ph idx="1"/>
          </p:nvPr>
        </p:nvSpPr>
        <p:spPr/>
        <p:txBody>
          <a:bodyPr/>
          <a:lstStyle/>
          <a:p>
            <a:pPr>
              <a:buFont typeface="Wingdings" panose="05000000000000000000" pitchFamily="2" charset="2"/>
              <a:buChar char="Ø"/>
            </a:pPr>
            <a:r>
              <a:rPr lang="en-US" dirty="0"/>
              <a:t>Client‑Side Discovery </a:t>
            </a:r>
          </a:p>
          <a:p>
            <a:pPr>
              <a:buFont typeface="Wingdings" panose="05000000000000000000" pitchFamily="2" charset="2"/>
              <a:buChar char="Ø"/>
            </a:pPr>
            <a:r>
              <a:rPr lang="en-US" dirty="0"/>
              <a:t>Server‑Side Discovery</a:t>
            </a:r>
            <a:endParaRPr lang="en-IN" dirty="0"/>
          </a:p>
        </p:txBody>
      </p:sp>
    </p:spTree>
    <p:extLst>
      <p:ext uri="{BB962C8B-B14F-4D97-AF65-F5344CB8AC3E}">
        <p14:creationId xmlns:p14="http://schemas.microsoft.com/office/powerpoint/2010/main" val="3714784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1652-4462-ADF9-A32B-D6884F06DB03}"/>
              </a:ext>
            </a:extLst>
          </p:cNvPr>
          <p:cNvSpPr>
            <a:spLocks noGrp="1"/>
          </p:cNvSpPr>
          <p:nvPr>
            <p:ph type="title"/>
          </p:nvPr>
        </p:nvSpPr>
        <p:spPr/>
        <p:txBody>
          <a:bodyPr>
            <a:normAutofit/>
          </a:bodyPr>
          <a:lstStyle/>
          <a:p>
            <a:r>
              <a:rPr lang="en-US" b="1" dirty="0"/>
              <a:t>Core Concepts and Components of Event Sourcing</a:t>
            </a:r>
            <a:endParaRPr lang="en-IN" dirty="0"/>
          </a:p>
        </p:txBody>
      </p:sp>
      <p:sp>
        <p:nvSpPr>
          <p:cNvPr id="3" name="Content Placeholder 2">
            <a:extLst>
              <a:ext uri="{FF2B5EF4-FFF2-40B4-BE49-F238E27FC236}">
                <a16:creationId xmlns:a16="http://schemas.microsoft.com/office/drawing/2014/main" id="{9638C27F-59E6-81BA-EE3C-7894090E0BC3}"/>
              </a:ext>
            </a:extLst>
          </p:cNvPr>
          <p:cNvSpPr>
            <a:spLocks noGrp="1"/>
          </p:cNvSpPr>
          <p:nvPr>
            <p:ph idx="1"/>
          </p:nvPr>
        </p:nvSpPr>
        <p:spPr/>
        <p:txBody>
          <a:bodyPr/>
          <a:lstStyle/>
          <a:p>
            <a:r>
              <a:rPr lang="en-US" dirty="0"/>
              <a:t>Events: These are permanent records of system state changes. In addition to representing a particular action or occurrence, each event includes all the relevant information required to rebuild the system's state at the moment of the event.</a:t>
            </a:r>
          </a:p>
          <a:p>
            <a:r>
              <a:rPr lang="en-US" dirty="0"/>
              <a:t>Event Store: The stream of events produced by the system is sustained by the event store, a robust data store. It guarantees that the sequence of events is maintained by storing them in the order in which they were received.</a:t>
            </a:r>
          </a:p>
          <a:p>
            <a:r>
              <a:rPr lang="en-US" dirty="0"/>
              <a:t>Aggregate: For the purposes of processing commands and producing events, an aggregate is a logical collection of linked domain objects that are handled as a single unit. The system's state changes and business logic are contained in aggregates. In the event store, each aggregate is linked to a distinct stream of events.</a:t>
            </a:r>
            <a:endParaRPr lang="en-IN" dirty="0"/>
          </a:p>
        </p:txBody>
      </p:sp>
    </p:spTree>
    <p:extLst>
      <p:ext uri="{BB962C8B-B14F-4D97-AF65-F5344CB8AC3E}">
        <p14:creationId xmlns:p14="http://schemas.microsoft.com/office/powerpoint/2010/main" val="20887485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99E5-D28D-D4B2-FCE2-0A4EDF855F28}"/>
              </a:ext>
            </a:extLst>
          </p:cNvPr>
          <p:cNvSpPr>
            <a:spLocks noGrp="1"/>
          </p:cNvSpPr>
          <p:nvPr>
            <p:ph type="title"/>
          </p:nvPr>
        </p:nvSpPr>
        <p:spPr/>
        <p:txBody>
          <a:bodyPr/>
          <a:lstStyle/>
          <a:p>
            <a:r>
              <a:rPr lang="en-US" b="1" dirty="0"/>
              <a:t>Core Concepts and Components of Event Sourcing</a:t>
            </a:r>
            <a:endParaRPr lang="en-IN" dirty="0"/>
          </a:p>
        </p:txBody>
      </p:sp>
      <p:sp>
        <p:nvSpPr>
          <p:cNvPr id="3" name="Content Placeholder 2">
            <a:extLst>
              <a:ext uri="{FF2B5EF4-FFF2-40B4-BE49-F238E27FC236}">
                <a16:creationId xmlns:a16="http://schemas.microsoft.com/office/drawing/2014/main" id="{DC8022B6-79BC-009E-A780-5D9606F0EAEA}"/>
              </a:ext>
            </a:extLst>
          </p:cNvPr>
          <p:cNvSpPr>
            <a:spLocks noGrp="1"/>
          </p:cNvSpPr>
          <p:nvPr>
            <p:ph idx="1"/>
          </p:nvPr>
        </p:nvSpPr>
        <p:spPr/>
        <p:txBody>
          <a:bodyPr/>
          <a:lstStyle/>
          <a:p>
            <a:pPr fontAlgn="base"/>
            <a:r>
              <a:rPr lang="en-US" b="1" dirty="0"/>
              <a:t>Command:</a:t>
            </a:r>
            <a:r>
              <a:rPr lang="en-US" dirty="0"/>
              <a:t> Clients or other system components can issue commands, which are requests or instructions to carry out particular tasks. Aggregates process commands by validating them, applying business logic, and, if the command is approved, generating the appropriate events.</a:t>
            </a:r>
          </a:p>
          <a:p>
            <a:pPr fontAlgn="base"/>
            <a:r>
              <a:rPr lang="en-US" b="1" dirty="0"/>
              <a:t>Projection:</a:t>
            </a:r>
            <a:r>
              <a:rPr lang="en-US" dirty="0"/>
              <a:t> Projections are read models created from the stream of events kept in the event store that shows the system's current state. Projections are used to give effective access to data for reporting and querying.</a:t>
            </a:r>
          </a:p>
          <a:p>
            <a:pPr fontAlgn="base"/>
            <a:r>
              <a:rPr lang="en-US" b="1" dirty="0"/>
              <a:t>Event Bus:</a:t>
            </a:r>
            <a:r>
              <a:rPr lang="en-US" dirty="0"/>
              <a:t> An event bus is a messaging infrastructure that makes it easier for various system components to communicate about events. It enables components to respond asynchronously to particular event types and subscribe to them.</a:t>
            </a:r>
          </a:p>
          <a:p>
            <a:endParaRPr lang="en-IN" dirty="0"/>
          </a:p>
        </p:txBody>
      </p:sp>
    </p:spTree>
    <p:extLst>
      <p:ext uri="{BB962C8B-B14F-4D97-AF65-F5344CB8AC3E}">
        <p14:creationId xmlns:p14="http://schemas.microsoft.com/office/powerpoint/2010/main" val="20836229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3EB5-236A-0026-5155-CA3D0A4C8455}"/>
              </a:ext>
            </a:extLst>
          </p:cNvPr>
          <p:cNvSpPr>
            <a:spLocks noGrp="1"/>
          </p:cNvSpPr>
          <p:nvPr>
            <p:ph type="title"/>
          </p:nvPr>
        </p:nvSpPr>
        <p:spPr/>
        <p:txBody>
          <a:bodyPr/>
          <a:lstStyle/>
          <a:p>
            <a:r>
              <a:rPr lang="en-US" b="1" dirty="0"/>
              <a:t>How Event Sourcing Pattern works?</a:t>
            </a:r>
            <a:endParaRPr lang="en-IN" dirty="0"/>
          </a:p>
        </p:txBody>
      </p:sp>
      <p:sp>
        <p:nvSpPr>
          <p:cNvPr id="3" name="Content Placeholder 2">
            <a:extLst>
              <a:ext uri="{FF2B5EF4-FFF2-40B4-BE49-F238E27FC236}">
                <a16:creationId xmlns:a16="http://schemas.microsoft.com/office/drawing/2014/main" id="{1545DAC2-BD7F-D2F0-32D3-DDD1B525798A}"/>
              </a:ext>
            </a:extLst>
          </p:cNvPr>
          <p:cNvSpPr>
            <a:spLocks noGrp="1"/>
          </p:cNvSpPr>
          <p:nvPr>
            <p:ph idx="1"/>
          </p:nvPr>
        </p:nvSpPr>
        <p:spPr/>
        <p:txBody>
          <a:bodyPr/>
          <a:lstStyle/>
          <a:p>
            <a:pPr>
              <a:buFont typeface="Wingdings" panose="05000000000000000000" pitchFamily="2" charset="2"/>
              <a:buChar char="Ø"/>
            </a:pPr>
            <a:r>
              <a:rPr lang="en-US" dirty="0"/>
              <a:t>Capture Events Instead of State: Every system modification is documented as an event (e.g., “order created,” “item added,” “order completed”) rather than just preserving the final state (e.g., “order is completed”). Every event denotes a distinct action or modification.</a:t>
            </a:r>
          </a:p>
          <a:p>
            <a:pPr>
              <a:buFont typeface="Wingdings" panose="05000000000000000000" pitchFamily="2" charset="2"/>
              <a:buChar char="Ø"/>
            </a:pPr>
            <a:r>
              <a:rPr lang="en-US" dirty="0"/>
              <a:t>Store Events in Sequence: All events are stored in a sequence (often in a database or event store) in the exact order they occurred. This sequence of events acts as the "source of truth" for the system.</a:t>
            </a:r>
          </a:p>
          <a:p>
            <a:pPr>
              <a:buFont typeface="Wingdings" panose="05000000000000000000" pitchFamily="2" charset="2"/>
              <a:buChar char="Ø"/>
            </a:pPr>
            <a:r>
              <a:rPr lang="en-US" dirty="0"/>
              <a:t>Reconstruct State by Replaying Events: When you need to know the current state, the system “replays” or processes all past events to build up the state from scratch.</a:t>
            </a:r>
          </a:p>
        </p:txBody>
      </p:sp>
    </p:spTree>
    <p:extLst>
      <p:ext uri="{BB962C8B-B14F-4D97-AF65-F5344CB8AC3E}">
        <p14:creationId xmlns:p14="http://schemas.microsoft.com/office/powerpoint/2010/main" val="10615501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022F-D872-8543-EF1A-4F3A276891EA}"/>
              </a:ext>
            </a:extLst>
          </p:cNvPr>
          <p:cNvSpPr>
            <a:spLocks noGrp="1"/>
          </p:cNvSpPr>
          <p:nvPr>
            <p:ph type="title"/>
          </p:nvPr>
        </p:nvSpPr>
        <p:spPr/>
        <p:txBody>
          <a:bodyPr/>
          <a:lstStyle/>
          <a:p>
            <a:r>
              <a:rPr lang="en-US" b="1" dirty="0"/>
              <a:t>How Event Sourcing Pattern works?</a:t>
            </a:r>
            <a:endParaRPr lang="en-IN" dirty="0"/>
          </a:p>
        </p:txBody>
      </p:sp>
      <p:sp>
        <p:nvSpPr>
          <p:cNvPr id="3" name="Content Placeholder 2">
            <a:extLst>
              <a:ext uri="{FF2B5EF4-FFF2-40B4-BE49-F238E27FC236}">
                <a16:creationId xmlns:a16="http://schemas.microsoft.com/office/drawing/2014/main" id="{04D7B828-FDED-987B-7344-8FE37E40393F}"/>
              </a:ext>
            </a:extLst>
          </p:cNvPr>
          <p:cNvSpPr>
            <a:spLocks noGrp="1"/>
          </p:cNvSpPr>
          <p:nvPr>
            <p:ph idx="1"/>
          </p:nvPr>
        </p:nvSpPr>
        <p:spPr/>
        <p:txBody>
          <a:bodyPr/>
          <a:lstStyle/>
          <a:p>
            <a:pPr>
              <a:buFont typeface="Wingdings" panose="05000000000000000000" pitchFamily="2" charset="2"/>
              <a:buChar char="Ø"/>
            </a:pPr>
            <a:r>
              <a:rPr lang="en-US" dirty="0"/>
              <a:t>Handle New Events: As new changes happen, new events are created and added to the sequence. For instance, if an order is updated, a new event (e.g., “order updated”) is added to the sequence without changing or removing past events.</a:t>
            </a:r>
          </a:p>
          <a:p>
            <a:pPr>
              <a:buFont typeface="Wingdings" panose="05000000000000000000" pitchFamily="2" charset="2"/>
              <a:buChar char="Ø"/>
            </a:pPr>
            <a:r>
              <a:rPr lang="en-US" dirty="0"/>
              <a:t>Replay Events for Debugging: If you need to see the history or investigate an issue, you can replay events to see how the state evolved over time. This replay ability makes it easy to understand the sequence of actions taken and trace any errors or issues.</a:t>
            </a:r>
            <a:endParaRPr lang="en-IN" dirty="0"/>
          </a:p>
        </p:txBody>
      </p:sp>
    </p:spTree>
    <p:extLst>
      <p:ext uri="{BB962C8B-B14F-4D97-AF65-F5344CB8AC3E}">
        <p14:creationId xmlns:p14="http://schemas.microsoft.com/office/powerpoint/2010/main" val="42500261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868F-257B-C57F-366C-10A6C72C0513}"/>
              </a:ext>
            </a:extLst>
          </p:cNvPr>
          <p:cNvSpPr>
            <a:spLocks noGrp="1"/>
          </p:cNvSpPr>
          <p:nvPr>
            <p:ph type="title"/>
          </p:nvPr>
        </p:nvSpPr>
        <p:spPr/>
        <p:txBody>
          <a:bodyPr/>
          <a:lstStyle/>
          <a:p>
            <a:r>
              <a:rPr lang="en-US" b="1" dirty="0"/>
              <a:t>Example of Event Sourcing Pattern</a:t>
            </a:r>
            <a:endParaRPr lang="en-IN" dirty="0"/>
          </a:p>
        </p:txBody>
      </p:sp>
      <p:sp>
        <p:nvSpPr>
          <p:cNvPr id="3" name="Content Placeholder 2">
            <a:extLst>
              <a:ext uri="{FF2B5EF4-FFF2-40B4-BE49-F238E27FC236}">
                <a16:creationId xmlns:a16="http://schemas.microsoft.com/office/drawing/2014/main" id="{BB3E1927-BE65-68EF-3E8D-F8FA4781DB13}"/>
              </a:ext>
            </a:extLst>
          </p:cNvPr>
          <p:cNvSpPr>
            <a:spLocks noGrp="1"/>
          </p:cNvSpPr>
          <p:nvPr>
            <p:ph idx="1"/>
          </p:nvPr>
        </p:nvSpPr>
        <p:spPr/>
        <p:txBody>
          <a:bodyPr>
            <a:normAutofit lnSpcReduction="10000"/>
          </a:bodyPr>
          <a:lstStyle/>
          <a:p>
            <a:pPr fontAlgn="base"/>
            <a:r>
              <a:rPr lang="en-US" b="1" dirty="0"/>
              <a:t> Registration System Before Event Sourcing</a:t>
            </a:r>
          </a:p>
          <a:p>
            <a:pPr fontAlgn="base"/>
            <a:r>
              <a:rPr lang="en-US" dirty="0"/>
              <a:t>In a traditional event registration system, user registrations and cancellations are handled using a direct approach where the state is updated immediately in the database. This can lead to challenges such as difficulty in tracking changes, loss of historical data, and issues in notifying users when their registration status changes.</a:t>
            </a:r>
          </a:p>
          <a:p>
            <a:pPr fontAlgn="base"/>
            <a:r>
              <a:rPr lang="en-US" dirty="0"/>
              <a:t>Below is the traditional registration class in which there are several issues:</a:t>
            </a:r>
          </a:p>
          <a:p>
            <a:pPr fontAlgn="base"/>
            <a:r>
              <a:rPr lang="en-US" dirty="0"/>
              <a:t>When users register or cancel their registrations, the system updates the database immediately without maintaining a history of actions.</a:t>
            </a:r>
          </a:p>
          <a:p>
            <a:pPr fontAlgn="base"/>
            <a:r>
              <a:rPr lang="en-US" dirty="0"/>
              <a:t>The system does not record the reasons for registration changes, making it hard to audit past actions.</a:t>
            </a:r>
          </a:p>
          <a:p>
            <a:pPr fontAlgn="base"/>
            <a:r>
              <a:rPr lang="en-US" dirty="0"/>
              <a:t>Notifications to users must be handled separately, leading to potential delays and errors in communication.</a:t>
            </a:r>
          </a:p>
          <a:p>
            <a:endParaRPr lang="en-IN" dirty="0"/>
          </a:p>
        </p:txBody>
      </p:sp>
    </p:spTree>
    <p:extLst>
      <p:ext uri="{BB962C8B-B14F-4D97-AF65-F5344CB8AC3E}">
        <p14:creationId xmlns:p14="http://schemas.microsoft.com/office/powerpoint/2010/main" val="42171902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7D09B2-3A9F-5643-4251-CDEE29A459FE}"/>
              </a:ext>
            </a:extLst>
          </p:cNvPr>
          <p:cNvSpPr>
            <a:spLocks noGrp="1"/>
          </p:cNvSpPr>
          <p:nvPr>
            <p:ph type="title"/>
          </p:nvPr>
        </p:nvSpPr>
        <p:spPr/>
        <p:txBody>
          <a:bodyPr/>
          <a:lstStyle/>
          <a:p>
            <a:r>
              <a:rPr lang="en-US" b="1" dirty="0"/>
              <a:t>Example of Event Sourcing Pattern</a:t>
            </a:r>
            <a:endParaRPr lang="en-IN" dirty="0"/>
          </a:p>
        </p:txBody>
      </p:sp>
      <p:sp>
        <p:nvSpPr>
          <p:cNvPr id="5" name="Content Placeholder 4">
            <a:extLst>
              <a:ext uri="{FF2B5EF4-FFF2-40B4-BE49-F238E27FC236}">
                <a16:creationId xmlns:a16="http://schemas.microsoft.com/office/drawing/2014/main" id="{E0BB9F9D-AA7A-BB1F-8C81-1F743CA61BFD}"/>
              </a:ext>
            </a:extLst>
          </p:cNvPr>
          <p:cNvSpPr>
            <a:spLocks noGrp="1"/>
          </p:cNvSpPr>
          <p:nvPr>
            <p:ph sz="half" idx="1"/>
          </p:nvPr>
        </p:nvSpPr>
        <p:spPr/>
        <p:txBody>
          <a:bodyPr>
            <a:normAutofit fontScale="70000" lnSpcReduction="20000"/>
          </a:bodyPr>
          <a:lstStyle/>
          <a:p>
            <a:r>
              <a:rPr lang="en-IN" dirty="0"/>
              <a:t>public class Registration {</a:t>
            </a:r>
          </a:p>
          <a:p>
            <a:r>
              <a:rPr lang="en-IN" dirty="0"/>
              <a:t>    private </a:t>
            </a:r>
            <a:r>
              <a:rPr lang="en-IN" dirty="0" err="1"/>
              <a:t>RegistrationState</a:t>
            </a:r>
            <a:r>
              <a:rPr lang="en-IN" dirty="0"/>
              <a:t> state;</a:t>
            </a:r>
          </a:p>
          <a:p>
            <a:r>
              <a:rPr lang="en-IN" dirty="0"/>
              <a:t>    private String </a:t>
            </a:r>
            <a:r>
              <a:rPr lang="en-IN" dirty="0" err="1"/>
              <a:t>userId</a:t>
            </a:r>
            <a:r>
              <a:rPr lang="en-IN" dirty="0"/>
              <a:t>;</a:t>
            </a:r>
          </a:p>
          <a:p>
            <a:r>
              <a:rPr lang="en-IN" dirty="0"/>
              <a:t>    private String </a:t>
            </a:r>
            <a:r>
              <a:rPr lang="en-IN" dirty="0" err="1"/>
              <a:t>eventId</a:t>
            </a:r>
            <a:r>
              <a:rPr lang="en-IN" dirty="0"/>
              <a:t>;</a:t>
            </a:r>
          </a:p>
          <a:p>
            <a:endParaRPr lang="en-IN" dirty="0"/>
          </a:p>
          <a:p>
            <a:r>
              <a:rPr lang="en-IN" dirty="0"/>
              <a:t>    public void register(String </a:t>
            </a:r>
            <a:r>
              <a:rPr lang="en-IN" dirty="0" err="1"/>
              <a:t>userId</a:t>
            </a:r>
            <a:r>
              <a:rPr lang="en-IN" dirty="0"/>
              <a:t>, String </a:t>
            </a:r>
            <a:r>
              <a:rPr lang="en-IN" dirty="0" err="1"/>
              <a:t>eventId</a:t>
            </a:r>
            <a:r>
              <a:rPr lang="en-IN" dirty="0"/>
              <a:t>) {</a:t>
            </a:r>
          </a:p>
          <a:p>
            <a:r>
              <a:rPr lang="en-IN" dirty="0"/>
              <a:t>        </a:t>
            </a:r>
            <a:r>
              <a:rPr lang="en-IN" dirty="0" err="1"/>
              <a:t>this.state</a:t>
            </a:r>
            <a:r>
              <a:rPr lang="en-IN" dirty="0"/>
              <a:t> = </a:t>
            </a:r>
            <a:r>
              <a:rPr lang="en-IN" dirty="0" err="1"/>
              <a:t>RegistrationState.REGISTERED</a:t>
            </a:r>
            <a:r>
              <a:rPr lang="en-IN" dirty="0"/>
              <a:t>;</a:t>
            </a:r>
          </a:p>
          <a:p>
            <a:r>
              <a:rPr lang="en-IN" dirty="0"/>
              <a:t>        </a:t>
            </a:r>
            <a:r>
              <a:rPr lang="en-IN" dirty="0" err="1"/>
              <a:t>this.userId</a:t>
            </a:r>
            <a:r>
              <a:rPr lang="en-IN" dirty="0"/>
              <a:t> = </a:t>
            </a:r>
            <a:r>
              <a:rPr lang="en-IN" dirty="0" err="1"/>
              <a:t>userId</a:t>
            </a:r>
            <a:r>
              <a:rPr lang="en-IN" dirty="0"/>
              <a:t>;</a:t>
            </a:r>
          </a:p>
          <a:p>
            <a:r>
              <a:rPr lang="en-IN" dirty="0"/>
              <a:t>        </a:t>
            </a:r>
            <a:r>
              <a:rPr lang="en-IN" dirty="0" err="1"/>
              <a:t>this.eventId</a:t>
            </a:r>
            <a:r>
              <a:rPr lang="en-IN" dirty="0"/>
              <a:t> = </a:t>
            </a:r>
            <a:r>
              <a:rPr lang="en-IN" dirty="0" err="1"/>
              <a:t>eventId</a:t>
            </a:r>
            <a:r>
              <a:rPr lang="en-IN" dirty="0"/>
              <a:t>;</a:t>
            </a:r>
          </a:p>
          <a:p>
            <a:r>
              <a:rPr lang="en-IN" dirty="0"/>
              <a:t>        // Update the database directly</a:t>
            </a:r>
          </a:p>
          <a:p>
            <a:r>
              <a:rPr lang="en-IN" dirty="0"/>
              <a:t>        </a:t>
            </a:r>
            <a:r>
              <a:rPr lang="en-IN" dirty="0" err="1"/>
              <a:t>Database.update</a:t>
            </a:r>
            <a:r>
              <a:rPr lang="en-IN" dirty="0"/>
              <a:t>(this);</a:t>
            </a:r>
          </a:p>
          <a:p>
            <a:r>
              <a:rPr lang="en-IN" dirty="0"/>
              <a:t>    }</a:t>
            </a:r>
          </a:p>
        </p:txBody>
      </p:sp>
      <p:sp>
        <p:nvSpPr>
          <p:cNvPr id="6" name="Content Placeholder 5">
            <a:extLst>
              <a:ext uri="{FF2B5EF4-FFF2-40B4-BE49-F238E27FC236}">
                <a16:creationId xmlns:a16="http://schemas.microsoft.com/office/drawing/2014/main" id="{73F612D7-CBB7-788D-A197-CF892770D387}"/>
              </a:ext>
            </a:extLst>
          </p:cNvPr>
          <p:cNvSpPr>
            <a:spLocks noGrp="1"/>
          </p:cNvSpPr>
          <p:nvPr>
            <p:ph sz="half" idx="2"/>
          </p:nvPr>
        </p:nvSpPr>
        <p:spPr/>
        <p:txBody>
          <a:bodyPr>
            <a:normAutofit fontScale="70000" lnSpcReduction="20000"/>
          </a:bodyPr>
          <a:lstStyle/>
          <a:p>
            <a:r>
              <a:rPr lang="en-IN" dirty="0"/>
              <a:t>public void cancel() {</a:t>
            </a:r>
          </a:p>
          <a:p>
            <a:r>
              <a:rPr lang="en-IN" dirty="0"/>
              <a:t>        </a:t>
            </a:r>
            <a:r>
              <a:rPr lang="en-IN" dirty="0" err="1"/>
              <a:t>this.state</a:t>
            </a:r>
            <a:r>
              <a:rPr lang="en-IN" dirty="0"/>
              <a:t> = </a:t>
            </a:r>
            <a:r>
              <a:rPr lang="en-IN" dirty="0" err="1"/>
              <a:t>RegistrationState.CANCELLED</a:t>
            </a:r>
            <a:r>
              <a:rPr lang="en-IN" dirty="0"/>
              <a:t>;</a:t>
            </a:r>
          </a:p>
          <a:p>
            <a:r>
              <a:rPr lang="en-IN" dirty="0"/>
              <a:t>        // Update the database directly</a:t>
            </a:r>
          </a:p>
          <a:p>
            <a:r>
              <a:rPr lang="en-IN" dirty="0"/>
              <a:t>        </a:t>
            </a:r>
            <a:r>
              <a:rPr lang="en-IN" dirty="0" err="1"/>
              <a:t>Database.update</a:t>
            </a:r>
            <a:r>
              <a:rPr lang="en-IN" dirty="0"/>
              <a:t>(this);</a:t>
            </a:r>
          </a:p>
          <a:p>
            <a:r>
              <a:rPr lang="en-IN" dirty="0"/>
              <a:t>    }</a:t>
            </a:r>
          </a:p>
          <a:p>
            <a:r>
              <a:rPr lang="en-IN" dirty="0"/>
              <a:t>}</a:t>
            </a:r>
          </a:p>
          <a:p>
            <a:endParaRPr lang="en-US" dirty="0">
              <a:solidFill>
                <a:schemeClr val="accent2"/>
              </a:solidFill>
            </a:endParaRPr>
          </a:p>
          <a:p>
            <a:r>
              <a:rPr lang="en-US" sz="2600" b="1" dirty="0">
                <a:solidFill>
                  <a:schemeClr val="accent2"/>
                </a:solidFill>
              </a:rPr>
              <a:t>In the  code, When a user registers or cancels, the state is directly updated in the database, which may cause inconsistencies if issues arise during processing. Notifications to users are not integrated with the registration process, which may lead to missing or delayed alerts</a:t>
            </a:r>
            <a:r>
              <a:rPr lang="en-US" sz="2600" b="1" dirty="0"/>
              <a:t>.</a:t>
            </a:r>
            <a:endParaRPr lang="en-IN" sz="2600" b="1" dirty="0"/>
          </a:p>
        </p:txBody>
      </p:sp>
    </p:spTree>
    <p:extLst>
      <p:ext uri="{BB962C8B-B14F-4D97-AF65-F5344CB8AC3E}">
        <p14:creationId xmlns:p14="http://schemas.microsoft.com/office/powerpoint/2010/main" val="5024549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252F-8648-0CDF-2A30-EDB0DD94033D}"/>
              </a:ext>
            </a:extLst>
          </p:cNvPr>
          <p:cNvSpPr>
            <a:spLocks noGrp="1"/>
          </p:cNvSpPr>
          <p:nvPr>
            <p:ph type="title"/>
          </p:nvPr>
        </p:nvSpPr>
        <p:spPr/>
        <p:txBody>
          <a:bodyPr/>
          <a:lstStyle/>
          <a:p>
            <a:r>
              <a:rPr lang="en-US" b="1" dirty="0"/>
              <a:t>Example of Event Sourcing Pattern</a:t>
            </a:r>
            <a:endParaRPr lang="en-IN" dirty="0"/>
          </a:p>
        </p:txBody>
      </p:sp>
      <p:sp>
        <p:nvSpPr>
          <p:cNvPr id="5" name="Content Placeholder 4">
            <a:extLst>
              <a:ext uri="{FF2B5EF4-FFF2-40B4-BE49-F238E27FC236}">
                <a16:creationId xmlns:a16="http://schemas.microsoft.com/office/drawing/2014/main" id="{81B5842C-BD82-EFBA-9C1B-30F42FE54768}"/>
              </a:ext>
            </a:extLst>
          </p:cNvPr>
          <p:cNvSpPr>
            <a:spLocks noGrp="1"/>
          </p:cNvSpPr>
          <p:nvPr>
            <p:ph idx="1"/>
          </p:nvPr>
        </p:nvSpPr>
        <p:spPr/>
        <p:txBody>
          <a:bodyPr/>
          <a:lstStyle/>
          <a:p>
            <a:pPr fontAlgn="base"/>
            <a:r>
              <a:rPr lang="en-US" b="1" dirty="0"/>
              <a:t>2. Registration System Using Event Sourcing</a:t>
            </a:r>
          </a:p>
          <a:p>
            <a:pPr fontAlgn="base"/>
            <a:r>
              <a:rPr lang="en-US" dirty="0"/>
              <a:t>With the move to an event-sourced architecture, the system now records each significant change as an event, allowing better tracking and historical analysis.</a:t>
            </a:r>
          </a:p>
          <a:p>
            <a:pPr fontAlgn="base"/>
            <a:r>
              <a:rPr lang="en-US" dirty="0"/>
              <a:t>Instead of directly updating the database, the system processes commands to create and cancel registrations and generates events for each action.</a:t>
            </a:r>
          </a:p>
          <a:p>
            <a:pPr fontAlgn="base"/>
            <a:r>
              <a:rPr lang="en-US" dirty="0"/>
              <a:t>Each state change is represented by an event, providing a clear audit trail of user actions.</a:t>
            </a:r>
          </a:p>
          <a:p>
            <a:pPr fontAlgn="base"/>
            <a:r>
              <a:rPr lang="en-US" dirty="0"/>
              <a:t>Notifications are handled through event subscribers, ensuring users are promptly informed about their registration status changes.</a:t>
            </a:r>
          </a:p>
          <a:p>
            <a:endParaRPr lang="en-IN" dirty="0"/>
          </a:p>
        </p:txBody>
      </p:sp>
    </p:spTree>
    <p:extLst>
      <p:ext uri="{BB962C8B-B14F-4D97-AF65-F5344CB8AC3E}">
        <p14:creationId xmlns:p14="http://schemas.microsoft.com/office/powerpoint/2010/main" val="40977118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D333CC-BDA4-E95F-5225-B5867307B137}"/>
              </a:ext>
            </a:extLst>
          </p:cNvPr>
          <p:cNvSpPr>
            <a:spLocks noGrp="1"/>
          </p:cNvSpPr>
          <p:nvPr>
            <p:ph type="title"/>
          </p:nvPr>
        </p:nvSpPr>
        <p:spPr/>
        <p:txBody>
          <a:bodyPr/>
          <a:lstStyle/>
          <a:p>
            <a:r>
              <a:rPr lang="en-US" b="1" dirty="0"/>
              <a:t>Example of Event Sourcing Pattern</a:t>
            </a:r>
            <a:endParaRPr lang="en-IN" dirty="0"/>
          </a:p>
        </p:txBody>
      </p:sp>
      <p:sp>
        <p:nvSpPr>
          <p:cNvPr id="5" name="Content Placeholder 4">
            <a:extLst>
              <a:ext uri="{FF2B5EF4-FFF2-40B4-BE49-F238E27FC236}">
                <a16:creationId xmlns:a16="http://schemas.microsoft.com/office/drawing/2014/main" id="{5D199E18-953E-9943-AF1A-E528F9153844}"/>
              </a:ext>
            </a:extLst>
          </p:cNvPr>
          <p:cNvSpPr>
            <a:spLocks noGrp="1"/>
          </p:cNvSpPr>
          <p:nvPr>
            <p:ph sz="half" idx="1"/>
          </p:nvPr>
        </p:nvSpPr>
        <p:spPr>
          <a:xfrm>
            <a:off x="1097279" y="1845734"/>
            <a:ext cx="4937760" cy="4484726"/>
          </a:xfrm>
        </p:spPr>
        <p:txBody>
          <a:bodyPr>
            <a:normAutofit fontScale="70000" lnSpcReduction="20000"/>
          </a:bodyPr>
          <a:lstStyle/>
          <a:p>
            <a:r>
              <a:rPr lang="en-IN" dirty="0"/>
              <a:t>public class Registration extends </a:t>
            </a:r>
            <a:r>
              <a:rPr lang="en-IN" dirty="0" err="1"/>
              <a:t>ReflectiveMutableCommandProcessingAggregate</a:t>
            </a:r>
            <a:r>
              <a:rPr lang="en-IN" dirty="0"/>
              <a:t>&lt;Registration, </a:t>
            </a:r>
            <a:r>
              <a:rPr lang="en-IN" dirty="0" err="1"/>
              <a:t>RegistrationCommand</a:t>
            </a:r>
            <a:r>
              <a:rPr lang="en-IN" dirty="0"/>
              <a:t>&gt; {</a:t>
            </a:r>
          </a:p>
          <a:p>
            <a:r>
              <a:rPr lang="en-IN" dirty="0"/>
              <a:t>    private </a:t>
            </a:r>
            <a:r>
              <a:rPr lang="en-IN" dirty="0" err="1"/>
              <a:t>RegistrationState</a:t>
            </a:r>
            <a:r>
              <a:rPr lang="en-IN" dirty="0"/>
              <a:t> state;</a:t>
            </a:r>
          </a:p>
          <a:p>
            <a:r>
              <a:rPr lang="en-IN" dirty="0"/>
              <a:t>    private String </a:t>
            </a:r>
            <a:r>
              <a:rPr lang="en-IN" dirty="0" err="1"/>
              <a:t>userId</a:t>
            </a:r>
            <a:r>
              <a:rPr lang="en-IN" dirty="0"/>
              <a:t>;</a:t>
            </a:r>
          </a:p>
          <a:p>
            <a:r>
              <a:rPr lang="en-IN" dirty="0"/>
              <a:t>    private String </a:t>
            </a:r>
            <a:r>
              <a:rPr lang="en-IN" dirty="0" err="1"/>
              <a:t>eventId</a:t>
            </a:r>
            <a:r>
              <a:rPr lang="en-IN" dirty="0"/>
              <a:t>;</a:t>
            </a:r>
          </a:p>
          <a:p>
            <a:endParaRPr lang="en-IN" dirty="0"/>
          </a:p>
          <a:p>
            <a:r>
              <a:rPr lang="en-IN" dirty="0"/>
              <a:t>    public </a:t>
            </a:r>
            <a:r>
              <a:rPr lang="en-IN" dirty="0" err="1"/>
              <a:t>RegistrationState</a:t>
            </a:r>
            <a:r>
              <a:rPr lang="en-IN" dirty="0"/>
              <a:t> </a:t>
            </a:r>
            <a:r>
              <a:rPr lang="en-IN" dirty="0" err="1"/>
              <a:t>getState</a:t>
            </a:r>
            <a:r>
              <a:rPr lang="en-IN" dirty="0"/>
              <a:t>() {</a:t>
            </a:r>
          </a:p>
          <a:p>
            <a:r>
              <a:rPr lang="en-IN" dirty="0"/>
              <a:t>        return state;</a:t>
            </a:r>
          </a:p>
          <a:p>
            <a:r>
              <a:rPr lang="en-IN" dirty="0"/>
              <a:t>    }</a:t>
            </a:r>
          </a:p>
          <a:p>
            <a:r>
              <a:rPr lang="en-IN" dirty="0"/>
              <a:t>    public List&lt;Event&gt; process(</a:t>
            </a:r>
            <a:r>
              <a:rPr lang="en-IN" dirty="0" err="1"/>
              <a:t>RegisterForEventCommand</a:t>
            </a:r>
            <a:r>
              <a:rPr lang="en-IN" dirty="0"/>
              <a:t> </a:t>
            </a:r>
            <a:r>
              <a:rPr lang="en-IN" dirty="0" err="1"/>
              <a:t>cmd</a:t>
            </a:r>
            <a:r>
              <a:rPr lang="en-IN" dirty="0"/>
              <a:t>) {</a:t>
            </a:r>
          </a:p>
          <a:p>
            <a:r>
              <a:rPr lang="en-IN" dirty="0"/>
              <a:t>        return </a:t>
            </a:r>
            <a:r>
              <a:rPr lang="en-IN" dirty="0" err="1"/>
              <a:t>EventUtil.events</a:t>
            </a:r>
            <a:r>
              <a:rPr lang="en-IN" dirty="0"/>
              <a:t>(new </a:t>
            </a:r>
            <a:r>
              <a:rPr lang="en-IN" dirty="0" err="1"/>
              <a:t>EventRegisteredEvent</a:t>
            </a:r>
            <a:r>
              <a:rPr lang="en-IN" dirty="0"/>
              <a:t>(</a:t>
            </a:r>
            <a:r>
              <a:rPr lang="en-IN" dirty="0" err="1"/>
              <a:t>cmd.getUserId</a:t>
            </a:r>
            <a:r>
              <a:rPr lang="en-IN" dirty="0"/>
              <a:t>(), </a:t>
            </a:r>
            <a:r>
              <a:rPr lang="en-IN" dirty="0" err="1"/>
              <a:t>cmd.getEventId</a:t>
            </a:r>
            <a:r>
              <a:rPr lang="en-IN" dirty="0"/>
              <a:t>()));</a:t>
            </a:r>
          </a:p>
          <a:p>
            <a:r>
              <a:rPr lang="en-IN" dirty="0"/>
              <a:t>    }</a:t>
            </a:r>
          </a:p>
        </p:txBody>
      </p:sp>
      <p:sp>
        <p:nvSpPr>
          <p:cNvPr id="6" name="Content Placeholder 5">
            <a:extLst>
              <a:ext uri="{FF2B5EF4-FFF2-40B4-BE49-F238E27FC236}">
                <a16:creationId xmlns:a16="http://schemas.microsoft.com/office/drawing/2014/main" id="{44109F4A-5AD3-F6C9-C186-3D7041E5D41C}"/>
              </a:ext>
            </a:extLst>
          </p:cNvPr>
          <p:cNvSpPr>
            <a:spLocks noGrp="1"/>
          </p:cNvSpPr>
          <p:nvPr>
            <p:ph sz="half" idx="2"/>
          </p:nvPr>
        </p:nvSpPr>
        <p:spPr>
          <a:xfrm>
            <a:off x="6217920" y="1845734"/>
            <a:ext cx="4937760" cy="4484727"/>
          </a:xfrm>
        </p:spPr>
        <p:txBody>
          <a:bodyPr>
            <a:normAutofit fontScale="70000" lnSpcReduction="20000"/>
          </a:bodyPr>
          <a:lstStyle/>
          <a:p>
            <a:r>
              <a:rPr lang="en-IN" dirty="0"/>
              <a:t>public List&lt;Event&gt; process(</a:t>
            </a:r>
            <a:r>
              <a:rPr lang="en-IN" dirty="0" err="1"/>
              <a:t>CancelRegistrationCommand</a:t>
            </a:r>
            <a:r>
              <a:rPr lang="en-IN" dirty="0"/>
              <a:t> </a:t>
            </a:r>
            <a:r>
              <a:rPr lang="en-IN" dirty="0" err="1"/>
              <a:t>cmd</a:t>
            </a:r>
            <a:r>
              <a:rPr lang="en-IN" dirty="0"/>
              <a:t>) {</a:t>
            </a:r>
          </a:p>
          <a:p>
            <a:r>
              <a:rPr lang="en-IN" dirty="0"/>
              <a:t>        return </a:t>
            </a:r>
            <a:r>
              <a:rPr lang="en-IN" dirty="0" err="1"/>
              <a:t>EventUtil.events</a:t>
            </a:r>
            <a:r>
              <a:rPr lang="en-IN" dirty="0"/>
              <a:t>(new </a:t>
            </a:r>
            <a:r>
              <a:rPr lang="en-IN" dirty="0" err="1"/>
              <a:t>RegistrationCancelledEvent</a:t>
            </a:r>
            <a:r>
              <a:rPr lang="en-IN" dirty="0"/>
              <a:t>(</a:t>
            </a:r>
            <a:r>
              <a:rPr lang="en-IN" dirty="0" err="1"/>
              <a:t>userId</a:t>
            </a:r>
            <a:r>
              <a:rPr lang="en-IN" dirty="0"/>
              <a:t>, </a:t>
            </a:r>
            <a:r>
              <a:rPr lang="en-IN" dirty="0" err="1"/>
              <a:t>eventId</a:t>
            </a:r>
            <a:r>
              <a:rPr lang="en-IN" dirty="0"/>
              <a:t>));</a:t>
            </a:r>
          </a:p>
          <a:p>
            <a:r>
              <a:rPr lang="en-IN" dirty="0"/>
              <a:t>    }</a:t>
            </a:r>
          </a:p>
          <a:p>
            <a:r>
              <a:rPr lang="en-IN" dirty="0"/>
              <a:t>    public void apply(</a:t>
            </a:r>
            <a:r>
              <a:rPr lang="en-IN" dirty="0" err="1"/>
              <a:t>EventRegisteredEvent</a:t>
            </a:r>
            <a:r>
              <a:rPr lang="en-IN" dirty="0"/>
              <a:t> event) {</a:t>
            </a:r>
          </a:p>
          <a:p>
            <a:r>
              <a:rPr lang="en-IN" dirty="0"/>
              <a:t>        </a:t>
            </a:r>
            <a:r>
              <a:rPr lang="en-IN" dirty="0" err="1"/>
              <a:t>this.state</a:t>
            </a:r>
            <a:r>
              <a:rPr lang="en-IN" dirty="0"/>
              <a:t> = </a:t>
            </a:r>
            <a:r>
              <a:rPr lang="en-IN" dirty="0" err="1"/>
              <a:t>RegistrationState.REGISTERED</a:t>
            </a:r>
            <a:r>
              <a:rPr lang="en-IN" dirty="0"/>
              <a:t>;</a:t>
            </a:r>
          </a:p>
          <a:p>
            <a:r>
              <a:rPr lang="en-IN" dirty="0"/>
              <a:t>        </a:t>
            </a:r>
            <a:r>
              <a:rPr lang="en-IN" dirty="0" err="1"/>
              <a:t>this.userId</a:t>
            </a:r>
            <a:r>
              <a:rPr lang="en-IN" dirty="0"/>
              <a:t> = </a:t>
            </a:r>
            <a:r>
              <a:rPr lang="en-IN" dirty="0" err="1"/>
              <a:t>event.getUserId</a:t>
            </a:r>
            <a:r>
              <a:rPr lang="en-IN" dirty="0"/>
              <a:t>();</a:t>
            </a:r>
          </a:p>
          <a:p>
            <a:r>
              <a:rPr lang="en-IN" dirty="0"/>
              <a:t>        </a:t>
            </a:r>
            <a:r>
              <a:rPr lang="en-IN" dirty="0" err="1"/>
              <a:t>this.eventId</a:t>
            </a:r>
            <a:r>
              <a:rPr lang="en-IN" dirty="0"/>
              <a:t> = </a:t>
            </a:r>
            <a:r>
              <a:rPr lang="en-IN" dirty="0" err="1"/>
              <a:t>event.getEventId</a:t>
            </a:r>
            <a:r>
              <a:rPr lang="en-IN" dirty="0"/>
              <a:t>();</a:t>
            </a:r>
          </a:p>
          <a:p>
            <a:r>
              <a:rPr lang="en-IN" dirty="0"/>
              <a:t>    }</a:t>
            </a:r>
          </a:p>
          <a:p>
            <a:r>
              <a:rPr lang="en-IN" dirty="0"/>
              <a:t>    public void apply(</a:t>
            </a:r>
            <a:r>
              <a:rPr lang="en-IN" dirty="0" err="1"/>
              <a:t>RegistrationCancelledEvent</a:t>
            </a:r>
            <a:r>
              <a:rPr lang="en-IN" dirty="0"/>
              <a:t> event) {</a:t>
            </a:r>
          </a:p>
          <a:p>
            <a:r>
              <a:rPr lang="en-IN" dirty="0"/>
              <a:t>        </a:t>
            </a:r>
            <a:r>
              <a:rPr lang="en-IN" dirty="0" err="1"/>
              <a:t>this.state</a:t>
            </a:r>
            <a:r>
              <a:rPr lang="en-IN" dirty="0"/>
              <a:t> = </a:t>
            </a:r>
            <a:r>
              <a:rPr lang="en-IN" dirty="0" err="1"/>
              <a:t>RegistrationState.CANCELLED</a:t>
            </a:r>
            <a:r>
              <a:rPr lang="en-IN" dirty="0"/>
              <a:t>;</a:t>
            </a:r>
          </a:p>
          <a:p>
            <a:r>
              <a:rPr lang="en-IN" dirty="0"/>
              <a:t>    }</a:t>
            </a:r>
          </a:p>
          <a:p>
            <a:r>
              <a:rPr lang="en-IN" dirty="0"/>
              <a:t>}</a:t>
            </a:r>
          </a:p>
        </p:txBody>
      </p:sp>
      <p:sp>
        <p:nvSpPr>
          <p:cNvPr id="8" name="TextBox 7">
            <a:extLst>
              <a:ext uri="{FF2B5EF4-FFF2-40B4-BE49-F238E27FC236}">
                <a16:creationId xmlns:a16="http://schemas.microsoft.com/office/drawing/2014/main" id="{C42A667F-05AC-10B2-0079-11B08D08FC05}"/>
              </a:ext>
            </a:extLst>
          </p:cNvPr>
          <p:cNvSpPr txBox="1"/>
          <p:nvPr/>
        </p:nvSpPr>
        <p:spPr>
          <a:xfrm>
            <a:off x="616814" y="5789834"/>
            <a:ext cx="11162173" cy="646331"/>
          </a:xfrm>
          <a:prstGeom prst="rect">
            <a:avLst/>
          </a:prstGeom>
          <a:noFill/>
        </p:spPr>
        <p:txBody>
          <a:bodyPr wrap="square">
            <a:spAutoFit/>
          </a:bodyPr>
          <a:lstStyle/>
          <a:p>
            <a:r>
              <a:rPr lang="en-US" b="0" i="1" dirty="0">
                <a:solidFill>
                  <a:srgbClr val="273239"/>
                </a:solidFill>
                <a:effectLst/>
                <a:latin typeface="Nunito" pitchFamily="2" charset="0"/>
              </a:rPr>
              <a:t>By transitioning to an event-sourced architecture, the event registration system gains a clear advantage in tracking registration states, maintaining a complete history of actions, and ensuring timely notifications to users.</a:t>
            </a:r>
            <a:endParaRPr lang="en-IN" dirty="0"/>
          </a:p>
        </p:txBody>
      </p:sp>
    </p:spTree>
    <p:extLst>
      <p:ext uri="{BB962C8B-B14F-4D97-AF65-F5344CB8AC3E}">
        <p14:creationId xmlns:p14="http://schemas.microsoft.com/office/powerpoint/2010/main" val="16454815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AA6C-7D89-B20C-30EC-A3C454477668}"/>
              </a:ext>
            </a:extLst>
          </p:cNvPr>
          <p:cNvSpPr>
            <a:spLocks noGrp="1"/>
          </p:cNvSpPr>
          <p:nvPr>
            <p:ph type="title"/>
          </p:nvPr>
        </p:nvSpPr>
        <p:spPr/>
        <p:txBody>
          <a:bodyPr/>
          <a:lstStyle/>
          <a:p>
            <a:r>
              <a:rPr lang="en-US" b="1" dirty="0"/>
              <a:t>Benefits of Event Sourcing Pattern</a:t>
            </a:r>
            <a:endParaRPr lang="en-IN" dirty="0"/>
          </a:p>
        </p:txBody>
      </p:sp>
      <p:sp>
        <p:nvSpPr>
          <p:cNvPr id="5" name="Content Placeholder 4">
            <a:extLst>
              <a:ext uri="{FF2B5EF4-FFF2-40B4-BE49-F238E27FC236}">
                <a16:creationId xmlns:a16="http://schemas.microsoft.com/office/drawing/2014/main" id="{2025565A-66EF-1967-F27B-8CBD238F674A}"/>
              </a:ext>
            </a:extLst>
          </p:cNvPr>
          <p:cNvSpPr>
            <a:spLocks noGrp="1"/>
          </p:cNvSpPr>
          <p:nvPr>
            <p:ph idx="1"/>
          </p:nvPr>
        </p:nvSpPr>
        <p:spPr/>
        <p:txBody>
          <a:bodyPr/>
          <a:lstStyle/>
          <a:p>
            <a:pPr fontAlgn="base">
              <a:buFont typeface="Wingdings" panose="05000000000000000000" pitchFamily="2" charset="2"/>
              <a:buChar char="Ø"/>
            </a:pPr>
            <a:r>
              <a:rPr lang="en-US" dirty="0"/>
              <a:t>By recording all system modifications, Event Sourcing builds an unalterable record of all activities.</a:t>
            </a:r>
          </a:p>
          <a:p>
            <a:pPr fontAlgn="base">
              <a:buFont typeface="Wingdings" panose="05000000000000000000" pitchFamily="2" charset="2"/>
              <a:buChar char="Ø"/>
            </a:pPr>
            <a:r>
              <a:rPr lang="en-US" dirty="0"/>
              <a:t>With event sourcing, you can replay events up to a certain point in time to query the system's current state.</a:t>
            </a:r>
          </a:p>
          <a:p>
            <a:pPr fontAlgn="base">
              <a:buFont typeface="Wingdings" panose="05000000000000000000" pitchFamily="2" charset="2"/>
              <a:buChar char="Ø"/>
            </a:pPr>
            <a:r>
              <a:rPr lang="en-US" dirty="0"/>
              <a:t>Event sourcing encourages adaptability and system development over time. New event types can be created to address changes in business requirements without affecting current components.</a:t>
            </a:r>
          </a:p>
          <a:p>
            <a:pPr fontAlgn="base">
              <a:buFont typeface="Wingdings" panose="05000000000000000000" pitchFamily="2" charset="2"/>
              <a:buChar char="Ø"/>
            </a:pPr>
            <a:r>
              <a:rPr lang="en-US" dirty="0"/>
              <a:t>Event Sourcing is a good fit for distributed systems and horizontal scaling as events can be individually consumed and processed by several components, enhancing scalability and speed.</a:t>
            </a:r>
          </a:p>
          <a:p>
            <a:endParaRPr lang="en-IN" dirty="0"/>
          </a:p>
        </p:txBody>
      </p:sp>
    </p:spTree>
    <p:extLst>
      <p:ext uri="{BB962C8B-B14F-4D97-AF65-F5344CB8AC3E}">
        <p14:creationId xmlns:p14="http://schemas.microsoft.com/office/powerpoint/2010/main" val="33461591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64F1-C01B-E6ED-90BD-8CECCD1AE40E}"/>
              </a:ext>
            </a:extLst>
          </p:cNvPr>
          <p:cNvSpPr>
            <a:spLocks noGrp="1"/>
          </p:cNvSpPr>
          <p:nvPr>
            <p:ph type="title"/>
          </p:nvPr>
        </p:nvSpPr>
        <p:spPr/>
        <p:txBody>
          <a:bodyPr/>
          <a:lstStyle/>
          <a:p>
            <a:r>
              <a:rPr lang="en-US" b="1" dirty="0"/>
              <a:t>Challenges with Event Sourcing Pattern</a:t>
            </a:r>
            <a:endParaRPr lang="en-IN" dirty="0"/>
          </a:p>
        </p:txBody>
      </p:sp>
      <p:sp>
        <p:nvSpPr>
          <p:cNvPr id="3" name="Content Placeholder 2">
            <a:extLst>
              <a:ext uri="{FF2B5EF4-FFF2-40B4-BE49-F238E27FC236}">
                <a16:creationId xmlns:a16="http://schemas.microsoft.com/office/drawing/2014/main" id="{C02D8870-DC4B-C777-AAAF-A249943C71E2}"/>
              </a:ext>
            </a:extLst>
          </p:cNvPr>
          <p:cNvSpPr>
            <a:spLocks noGrp="1"/>
          </p:cNvSpPr>
          <p:nvPr>
            <p:ph idx="1"/>
          </p:nvPr>
        </p:nvSpPr>
        <p:spPr/>
        <p:txBody>
          <a:bodyPr/>
          <a:lstStyle/>
          <a:p>
            <a:pPr>
              <a:buFont typeface="Wingdings" panose="05000000000000000000" pitchFamily="2" charset="2"/>
              <a:buChar char="Ø"/>
            </a:pPr>
            <a:r>
              <a:rPr lang="en-US" dirty="0"/>
              <a:t>Events may take on a different structure as the system develops. It becomes essential to manage event versioning and backward compatibility to guarantee seamless migrations and upgrades without erasing previous data.</a:t>
            </a:r>
          </a:p>
          <a:p>
            <a:pPr>
              <a:buFont typeface="Wingdings" panose="05000000000000000000" pitchFamily="2" charset="2"/>
              <a:buChar char="Ø"/>
            </a:pPr>
            <a:r>
              <a:rPr lang="en-US" dirty="0"/>
              <a:t>It can be difficult to properly store and retrieve huge amounts of events, particularly in situations with high throughput or lengthy event histories. It becomes crucial to put in place efficient querying and event storing systems.</a:t>
            </a:r>
          </a:p>
          <a:p>
            <a:pPr>
              <a:buFont typeface="Wingdings" panose="05000000000000000000" pitchFamily="2" charset="2"/>
              <a:buChar char="Ø"/>
            </a:pPr>
            <a:r>
              <a:rPr lang="en-US" dirty="0"/>
              <a:t>Various components of the system may see state changes at various times due to eventual consistency, which is usually the outcome of event sourcing. Handling stale data, resolving conflicts, and data synchronization all need careful thought when dealing with eventual consistency.</a:t>
            </a:r>
            <a:endParaRPr lang="en-IN" dirty="0"/>
          </a:p>
        </p:txBody>
      </p:sp>
    </p:spTree>
    <p:extLst>
      <p:ext uri="{BB962C8B-B14F-4D97-AF65-F5344CB8AC3E}">
        <p14:creationId xmlns:p14="http://schemas.microsoft.com/office/powerpoint/2010/main" val="365194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 name="Rectangle 207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079" name="Rectangle 2078">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cxnSp>
        <p:nvCxnSpPr>
          <p:cNvPr id="2080" name="Straight Connector 2079">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829CF-2800-14FE-E291-096671A39AA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1" dirty="0"/>
              <a:t>Client-Side Service Discovery</a:t>
            </a:r>
            <a:endParaRPr lang="en-US" dirty="0"/>
          </a:p>
        </p:txBody>
      </p:sp>
      <p:sp>
        <p:nvSpPr>
          <p:cNvPr id="4" name="Content Placeholder 3">
            <a:extLst>
              <a:ext uri="{FF2B5EF4-FFF2-40B4-BE49-F238E27FC236}">
                <a16:creationId xmlns:a16="http://schemas.microsoft.com/office/drawing/2014/main" id="{C84AAE4E-E13E-2961-7A14-C0C9FACA0691}"/>
              </a:ext>
            </a:extLst>
          </p:cNvPr>
          <p:cNvSpPr>
            <a:spLocks noGrp="1"/>
          </p:cNvSpPr>
          <p:nvPr>
            <p:ph sz="half" idx="1"/>
          </p:nvPr>
        </p:nvSpPr>
        <p:spPr>
          <a:xfrm>
            <a:off x="1097279" y="1845734"/>
            <a:ext cx="6454987" cy="4023360"/>
          </a:xfrm>
        </p:spPr>
        <p:txBody>
          <a:bodyPr vert="horz" lIns="0" tIns="45720" rIns="0" bIns="45720" rtlCol="0">
            <a:normAutofit/>
          </a:bodyPr>
          <a:lstStyle/>
          <a:p>
            <a:pPr>
              <a:buFont typeface="Wingdings" panose="05000000000000000000" pitchFamily="2" charset="2"/>
              <a:buChar char="Ø"/>
            </a:pPr>
            <a:r>
              <a:rPr lang="en-US" dirty="0"/>
              <a:t>Service Consumer is responsible for determining the network locations of available service instances and load balancing requests between them. </a:t>
            </a:r>
          </a:p>
          <a:p>
            <a:pPr>
              <a:buFont typeface="Wingdings" panose="05000000000000000000" pitchFamily="2" charset="2"/>
              <a:buChar char="Ø"/>
            </a:pPr>
            <a:r>
              <a:rPr lang="en-US" dirty="0"/>
              <a:t>The client queries the Service Register.</a:t>
            </a:r>
          </a:p>
          <a:p>
            <a:pPr>
              <a:buFont typeface="Wingdings" panose="05000000000000000000" pitchFamily="2" charset="2"/>
              <a:buChar char="Ø"/>
            </a:pPr>
            <a:r>
              <a:rPr lang="en-US" dirty="0"/>
              <a:t> Then the client uses a load-balancing algorithm to choose one of the available service instances and performs a request.</a:t>
            </a:r>
          </a:p>
        </p:txBody>
      </p:sp>
      <p:pic>
        <p:nvPicPr>
          <p:cNvPr id="2050" name="Picture 2" descr="Service Discovery Client Side">
            <a:extLst>
              <a:ext uri="{FF2B5EF4-FFF2-40B4-BE49-F238E27FC236}">
                <a16:creationId xmlns:a16="http://schemas.microsoft.com/office/drawing/2014/main" id="{AADC4977-D77E-1CE4-8657-47EB552452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3048918"/>
            <a:ext cx="3135109" cy="120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3974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EF60-BBCB-1D15-427D-9A124AC40C82}"/>
              </a:ext>
            </a:extLst>
          </p:cNvPr>
          <p:cNvSpPr>
            <a:spLocks noGrp="1"/>
          </p:cNvSpPr>
          <p:nvPr>
            <p:ph type="title"/>
          </p:nvPr>
        </p:nvSpPr>
        <p:spPr/>
        <p:txBody>
          <a:bodyPr/>
          <a:lstStyle/>
          <a:p>
            <a:r>
              <a:rPr lang="en-US" dirty="0"/>
              <a:t>Use Cases and Applications of Event Sourcing</a:t>
            </a:r>
            <a:endParaRPr lang="en-IN" dirty="0"/>
          </a:p>
        </p:txBody>
      </p:sp>
      <p:sp>
        <p:nvSpPr>
          <p:cNvPr id="3" name="Content Placeholder 2">
            <a:extLst>
              <a:ext uri="{FF2B5EF4-FFF2-40B4-BE49-F238E27FC236}">
                <a16:creationId xmlns:a16="http://schemas.microsoft.com/office/drawing/2014/main" id="{93800D2C-827B-6F1D-5926-361E699F59E7}"/>
              </a:ext>
            </a:extLst>
          </p:cNvPr>
          <p:cNvSpPr>
            <a:spLocks noGrp="1"/>
          </p:cNvSpPr>
          <p:nvPr>
            <p:ph idx="1"/>
          </p:nvPr>
        </p:nvSpPr>
        <p:spPr/>
        <p:txBody>
          <a:bodyPr>
            <a:normAutofit lnSpcReduction="10000"/>
          </a:bodyPr>
          <a:lstStyle/>
          <a:p>
            <a:pPr fontAlgn="base"/>
            <a:r>
              <a:rPr lang="en-US" b="1" dirty="0"/>
              <a:t>Financial Systems:</a:t>
            </a:r>
            <a:r>
              <a:rPr lang="en-US" dirty="0"/>
              <a:t> To keep an unchangeable record of transactions, account activity, and compliance events, banking and financial institutions use event sourcing.</a:t>
            </a:r>
          </a:p>
          <a:p>
            <a:pPr fontAlgn="base"/>
            <a:r>
              <a:rPr lang="en-US" b="1" dirty="0"/>
              <a:t>Healthcare Records: </a:t>
            </a:r>
            <a:r>
              <a:rPr lang="en-US" dirty="0"/>
              <a:t>Electronic health record (EHR) systems use event sourcing to document patient contacts, treatment histories, and medical procedures.</a:t>
            </a:r>
          </a:p>
          <a:p>
            <a:pPr fontAlgn="base"/>
            <a:r>
              <a:rPr lang="en-US" b="1" dirty="0"/>
              <a:t>Supply Chain Management: </a:t>
            </a:r>
            <a:r>
              <a:rPr lang="en-US" dirty="0"/>
              <a:t>Event sourcing is used in supply chain and logistics management to track inventory movements, shipping updates, and supply chain interruptions.</a:t>
            </a:r>
          </a:p>
          <a:p>
            <a:pPr fontAlgn="base"/>
            <a:r>
              <a:rPr lang="en-US" b="1" dirty="0"/>
              <a:t>E-commerce Platforms: </a:t>
            </a:r>
            <a:r>
              <a:rPr lang="en-US" dirty="0"/>
              <a:t>Event sourcing is a useful tool for e-commerce applications to record customer interactions, order fulfillment processes, and inventory changes. This makes it feasible to track orders, offer customized recommendations, and examine customer behavior in order to boost sales and customer satisfaction.</a:t>
            </a:r>
          </a:p>
          <a:p>
            <a:pPr fontAlgn="base"/>
            <a:r>
              <a:rPr lang="en-US" b="1" dirty="0"/>
              <a:t>Gaming and Virtual Environments: </a:t>
            </a:r>
            <a:r>
              <a:rPr lang="en-US" dirty="0"/>
              <a:t>Event Sourcing is used in virtual worlds and multiplayer online games to record player movements, game state changes, and in-game purchases.</a:t>
            </a:r>
          </a:p>
          <a:p>
            <a:endParaRPr lang="en-IN" dirty="0"/>
          </a:p>
        </p:txBody>
      </p:sp>
    </p:spTree>
    <p:extLst>
      <p:ext uri="{BB962C8B-B14F-4D97-AF65-F5344CB8AC3E}">
        <p14:creationId xmlns:p14="http://schemas.microsoft.com/office/powerpoint/2010/main" val="5880683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8A91-1923-7A0D-0818-678439A8914D}"/>
              </a:ext>
            </a:extLst>
          </p:cNvPr>
          <p:cNvSpPr>
            <a:spLocks noGrp="1"/>
          </p:cNvSpPr>
          <p:nvPr>
            <p:ph type="title"/>
          </p:nvPr>
        </p:nvSpPr>
        <p:spPr/>
        <p:txBody>
          <a:bodyPr>
            <a:normAutofit/>
          </a:bodyPr>
          <a:lstStyle/>
          <a:p>
            <a:r>
              <a:rPr lang="en-US" b="1" dirty="0"/>
              <a:t>Real-World Example of Event Sourcing Pattern</a:t>
            </a:r>
            <a:endParaRPr lang="en-IN" dirty="0"/>
          </a:p>
        </p:txBody>
      </p:sp>
      <p:sp>
        <p:nvSpPr>
          <p:cNvPr id="3" name="Content Placeholder 2">
            <a:extLst>
              <a:ext uri="{FF2B5EF4-FFF2-40B4-BE49-F238E27FC236}">
                <a16:creationId xmlns:a16="http://schemas.microsoft.com/office/drawing/2014/main" id="{67516210-F440-E286-988D-C2507F722FAE}"/>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Account Operations: The system creates related events whenever a consumer does an action that impacts their account, like making a deposit, taking money out of their account, moving money to another account, or changing personal data.</a:t>
            </a:r>
          </a:p>
          <a:p>
            <a:pPr>
              <a:buFont typeface="Wingdings" panose="05000000000000000000" pitchFamily="2" charset="2"/>
              <a:buChar char="Ø"/>
            </a:pPr>
            <a:r>
              <a:rPr lang="en-US" dirty="0"/>
              <a:t>Event Logging: </a:t>
            </a:r>
            <a:r>
              <a:rPr lang="en-US" dirty="0" err="1"/>
              <a:t>elevant</a:t>
            </a:r>
            <a:r>
              <a:rPr lang="en-US" dirty="0"/>
              <a:t> details including the kind of operation, the amount involved, timestamps, and any additional metadata required to recreate the account's status are contained in each event.</a:t>
            </a:r>
          </a:p>
          <a:p>
            <a:pPr>
              <a:buFont typeface="Wingdings" panose="05000000000000000000" pitchFamily="2" charset="2"/>
              <a:buChar char="Ø"/>
            </a:pPr>
            <a:r>
              <a:rPr lang="en-US" dirty="0"/>
              <a:t>Event Processing: These events are consumed by event handlers or processors, who then alter the status of the impacted accounts appropriately. For instance, the account balance is increased if a "Deposit" event is noted. The balance is reduced if a "Withdrawal" event is recorded.</a:t>
            </a:r>
          </a:p>
          <a:p>
            <a:pPr>
              <a:buFont typeface="Wingdings" panose="05000000000000000000" pitchFamily="2" charset="2"/>
              <a:buChar char="Ø"/>
            </a:pPr>
            <a:r>
              <a:rPr lang="en-US" dirty="0"/>
              <a:t>Scalability and Resilience: Event Sourcing distributes event processing over several nodes, enabling the bank's system to scale horizontally. The system can recover by replaying events from the event storage to restore the status of accounts in the event of malfunctions or outages.</a:t>
            </a:r>
            <a:endParaRPr lang="en-IN" dirty="0"/>
          </a:p>
        </p:txBody>
      </p:sp>
    </p:spTree>
    <p:extLst>
      <p:ext uri="{BB962C8B-B14F-4D97-AF65-F5344CB8AC3E}">
        <p14:creationId xmlns:p14="http://schemas.microsoft.com/office/powerpoint/2010/main" val="17725042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B207-8A42-315F-02BB-81F5B80DB099}"/>
              </a:ext>
            </a:extLst>
          </p:cNvPr>
          <p:cNvSpPr>
            <a:spLocks noGrp="1"/>
          </p:cNvSpPr>
          <p:nvPr>
            <p:ph type="title"/>
          </p:nvPr>
        </p:nvSpPr>
        <p:spPr/>
        <p:txBody>
          <a:bodyPr/>
          <a:lstStyle/>
          <a:p>
            <a:r>
              <a:rPr lang="en-US" b="1" dirty="0"/>
              <a:t>When to Use Event Sourcing Pattern</a:t>
            </a:r>
            <a:endParaRPr lang="en-IN" dirty="0"/>
          </a:p>
        </p:txBody>
      </p:sp>
      <p:sp>
        <p:nvSpPr>
          <p:cNvPr id="3" name="Content Placeholder 2">
            <a:extLst>
              <a:ext uri="{FF2B5EF4-FFF2-40B4-BE49-F238E27FC236}">
                <a16:creationId xmlns:a16="http://schemas.microsoft.com/office/drawing/2014/main" id="{94F9B90C-DF2A-869B-B000-CBAF375FC0F4}"/>
              </a:ext>
            </a:extLst>
          </p:cNvPr>
          <p:cNvSpPr>
            <a:spLocks noGrp="1"/>
          </p:cNvSpPr>
          <p:nvPr>
            <p:ph idx="1"/>
          </p:nvPr>
        </p:nvSpPr>
        <p:spPr/>
        <p:txBody>
          <a:bodyPr/>
          <a:lstStyle/>
          <a:p>
            <a:pPr fontAlgn="base">
              <a:buFont typeface="Wingdings" panose="05000000000000000000" pitchFamily="2" charset="2"/>
              <a:buChar char="Ø"/>
            </a:pPr>
            <a:r>
              <a:rPr lang="en-US" dirty="0"/>
              <a:t>It's good for apps with complicated rules that need to keep track of how things change over time.</a:t>
            </a:r>
          </a:p>
          <a:p>
            <a:pPr fontAlgn="base">
              <a:buFont typeface="Wingdings" panose="05000000000000000000" pitchFamily="2" charset="2"/>
              <a:buChar char="Ø"/>
            </a:pPr>
            <a:r>
              <a:rPr lang="en-US" dirty="0"/>
              <a:t>It helps when you need a complete history of changes for legal reasons or audits.</a:t>
            </a:r>
          </a:p>
          <a:p>
            <a:pPr fontAlgn="base">
              <a:buFont typeface="Wingdings" panose="05000000000000000000" pitchFamily="2" charset="2"/>
              <a:buChar char="Ø"/>
            </a:pPr>
            <a:r>
              <a:rPr lang="en-US" dirty="0"/>
              <a:t>Useful for systems that need to save old data, like financial information.</a:t>
            </a:r>
          </a:p>
          <a:p>
            <a:pPr fontAlgn="base">
              <a:buFont typeface="Wingdings" panose="05000000000000000000" pitchFamily="2" charset="2"/>
              <a:buChar char="Ø"/>
            </a:pPr>
            <a:r>
              <a:rPr lang="en-US" dirty="0"/>
              <a:t>Helps your app bounce back quickly from problems by replaying past events.</a:t>
            </a:r>
          </a:p>
          <a:p>
            <a:pPr fontAlgn="base">
              <a:buFont typeface="Wingdings" panose="05000000000000000000" pitchFamily="2" charset="2"/>
              <a:buChar char="Ø"/>
            </a:pPr>
            <a:r>
              <a:rPr lang="en-US" dirty="0"/>
              <a:t>Works well in systems with separate parts (like microservices) that need to communicate without being tightly linked.</a:t>
            </a:r>
          </a:p>
          <a:p>
            <a:endParaRPr lang="en-IN" dirty="0"/>
          </a:p>
        </p:txBody>
      </p:sp>
    </p:spTree>
    <p:extLst>
      <p:ext uri="{BB962C8B-B14F-4D97-AF65-F5344CB8AC3E}">
        <p14:creationId xmlns:p14="http://schemas.microsoft.com/office/powerpoint/2010/main" val="13524934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F21A-B342-9C02-1D2F-498A5A276E6A}"/>
              </a:ext>
            </a:extLst>
          </p:cNvPr>
          <p:cNvSpPr>
            <a:spLocks noGrp="1"/>
          </p:cNvSpPr>
          <p:nvPr>
            <p:ph type="title"/>
          </p:nvPr>
        </p:nvSpPr>
        <p:spPr/>
        <p:txBody>
          <a:bodyPr/>
          <a:lstStyle/>
          <a:p>
            <a:r>
              <a:rPr lang="en-US" dirty="0"/>
              <a:t>When not to Use Event Sourcing Pattern</a:t>
            </a:r>
            <a:endParaRPr lang="en-IN" dirty="0"/>
          </a:p>
        </p:txBody>
      </p:sp>
      <p:sp>
        <p:nvSpPr>
          <p:cNvPr id="3" name="Content Placeholder 2">
            <a:extLst>
              <a:ext uri="{FF2B5EF4-FFF2-40B4-BE49-F238E27FC236}">
                <a16:creationId xmlns:a16="http://schemas.microsoft.com/office/drawing/2014/main" id="{5EECB958-A682-6DC2-6CFC-EB9F4130C9DE}"/>
              </a:ext>
            </a:extLst>
          </p:cNvPr>
          <p:cNvSpPr>
            <a:spLocks noGrp="1"/>
          </p:cNvSpPr>
          <p:nvPr>
            <p:ph idx="1"/>
          </p:nvPr>
        </p:nvSpPr>
        <p:spPr/>
        <p:txBody>
          <a:bodyPr/>
          <a:lstStyle/>
          <a:p>
            <a:pPr>
              <a:buFont typeface="Wingdings" panose="05000000000000000000" pitchFamily="2" charset="2"/>
              <a:buChar char="Ø"/>
            </a:pPr>
            <a:r>
              <a:rPr lang="en-US" dirty="0"/>
              <a:t>Simple Applications: If an application just needs to track the most recent state and doesn't require a thorough history or audit trail, Event Sourcing may introduce needless complexity.</a:t>
            </a:r>
          </a:p>
          <a:p>
            <a:pPr>
              <a:buFont typeface="Wingdings" panose="05000000000000000000" pitchFamily="2" charset="2"/>
              <a:buChar char="Ø"/>
            </a:pPr>
            <a:r>
              <a:rPr lang="en-US" dirty="0"/>
              <a:t>High Storage Costs: Event Sourcing stores every change as an event, which can lead to high storage costs, especially if there are frequent updates or changes.</a:t>
            </a:r>
          </a:p>
          <a:p>
            <a:pPr>
              <a:buFont typeface="Wingdings" panose="05000000000000000000" pitchFamily="2" charset="2"/>
              <a:buChar char="Ø"/>
            </a:pPr>
            <a:r>
              <a:rPr lang="en-US" dirty="0"/>
              <a:t>Complex Data Consistency Needs: Managing consistency across multiple events can become challenging, especially when coordinating data between different services or systems.</a:t>
            </a:r>
          </a:p>
          <a:p>
            <a:pPr>
              <a:buFont typeface="Wingdings" panose="05000000000000000000" pitchFamily="2" charset="2"/>
              <a:buChar char="Ø"/>
            </a:pPr>
            <a:r>
              <a:rPr lang="en-US" dirty="0"/>
              <a:t>Performance Sensitivity: Replaying events to rebuild the state can slow down performance in applications where quick data retrieval is essential.</a:t>
            </a:r>
            <a:endParaRPr lang="en-IN" dirty="0"/>
          </a:p>
        </p:txBody>
      </p:sp>
    </p:spTree>
    <p:extLst>
      <p:ext uri="{BB962C8B-B14F-4D97-AF65-F5344CB8AC3E}">
        <p14:creationId xmlns:p14="http://schemas.microsoft.com/office/powerpoint/2010/main" val="17997353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9A8E90-122A-2ACF-B486-564ACB195F9D}"/>
              </a:ext>
            </a:extLst>
          </p:cNvPr>
          <p:cNvSpPr>
            <a:spLocks noGrp="1"/>
          </p:cNvSpPr>
          <p:nvPr>
            <p:ph type="ctrTitle"/>
          </p:nvPr>
        </p:nvSpPr>
        <p:spPr/>
        <p:txBody>
          <a:bodyPr/>
          <a:lstStyle/>
          <a:p>
            <a:r>
              <a:rPr lang="en-IN" dirty="0"/>
              <a:t>API Gateway Pattern</a:t>
            </a:r>
          </a:p>
        </p:txBody>
      </p:sp>
      <p:sp>
        <p:nvSpPr>
          <p:cNvPr id="5" name="Subtitle 4">
            <a:extLst>
              <a:ext uri="{FF2B5EF4-FFF2-40B4-BE49-F238E27FC236}">
                <a16:creationId xmlns:a16="http://schemas.microsoft.com/office/drawing/2014/main" id="{02C9106C-1A8B-816D-E1B8-E076F53B30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032591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682B-37E0-4930-C883-697EF27D5252}"/>
              </a:ext>
            </a:extLst>
          </p:cNvPr>
          <p:cNvSpPr>
            <a:spLocks noGrp="1"/>
          </p:cNvSpPr>
          <p:nvPr>
            <p:ph type="title"/>
          </p:nvPr>
        </p:nvSpPr>
        <p:spPr>
          <a:xfrm>
            <a:off x="1097280" y="286603"/>
            <a:ext cx="10058400" cy="1450757"/>
          </a:xfrm>
        </p:spPr>
        <p:txBody>
          <a:bodyPr>
            <a:normAutofit/>
          </a:bodyPr>
          <a:lstStyle/>
          <a:p>
            <a:r>
              <a:rPr lang="en-IN"/>
              <a:t>What is API Gateway?</a:t>
            </a:r>
            <a:endParaRPr lang="en-IN" dirty="0"/>
          </a:p>
        </p:txBody>
      </p:sp>
      <p:sp>
        <p:nvSpPr>
          <p:cNvPr id="3" name="Content Placeholder 2">
            <a:extLst>
              <a:ext uri="{FF2B5EF4-FFF2-40B4-BE49-F238E27FC236}">
                <a16:creationId xmlns:a16="http://schemas.microsoft.com/office/drawing/2014/main" id="{753F81D0-0AAE-722C-AF52-8025A09D28D8}"/>
              </a:ext>
            </a:extLst>
          </p:cNvPr>
          <p:cNvSpPr>
            <a:spLocks noGrp="1"/>
          </p:cNvSpPr>
          <p:nvPr>
            <p:ph idx="1"/>
          </p:nvPr>
        </p:nvSpPr>
        <p:spPr>
          <a:xfrm>
            <a:off x="1097279" y="1845734"/>
            <a:ext cx="6454987" cy="4023360"/>
          </a:xfrm>
        </p:spPr>
        <p:txBody>
          <a:bodyPr>
            <a:normAutofit/>
          </a:bodyPr>
          <a:lstStyle/>
          <a:p>
            <a:r>
              <a:rPr lang="en-US"/>
              <a:t>An API gateway is a machine or service that sits on the edge of a system or network of microservices and serves as the entry point into the system. It is essentially a single point of entry for all client requests and serves several purposes:</a:t>
            </a:r>
            <a:endParaRPr lang="en-IN" dirty="0"/>
          </a:p>
        </p:txBody>
      </p:sp>
      <p:pic>
        <p:nvPicPr>
          <p:cNvPr id="5" name="Picture 4">
            <a:extLst>
              <a:ext uri="{FF2B5EF4-FFF2-40B4-BE49-F238E27FC236}">
                <a16:creationId xmlns:a16="http://schemas.microsoft.com/office/drawing/2014/main" id="{ECB544CD-E7DC-012C-4859-F6598A5FD819}"/>
              </a:ext>
            </a:extLst>
          </p:cNvPr>
          <p:cNvPicPr>
            <a:picLocks noChangeAspect="1"/>
          </p:cNvPicPr>
          <p:nvPr/>
        </p:nvPicPr>
        <p:blipFill>
          <a:blip r:embed="rId2"/>
          <a:stretch>
            <a:fillRect/>
          </a:stretch>
        </p:blipFill>
        <p:spPr>
          <a:xfrm>
            <a:off x="518532" y="2966225"/>
            <a:ext cx="9774043" cy="3094464"/>
          </a:xfrm>
          <a:prstGeom prst="rect">
            <a:avLst/>
          </a:prstGeom>
        </p:spPr>
      </p:pic>
    </p:spTree>
    <p:extLst>
      <p:ext uri="{BB962C8B-B14F-4D97-AF65-F5344CB8AC3E}">
        <p14:creationId xmlns:p14="http://schemas.microsoft.com/office/powerpoint/2010/main" val="2634477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33751BC-C9D7-448C-B85C-9D45BEDC018B}"/>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Key characteristics of API Gateway architecture include:</a:t>
            </a:r>
          </a:p>
        </p:txBody>
      </p:sp>
      <p:sp>
        <p:nvSpPr>
          <p:cNvPr id="6" name="Content Placeholder 5">
            <a:extLst>
              <a:ext uri="{FF2B5EF4-FFF2-40B4-BE49-F238E27FC236}">
                <a16:creationId xmlns:a16="http://schemas.microsoft.com/office/drawing/2014/main" id="{F74108F8-6C7E-7A89-A589-96D699CB3D38}"/>
              </a:ext>
            </a:extLst>
          </p:cNvPr>
          <p:cNvSpPr>
            <a:spLocks noGrp="1"/>
          </p:cNvSpPr>
          <p:nvPr>
            <p:ph sz="half" idx="2"/>
          </p:nvPr>
        </p:nvSpPr>
        <p:spPr>
          <a:xfrm>
            <a:off x="1097279" y="1845734"/>
            <a:ext cx="6454987" cy="4023360"/>
          </a:xfrm>
        </p:spPr>
        <p:txBody>
          <a:bodyPr vert="horz" lIns="0" tIns="45720" rIns="0" bIns="45720" rtlCol="0">
            <a:normAutofit/>
          </a:bodyPr>
          <a:lstStyle/>
          <a:p>
            <a:pPr>
              <a:buFont typeface="Wingdings" panose="05000000000000000000" pitchFamily="2" charset="2"/>
              <a:buChar char="Ø"/>
            </a:pPr>
            <a:r>
              <a:rPr lang="en-US" dirty="0"/>
              <a:t>Routing and Load Balancing: API gateways perform this function in complex setups by routing API connections to the desired microservice or back-end services based on predefined rules. They also have the capability of delivering incoming requests across several service instances to achieve load balancing, therefore, attaining a high level of reliability and scalability.</a:t>
            </a:r>
          </a:p>
          <a:p>
            <a:pPr>
              <a:buFont typeface="Wingdings" panose="05000000000000000000" pitchFamily="2" charset="2"/>
              <a:buChar char="Ø"/>
            </a:pPr>
            <a:r>
              <a:rPr lang="en-US" dirty="0"/>
              <a:t>Protocol Translation: In addition to API Gateways, there is a significant demand for the translation of different protocols and data formats. As an illustration, in case they would need to transmit HTTP request messages into messages formatted for a backend service with a disparate protocol like </a:t>
            </a:r>
            <a:r>
              <a:rPr lang="en-US" dirty="0" err="1"/>
              <a:t>gRPC</a:t>
            </a:r>
            <a:r>
              <a:rPr lang="en-US" dirty="0"/>
              <a:t>.</a:t>
            </a:r>
          </a:p>
        </p:txBody>
      </p:sp>
      <p:pic>
        <p:nvPicPr>
          <p:cNvPr id="5" name="Content Placeholder 4">
            <a:extLst>
              <a:ext uri="{FF2B5EF4-FFF2-40B4-BE49-F238E27FC236}">
                <a16:creationId xmlns:a16="http://schemas.microsoft.com/office/drawing/2014/main" id="{6E4F3754-5090-0FED-B007-A0437CAB6FF4}"/>
              </a:ext>
            </a:extLst>
          </p:cNvPr>
          <p:cNvPicPr>
            <a:picLocks noGrp="1" noChangeAspect="1"/>
          </p:cNvPicPr>
          <p:nvPr>
            <p:ph sz="half" idx="1"/>
          </p:nvPr>
        </p:nvPicPr>
        <p:blipFill>
          <a:blip r:embed="rId2"/>
          <a:stretch>
            <a:fillRect/>
          </a:stretch>
        </p:blipFill>
        <p:spPr>
          <a:xfrm>
            <a:off x="8020570" y="2126514"/>
            <a:ext cx="3871946" cy="2727245"/>
          </a:xfrm>
          <a:prstGeom prst="rect">
            <a:avLst/>
          </a:prstGeom>
        </p:spPr>
      </p:pic>
    </p:spTree>
    <p:extLst>
      <p:ext uri="{BB962C8B-B14F-4D97-AF65-F5344CB8AC3E}">
        <p14:creationId xmlns:p14="http://schemas.microsoft.com/office/powerpoint/2010/main" val="37343824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343E88-65E9-6C94-3131-53F9D3A28440}"/>
              </a:ext>
            </a:extLst>
          </p:cNvPr>
          <p:cNvSpPr>
            <a:spLocks noGrp="1"/>
          </p:cNvSpPr>
          <p:nvPr>
            <p:ph type="title"/>
          </p:nvPr>
        </p:nvSpPr>
        <p:spPr/>
        <p:txBody>
          <a:bodyPr/>
          <a:lstStyle/>
          <a:p>
            <a:r>
              <a:rPr lang="en-US" dirty="0"/>
              <a:t>Key characteristics of API Gateway architecture include:</a:t>
            </a:r>
            <a:endParaRPr lang="en-IN" dirty="0"/>
          </a:p>
        </p:txBody>
      </p:sp>
      <p:sp>
        <p:nvSpPr>
          <p:cNvPr id="6" name="Content Placeholder 5">
            <a:extLst>
              <a:ext uri="{FF2B5EF4-FFF2-40B4-BE49-F238E27FC236}">
                <a16:creationId xmlns:a16="http://schemas.microsoft.com/office/drawing/2014/main" id="{14DAD0CC-80F9-23A8-F819-A6A833B398A5}"/>
              </a:ext>
            </a:extLst>
          </p:cNvPr>
          <p:cNvSpPr>
            <a:spLocks noGrp="1"/>
          </p:cNvSpPr>
          <p:nvPr>
            <p:ph idx="1"/>
          </p:nvPr>
        </p:nvSpPr>
        <p:spPr/>
        <p:txBody>
          <a:bodyPr/>
          <a:lstStyle/>
          <a:p>
            <a:pPr>
              <a:buFont typeface="Wingdings" panose="05000000000000000000" pitchFamily="2" charset="2"/>
              <a:buChar char="Ø"/>
            </a:pPr>
            <a:r>
              <a:rPr lang="en-US" dirty="0"/>
              <a:t>Request Transformation: API Gateways provide mechanisms to send outbound requests and inbound responses so they can be transformed according to the functionality specifications of the back-end services. These are duties like changing of request parameter, the transforming of request body/response body, adding or deleting headers, and so on.</a:t>
            </a:r>
          </a:p>
          <a:p>
            <a:pPr>
              <a:buFont typeface="Wingdings" panose="05000000000000000000" pitchFamily="2" charset="2"/>
              <a:buChar char="Ø"/>
            </a:pPr>
            <a:r>
              <a:rPr lang="en-US" dirty="0"/>
              <a:t>Caching: An Application Programming Interface (API) Gateway Caching approach can make request and response wait times faster and latency smaller.</a:t>
            </a:r>
            <a:endParaRPr lang="en-IN" dirty="0"/>
          </a:p>
        </p:txBody>
      </p:sp>
    </p:spTree>
    <p:extLst>
      <p:ext uri="{BB962C8B-B14F-4D97-AF65-F5344CB8AC3E}">
        <p14:creationId xmlns:p14="http://schemas.microsoft.com/office/powerpoint/2010/main" val="41140679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E30C-F307-8A57-C7CE-966C7FC61AB2}"/>
              </a:ext>
            </a:extLst>
          </p:cNvPr>
          <p:cNvSpPr>
            <a:spLocks noGrp="1"/>
          </p:cNvSpPr>
          <p:nvPr>
            <p:ph type="title"/>
          </p:nvPr>
        </p:nvSpPr>
        <p:spPr/>
        <p:txBody>
          <a:bodyPr>
            <a:normAutofit/>
          </a:bodyPr>
          <a:lstStyle/>
          <a:p>
            <a:r>
              <a:rPr lang="en-US" b="1" dirty="0"/>
              <a:t>Benefits of using API Gateway in Microservices</a:t>
            </a:r>
            <a:endParaRPr lang="en-IN" dirty="0"/>
          </a:p>
        </p:txBody>
      </p:sp>
      <p:sp>
        <p:nvSpPr>
          <p:cNvPr id="3" name="Content Placeholder 2">
            <a:extLst>
              <a:ext uri="{FF2B5EF4-FFF2-40B4-BE49-F238E27FC236}">
                <a16:creationId xmlns:a16="http://schemas.microsoft.com/office/drawing/2014/main" id="{ECABA1FE-64BB-81CA-CDD8-268D0C4AE65C}"/>
              </a:ext>
            </a:extLst>
          </p:cNvPr>
          <p:cNvSpPr>
            <a:spLocks noGrp="1"/>
          </p:cNvSpPr>
          <p:nvPr>
            <p:ph idx="1"/>
          </p:nvPr>
        </p:nvSpPr>
        <p:spPr/>
        <p:txBody>
          <a:bodyPr/>
          <a:lstStyle/>
          <a:p>
            <a:r>
              <a:rPr lang="en-US" dirty="0"/>
              <a:t>Centralized Management: APIs Gateway present an entry point that clients reach to access micro-services. This gives an ease of operation and consistent mapping, as the trajectory of APIs and strategies for traffic management are all in the gateway and hence security policies, rates management and authentication become more manageable.</a:t>
            </a:r>
          </a:p>
          <a:p>
            <a:r>
              <a:rPr lang="en-US" dirty="0"/>
              <a:t>Improved Security: API Gateways play a key role in security for microservices as they act as a protection envelop that allow organizations to pass security measures such as authentication, authorization and encryption in a centralized way. They can pick work such as addressing things like API key management, OAuth token </a:t>
            </a:r>
            <a:r>
              <a:rPr lang="en-US" dirty="0" err="1"/>
              <a:t>verification,and</a:t>
            </a:r>
            <a:r>
              <a:rPr lang="en-US" dirty="0"/>
              <a:t> SSL termination, hence the security pressure of individual microservices is eased.</a:t>
            </a:r>
          </a:p>
        </p:txBody>
      </p:sp>
    </p:spTree>
    <p:extLst>
      <p:ext uri="{BB962C8B-B14F-4D97-AF65-F5344CB8AC3E}">
        <p14:creationId xmlns:p14="http://schemas.microsoft.com/office/powerpoint/2010/main" val="9814360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C1CE-DBAF-86E9-D1D9-CE8008E7CAE4}"/>
              </a:ext>
            </a:extLst>
          </p:cNvPr>
          <p:cNvSpPr>
            <a:spLocks noGrp="1"/>
          </p:cNvSpPr>
          <p:nvPr>
            <p:ph type="title"/>
          </p:nvPr>
        </p:nvSpPr>
        <p:spPr/>
        <p:txBody>
          <a:bodyPr/>
          <a:lstStyle/>
          <a:p>
            <a:r>
              <a:rPr lang="en-US" dirty="0"/>
              <a:t>Benefits of using API Gateway in Microservices</a:t>
            </a:r>
            <a:endParaRPr lang="en-IN" dirty="0"/>
          </a:p>
        </p:txBody>
      </p:sp>
      <p:sp>
        <p:nvSpPr>
          <p:cNvPr id="3" name="Content Placeholder 2">
            <a:extLst>
              <a:ext uri="{FF2B5EF4-FFF2-40B4-BE49-F238E27FC236}">
                <a16:creationId xmlns:a16="http://schemas.microsoft.com/office/drawing/2014/main" id="{DE9718B6-C301-EF15-7494-EA89578283F9}"/>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Protocol Agnosticism: APIs can be used as a translator, and in this way, microservice clients can communicate with other systems using their preferred protocols. This flexibility is an added advantage to the audience that makes integration of different client applications and backend services possible without the need for them to support the same communication protocol.</a:t>
            </a:r>
          </a:p>
          <a:p>
            <a:pPr>
              <a:buFont typeface="Wingdings" panose="05000000000000000000" pitchFamily="2" charset="2"/>
              <a:buChar char="Ø"/>
            </a:pPr>
            <a:r>
              <a:rPr lang="en-US" dirty="0"/>
              <a:t>Load Balancing and Scalability: Load Balancing and Scalability: Through APIs Gateways incoming requests are load-balanced across the farm of microservices instances to achieve high availability and scalability. They can freely modify rerouting rules, such as server health, request volume, geographic locations, in order to achieve the best performance.</a:t>
            </a:r>
          </a:p>
          <a:p>
            <a:pPr>
              <a:buFont typeface="Wingdings" panose="05000000000000000000" pitchFamily="2" charset="2"/>
              <a:buChar char="Ø"/>
            </a:pPr>
            <a:r>
              <a:rPr lang="en-US" dirty="0"/>
              <a:t>Caching and Optimization: API gateway can exploit and cache responses from microservices, thus improving performance and shaving off latency. Through storing the data that is requested most, they enable a response that does not require much stress on backend systems and client applications. Furthermore, they make the optimization of requirements possible by combining or transforming data originating from multiple microservices to one single response, thus reducing the number of trips of clients and servers.</a:t>
            </a:r>
            <a:endParaRPr lang="en-IN" dirty="0"/>
          </a:p>
        </p:txBody>
      </p:sp>
    </p:spTree>
    <p:extLst>
      <p:ext uri="{BB962C8B-B14F-4D97-AF65-F5344CB8AC3E}">
        <p14:creationId xmlns:p14="http://schemas.microsoft.com/office/powerpoint/2010/main" val="339513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A91F90-6D36-1197-57F8-EBD3F39A0711}"/>
              </a:ext>
            </a:extLst>
          </p:cNvPr>
          <p:cNvSpPr>
            <a:spLocks noGrp="1"/>
          </p:cNvSpPr>
          <p:nvPr>
            <p:ph type="title"/>
          </p:nvPr>
        </p:nvSpPr>
        <p:spPr/>
        <p:txBody>
          <a:bodyPr/>
          <a:lstStyle/>
          <a:p>
            <a:r>
              <a:rPr lang="en-IN" dirty="0"/>
              <a:t>Advantage &amp; Disadvantage of Client Side Discovery</a:t>
            </a:r>
          </a:p>
        </p:txBody>
      </p:sp>
      <p:sp>
        <p:nvSpPr>
          <p:cNvPr id="6" name="Content Placeholder 5">
            <a:extLst>
              <a:ext uri="{FF2B5EF4-FFF2-40B4-BE49-F238E27FC236}">
                <a16:creationId xmlns:a16="http://schemas.microsoft.com/office/drawing/2014/main" id="{EB625D22-33F1-2D57-551D-43B78DC9B239}"/>
              </a:ext>
            </a:extLst>
          </p:cNvPr>
          <p:cNvSpPr>
            <a:spLocks noGrp="1"/>
          </p:cNvSpPr>
          <p:nvPr>
            <p:ph idx="1"/>
          </p:nvPr>
        </p:nvSpPr>
        <p:spPr/>
        <p:txBody>
          <a:bodyPr/>
          <a:lstStyle/>
          <a:p>
            <a:pPr>
              <a:buFont typeface="Wingdings" panose="05000000000000000000" pitchFamily="2" charset="2"/>
              <a:buChar char="Ø"/>
            </a:pPr>
            <a:r>
              <a:rPr lang="en-US" dirty="0"/>
              <a:t>It’s an advantage because it saves an extra hop that we would’ve had with a dedicated load balancer. </a:t>
            </a:r>
          </a:p>
          <a:p>
            <a:pPr>
              <a:buFont typeface="Wingdings" panose="05000000000000000000" pitchFamily="2" charset="2"/>
              <a:buChar char="Ø"/>
            </a:pPr>
            <a:r>
              <a:rPr lang="en-US" dirty="0"/>
              <a:t>It’s a disadvantage because the Service Consumer must implement the load balancing logic.</a:t>
            </a:r>
          </a:p>
          <a:p>
            <a:pPr>
              <a:buFont typeface="Wingdings" panose="05000000000000000000" pitchFamily="2" charset="2"/>
              <a:buChar char="Ø"/>
            </a:pPr>
            <a:r>
              <a:rPr lang="en-US" dirty="0"/>
              <a:t>Client-Side Discovery logic must be implemented for each programming language and framework used by the Service Consumers.</a:t>
            </a:r>
            <a:endParaRPr lang="en-IN" dirty="0"/>
          </a:p>
        </p:txBody>
      </p:sp>
    </p:spTree>
    <p:extLst>
      <p:ext uri="{BB962C8B-B14F-4D97-AF65-F5344CB8AC3E}">
        <p14:creationId xmlns:p14="http://schemas.microsoft.com/office/powerpoint/2010/main" val="5121465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6B56-BEB2-12E8-F230-4E7EA41A3ECF}"/>
              </a:ext>
            </a:extLst>
          </p:cNvPr>
          <p:cNvSpPr>
            <a:spLocks noGrp="1"/>
          </p:cNvSpPr>
          <p:nvPr>
            <p:ph type="title"/>
          </p:nvPr>
        </p:nvSpPr>
        <p:spPr/>
        <p:txBody>
          <a:bodyPr/>
          <a:lstStyle/>
          <a:p>
            <a:r>
              <a:rPr lang="en-US" dirty="0"/>
              <a:t>API Gateway Patterns with examples and uses in Microservices</a:t>
            </a:r>
            <a:endParaRPr lang="en-IN" dirty="0"/>
          </a:p>
        </p:txBody>
      </p:sp>
      <p:sp>
        <p:nvSpPr>
          <p:cNvPr id="3" name="Content Placeholder 2">
            <a:extLst>
              <a:ext uri="{FF2B5EF4-FFF2-40B4-BE49-F238E27FC236}">
                <a16:creationId xmlns:a16="http://schemas.microsoft.com/office/drawing/2014/main" id="{DA3D2E5C-B2A3-8FB3-E94E-60337190CD2E}"/>
              </a:ext>
            </a:extLst>
          </p:cNvPr>
          <p:cNvSpPr>
            <a:spLocks noGrp="1"/>
          </p:cNvSpPr>
          <p:nvPr>
            <p:ph idx="1"/>
          </p:nvPr>
        </p:nvSpPr>
        <p:spPr>
          <a:xfrm>
            <a:off x="1097280" y="1845733"/>
            <a:ext cx="10058400" cy="4390261"/>
          </a:xfrm>
        </p:spPr>
        <p:txBody>
          <a:bodyPr>
            <a:normAutofit fontScale="85000" lnSpcReduction="10000"/>
          </a:bodyPr>
          <a:lstStyle/>
          <a:p>
            <a:r>
              <a:rPr lang="en-US" dirty="0"/>
              <a:t>1. Gateway Aggregation</a:t>
            </a:r>
          </a:p>
          <a:p>
            <a:r>
              <a:rPr lang="en-US" dirty="0"/>
              <a:t>API aggregation refers to the practice of combining or consolidating multiple APIs (Application Programming Interfaces) into a single interface or endpoint. This aggregated API typically provides access to the functionalities and data of multiple underlying APIs in a unified manner.</a:t>
            </a:r>
          </a:p>
          <a:p>
            <a:r>
              <a:rPr lang="en-US" dirty="0"/>
              <a:t>API aggregation allows developers to access the capabilities of several APIs through one single API.</a:t>
            </a:r>
          </a:p>
          <a:p>
            <a:r>
              <a:rPr lang="en-US" dirty="0"/>
              <a:t>Instead of interacting separately with each individual API, developers can make requests and receive responses from the aggregated API, which handles communication with the underlying APIs on their behalf.</a:t>
            </a:r>
          </a:p>
          <a:p>
            <a:r>
              <a:rPr lang="en-US" dirty="0"/>
              <a:t>For Example:</a:t>
            </a:r>
          </a:p>
          <a:p>
            <a:r>
              <a:rPr lang="en-US" dirty="0"/>
              <a:t>Imagine you're building an e-commerce platform where you need to integrate various services and functionalities from different providers to offer a comprehensive shopping experience. These functionalities may include product listings, payment processing, order tracking, and user authentication.</a:t>
            </a:r>
          </a:p>
          <a:p>
            <a:r>
              <a:rPr lang="en-US" dirty="0"/>
              <a:t>Instead of directly interacting with each provider's API separately, you can aggregate these APIs(Product Catalog API, Payment Gateway API, Shipping and Logistics API, User Authentication API) into a single interface within your e-commerce platform.</a:t>
            </a:r>
            <a:endParaRPr lang="en-IN" dirty="0"/>
          </a:p>
        </p:txBody>
      </p:sp>
    </p:spTree>
    <p:extLst>
      <p:ext uri="{BB962C8B-B14F-4D97-AF65-F5344CB8AC3E}">
        <p14:creationId xmlns:p14="http://schemas.microsoft.com/office/powerpoint/2010/main" val="20435784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6326-070C-A9D5-C29D-31E9BF9153BE}"/>
              </a:ext>
            </a:extLst>
          </p:cNvPr>
          <p:cNvSpPr>
            <a:spLocks noGrp="1"/>
          </p:cNvSpPr>
          <p:nvPr>
            <p:ph type="title"/>
          </p:nvPr>
        </p:nvSpPr>
        <p:spPr/>
        <p:txBody>
          <a:bodyPr/>
          <a:lstStyle/>
          <a:p>
            <a:r>
              <a:rPr lang="en-US" b="1" dirty="0"/>
              <a:t>Use Cases of Gateway Aggregation</a:t>
            </a:r>
            <a:endParaRPr lang="en-IN" dirty="0"/>
          </a:p>
        </p:txBody>
      </p:sp>
      <p:sp>
        <p:nvSpPr>
          <p:cNvPr id="3" name="Content Placeholder 2">
            <a:extLst>
              <a:ext uri="{FF2B5EF4-FFF2-40B4-BE49-F238E27FC236}">
                <a16:creationId xmlns:a16="http://schemas.microsoft.com/office/drawing/2014/main" id="{005744B2-1134-FD8B-5582-1D0482E55B0E}"/>
              </a:ext>
            </a:extLst>
          </p:cNvPr>
          <p:cNvSpPr>
            <a:spLocks noGrp="1"/>
          </p:cNvSpPr>
          <p:nvPr>
            <p:ph idx="1"/>
          </p:nvPr>
        </p:nvSpPr>
        <p:spPr/>
        <p:txBody>
          <a:bodyPr/>
          <a:lstStyle/>
          <a:p>
            <a:pPr>
              <a:buFont typeface="Wingdings" panose="05000000000000000000" pitchFamily="2" charset="2"/>
              <a:buChar char="Ø"/>
            </a:pPr>
            <a:r>
              <a:rPr lang="en-US" dirty="0"/>
              <a:t>Unified API Endpoint: Combining multiple backend services into one API endpoint simplifies client integration.</a:t>
            </a:r>
          </a:p>
          <a:p>
            <a:pPr>
              <a:buFont typeface="Wingdings" panose="05000000000000000000" pitchFamily="2" charset="2"/>
              <a:buChar char="Ø"/>
            </a:pPr>
            <a:r>
              <a:rPr lang="en-US" dirty="0"/>
              <a:t>Reduced Network Overhead: Aggregating requests minimizes network round-trips, improving performance.</a:t>
            </a:r>
          </a:p>
          <a:p>
            <a:pPr>
              <a:buFont typeface="Wingdings" panose="05000000000000000000" pitchFamily="2" charset="2"/>
              <a:buChar char="Ø"/>
            </a:pPr>
            <a:r>
              <a:rPr lang="en-US" dirty="0"/>
              <a:t>Caching and Optimization: Gateway caching enhances response times and reduces backend load.</a:t>
            </a:r>
          </a:p>
          <a:p>
            <a:pPr>
              <a:buFont typeface="Wingdings" panose="05000000000000000000" pitchFamily="2" charset="2"/>
              <a:buChar char="Ø"/>
            </a:pPr>
            <a:r>
              <a:rPr lang="en-US" dirty="0"/>
              <a:t>Security and Governance: Centralized gateway enforces security measures and access controls consistently.</a:t>
            </a:r>
          </a:p>
          <a:p>
            <a:pPr>
              <a:buFont typeface="Wingdings" panose="05000000000000000000" pitchFamily="2" charset="2"/>
              <a:buChar char="Ø"/>
            </a:pPr>
            <a:r>
              <a:rPr lang="en-US" dirty="0"/>
              <a:t>Fault Tolerance and Resilience: Implement retry mechanisms and fallback strategies to handle service failures effectively.</a:t>
            </a:r>
            <a:endParaRPr lang="en-IN" dirty="0"/>
          </a:p>
        </p:txBody>
      </p:sp>
    </p:spTree>
    <p:extLst>
      <p:ext uri="{BB962C8B-B14F-4D97-AF65-F5344CB8AC3E}">
        <p14:creationId xmlns:p14="http://schemas.microsoft.com/office/powerpoint/2010/main" val="14869521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BB56-3D40-9893-AC2A-B0D0E404FE06}"/>
              </a:ext>
            </a:extLst>
          </p:cNvPr>
          <p:cNvSpPr>
            <a:spLocks noGrp="1"/>
          </p:cNvSpPr>
          <p:nvPr>
            <p:ph type="title"/>
          </p:nvPr>
        </p:nvSpPr>
        <p:spPr/>
        <p:txBody>
          <a:bodyPr/>
          <a:lstStyle/>
          <a:p>
            <a:r>
              <a:rPr lang="en-US" dirty="0"/>
              <a:t>API Gateway Patterns with examples and uses in Microservices</a:t>
            </a:r>
            <a:endParaRPr lang="en-IN" dirty="0"/>
          </a:p>
        </p:txBody>
      </p:sp>
      <p:sp>
        <p:nvSpPr>
          <p:cNvPr id="3" name="Content Placeholder 2">
            <a:extLst>
              <a:ext uri="{FF2B5EF4-FFF2-40B4-BE49-F238E27FC236}">
                <a16:creationId xmlns:a16="http://schemas.microsoft.com/office/drawing/2014/main" id="{36B58031-0A24-5463-053C-3A1811EE320C}"/>
              </a:ext>
            </a:extLst>
          </p:cNvPr>
          <p:cNvSpPr>
            <a:spLocks noGrp="1"/>
          </p:cNvSpPr>
          <p:nvPr>
            <p:ph idx="1"/>
          </p:nvPr>
        </p:nvSpPr>
        <p:spPr>
          <a:xfrm>
            <a:off x="1097280" y="1845734"/>
            <a:ext cx="10058400" cy="4443424"/>
          </a:xfrm>
        </p:spPr>
        <p:txBody>
          <a:bodyPr>
            <a:normAutofit fontScale="92500"/>
          </a:bodyPr>
          <a:lstStyle/>
          <a:p>
            <a:r>
              <a:rPr lang="en-US" dirty="0"/>
              <a:t>2. Gateway Offloading</a:t>
            </a:r>
          </a:p>
          <a:p>
            <a:r>
              <a:rPr lang="en-US" dirty="0"/>
              <a:t>Gateway offloading is a practice in microservices architecture where certain tasks or responsibilities are shifted away from the individual microservices and delegated to a centralized gateway or proxy. This offloading helps optimize the performance and scalability of the microservices ecosystem by reducing the burden on individual services.</a:t>
            </a:r>
          </a:p>
          <a:p>
            <a:r>
              <a:rPr lang="en-US" dirty="0"/>
              <a:t>In microservices architecture, individual services often handle tasks such as authentication, rate limiting, and request validation internally.</a:t>
            </a:r>
          </a:p>
          <a:p>
            <a:r>
              <a:rPr lang="en-US" dirty="0"/>
              <a:t>However, as the number of services grows, these tasks can become complex and resource-intensive. Gateway offloading addresses this challenge by offloading these tasks to a centralized gateway.</a:t>
            </a:r>
          </a:p>
          <a:p>
            <a:r>
              <a:rPr lang="en-US" dirty="0"/>
              <a:t>For Example:</a:t>
            </a:r>
          </a:p>
          <a:p>
            <a:r>
              <a:rPr lang="en-US" dirty="0"/>
              <a:t>Imagine you have a microservices-based e-commerce platform with multiple services handling different functionalities. Instead of each service independently managing tasks like authentication and request validation, you can offload these responsibilities to a centralized gateway.</a:t>
            </a:r>
            <a:endParaRPr lang="en-IN" dirty="0"/>
          </a:p>
        </p:txBody>
      </p:sp>
    </p:spTree>
    <p:extLst>
      <p:ext uri="{BB962C8B-B14F-4D97-AF65-F5344CB8AC3E}">
        <p14:creationId xmlns:p14="http://schemas.microsoft.com/office/powerpoint/2010/main" val="24571042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80BB-3673-4268-14D7-841C046CF039}"/>
              </a:ext>
            </a:extLst>
          </p:cNvPr>
          <p:cNvSpPr>
            <a:spLocks noGrp="1"/>
          </p:cNvSpPr>
          <p:nvPr>
            <p:ph type="title"/>
          </p:nvPr>
        </p:nvSpPr>
        <p:spPr/>
        <p:txBody>
          <a:bodyPr/>
          <a:lstStyle/>
          <a:p>
            <a:r>
              <a:rPr lang="en-US" dirty="0"/>
              <a:t>Use Cases of Gateway Offloading:</a:t>
            </a:r>
            <a:endParaRPr lang="en-IN" dirty="0"/>
          </a:p>
        </p:txBody>
      </p:sp>
      <p:sp>
        <p:nvSpPr>
          <p:cNvPr id="3" name="Content Placeholder 2">
            <a:extLst>
              <a:ext uri="{FF2B5EF4-FFF2-40B4-BE49-F238E27FC236}">
                <a16:creationId xmlns:a16="http://schemas.microsoft.com/office/drawing/2014/main" id="{8B6D7F5E-2A83-C202-2A4D-BB762B942F45}"/>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Authentication and Authorization: Centralizing authentication and authorization logic in the gateway simplifies implementation and ensures consistent security measures across all services.</a:t>
            </a:r>
          </a:p>
          <a:p>
            <a:pPr>
              <a:buFont typeface="Wingdings" panose="05000000000000000000" pitchFamily="2" charset="2"/>
              <a:buChar char="Ø"/>
            </a:pPr>
            <a:r>
              <a:rPr lang="en-US" dirty="0"/>
              <a:t>Rate Limiting and Throttling: Offloading rate limiting and throttling to the gateway helps prevent service overload and ensures fair resource allocation.</a:t>
            </a:r>
          </a:p>
          <a:p>
            <a:pPr>
              <a:buFont typeface="Wingdings" panose="05000000000000000000" pitchFamily="2" charset="2"/>
              <a:buChar char="Ø"/>
            </a:pPr>
            <a:r>
              <a:rPr lang="en-US" dirty="0"/>
              <a:t>Request Validation: Validating incoming requests at the gateway level ensures that only well-formed and authorized requests are forwarded to the microservices, reducing the risk of malicious attacks and service disruptions.</a:t>
            </a:r>
          </a:p>
          <a:p>
            <a:pPr>
              <a:buFont typeface="Wingdings" panose="05000000000000000000" pitchFamily="2" charset="2"/>
              <a:buChar char="Ø"/>
            </a:pPr>
            <a:r>
              <a:rPr lang="en-US" dirty="0"/>
              <a:t>Static Content Serving: The gateway can handle serving static content such as images, CSS, and JavaScript files, offloading this task from individual services and improving overall performance.</a:t>
            </a:r>
          </a:p>
          <a:p>
            <a:pPr>
              <a:buFont typeface="Wingdings" panose="05000000000000000000" pitchFamily="2" charset="2"/>
              <a:buChar char="Ø"/>
            </a:pPr>
            <a:r>
              <a:rPr lang="en-US" dirty="0"/>
              <a:t>Load Balancing: Centralized load balancing at the gateway ensures optimal distribution of incoming requests across multiple instances of microservices, improving reliability and scalability.</a:t>
            </a:r>
            <a:endParaRPr lang="en-IN" dirty="0"/>
          </a:p>
        </p:txBody>
      </p:sp>
    </p:spTree>
    <p:extLst>
      <p:ext uri="{BB962C8B-B14F-4D97-AF65-F5344CB8AC3E}">
        <p14:creationId xmlns:p14="http://schemas.microsoft.com/office/powerpoint/2010/main" val="13614939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7E2C-CA77-5294-0678-C43E006B2747}"/>
              </a:ext>
            </a:extLst>
          </p:cNvPr>
          <p:cNvSpPr>
            <a:spLocks noGrp="1"/>
          </p:cNvSpPr>
          <p:nvPr>
            <p:ph type="title"/>
          </p:nvPr>
        </p:nvSpPr>
        <p:spPr/>
        <p:txBody>
          <a:bodyPr/>
          <a:lstStyle/>
          <a:p>
            <a:r>
              <a:rPr lang="en-US" dirty="0"/>
              <a:t>API Gateway Patterns with examples and uses in Microservices</a:t>
            </a:r>
            <a:endParaRPr lang="en-IN" dirty="0"/>
          </a:p>
        </p:txBody>
      </p:sp>
      <p:sp>
        <p:nvSpPr>
          <p:cNvPr id="3" name="Content Placeholder 2">
            <a:extLst>
              <a:ext uri="{FF2B5EF4-FFF2-40B4-BE49-F238E27FC236}">
                <a16:creationId xmlns:a16="http://schemas.microsoft.com/office/drawing/2014/main" id="{A9FEB1C8-1EFB-A2AE-2858-10180936DDB2}"/>
              </a:ext>
            </a:extLst>
          </p:cNvPr>
          <p:cNvSpPr>
            <a:spLocks noGrp="1"/>
          </p:cNvSpPr>
          <p:nvPr>
            <p:ph idx="1"/>
          </p:nvPr>
        </p:nvSpPr>
        <p:spPr>
          <a:xfrm>
            <a:off x="1097280" y="1845734"/>
            <a:ext cx="10058400" cy="4448740"/>
          </a:xfrm>
        </p:spPr>
        <p:txBody>
          <a:bodyPr>
            <a:normAutofit/>
          </a:bodyPr>
          <a:lstStyle/>
          <a:p>
            <a:r>
              <a:rPr lang="en-US" dirty="0"/>
              <a:t>3. Gateway Routing</a:t>
            </a:r>
          </a:p>
          <a:p>
            <a:r>
              <a:rPr lang="en-US" dirty="0"/>
              <a:t>Gateway routing refers to the process of directing incoming requests to the appropriate backend services based on predefined routing rules. In a microservices architecture, a centralized gateway or proxy is responsible for inspecting incoming requests and forwarding them to the corresponding microservice based on factors such as the request path, HTTP headers, or other metadata.</a:t>
            </a:r>
          </a:p>
          <a:p>
            <a:r>
              <a:rPr lang="en-US" dirty="0"/>
              <a:t>For Example:</a:t>
            </a:r>
          </a:p>
          <a:p>
            <a:r>
              <a:rPr lang="en-US" dirty="0"/>
              <a:t>Consider a microservices-based e-commerce platform with separate services for product catalog, order management, and user authentication. When a user requests to view product details, the gateway inspects the request and forwards it to the product catalog service. Similarly, a request to place an order is routed to the order management service.</a:t>
            </a:r>
          </a:p>
          <a:p>
            <a:endParaRPr lang="en-US" dirty="0"/>
          </a:p>
          <a:p>
            <a:endParaRPr lang="en-IN" dirty="0"/>
          </a:p>
        </p:txBody>
      </p:sp>
    </p:spTree>
    <p:extLst>
      <p:ext uri="{BB962C8B-B14F-4D97-AF65-F5344CB8AC3E}">
        <p14:creationId xmlns:p14="http://schemas.microsoft.com/office/powerpoint/2010/main" val="7157981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CFAA-6238-49F7-353D-904A0BB4967B}"/>
              </a:ext>
            </a:extLst>
          </p:cNvPr>
          <p:cNvSpPr>
            <a:spLocks noGrp="1"/>
          </p:cNvSpPr>
          <p:nvPr>
            <p:ph type="title"/>
          </p:nvPr>
        </p:nvSpPr>
        <p:spPr/>
        <p:txBody>
          <a:bodyPr/>
          <a:lstStyle/>
          <a:p>
            <a:r>
              <a:rPr lang="en-US" dirty="0"/>
              <a:t>Use Cases of Gateway Routing:</a:t>
            </a:r>
            <a:endParaRPr lang="en-IN" dirty="0"/>
          </a:p>
        </p:txBody>
      </p:sp>
      <p:sp>
        <p:nvSpPr>
          <p:cNvPr id="3" name="Content Placeholder 2">
            <a:extLst>
              <a:ext uri="{FF2B5EF4-FFF2-40B4-BE49-F238E27FC236}">
                <a16:creationId xmlns:a16="http://schemas.microsoft.com/office/drawing/2014/main" id="{E6C493F7-100C-A521-FD3C-9488AEADD2A3}"/>
              </a:ext>
            </a:extLst>
          </p:cNvPr>
          <p:cNvSpPr>
            <a:spLocks noGrp="1"/>
          </p:cNvSpPr>
          <p:nvPr>
            <p:ph idx="1"/>
          </p:nvPr>
        </p:nvSpPr>
        <p:spPr/>
        <p:txBody>
          <a:bodyPr>
            <a:normAutofit fontScale="92500"/>
          </a:bodyPr>
          <a:lstStyle/>
          <a:p>
            <a:pPr>
              <a:buFont typeface="Wingdings" panose="05000000000000000000" pitchFamily="2" charset="2"/>
              <a:buChar char="Ø"/>
            </a:pPr>
            <a:r>
              <a:rPr lang="en-US" dirty="0"/>
              <a:t>Service Discovery: Gateway routing facilitates dynamic service discovery by automatically routing requests to available instances of backend services, regardless of their locations or configurations.</a:t>
            </a:r>
          </a:p>
          <a:p>
            <a:pPr>
              <a:buFont typeface="Wingdings" panose="05000000000000000000" pitchFamily="2" charset="2"/>
              <a:buChar char="Ø"/>
            </a:pPr>
            <a:r>
              <a:rPr lang="en-US" dirty="0"/>
              <a:t>Path-Based Routing: Routing requests based on the URL path allows for logical separation of functionalities and simplifies the management of routing rules.</a:t>
            </a:r>
          </a:p>
          <a:p>
            <a:pPr>
              <a:buFont typeface="Wingdings" panose="05000000000000000000" pitchFamily="2" charset="2"/>
              <a:buChar char="Ø"/>
            </a:pPr>
            <a:r>
              <a:rPr lang="en-US" dirty="0"/>
              <a:t>Header-Based Routing: Routing requests based on HTTP headers enables more fine-grained control over routing decisions, such as directing requests to different versions or environments of a service.</a:t>
            </a:r>
          </a:p>
          <a:p>
            <a:pPr>
              <a:buFont typeface="Wingdings" panose="05000000000000000000" pitchFamily="2" charset="2"/>
              <a:buChar char="Ø"/>
            </a:pPr>
            <a:r>
              <a:rPr lang="en-US" dirty="0"/>
              <a:t>Load Balancing: Gateway routing can include load-balancing strategies to evenly distribute incoming requests across multiple instances of the same microservice, ensuring optimal resource utilization and performance.</a:t>
            </a:r>
          </a:p>
          <a:p>
            <a:pPr>
              <a:buFont typeface="Wingdings" panose="05000000000000000000" pitchFamily="2" charset="2"/>
              <a:buChar char="Ø"/>
            </a:pPr>
            <a:r>
              <a:rPr lang="en-US" dirty="0"/>
              <a:t>Traffic Shaping: By configuring routing rules, traffic shaping techniques such as A/B testing or canary deployments can be implemented at the gateway level to control the flow of traffic to specific microservice versions or features.</a:t>
            </a:r>
            <a:endParaRPr lang="en-IN" dirty="0"/>
          </a:p>
        </p:txBody>
      </p:sp>
    </p:spTree>
    <p:extLst>
      <p:ext uri="{BB962C8B-B14F-4D97-AF65-F5344CB8AC3E}">
        <p14:creationId xmlns:p14="http://schemas.microsoft.com/office/powerpoint/2010/main" val="42580931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507C-1E8E-7C15-F6FD-C97142CD03D1}"/>
              </a:ext>
            </a:extLst>
          </p:cNvPr>
          <p:cNvSpPr>
            <a:spLocks noGrp="1"/>
          </p:cNvSpPr>
          <p:nvPr>
            <p:ph type="title"/>
          </p:nvPr>
        </p:nvSpPr>
        <p:spPr/>
        <p:txBody>
          <a:bodyPr/>
          <a:lstStyle/>
          <a:p>
            <a:r>
              <a:rPr lang="en-US" dirty="0"/>
              <a:t>API Gateway Patterns with examples and uses in Microservices</a:t>
            </a:r>
            <a:endParaRPr lang="en-IN" dirty="0"/>
          </a:p>
        </p:txBody>
      </p:sp>
      <p:sp>
        <p:nvSpPr>
          <p:cNvPr id="3" name="Content Placeholder 2">
            <a:extLst>
              <a:ext uri="{FF2B5EF4-FFF2-40B4-BE49-F238E27FC236}">
                <a16:creationId xmlns:a16="http://schemas.microsoft.com/office/drawing/2014/main" id="{94DB171F-1DE0-44DE-4E75-7D3453899539}"/>
              </a:ext>
            </a:extLst>
          </p:cNvPr>
          <p:cNvSpPr>
            <a:spLocks noGrp="1"/>
          </p:cNvSpPr>
          <p:nvPr>
            <p:ph idx="1"/>
          </p:nvPr>
        </p:nvSpPr>
        <p:spPr>
          <a:xfrm>
            <a:off x="1097280" y="1845734"/>
            <a:ext cx="10058400" cy="4326466"/>
          </a:xfrm>
        </p:spPr>
        <p:txBody>
          <a:bodyPr>
            <a:normAutofit/>
          </a:bodyPr>
          <a:lstStyle/>
          <a:p>
            <a:r>
              <a:rPr lang="en-US" dirty="0"/>
              <a:t>Gateway Transformation</a:t>
            </a:r>
          </a:p>
          <a:p>
            <a:r>
              <a:rPr lang="en-US" dirty="0"/>
              <a:t>Gateway transformation involves modifying the structure or content of incoming requests or outgoing responses as they pass through a centralized gateway or proxy. This transformation allows for adaptation between different communication protocols, data formats, or versions, ensuring compatibility and consistency between clients and backend services within a microservices architecture.</a:t>
            </a:r>
          </a:p>
          <a:p>
            <a:r>
              <a:rPr lang="en-US" dirty="0"/>
              <a:t>For Example:</a:t>
            </a:r>
          </a:p>
          <a:p>
            <a:r>
              <a:rPr lang="en-US" dirty="0"/>
              <a:t>Consider a scenario where a client application sends a request to retrieve user information in JSON format, but the backend service expects XML-formatted requests. The gateway intercepts the incoming request, transforms it from JSON to XML, forwards it to the backend service, receives the response in XML format, and transforms it back to JSON before returning it to the client.</a:t>
            </a:r>
            <a:endParaRPr lang="en-IN" dirty="0"/>
          </a:p>
        </p:txBody>
      </p:sp>
    </p:spTree>
    <p:extLst>
      <p:ext uri="{BB962C8B-B14F-4D97-AF65-F5344CB8AC3E}">
        <p14:creationId xmlns:p14="http://schemas.microsoft.com/office/powerpoint/2010/main" val="1672341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BB9D-8023-8D05-1D35-2056C1A421CB}"/>
              </a:ext>
            </a:extLst>
          </p:cNvPr>
          <p:cNvSpPr>
            <a:spLocks noGrp="1"/>
          </p:cNvSpPr>
          <p:nvPr>
            <p:ph type="title"/>
          </p:nvPr>
        </p:nvSpPr>
        <p:spPr/>
        <p:txBody>
          <a:bodyPr/>
          <a:lstStyle/>
          <a:p>
            <a:r>
              <a:rPr lang="en-US" dirty="0"/>
              <a:t>Use Cases of Gateway Transformation:</a:t>
            </a:r>
            <a:endParaRPr lang="en-IN" dirty="0"/>
          </a:p>
        </p:txBody>
      </p:sp>
      <p:sp>
        <p:nvSpPr>
          <p:cNvPr id="3" name="Content Placeholder 2">
            <a:extLst>
              <a:ext uri="{FF2B5EF4-FFF2-40B4-BE49-F238E27FC236}">
                <a16:creationId xmlns:a16="http://schemas.microsoft.com/office/drawing/2014/main" id="{CC9F34A9-BC00-A1F3-57C2-1EF212DDF805}"/>
              </a:ext>
            </a:extLst>
          </p:cNvPr>
          <p:cNvSpPr>
            <a:spLocks noGrp="1"/>
          </p:cNvSpPr>
          <p:nvPr>
            <p:ph idx="1"/>
          </p:nvPr>
        </p:nvSpPr>
        <p:spPr>
          <a:xfrm>
            <a:off x="1097280" y="1845734"/>
            <a:ext cx="10058400" cy="4432792"/>
          </a:xfrm>
        </p:spPr>
        <p:txBody>
          <a:bodyPr/>
          <a:lstStyle/>
          <a:p>
            <a:pPr>
              <a:buFont typeface="Wingdings" panose="05000000000000000000" pitchFamily="2" charset="2"/>
              <a:buChar char="Ø"/>
            </a:pPr>
            <a:r>
              <a:rPr lang="en-US" dirty="0"/>
              <a:t>Protocol Conversion: Gateway transformation enables converting requests and responses between different communication protocols such as HTTP, WebSocket, or </a:t>
            </a:r>
            <a:r>
              <a:rPr lang="en-US" dirty="0" err="1"/>
              <a:t>gRPC</a:t>
            </a:r>
            <a:r>
              <a:rPr lang="en-US" dirty="0"/>
              <a:t>, ensuring interoperability between clients and backend services.</a:t>
            </a:r>
          </a:p>
          <a:p>
            <a:pPr>
              <a:buFont typeface="Wingdings" panose="05000000000000000000" pitchFamily="2" charset="2"/>
              <a:buChar char="Ø"/>
            </a:pPr>
            <a:r>
              <a:rPr lang="en-US" dirty="0"/>
              <a:t>Data Format Conversion: Transforming requests and responses between different data formats such as JSON, XML, or Protocol Buffers allows for compatibility between heterogeneous systems and services.</a:t>
            </a:r>
          </a:p>
          <a:p>
            <a:pPr>
              <a:buFont typeface="Wingdings" panose="05000000000000000000" pitchFamily="2" charset="2"/>
              <a:buChar char="Ø"/>
            </a:pPr>
            <a:r>
              <a:rPr lang="en-US" dirty="0"/>
              <a:t>Versioning: Gateway transformation supports versioning of APIs by modifying requests or responses to adhere to specific API versions, enabling smooth migration and backward compatibility.</a:t>
            </a:r>
          </a:p>
          <a:p>
            <a:pPr>
              <a:buFont typeface="Wingdings" panose="05000000000000000000" pitchFamily="2" charset="2"/>
              <a:buChar char="Ø"/>
            </a:pPr>
            <a:r>
              <a:rPr lang="en-US" dirty="0"/>
              <a:t>Content Enrichment: Adding or augmenting information in requests or responses, such as injecting additional metadata or computed fields, enhances the richness and usability of data exchanged between clients and services.</a:t>
            </a:r>
            <a:endParaRPr lang="en-IN" dirty="0"/>
          </a:p>
        </p:txBody>
      </p:sp>
    </p:spTree>
    <p:extLst>
      <p:ext uri="{BB962C8B-B14F-4D97-AF65-F5344CB8AC3E}">
        <p14:creationId xmlns:p14="http://schemas.microsoft.com/office/powerpoint/2010/main" val="34434364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936E-2342-5FA5-C9BF-FA91F5F9AF47}"/>
              </a:ext>
            </a:extLst>
          </p:cNvPr>
          <p:cNvSpPr>
            <a:spLocks noGrp="1"/>
          </p:cNvSpPr>
          <p:nvPr>
            <p:ph type="title"/>
          </p:nvPr>
        </p:nvSpPr>
        <p:spPr/>
        <p:txBody>
          <a:bodyPr/>
          <a:lstStyle/>
          <a:p>
            <a:r>
              <a:rPr lang="en-US" dirty="0"/>
              <a:t>API Gateway Patterns with examples and uses in Microservices</a:t>
            </a:r>
            <a:endParaRPr lang="en-IN" dirty="0"/>
          </a:p>
        </p:txBody>
      </p:sp>
      <p:sp>
        <p:nvSpPr>
          <p:cNvPr id="3" name="Content Placeholder 2">
            <a:extLst>
              <a:ext uri="{FF2B5EF4-FFF2-40B4-BE49-F238E27FC236}">
                <a16:creationId xmlns:a16="http://schemas.microsoft.com/office/drawing/2014/main" id="{DE3B1381-814D-B2CA-D207-FF335DBAE2CD}"/>
              </a:ext>
            </a:extLst>
          </p:cNvPr>
          <p:cNvSpPr>
            <a:spLocks noGrp="1"/>
          </p:cNvSpPr>
          <p:nvPr>
            <p:ph idx="1"/>
          </p:nvPr>
        </p:nvSpPr>
        <p:spPr>
          <a:xfrm>
            <a:off x="1097280" y="1845734"/>
            <a:ext cx="10058400" cy="4395578"/>
          </a:xfrm>
        </p:spPr>
        <p:txBody>
          <a:bodyPr>
            <a:normAutofit/>
          </a:bodyPr>
          <a:lstStyle/>
          <a:p>
            <a:r>
              <a:rPr lang="en-US" dirty="0"/>
              <a:t>5. Gateway Security</a:t>
            </a:r>
          </a:p>
          <a:p>
            <a:r>
              <a:rPr lang="en-US" dirty="0"/>
              <a:t>Gateway security refers to the implementation of security measures within a centralized gateway or proxy to protect microservices and their interactions from unauthorized access, data breaches, and other security threats. The gateway acts as a first line of defense, enforcing security policies, access controls, and threat mitigation strategies to safeguard the microservices ecosystem.</a:t>
            </a:r>
          </a:p>
          <a:p>
            <a:r>
              <a:rPr lang="en-US" dirty="0"/>
              <a:t>For Example:</a:t>
            </a:r>
          </a:p>
          <a:p>
            <a:r>
              <a:rPr lang="en-US" dirty="0"/>
              <a:t>Consider an e-commerce platform where sensitive user information, payment details, and order data are exchanged between clients and backend services. The gateway implements security measures such as SSL/TLS encryption, OAuth-based authentication, role-based access control (RBAC), and input validation to protect against unauthorized access, data breaches, and malicious attacks.</a:t>
            </a:r>
          </a:p>
          <a:p>
            <a:endParaRPr lang="en-US" dirty="0"/>
          </a:p>
          <a:p>
            <a:endParaRPr lang="en-IN" dirty="0"/>
          </a:p>
        </p:txBody>
      </p:sp>
    </p:spTree>
    <p:extLst>
      <p:ext uri="{BB962C8B-B14F-4D97-AF65-F5344CB8AC3E}">
        <p14:creationId xmlns:p14="http://schemas.microsoft.com/office/powerpoint/2010/main" val="7795230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370A-3144-1557-8E67-83E19C58F72A}"/>
              </a:ext>
            </a:extLst>
          </p:cNvPr>
          <p:cNvSpPr>
            <a:spLocks noGrp="1"/>
          </p:cNvSpPr>
          <p:nvPr>
            <p:ph type="title"/>
          </p:nvPr>
        </p:nvSpPr>
        <p:spPr/>
        <p:txBody>
          <a:bodyPr/>
          <a:lstStyle/>
          <a:p>
            <a:r>
              <a:rPr lang="en-US" dirty="0"/>
              <a:t>Use Cases of Gateway Security:</a:t>
            </a:r>
            <a:endParaRPr lang="en-IN" dirty="0"/>
          </a:p>
        </p:txBody>
      </p:sp>
      <p:sp>
        <p:nvSpPr>
          <p:cNvPr id="3" name="Content Placeholder 2">
            <a:extLst>
              <a:ext uri="{FF2B5EF4-FFF2-40B4-BE49-F238E27FC236}">
                <a16:creationId xmlns:a16="http://schemas.microsoft.com/office/drawing/2014/main" id="{FF9051C0-353D-FD6C-A8F0-FDB7A6E02D31}"/>
              </a:ext>
            </a:extLst>
          </p:cNvPr>
          <p:cNvSpPr>
            <a:spLocks noGrp="1"/>
          </p:cNvSpPr>
          <p:nvPr>
            <p:ph idx="1"/>
          </p:nvPr>
        </p:nvSpPr>
        <p:spPr>
          <a:xfrm>
            <a:off x="1097280" y="1845734"/>
            <a:ext cx="10058400" cy="4358364"/>
          </a:xfrm>
        </p:spPr>
        <p:txBody>
          <a:bodyPr>
            <a:normAutofit lnSpcReduction="10000"/>
          </a:bodyPr>
          <a:lstStyle/>
          <a:p>
            <a:pPr>
              <a:buFont typeface="Wingdings" panose="05000000000000000000" pitchFamily="2" charset="2"/>
              <a:buChar char="Ø"/>
            </a:pPr>
            <a:r>
              <a:rPr lang="en-US" dirty="0"/>
              <a:t>Authentication and Authorization: The gateway authenticates clients and authorizes access to backend services based on predefined security policies, user roles, and permissions.</a:t>
            </a:r>
          </a:p>
          <a:p>
            <a:pPr>
              <a:buFont typeface="Wingdings" panose="05000000000000000000" pitchFamily="2" charset="2"/>
              <a:buChar char="Ø"/>
            </a:pPr>
            <a:r>
              <a:rPr lang="en-US" dirty="0"/>
              <a:t>Encryption: Gateway security ensures end-to-end encryption of data in transit using protocols such as SSL/TLS to protect sensitive information from interception and eavesdropping.</a:t>
            </a:r>
          </a:p>
          <a:p>
            <a:pPr>
              <a:buFont typeface="Wingdings" panose="05000000000000000000" pitchFamily="2" charset="2"/>
              <a:buChar char="Ø"/>
            </a:pPr>
            <a:r>
              <a:rPr lang="en-US" dirty="0"/>
              <a:t>Input Validation: The gateway performs input validation and sanitization to prevent common security vulnerabilities such as SQL injection, cross-site scripting (XSS), and command injection attacks.</a:t>
            </a:r>
          </a:p>
          <a:p>
            <a:pPr>
              <a:buFont typeface="Wingdings" panose="05000000000000000000" pitchFamily="2" charset="2"/>
              <a:buChar char="Ø"/>
            </a:pPr>
            <a:r>
              <a:rPr lang="en-US" dirty="0"/>
              <a:t>Rate Limiting and Throttling: Gateway security enforces rate limiting and throttling to mitigate denial-of-service (DoS) attacks and prevent service overload by limiting the number of requests from clients.</a:t>
            </a:r>
          </a:p>
          <a:p>
            <a:pPr>
              <a:buFont typeface="Wingdings" panose="05000000000000000000" pitchFamily="2" charset="2"/>
              <a:buChar char="Ø"/>
            </a:pPr>
            <a:r>
              <a:rPr lang="en-US" dirty="0"/>
              <a:t>Security Headers: The gateway adds security headers to HTTP responses, such as Content Security Policy (CSP) and Cross-Origin Resource Sharing (CORS), to prevent clickjacking, cross-site scripting (XSS), and other web security vulnerabilities.</a:t>
            </a:r>
            <a:endParaRPr lang="en-IN" dirty="0"/>
          </a:p>
        </p:txBody>
      </p:sp>
    </p:spTree>
    <p:extLst>
      <p:ext uri="{BB962C8B-B14F-4D97-AF65-F5344CB8AC3E}">
        <p14:creationId xmlns:p14="http://schemas.microsoft.com/office/powerpoint/2010/main" val="25337169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461</TotalTime>
  <Words>15398</Words>
  <Application>Microsoft Office PowerPoint</Application>
  <PresentationFormat>Widescreen</PresentationFormat>
  <Paragraphs>846</Paragraphs>
  <Slides>156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156</vt:i4>
      </vt:variant>
    </vt:vector>
  </HeadingPairs>
  <TitlesOfParts>
    <vt:vector size="162" baseType="lpstr">
      <vt:lpstr>Aptos</vt:lpstr>
      <vt:lpstr>Calibri</vt:lpstr>
      <vt:lpstr>Calibri Light</vt:lpstr>
      <vt:lpstr>Nunito</vt:lpstr>
      <vt:lpstr>Wingdings</vt:lpstr>
      <vt:lpstr>Retrospect</vt:lpstr>
      <vt:lpstr>Microservice Design Patterns</vt:lpstr>
      <vt:lpstr>Service Discovery</vt:lpstr>
      <vt:lpstr>What is Service Discovery?</vt:lpstr>
      <vt:lpstr>The Need for Service Discovery </vt:lpstr>
      <vt:lpstr>How Does Service Discovery Works?</vt:lpstr>
      <vt:lpstr>Communication flow between Service Consumer and Service Provider.</vt:lpstr>
      <vt:lpstr>Service Discovery patterns</vt:lpstr>
      <vt:lpstr>Client-Side Service Discovery</vt:lpstr>
      <vt:lpstr>Advantage &amp; Disadvantage of Client Side Discovery</vt:lpstr>
      <vt:lpstr>Server-Side Service Discovery</vt:lpstr>
      <vt:lpstr>Advantage &amp; Disadvantage of Server Side Discovery</vt:lpstr>
      <vt:lpstr>  How does this registration and de-registration operation of microservice in Service Registry  take place? </vt:lpstr>
      <vt:lpstr>Service Registration Options</vt:lpstr>
      <vt:lpstr>Self-Registration</vt:lpstr>
      <vt:lpstr>Third-party Registration</vt:lpstr>
      <vt:lpstr>Circuit Breaker Pattern</vt:lpstr>
      <vt:lpstr>What’s the Circuit Breaker Pattern?</vt:lpstr>
      <vt:lpstr>How Does the Circuit Breaker Work?</vt:lpstr>
      <vt:lpstr>Implementation of Circuit Breaker</vt:lpstr>
      <vt:lpstr>Advantages and Challenges</vt:lpstr>
      <vt:lpstr>Bulkhead Pattern</vt:lpstr>
      <vt:lpstr>What is Bulkhead Pattern?</vt:lpstr>
      <vt:lpstr>Importance of Isolation in System Design</vt:lpstr>
      <vt:lpstr>Importance of Isolation in System Design</vt:lpstr>
      <vt:lpstr>Resilience and Fault Isolation of Bulkhead Pattern</vt:lpstr>
      <vt:lpstr>Purpose and Benefits of Bulkheading</vt:lpstr>
      <vt:lpstr>Purpose and Benefits of Bulkheading</vt:lpstr>
      <vt:lpstr>Example of Bulkhead Implementation</vt:lpstr>
      <vt:lpstr>Example of Bulkhead Implementation</vt:lpstr>
      <vt:lpstr>Here's how the Bulkhead Pattern is implemented in this scenario:</vt:lpstr>
      <vt:lpstr>Types of Bulkheads in Software Systems</vt:lpstr>
      <vt:lpstr>Types of Bulkheads in Software Systems</vt:lpstr>
      <vt:lpstr>Types of Bulkheads in Software Systems</vt:lpstr>
      <vt:lpstr>Design Considerations for Bulkhead Implementation</vt:lpstr>
      <vt:lpstr>Design Considerations for Bulkhead Implementation</vt:lpstr>
      <vt:lpstr>Design Considerations for Bulkhead Implementation</vt:lpstr>
      <vt:lpstr>Challenges of Bulkhead Implementation</vt:lpstr>
      <vt:lpstr>Challenges of Bulkhead Implementation</vt:lpstr>
      <vt:lpstr>Challenges of Bulkhead Implementation</vt:lpstr>
      <vt:lpstr>Database Per Service</vt:lpstr>
      <vt:lpstr>What is Database Per Service Pattern?</vt:lpstr>
      <vt:lpstr>Key Objectives of Database Per Service Pattern:</vt:lpstr>
      <vt:lpstr>Importance of Database Per Service Pattern in Microservices Architecture</vt:lpstr>
      <vt:lpstr>Importance of Database Per Service Pattern in Microservices Architecture</vt:lpstr>
      <vt:lpstr>Benefits of Database Per Service Pattern for Microservices</vt:lpstr>
      <vt:lpstr>Challenges of Database Per Service Pattern for Microservices</vt:lpstr>
      <vt:lpstr>Steps for Implementing the Database Per Service Pattern</vt:lpstr>
      <vt:lpstr>Steps for Implementing the Database Per Service Pattern</vt:lpstr>
      <vt:lpstr>Steps for Implementing the Database Per Service Pattern</vt:lpstr>
      <vt:lpstr>Steps for Implementing the Database Per Service Pattern</vt:lpstr>
      <vt:lpstr>Steps for Implementing the Database Per Service Pattern</vt:lpstr>
      <vt:lpstr>Steps for Implementing the Database Per Service Pattern</vt:lpstr>
      <vt:lpstr>Data Management Techniques</vt:lpstr>
      <vt:lpstr>Data Management Techniques</vt:lpstr>
      <vt:lpstr>Data Management Techniques</vt:lpstr>
      <vt:lpstr>Data Management Techniques</vt:lpstr>
      <vt:lpstr>Real-World Examples of the Database Per Service Pattern</vt:lpstr>
      <vt:lpstr>Strangler Pattern</vt:lpstr>
      <vt:lpstr>Strangler Pattern in Micro-services</vt:lpstr>
      <vt:lpstr>Use Cases for the Strangler Pattern:</vt:lpstr>
      <vt:lpstr>Features of the Strangler Pattern:</vt:lpstr>
      <vt:lpstr>Implementation of Strangler Pattern:</vt:lpstr>
      <vt:lpstr>Advantages of Strangler Pattern</vt:lpstr>
      <vt:lpstr>Drawbacks of Strangler Pattern</vt:lpstr>
      <vt:lpstr>Which components should be strangled or refactored first?</vt:lpstr>
      <vt:lpstr>Which components should be strangled or refactored first?</vt:lpstr>
      <vt:lpstr>Event Sourcing</vt:lpstr>
      <vt:lpstr>What is Event Sourcing?</vt:lpstr>
      <vt:lpstr>Event Sourcing</vt:lpstr>
      <vt:lpstr>Core Concepts and Components of Event Sourcing</vt:lpstr>
      <vt:lpstr>Core Concepts and Components of Event Sourcing</vt:lpstr>
      <vt:lpstr>How Event Sourcing Pattern works?</vt:lpstr>
      <vt:lpstr>How Event Sourcing Pattern works?</vt:lpstr>
      <vt:lpstr>Example of Event Sourcing Pattern</vt:lpstr>
      <vt:lpstr>Example of Event Sourcing Pattern</vt:lpstr>
      <vt:lpstr>Example of Event Sourcing Pattern</vt:lpstr>
      <vt:lpstr>Example of Event Sourcing Pattern</vt:lpstr>
      <vt:lpstr>Benefits of Event Sourcing Pattern</vt:lpstr>
      <vt:lpstr>Challenges with Event Sourcing Pattern</vt:lpstr>
      <vt:lpstr>Use Cases and Applications of Event Sourcing</vt:lpstr>
      <vt:lpstr>Real-World Example of Event Sourcing Pattern</vt:lpstr>
      <vt:lpstr>When to Use Event Sourcing Pattern</vt:lpstr>
      <vt:lpstr>When not to Use Event Sourcing Pattern</vt:lpstr>
      <vt:lpstr>API Gateway Pattern</vt:lpstr>
      <vt:lpstr>What is API Gateway?</vt:lpstr>
      <vt:lpstr>Key characteristics of API Gateway architecture include:</vt:lpstr>
      <vt:lpstr>Key characteristics of API Gateway architecture include:</vt:lpstr>
      <vt:lpstr>Benefits of using API Gateway in Microservices</vt:lpstr>
      <vt:lpstr>Benefits of using API Gateway in Microservices</vt:lpstr>
      <vt:lpstr>API Gateway Patterns with examples and uses in Microservices</vt:lpstr>
      <vt:lpstr>Use Cases of Gateway Aggregation</vt:lpstr>
      <vt:lpstr>API Gateway Patterns with examples and uses in Microservices</vt:lpstr>
      <vt:lpstr>Use Cases of Gateway Offloading:</vt:lpstr>
      <vt:lpstr>API Gateway Patterns with examples and uses in Microservices</vt:lpstr>
      <vt:lpstr>Use Cases of Gateway Routing:</vt:lpstr>
      <vt:lpstr>API Gateway Patterns with examples and uses in Microservices</vt:lpstr>
      <vt:lpstr>Use Cases of Gateway Transformation:</vt:lpstr>
      <vt:lpstr>API Gateway Patterns with examples and uses in Microservices</vt:lpstr>
      <vt:lpstr>Use Cases of Gateway Security:</vt:lpstr>
      <vt:lpstr>Saga Design Pattern</vt:lpstr>
      <vt:lpstr>What is a Distributed Transaction?</vt:lpstr>
      <vt:lpstr>What is 2PC for Distributed Transaction Management?</vt:lpstr>
      <vt:lpstr>Problems with Traditional Distributed Transaction Protocols</vt:lpstr>
      <vt:lpstr>What is the SAGA Design Pattern?</vt:lpstr>
      <vt:lpstr>Why do we need SAGA Design Pattern?</vt:lpstr>
      <vt:lpstr>Why do we need SAGA Design Pattern?</vt:lpstr>
      <vt:lpstr>How SAGA Design Pattern Works?</vt:lpstr>
      <vt:lpstr>Example of SAGA Design Pattern</vt:lpstr>
      <vt:lpstr>How It Works:</vt:lpstr>
      <vt:lpstr>Flow of SAGA: </vt:lpstr>
      <vt:lpstr>Approaches to Implemement SAGA Design Pattern</vt:lpstr>
      <vt:lpstr>Choreography-Based Approach (Event-Driven)</vt:lpstr>
      <vt:lpstr>Approaches to Implemement SAGA Design Pattern</vt:lpstr>
      <vt:lpstr>Orchestration-Based Approach (Centralized)</vt:lpstr>
      <vt:lpstr>Advantages and Disadvantages of SAGA Pattern</vt:lpstr>
      <vt:lpstr>Advantages and Disadvantages of SAGA Pattern</vt:lpstr>
      <vt:lpstr>Externalized Configuration</vt:lpstr>
      <vt:lpstr>Challenges of Configuration Management in a Microservices Environment</vt:lpstr>
      <vt:lpstr>Externalized Configuration</vt:lpstr>
      <vt:lpstr>Externalized Configuration</vt:lpstr>
      <vt:lpstr>Key Benefits</vt:lpstr>
      <vt:lpstr>Methods to Externalize Configuration</vt:lpstr>
      <vt:lpstr>Methods to Externalize Configuration</vt:lpstr>
      <vt:lpstr>Methods to Externalize Configuration</vt:lpstr>
      <vt:lpstr>Methods to Externalize Configuration</vt:lpstr>
      <vt:lpstr>Methods to Externalize Configuration</vt:lpstr>
      <vt:lpstr>Methods to Externalize Configuration</vt:lpstr>
      <vt:lpstr>Benefits of Externalized Configuration</vt:lpstr>
      <vt:lpstr>General Best Practices</vt:lpstr>
      <vt:lpstr>Command Query Responsibility Segregator</vt:lpstr>
      <vt:lpstr>What is the CQRS Design Pattern?</vt:lpstr>
      <vt:lpstr>Principles and Concepts of CQRS Design Pattern in Microservices</vt:lpstr>
      <vt:lpstr>Principles and Concepts of CQRS Design Pattern in Microservices</vt:lpstr>
      <vt:lpstr>Separation of Concerns of CQRS Design Pattern in Microservices</vt:lpstr>
      <vt:lpstr>Separation of Concerns of CQRS Design Pattern in Microservices</vt:lpstr>
      <vt:lpstr>Separation of Concerns of CQRS Design Pattern in Microservices</vt:lpstr>
      <vt:lpstr>Separation of Concerns of CQRS Design Pattern in Microservices</vt:lpstr>
      <vt:lpstr>Key Components of CQRS Design Pattern in Microservices</vt:lpstr>
      <vt:lpstr>Key Components of CQRS Design Pattern in Microservices</vt:lpstr>
      <vt:lpstr>Key Components of CQRS Design Pattern in Microservices</vt:lpstr>
      <vt:lpstr>Advantages of CQRS Design Pattern in Microservices</vt:lpstr>
      <vt:lpstr>Advantages of CQRS Design Pattern in Microservices</vt:lpstr>
      <vt:lpstr>Challenges of CQRS Design Pattern in Microservices</vt:lpstr>
      <vt:lpstr>Challenges of CQRS Design Pattern in Microservices</vt:lpstr>
      <vt:lpstr>How CQRS is implemented in microservices?</vt:lpstr>
      <vt:lpstr>How CQRS is implemented in microservices?</vt:lpstr>
      <vt:lpstr>How CQRS is implemented in microservices?</vt:lpstr>
      <vt:lpstr>Real-world Use Cases of CQRS Design Pattern in Microservices</vt:lpstr>
      <vt:lpstr>Design Guidelines for CQRS Design Pattern in Microservices</vt:lpstr>
      <vt:lpstr>Tools and Frameworks Available in CQRS Design Pattern</vt:lpstr>
      <vt:lpstr>Real life example of CQRS Design Pattern in Microservices</vt:lpstr>
      <vt:lpstr>Real life example of CQRS Design Pattern in Microservices</vt:lpstr>
      <vt:lpstr>Real life example of CQRS Design Pattern in Microservices</vt:lpstr>
      <vt:lpstr>Real life example of CQRS Design Pattern in Microservices</vt:lpstr>
      <vt:lpstr>Real life example of CQRS Design Pattern in Microservices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Sujata Batra</dc:creator>
  <cp:lastModifiedBy>Sujata Batra</cp:lastModifiedBy>
  <cp:revision>72</cp:revision>
  <dcterms:created xsi:type="dcterms:W3CDTF">2025-08-16T17:36:55Z</dcterms:created>
  <dcterms:modified xsi:type="dcterms:W3CDTF">2025-08-22T07:45:02Z</dcterms:modified>
</cp:coreProperties>
</file>