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56" r:id="rId2"/>
    <p:sldId id="768" r:id="rId3"/>
    <p:sldId id="946" r:id="rId4"/>
    <p:sldId id="944" r:id="rId5"/>
    <p:sldId id="945" r:id="rId6"/>
    <p:sldId id="947" r:id="rId7"/>
    <p:sldId id="948" r:id="rId8"/>
    <p:sldId id="949" r:id="rId9"/>
    <p:sldId id="950" r:id="rId10"/>
    <p:sldId id="951" r:id="rId11"/>
    <p:sldId id="952" r:id="rId12"/>
    <p:sldId id="953" r:id="rId13"/>
    <p:sldId id="954" r:id="rId14"/>
    <p:sldId id="955" r:id="rId15"/>
    <p:sldId id="956" r:id="rId16"/>
    <p:sldId id="957" r:id="rId17"/>
    <p:sldId id="863" r:id="rId18"/>
    <p:sldId id="864" r:id="rId19"/>
    <p:sldId id="865" r:id="rId20"/>
    <p:sldId id="866" r:id="rId21"/>
    <p:sldId id="867" r:id="rId22"/>
    <p:sldId id="942" r:id="rId23"/>
    <p:sldId id="943" r:id="rId24"/>
    <p:sldId id="870" r:id="rId25"/>
    <p:sldId id="871" r:id="rId26"/>
    <p:sldId id="872" r:id="rId27"/>
    <p:sldId id="792" r:id="rId28"/>
    <p:sldId id="924" r:id="rId29"/>
    <p:sldId id="298" r:id="rId30"/>
    <p:sldId id="299" r:id="rId31"/>
    <p:sldId id="958" r:id="rId32"/>
    <p:sldId id="959" r:id="rId33"/>
    <p:sldId id="960" r:id="rId34"/>
    <p:sldId id="961" r:id="rId35"/>
    <p:sldId id="962" r:id="rId36"/>
    <p:sldId id="963" r:id="rId37"/>
    <p:sldId id="964" r:id="rId38"/>
    <p:sldId id="965" r:id="rId39"/>
    <p:sldId id="966" r:id="rId40"/>
    <p:sldId id="967" r:id="rId41"/>
    <p:sldId id="968" r:id="rId42"/>
    <p:sldId id="969" r:id="rId43"/>
    <p:sldId id="970" r:id="rId44"/>
    <p:sldId id="971" r:id="rId45"/>
    <p:sldId id="257" r:id="rId46"/>
    <p:sldId id="972" r:id="rId47"/>
    <p:sldId id="973" r:id="rId48"/>
    <p:sldId id="974" r:id="rId49"/>
    <p:sldId id="975" r:id="rId50"/>
    <p:sldId id="976" r:id="rId51"/>
    <p:sldId id="977" r:id="rId52"/>
    <p:sldId id="978" r:id="rId53"/>
    <p:sldId id="979" r:id="rId54"/>
    <p:sldId id="980" r:id="rId55"/>
    <p:sldId id="981" r:id="rId56"/>
    <p:sldId id="982" r:id="rId57"/>
    <p:sldId id="983" r:id="rId58"/>
    <p:sldId id="984" r:id="rId59"/>
    <p:sldId id="985" r:id="rId60"/>
    <p:sldId id="986" r:id="rId61"/>
    <p:sldId id="987" r:id="rId62"/>
    <p:sldId id="988" r:id="rId63"/>
    <p:sldId id="989" r:id="rId64"/>
    <p:sldId id="990"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60" d="100"/>
          <a:sy n="60" d="100"/>
        </p:scale>
        <p:origin x="916"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0AE622-DA68-4547-93FB-560BB5939875}"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A99EA1D7-3C83-4977-8D91-477180AF93B5}">
      <dgm:prSet/>
      <dgm:spPr/>
      <dgm:t>
        <a:bodyPr/>
        <a:lstStyle/>
        <a:p>
          <a:r>
            <a:rPr lang="en-US" b="1"/>
            <a:t>Intent</a:t>
          </a:r>
          <a:endParaRPr lang="en-US"/>
        </a:p>
      </dgm:t>
    </dgm:pt>
    <dgm:pt modelId="{7D9A5C8D-AAC3-48B1-B3E8-7FD07917717F}" type="parTrans" cxnId="{A8B4C93B-EC0C-4A5D-AC25-3B68CBC010E2}">
      <dgm:prSet/>
      <dgm:spPr/>
      <dgm:t>
        <a:bodyPr/>
        <a:lstStyle/>
        <a:p>
          <a:endParaRPr lang="en-US"/>
        </a:p>
      </dgm:t>
    </dgm:pt>
    <dgm:pt modelId="{CE72D8B3-EB21-4E21-986A-8442D2FD67B3}" type="sibTrans" cxnId="{A8B4C93B-EC0C-4A5D-AC25-3B68CBC010E2}">
      <dgm:prSet/>
      <dgm:spPr/>
      <dgm:t>
        <a:bodyPr/>
        <a:lstStyle/>
        <a:p>
          <a:endParaRPr lang="en-US"/>
        </a:p>
      </dgm:t>
    </dgm:pt>
    <dgm:pt modelId="{F5F74589-4BA3-4244-8731-69508F2A85C6}">
      <dgm:prSet/>
      <dgm:spPr/>
      <dgm:t>
        <a:bodyPr/>
        <a:lstStyle/>
        <a:p>
          <a:r>
            <a:rPr lang="en-US"/>
            <a:t>Pattern that  attach new behaviors to objects by placing them inside wrapper objects that contain these behaviors.</a:t>
          </a:r>
        </a:p>
      </dgm:t>
    </dgm:pt>
    <dgm:pt modelId="{28CD4A3F-9EDD-443F-9994-0C355882B1FF}" type="parTrans" cxnId="{8CCB7A8C-AD00-4F6B-9735-BBD52269D84C}">
      <dgm:prSet/>
      <dgm:spPr/>
      <dgm:t>
        <a:bodyPr/>
        <a:lstStyle/>
        <a:p>
          <a:endParaRPr lang="en-US"/>
        </a:p>
      </dgm:t>
    </dgm:pt>
    <dgm:pt modelId="{A73EB0DD-DDF6-45B7-B663-7964B556C3CA}" type="sibTrans" cxnId="{8CCB7A8C-AD00-4F6B-9735-BBD52269D84C}">
      <dgm:prSet/>
      <dgm:spPr/>
      <dgm:t>
        <a:bodyPr/>
        <a:lstStyle/>
        <a:p>
          <a:endParaRPr lang="en-US"/>
        </a:p>
      </dgm:t>
    </dgm:pt>
    <dgm:pt modelId="{2D837A9D-BD48-4D78-891A-B8CA67079DD4}">
      <dgm:prSet/>
      <dgm:spPr/>
      <dgm:t>
        <a:bodyPr/>
        <a:lstStyle/>
        <a:p>
          <a:r>
            <a:rPr lang="en-US" b="1"/>
            <a:t>Problem</a:t>
          </a:r>
          <a:endParaRPr lang="en-US"/>
        </a:p>
      </dgm:t>
    </dgm:pt>
    <dgm:pt modelId="{314E58C6-EB84-4A06-AEF5-C5D16171C01D}" type="parTrans" cxnId="{2E3AB815-CB7B-45D5-9441-EFBD6AA8E543}">
      <dgm:prSet/>
      <dgm:spPr/>
      <dgm:t>
        <a:bodyPr/>
        <a:lstStyle/>
        <a:p>
          <a:endParaRPr lang="en-US"/>
        </a:p>
      </dgm:t>
    </dgm:pt>
    <dgm:pt modelId="{BB0F3CB4-392A-49C5-8473-69D29E4AB0D1}" type="sibTrans" cxnId="{2E3AB815-CB7B-45D5-9441-EFBD6AA8E543}">
      <dgm:prSet/>
      <dgm:spPr/>
      <dgm:t>
        <a:bodyPr/>
        <a:lstStyle/>
        <a:p>
          <a:endParaRPr lang="en-US"/>
        </a:p>
      </dgm:t>
    </dgm:pt>
    <dgm:pt modelId="{64244066-254D-46FB-B559-CBB712A82E67}">
      <dgm:prSet/>
      <dgm:spPr/>
      <dgm:t>
        <a:bodyPr/>
        <a:lstStyle/>
        <a:p>
          <a:r>
            <a:rPr lang="en-US"/>
            <a:t>Need to add and remove responsibilities to an object dynamically</a:t>
          </a:r>
        </a:p>
      </dgm:t>
    </dgm:pt>
    <dgm:pt modelId="{6161724A-56DE-4BDC-9B06-D9DFA8F79137}" type="parTrans" cxnId="{39425A28-84A2-4171-A328-509BFF530CA5}">
      <dgm:prSet/>
      <dgm:spPr/>
      <dgm:t>
        <a:bodyPr/>
        <a:lstStyle/>
        <a:p>
          <a:endParaRPr lang="en-US"/>
        </a:p>
      </dgm:t>
    </dgm:pt>
    <dgm:pt modelId="{1E3DE536-EDBC-4793-A3AD-16DC67D00726}" type="sibTrans" cxnId="{39425A28-84A2-4171-A328-509BFF530CA5}">
      <dgm:prSet/>
      <dgm:spPr/>
      <dgm:t>
        <a:bodyPr/>
        <a:lstStyle/>
        <a:p>
          <a:endParaRPr lang="en-US"/>
        </a:p>
      </dgm:t>
    </dgm:pt>
    <dgm:pt modelId="{74627220-169F-428E-9BCC-3192BB11141E}">
      <dgm:prSet/>
      <dgm:spPr/>
      <dgm:t>
        <a:bodyPr/>
        <a:lstStyle/>
        <a:p>
          <a:r>
            <a:rPr lang="en-US"/>
            <a:t>Inheritance is one of the solution to extend class behaviors. </a:t>
          </a:r>
        </a:p>
      </dgm:t>
    </dgm:pt>
    <dgm:pt modelId="{0DB8F8AA-B470-4027-882B-743C6FB3C6BD}" type="parTrans" cxnId="{54B2780F-8B7B-4DFA-AD83-B5EB6A702237}">
      <dgm:prSet/>
      <dgm:spPr/>
      <dgm:t>
        <a:bodyPr/>
        <a:lstStyle/>
        <a:p>
          <a:endParaRPr lang="en-US"/>
        </a:p>
      </dgm:t>
    </dgm:pt>
    <dgm:pt modelId="{9E3CB043-F379-424B-B0FA-B214A92E6293}" type="sibTrans" cxnId="{54B2780F-8B7B-4DFA-AD83-B5EB6A702237}">
      <dgm:prSet/>
      <dgm:spPr/>
      <dgm:t>
        <a:bodyPr/>
        <a:lstStyle/>
        <a:p>
          <a:endParaRPr lang="en-US"/>
        </a:p>
      </dgm:t>
    </dgm:pt>
    <dgm:pt modelId="{10FC20A0-7C06-444D-BC9F-399AA178B0C9}">
      <dgm:prSet/>
      <dgm:spPr/>
      <dgm:t>
        <a:bodyPr/>
        <a:lstStyle/>
        <a:p>
          <a:r>
            <a:rPr lang="en-US"/>
            <a:t>Inheritance is static, can not add new subclasses to a program when it is already compiled and executed.</a:t>
          </a:r>
        </a:p>
      </dgm:t>
    </dgm:pt>
    <dgm:pt modelId="{AEA01D87-B5EC-408C-805B-878B6E2C937D}" type="parTrans" cxnId="{4308348E-0DC8-4BFB-8DEE-A6D7BB45EFF9}">
      <dgm:prSet/>
      <dgm:spPr/>
      <dgm:t>
        <a:bodyPr/>
        <a:lstStyle/>
        <a:p>
          <a:endParaRPr lang="en-US"/>
        </a:p>
      </dgm:t>
    </dgm:pt>
    <dgm:pt modelId="{1384D7CD-6637-49B5-9437-1FFF59EF86C2}" type="sibTrans" cxnId="{4308348E-0DC8-4BFB-8DEE-A6D7BB45EFF9}">
      <dgm:prSet/>
      <dgm:spPr/>
      <dgm:t>
        <a:bodyPr/>
        <a:lstStyle/>
        <a:p>
          <a:endParaRPr lang="en-US"/>
        </a:p>
      </dgm:t>
    </dgm:pt>
    <dgm:pt modelId="{FB5B2A9B-019C-4E68-B22E-EDD8FDB340C1}" type="pres">
      <dgm:prSet presAssocID="{F70AE622-DA68-4547-93FB-560BB5939875}" presName="linear" presStyleCnt="0">
        <dgm:presLayoutVars>
          <dgm:dir/>
          <dgm:animLvl val="lvl"/>
          <dgm:resizeHandles val="exact"/>
        </dgm:presLayoutVars>
      </dgm:prSet>
      <dgm:spPr/>
    </dgm:pt>
    <dgm:pt modelId="{E94F82E3-53F7-4ABF-8B54-0EAD53B33E92}" type="pres">
      <dgm:prSet presAssocID="{A99EA1D7-3C83-4977-8D91-477180AF93B5}" presName="parentLin" presStyleCnt="0"/>
      <dgm:spPr/>
    </dgm:pt>
    <dgm:pt modelId="{C00D90FA-C42A-4A87-A524-448FEE1EC00B}" type="pres">
      <dgm:prSet presAssocID="{A99EA1D7-3C83-4977-8D91-477180AF93B5}" presName="parentLeftMargin" presStyleLbl="node1" presStyleIdx="0" presStyleCnt="2"/>
      <dgm:spPr/>
    </dgm:pt>
    <dgm:pt modelId="{DADC5CA2-6B5B-4FDC-894D-FA33A5A54BD6}" type="pres">
      <dgm:prSet presAssocID="{A99EA1D7-3C83-4977-8D91-477180AF93B5}" presName="parentText" presStyleLbl="node1" presStyleIdx="0" presStyleCnt="2">
        <dgm:presLayoutVars>
          <dgm:chMax val="0"/>
          <dgm:bulletEnabled val="1"/>
        </dgm:presLayoutVars>
      </dgm:prSet>
      <dgm:spPr/>
    </dgm:pt>
    <dgm:pt modelId="{E5AB25AA-61B8-45A8-8FB9-F548D2B72DC8}" type="pres">
      <dgm:prSet presAssocID="{A99EA1D7-3C83-4977-8D91-477180AF93B5}" presName="negativeSpace" presStyleCnt="0"/>
      <dgm:spPr/>
    </dgm:pt>
    <dgm:pt modelId="{308634CF-7159-48A0-8678-3EC173E21AFC}" type="pres">
      <dgm:prSet presAssocID="{A99EA1D7-3C83-4977-8D91-477180AF93B5}" presName="childText" presStyleLbl="conFgAcc1" presStyleIdx="0" presStyleCnt="2">
        <dgm:presLayoutVars>
          <dgm:bulletEnabled val="1"/>
        </dgm:presLayoutVars>
      </dgm:prSet>
      <dgm:spPr/>
    </dgm:pt>
    <dgm:pt modelId="{ED73707F-0934-4DD1-8CF3-32AA48AB6B28}" type="pres">
      <dgm:prSet presAssocID="{CE72D8B3-EB21-4E21-986A-8442D2FD67B3}" presName="spaceBetweenRectangles" presStyleCnt="0"/>
      <dgm:spPr/>
    </dgm:pt>
    <dgm:pt modelId="{CDB30FB2-BCA3-49E1-975B-A1F19C4BD061}" type="pres">
      <dgm:prSet presAssocID="{2D837A9D-BD48-4D78-891A-B8CA67079DD4}" presName="parentLin" presStyleCnt="0"/>
      <dgm:spPr/>
    </dgm:pt>
    <dgm:pt modelId="{C0A708D5-5A43-4018-9159-7CF8FEFCAA5F}" type="pres">
      <dgm:prSet presAssocID="{2D837A9D-BD48-4D78-891A-B8CA67079DD4}" presName="parentLeftMargin" presStyleLbl="node1" presStyleIdx="0" presStyleCnt="2"/>
      <dgm:spPr/>
    </dgm:pt>
    <dgm:pt modelId="{3E6C55A6-F7B0-4219-B9D4-94EED5A80D41}" type="pres">
      <dgm:prSet presAssocID="{2D837A9D-BD48-4D78-891A-B8CA67079DD4}" presName="parentText" presStyleLbl="node1" presStyleIdx="1" presStyleCnt="2">
        <dgm:presLayoutVars>
          <dgm:chMax val="0"/>
          <dgm:bulletEnabled val="1"/>
        </dgm:presLayoutVars>
      </dgm:prSet>
      <dgm:spPr/>
    </dgm:pt>
    <dgm:pt modelId="{F5E3FD6E-14B8-42F3-BBCF-A8CBDC8AC78C}" type="pres">
      <dgm:prSet presAssocID="{2D837A9D-BD48-4D78-891A-B8CA67079DD4}" presName="negativeSpace" presStyleCnt="0"/>
      <dgm:spPr/>
    </dgm:pt>
    <dgm:pt modelId="{61C67031-9FCE-4569-9CCA-9180CA5C3F29}" type="pres">
      <dgm:prSet presAssocID="{2D837A9D-BD48-4D78-891A-B8CA67079DD4}" presName="childText" presStyleLbl="conFgAcc1" presStyleIdx="1" presStyleCnt="2">
        <dgm:presLayoutVars>
          <dgm:bulletEnabled val="1"/>
        </dgm:presLayoutVars>
      </dgm:prSet>
      <dgm:spPr/>
    </dgm:pt>
  </dgm:ptLst>
  <dgm:cxnLst>
    <dgm:cxn modelId="{54B2780F-8B7B-4DFA-AD83-B5EB6A702237}" srcId="{2D837A9D-BD48-4D78-891A-B8CA67079DD4}" destId="{74627220-169F-428E-9BCC-3192BB11141E}" srcOrd="1" destOrd="0" parTransId="{0DB8F8AA-B470-4027-882B-743C6FB3C6BD}" sibTransId="{9E3CB043-F379-424B-B0FA-B214A92E6293}"/>
    <dgm:cxn modelId="{2E3AB815-CB7B-45D5-9441-EFBD6AA8E543}" srcId="{F70AE622-DA68-4547-93FB-560BB5939875}" destId="{2D837A9D-BD48-4D78-891A-B8CA67079DD4}" srcOrd="1" destOrd="0" parTransId="{314E58C6-EB84-4A06-AEF5-C5D16171C01D}" sibTransId="{BB0F3CB4-392A-49C5-8473-69D29E4AB0D1}"/>
    <dgm:cxn modelId="{F064A817-B09E-4986-A282-4112D681223A}" type="presOf" srcId="{A99EA1D7-3C83-4977-8D91-477180AF93B5}" destId="{C00D90FA-C42A-4A87-A524-448FEE1EC00B}" srcOrd="0" destOrd="0" presId="urn:microsoft.com/office/officeart/2005/8/layout/list1"/>
    <dgm:cxn modelId="{39425A28-84A2-4171-A328-509BFF530CA5}" srcId="{2D837A9D-BD48-4D78-891A-B8CA67079DD4}" destId="{64244066-254D-46FB-B559-CBB712A82E67}" srcOrd="0" destOrd="0" parTransId="{6161724A-56DE-4BDC-9B06-D9DFA8F79137}" sibTransId="{1E3DE536-EDBC-4793-A3AD-16DC67D00726}"/>
    <dgm:cxn modelId="{A8B4C93B-EC0C-4A5D-AC25-3B68CBC010E2}" srcId="{F70AE622-DA68-4547-93FB-560BB5939875}" destId="{A99EA1D7-3C83-4977-8D91-477180AF93B5}" srcOrd="0" destOrd="0" parTransId="{7D9A5C8D-AAC3-48B1-B3E8-7FD07917717F}" sibTransId="{CE72D8B3-EB21-4E21-986A-8442D2FD67B3}"/>
    <dgm:cxn modelId="{A91B7B65-A1D6-467A-8348-4E0B052F8572}" type="presOf" srcId="{F5F74589-4BA3-4244-8731-69508F2A85C6}" destId="{308634CF-7159-48A0-8678-3EC173E21AFC}" srcOrd="0" destOrd="0" presId="urn:microsoft.com/office/officeart/2005/8/layout/list1"/>
    <dgm:cxn modelId="{9A37A372-42D7-4E31-922D-38E222B8C5BF}" type="presOf" srcId="{10FC20A0-7C06-444D-BC9F-399AA178B0C9}" destId="{61C67031-9FCE-4569-9CCA-9180CA5C3F29}" srcOrd="0" destOrd="2" presId="urn:microsoft.com/office/officeart/2005/8/layout/list1"/>
    <dgm:cxn modelId="{88D1A075-FB9F-4991-B43D-F303E4940B0F}" type="presOf" srcId="{2D837A9D-BD48-4D78-891A-B8CA67079DD4}" destId="{3E6C55A6-F7B0-4219-B9D4-94EED5A80D41}" srcOrd="1" destOrd="0" presId="urn:microsoft.com/office/officeart/2005/8/layout/list1"/>
    <dgm:cxn modelId="{8CCB7A8C-AD00-4F6B-9735-BBD52269D84C}" srcId="{A99EA1D7-3C83-4977-8D91-477180AF93B5}" destId="{F5F74589-4BA3-4244-8731-69508F2A85C6}" srcOrd="0" destOrd="0" parTransId="{28CD4A3F-9EDD-443F-9994-0C355882B1FF}" sibTransId="{A73EB0DD-DDF6-45B7-B663-7964B556C3CA}"/>
    <dgm:cxn modelId="{4308348E-0DC8-4BFB-8DEE-A6D7BB45EFF9}" srcId="{2D837A9D-BD48-4D78-891A-B8CA67079DD4}" destId="{10FC20A0-7C06-444D-BC9F-399AA178B0C9}" srcOrd="2" destOrd="0" parTransId="{AEA01D87-B5EC-408C-805B-878B6E2C937D}" sibTransId="{1384D7CD-6637-49B5-9437-1FFF59EF86C2}"/>
    <dgm:cxn modelId="{ECA353B4-C8BD-492E-9656-A1A3F234D788}" type="presOf" srcId="{F70AE622-DA68-4547-93FB-560BB5939875}" destId="{FB5B2A9B-019C-4E68-B22E-EDD8FDB340C1}" srcOrd="0" destOrd="0" presId="urn:microsoft.com/office/officeart/2005/8/layout/list1"/>
    <dgm:cxn modelId="{033072BE-D7D7-4F2E-B18C-FC303B4E7EBE}" type="presOf" srcId="{64244066-254D-46FB-B559-CBB712A82E67}" destId="{61C67031-9FCE-4569-9CCA-9180CA5C3F29}" srcOrd="0" destOrd="0" presId="urn:microsoft.com/office/officeart/2005/8/layout/list1"/>
    <dgm:cxn modelId="{A318ABBE-342A-48AE-B550-D9108750A25D}" type="presOf" srcId="{74627220-169F-428E-9BCC-3192BB11141E}" destId="{61C67031-9FCE-4569-9CCA-9180CA5C3F29}" srcOrd="0" destOrd="1" presId="urn:microsoft.com/office/officeart/2005/8/layout/list1"/>
    <dgm:cxn modelId="{630C6ADC-69CC-4407-9115-0DD48F3CFBA8}" type="presOf" srcId="{2D837A9D-BD48-4D78-891A-B8CA67079DD4}" destId="{C0A708D5-5A43-4018-9159-7CF8FEFCAA5F}" srcOrd="0" destOrd="0" presId="urn:microsoft.com/office/officeart/2005/8/layout/list1"/>
    <dgm:cxn modelId="{19ABEFE6-68A1-4F50-8797-6CC36E8B4338}" type="presOf" srcId="{A99EA1D7-3C83-4977-8D91-477180AF93B5}" destId="{DADC5CA2-6B5B-4FDC-894D-FA33A5A54BD6}" srcOrd="1" destOrd="0" presId="urn:microsoft.com/office/officeart/2005/8/layout/list1"/>
    <dgm:cxn modelId="{94786DFE-B299-45E2-A287-49A598F80546}" type="presParOf" srcId="{FB5B2A9B-019C-4E68-B22E-EDD8FDB340C1}" destId="{E94F82E3-53F7-4ABF-8B54-0EAD53B33E92}" srcOrd="0" destOrd="0" presId="urn:microsoft.com/office/officeart/2005/8/layout/list1"/>
    <dgm:cxn modelId="{C9B966BB-3C85-47C0-BD57-FDAE1D7C3339}" type="presParOf" srcId="{E94F82E3-53F7-4ABF-8B54-0EAD53B33E92}" destId="{C00D90FA-C42A-4A87-A524-448FEE1EC00B}" srcOrd="0" destOrd="0" presId="urn:microsoft.com/office/officeart/2005/8/layout/list1"/>
    <dgm:cxn modelId="{8CBA4CB2-F724-47AC-94E9-139E1CD16C0F}" type="presParOf" srcId="{E94F82E3-53F7-4ABF-8B54-0EAD53B33E92}" destId="{DADC5CA2-6B5B-4FDC-894D-FA33A5A54BD6}" srcOrd="1" destOrd="0" presId="urn:microsoft.com/office/officeart/2005/8/layout/list1"/>
    <dgm:cxn modelId="{1A162F40-157F-46B0-AA6D-84C9BA54F488}" type="presParOf" srcId="{FB5B2A9B-019C-4E68-B22E-EDD8FDB340C1}" destId="{E5AB25AA-61B8-45A8-8FB9-F548D2B72DC8}" srcOrd="1" destOrd="0" presId="urn:microsoft.com/office/officeart/2005/8/layout/list1"/>
    <dgm:cxn modelId="{2E1AD138-7989-4AB3-ADE0-8E4DDA10BB78}" type="presParOf" srcId="{FB5B2A9B-019C-4E68-B22E-EDD8FDB340C1}" destId="{308634CF-7159-48A0-8678-3EC173E21AFC}" srcOrd="2" destOrd="0" presId="urn:microsoft.com/office/officeart/2005/8/layout/list1"/>
    <dgm:cxn modelId="{54541BF7-A666-4F0C-84CA-0CB6B428087E}" type="presParOf" srcId="{FB5B2A9B-019C-4E68-B22E-EDD8FDB340C1}" destId="{ED73707F-0934-4DD1-8CF3-32AA48AB6B28}" srcOrd="3" destOrd="0" presId="urn:microsoft.com/office/officeart/2005/8/layout/list1"/>
    <dgm:cxn modelId="{4F87B988-14D6-470D-947F-1060265635C6}" type="presParOf" srcId="{FB5B2A9B-019C-4E68-B22E-EDD8FDB340C1}" destId="{CDB30FB2-BCA3-49E1-975B-A1F19C4BD061}" srcOrd="4" destOrd="0" presId="urn:microsoft.com/office/officeart/2005/8/layout/list1"/>
    <dgm:cxn modelId="{87CFD35C-40DD-49E6-B57F-E607AC9FA4E2}" type="presParOf" srcId="{CDB30FB2-BCA3-49E1-975B-A1F19C4BD061}" destId="{C0A708D5-5A43-4018-9159-7CF8FEFCAA5F}" srcOrd="0" destOrd="0" presId="urn:microsoft.com/office/officeart/2005/8/layout/list1"/>
    <dgm:cxn modelId="{E759BB5D-2AEC-4CD4-BAD8-76F0F919598D}" type="presParOf" srcId="{CDB30FB2-BCA3-49E1-975B-A1F19C4BD061}" destId="{3E6C55A6-F7B0-4219-B9D4-94EED5A80D41}" srcOrd="1" destOrd="0" presId="urn:microsoft.com/office/officeart/2005/8/layout/list1"/>
    <dgm:cxn modelId="{83ED98EA-EA61-48BA-9AE8-06CCAEFD104A}" type="presParOf" srcId="{FB5B2A9B-019C-4E68-B22E-EDD8FDB340C1}" destId="{F5E3FD6E-14B8-42F3-BBCF-A8CBDC8AC78C}" srcOrd="5" destOrd="0" presId="urn:microsoft.com/office/officeart/2005/8/layout/list1"/>
    <dgm:cxn modelId="{3A92D61E-4765-4890-B419-45CCAC3BC7FE}" type="presParOf" srcId="{FB5B2A9B-019C-4E68-B22E-EDD8FDB340C1}" destId="{61C67031-9FCE-4569-9CCA-9180CA5C3F2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231F01-6546-4534-BBEE-485FE7DDF065}"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F4AE2398-1DF4-4076-AC03-FD45B29E7149}">
      <dgm:prSet/>
      <dgm:spPr/>
      <dgm:t>
        <a:bodyPr/>
        <a:lstStyle/>
        <a:p>
          <a:r>
            <a:rPr lang="en-US" b="1"/>
            <a:t>Intent</a:t>
          </a:r>
          <a:endParaRPr lang="en-US"/>
        </a:p>
      </dgm:t>
    </dgm:pt>
    <dgm:pt modelId="{3862E7C6-DF31-44C6-A444-7A2644EB2112}" type="parTrans" cxnId="{AD8C5201-4E00-4010-B06B-FB242F6CF83F}">
      <dgm:prSet/>
      <dgm:spPr/>
      <dgm:t>
        <a:bodyPr/>
        <a:lstStyle/>
        <a:p>
          <a:endParaRPr lang="en-US"/>
        </a:p>
      </dgm:t>
    </dgm:pt>
    <dgm:pt modelId="{BB9F49DD-1147-4546-B17E-A32653DD7739}" type="sibTrans" cxnId="{AD8C5201-4E00-4010-B06B-FB242F6CF83F}">
      <dgm:prSet/>
      <dgm:spPr/>
      <dgm:t>
        <a:bodyPr/>
        <a:lstStyle/>
        <a:p>
          <a:endParaRPr lang="en-US"/>
        </a:p>
      </dgm:t>
    </dgm:pt>
    <dgm:pt modelId="{5DA31041-DBDC-47E3-A2A1-2DF2300AA84A}">
      <dgm:prSet/>
      <dgm:spPr/>
      <dgm:t>
        <a:bodyPr/>
        <a:lstStyle/>
        <a:p>
          <a:r>
            <a:rPr lang="en-US"/>
            <a:t>Encapsulate a request as an object, thereby letting you parameterize clients with different requests, queue or log requests, and support undoable operations.</a:t>
          </a:r>
        </a:p>
      </dgm:t>
    </dgm:pt>
    <dgm:pt modelId="{30575EAC-3400-4B93-8E58-331986E262C9}" type="parTrans" cxnId="{6D96DBE2-F1C7-47FE-AF7A-2A3A8A2C2704}">
      <dgm:prSet/>
      <dgm:spPr/>
      <dgm:t>
        <a:bodyPr/>
        <a:lstStyle/>
        <a:p>
          <a:endParaRPr lang="en-US"/>
        </a:p>
      </dgm:t>
    </dgm:pt>
    <dgm:pt modelId="{F625EF85-7298-4991-9C5E-331CD0C28CAB}" type="sibTrans" cxnId="{6D96DBE2-F1C7-47FE-AF7A-2A3A8A2C2704}">
      <dgm:prSet/>
      <dgm:spPr/>
      <dgm:t>
        <a:bodyPr/>
        <a:lstStyle/>
        <a:p>
          <a:endParaRPr lang="en-US"/>
        </a:p>
      </dgm:t>
    </dgm:pt>
    <dgm:pt modelId="{DE2F99B9-F549-475B-8B45-B11AD83C673C}">
      <dgm:prSet/>
      <dgm:spPr/>
      <dgm:t>
        <a:bodyPr/>
        <a:lstStyle/>
        <a:p>
          <a:r>
            <a:rPr lang="en-US"/>
            <a:t>Promote "invocation of a method on an object" to full object status</a:t>
          </a:r>
        </a:p>
      </dgm:t>
    </dgm:pt>
    <dgm:pt modelId="{817A44A2-9E1A-4DEF-98EE-4DD53E901B86}" type="parTrans" cxnId="{78BCCAD0-36EC-4F7B-A4D1-C5CC1FFD253D}">
      <dgm:prSet/>
      <dgm:spPr/>
      <dgm:t>
        <a:bodyPr/>
        <a:lstStyle/>
        <a:p>
          <a:endParaRPr lang="en-US"/>
        </a:p>
      </dgm:t>
    </dgm:pt>
    <dgm:pt modelId="{A48EFA69-3A98-4041-9455-0D8A303069D8}" type="sibTrans" cxnId="{78BCCAD0-36EC-4F7B-A4D1-C5CC1FFD253D}">
      <dgm:prSet/>
      <dgm:spPr/>
      <dgm:t>
        <a:bodyPr/>
        <a:lstStyle/>
        <a:p>
          <a:endParaRPr lang="en-US"/>
        </a:p>
      </dgm:t>
    </dgm:pt>
    <dgm:pt modelId="{ECB4E604-D3C7-4270-A56C-0DE609735CF2}">
      <dgm:prSet/>
      <dgm:spPr/>
      <dgm:t>
        <a:bodyPr/>
        <a:lstStyle/>
        <a:p>
          <a:r>
            <a:rPr lang="en-US"/>
            <a:t>An object-oriented callback</a:t>
          </a:r>
        </a:p>
      </dgm:t>
    </dgm:pt>
    <dgm:pt modelId="{48DEC742-9674-49B8-BDF5-98C137E0FB31}" type="parTrans" cxnId="{D17EBED6-9B85-441B-A286-8E044C33F6D9}">
      <dgm:prSet/>
      <dgm:spPr/>
      <dgm:t>
        <a:bodyPr/>
        <a:lstStyle/>
        <a:p>
          <a:endParaRPr lang="en-US"/>
        </a:p>
      </dgm:t>
    </dgm:pt>
    <dgm:pt modelId="{4FBFF868-8E94-4111-AD67-B0A2174B9A92}" type="sibTrans" cxnId="{D17EBED6-9B85-441B-A286-8E044C33F6D9}">
      <dgm:prSet/>
      <dgm:spPr/>
      <dgm:t>
        <a:bodyPr/>
        <a:lstStyle/>
        <a:p>
          <a:endParaRPr lang="en-US"/>
        </a:p>
      </dgm:t>
    </dgm:pt>
    <dgm:pt modelId="{EBF3C6DF-E787-479A-88B9-D28CB4182160}">
      <dgm:prSet/>
      <dgm:spPr/>
      <dgm:t>
        <a:bodyPr/>
        <a:lstStyle/>
        <a:p>
          <a:r>
            <a:rPr lang="en-US" b="1"/>
            <a:t>Problem</a:t>
          </a:r>
          <a:endParaRPr lang="en-US"/>
        </a:p>
      </dgm:t>
    </dgm:pt>
    <dgm:pt modelId="{A1FA9F7C-13FA-4242-9D43-80B0DACA6EC2}" type="parTrans" cxnId="{F9532E37-3E32-4F7C-A99F-C1A99C1C62AA}">
      <dgm:prSet/>
      <dgm:spPr/>
      <dgm:t>
        <a:bodyPr/>
        <a:lstStyle/>
        <a:p>
          <a:endParaRPr lang="en-US"/>
        </a:p>
      </dgm:t>
    </dgm:pt>
    <dgm:pt modelId="{60BB1C91-04B3-4AB4-BFEE-F8E7D78FAFF2}" type="sibTrans" cxnId="{F9532E37-3E32-4F7C-A99F-C1A99C1C62AA}">
      <dgm:prSet/>
      <dgm:spPr/>
      <dgm:t>
        <a:bodyPr/>
        <a:lstStyle/>
        <a:p>
          <a:endParaRPr lang="en-US"/>
        </a:p>
      </dgm:t>
    </dgm:pt>
    <dgm:pt modelId="{65315195-7A52-46B7-A35C-6814FF8F31C7}">
      <dgm:prSet/>
      <dgm:spPr/>
      <dgm:t>
        <a:bodyPr/>
        <a:lstStyle/>
        <a:p>
          <a:r>
            <a:rPr lang="en-US"/>
            <a:t>Need to issue requests to objects without knowing anything about the operation being requested or the receiver of the request.</a:t>
          </a:r>
        </a:p>
      </dgm:t>
    </dgm:pt>
    <dgm:pt modelId="{C4C22635-33BF-4BFA-8D5B-C80AC67C5550}" type="parTrans" cxnId="{FF8C42BD-F778-4E82-A32D-A30824D0A00C}">
      <dgm:prSet/>
      <dgm:spPr/>
      <dgm:t>
        <a:bodyPr/>
        <a:lstStyle/>
        <a:p>
          <a:endParaRPr lang="en-US"/>
        </a:p>
      </dgm:t>
    </dgm:pt>
    <dgm:pt modelId="{C372F131-C3B4-41D9-8CF4-AD1A873A5DAF}" type="sibTrans" cxnId="{FF8C42BD-F778-4E82-A32D-A30824D0A00C}">
      <dgm:prSet/>
      <dgm:spPr/>
      <dgm:t>
        <a:bodyPr/>
        <a:lstStyle/>
        <a:p>
          <a:endParaRPr lang="en-US"/>
        </a:p>
      </dgm:t>
    </dgm:pt>
    <dgm:pt modelId="{BF849E2F-3238-4A89-84EB-65CCB9E913D4}" type="pres">
      <dgm:prSet presAssocID="{13231F01-6546-4534-BBEE-485FE7DDF065}" presName="linear" presStyleCnt="0">
        <dgm:presLayoutVars>
          <dgm:dir/>
          <dgm:animLvl val="lvl"/>
          <dgm:resizeHandles val="exact"/>
        </dgm:presLayoutVars>
      </dgm:prSet>
      <dgm:spPr/>
    </dgm:pt>
    <dgm:pt modelId="{C5D3B9AD-6952-496B-A255-953C4843E868}" type="pres">
      <dgm:prSet presAssocID="{F4AE2398-1DF4-4076-AC03-FD45B29E7149}" presName="parentLin" presStyleCnt="0"/>
      <dgm:spPr/>
    </dgm:pt>
    <dgm:pt modelId="{4B9D34F9-019E-463D-999E-6440FB25FFC7}" type="pres">
      <dgm:prSet presAssocID="{F4AE2398-1DF4-4076-AC03-FD45B29E7149}" presName="parentLeftMargin" presStyleLbl="node1" presStyleIdx="0" presStyleCnt="2"/>
      <dgm:spPr/>
    </dgm:pt>
    <dgm:pt modelId="{F94136D8-5CD6-4C2B-BCB6-04A881373F48}" type="pres">
      <dgm:prSet presAssocID="{F4AE2398-1DF4-4076-AC03-FD45B29E7149}" presName="parentText" presStyleLbl="node1" presStyleIdx="0" presStyleCnt="2">
        <dgm:presLayoutVars>
          <dgm:chMax val="0"/>
          <dgm:bulletEnabled val="1"/>
        </dgm:presLayoutVars>
      </dgm:prSet>
      <dgm:spPr/>
    </dgm:pt>
    <dgm:pt modelId="{776D9E5E-FE62-4F55-905D-FCA820AC65CF}" type="pres">
      <dgm:prSet presAssocID="{F4AE2398-1DF4-4076-AC03-FD45B29E7149}" presName="negativeSpace" presStyleCnt="0"/>
      <dgm:spPr/>
    </dgm:pt>
    <dgm:pt modelId="{78E17A4B-B543-4B8F-AEC5-7A6F3D6E21C9}" type="pres">
      <dgm:prSet presAssocID="{F4AE2398-1DF4-4076-AC03-FD45B29E7149}" presName="childText" presStyleLbl="conFgAcc1" presStyleIdx="0" presStyleCnt="2">
        <dgm:presLayoutVars>
          <dgm:bulletEnabled val="1"/>
        </dgm:presLayoutVars>
      </dgm:prSet>
      <dgm:spPr/>
    </dgm:pt>
    <dgm:pt modelId="{7EC678AC-ED03-4BAC-B861-79E9B02D3664}" type="pres">
      <dgm:prSet presAssocID="{BB9F49DD-1147-4546-B17E-A32653DD7739}" presName="spaceBetweenRectangles" presStyleCnt="0"/>
      <dgm:spPr/>
    </dgm:pt>
    <dgm:pt modelId="{CFF272B5-ED19-47D3-AFEF-CB3B5D5D669A}" type="pres">
      <dgm:prSet presAssocID="{EBF3C6DF-E787-479A-88B9-D28CB4182160}" presName="parentLin" presStyleCnt="0"/>
      <dgm:spPr/>
    </dgm:pt>
    <dgm:pt modelId="{D43E9DBA-527D-46ED-9E9D-16457061743E}" type="pres">
      <dgm:prSet presAssocID="{EBF3C6DF-E787-479A-88B9-D28CB4182160}" presName="parentLeftMargin" presStyleLbl="node1" presStyleIdx="0" presStyleCnt="2"/>
      <dgm:spPr/>
    </dgm:pt>
    <dgm:pt modelId="{29075314-845A-4C95-AAA7-D321830CE515}" type="pres">
      <dgm:prSet presAssocID="{EBF3C6DF-E787-479A-88B9-D28CB4182160}" presName="parentText" presStyleLbl="node1" presStyleIdx="1" presStyleCnt="2">
        <dgm:presLayoutVars>
          <dgm:chMax val="0"/>
          <dgm:bulletEnabled val="1"/>
        </dgm:presLayoutVars>
      </dgm:prSet>
      <dgm:spPr/>
    </dgm:pt>
    <dgm:pt modelId="{27E36A49-6275-4FD3-BD9A-708517D0FB12}" type="pres">
      <dgm:prSet presAssocID="{EBF3C6DF-E787-479A-88B9-D28CB4182160}" presName="negativeSpace" presStyleCnt="0"/>
      <dgm:spPr/>
    </dgm:pt>
    <dgm:pt modelId="{FA6CC3A8-ED95-4694-95D3-B8305D61671D}" type="pres">
      <dgm:prSet presAssocID="{EBF3C6DF-E787-479A-88B9-D28CB4182160}" presName="childText" presStyleLbl="conFgAcc1" presStyleIdx="1" presStyleCnt="2">
        <dgm:presLayoutVars>
          <dgm:bulletEnabled val="1"/>
        </dgm:presLayoutVars>
      </dgm:prSet>
      <dgm:spPr/>
    </dgm:pt>
  </dgm:ptLst>
  <dgm:cxnLst>
    <dgm:cxn modelId="{AD8C5201-4E00-4010-B06B-FB242F6CF83F}" srcId="{13231F01-6546-4534-BBEE-485FE7DDF065}" destId="{F4AE2398-1DF4-4076-AC03-FD45B29E7149}" srcOrd="0" destOrd="0" parTransId="{3862E7C6-DF31-44C6-A444-7A2644EB2112}" sibTransId="{BB9F49DD-1147-4546-B17E-A32653DD7739}"/>
    <dgm:cxn modelId="{82B30015-303E-4B69-B9AD-0D7C33A2D58B}" type="presOf" srcId="{5DA31041-DBDC-47E3-A2A1-2DF2300AA84A}" destId="{78E17A4B-B543-4B8F-AEC5-7A6F3D6E21C9}" srcOrd="0" destOrd="0" presId="urn:microsoft.com/office/officeart/2005/8/layout/list1"/>
    <dgm:cxn modelId="{29467D2C-F3FF-4A0E-9C9F-158EE17A0605}" type="presOf" srcId="{ECB4E604-D3C7-4270-A56C-0DE609735CF2}" destId="{78E17A4B-B543-4B8F-AEC5-7A6F3D6E21C9}" srcOrd="0" destOrd="2" presId="urn:microsoft.com/office/officeart/2005/8/layout/list1"/>
    <dgm:cxn modelId="{F9532E37-3E32-4F7C-A99F-C1A99C1C62AA}" srcId="{13231F01-6546-4534-BBEE-485FE7DDF065}" destId="{EBF3C6DF-E787-479A-88B9-D28CB4182160}" srcOrd="1" destOrd="0" parTransId="{A1FA9F7C-13FA-4242-9D43-80B0DACA6EC2}" sibTransId="{60BB1C91-04B3-4AB4-BFEE-F8E7D78FAFF2}"/>
    <dgm:cxn modelId="{BAA5BA6C-106A-40D6-8140-1074E93E762E}" type="presOf" srcId="{65315195-7A52-46B7-A35C-6814FF8F31C7}" destId="{FA6CC3A8-ED95-4694-95D3-B8305D61671D}" srcOrd="0" destOrd="0" presId="urn:microsoft.com/office/officeart/2005/8/layout/list1"/>
    <dgm:cxn modelId="{8FFA0153-B649-4777-90E7-A392A6EBE6C5}" type="presOf" srcId="{EBF3C6DF-E787-479A-88B9-D28CB4182160}" destId="{29075314-845A-4C95-AAA7-D321830CE515}" srcOrd="1" destOrd="0" presId="urn:microsoft.com/office/officeart/2005/8/layout/list1"/>
    <dgm:cxn modelId="{545F508F-DA11-446D-8B8A-12241FD1C2F1}" type="presOf" srcId="{DE2F99B9-F549-475B-8B45-B11AD83C673C}" destId="{78E17A4B-B543-4B8F-AEC5-7A6F3D6E21C9}" srcOrd="0" destOrd="1" presId="urn:microsoft.com/office/officeart/2005/8/layout/list1"/>
    <dgm:cxn modelId="{C50EA0A4-4301-4E6C-AE9B-BD5D1FDB8430}" type="presOf" srcId="{EBF3C6DF-E787-479A-88B9-D28CB4182160}" destId="{D43E9DBA-527D-46ED-9E9D-16457061743E}" srcOrd="0" destOrd="0" presId="urn:microsoft.com/office/officeart/2005/8/layout/list1"/>
    <dgm:cxn modelId="{FF8C42BD-F778-4E82-A32D-A30824D0A00C}" srcId="{EBF3C6DF-E787-479A-88B9-D28CB4182160}" destId="{65315195-7A52-46B7-A35C-6814FF8F31C7}" srcOrd="0" destOrd="0" parTransId="{C4C22635-33BF-4BFA-8D5B-C80AC67C5550}" sibTransId="{C372F131-C3B4-41D9-8CF4-AD1A873A5DAF}"/>
    <dgm:cxn modelId="{556B14CD-8F0B-47E9-8DA4-332C949DF0CE}" type="presOf" srcId="{F4AE2398-1DF4-4076-AC03-FD45B29E7149}" destId="{F94136D8-5CD6-4C2B-BCB6-04A881373F48}" srcOrd="1" destOrd="0" presId="urn:microsoft.com/office/officeart/2005/8/layout/list1"/>
    <dgm:cxn modelId="{78BCCAD0-36EC-4F7B-A4D1-C5CC1FFD253D}" srcId="{F4AE2398-1DF4-4076-AC03-FD45B29E7149}" destId="{DE2F99B9-F549-475B-8B45-B11AD83C673C}" srcOrd="1" destOrd="0" parTransId="{817A44A2-9E1A-4DEF-98EE-4DD53E901B86}" sibTransId="{A48EFA69-3A98-4041-9455-0D8A303069D8}"/>
    <dgm:cxn modelId="{D17EBED6-9B85-441B-A286-8E044C33F6D9}" srcId="{F4AE2398-1DF4-4076-AC03-FD45B29E7149}" destId="{ECB4E604-D3C7-4270-A56C-0DE609735CF2}" srcOrd="2" destOrd="0" parTransId="{48DEC742-9674-49B8-BDF5-98C137E0FB31}" sibTransId="{4FBFF868-8E94-4111-AD67-B0A2174B9A92}"/>
    <dgm:cxn modelId="{9FAC34DE-751C-4671-894C-0D6C36E04535}" type="presOf" srcId="{F4AE2398-1DF4-4076-AC03-FD45B29E7149}" destId="{4B9D34F9-019E-463D-999E-6440FB25FFC7}" srcOrd="0" destOrd="0" presId="urn:microsoft.com/office/officeart/2005/8/layout/list1"/>
    <dgm:cxn modelId="{6D96DBE2-F1C7-47FE-AF7A-2A3A8A2C2704}" srcId="{F4AE2398-1DF4-4076-AC03-FD45B29E7149}" destId="{5DA31041-DBDC-47E3-A2A1-2DF2300AA84A}" srcOrd="0" destOrd="0" parTransId="{30575EAC-3400-4B93-8E58-331986E262C9}" sibTransId="{F625EF85-7298-4991-9C5E-331CD0C28CAB}"/>
    <dgm:cxn modelId="{FE82B4F9-A53E-4262-B4BC-AA0E58AB6D2C}" type="presOf" srcId="{13231F01-6546-4534-BBEE-485FE7DDF065}" destId="{BF849E2F-3238-4A89-84EB-65CCB9E913D4}" srcOrd="0" destOrd="0" presId="urn:microsoft.com/office/officeart/2005/8/layout/list1"/>
    <dgm:cxn modelId="{9B65AE4B-C444-4B80-BC40-7DBB39A6F58D}" type="presParOf" srcId="{BF849E2F-3238-4A89-84EB-65CCB9E913D4}" destId="{C5D3B9AD-6952-496B-A255-953C4843E868}" srcOrd="0" destOrd="0" presId="urn:microsoft.com/office/officeart/2005/8/layout/list1"/>
    <dgm:cxn modelId="{0A55ADA9-9A35-4354-9802-8CEFC8B48911}" type="presParOf" srcId="{C5D3B9AD-6952-496B-A255-953C4843E868}" destId="{4B9D34F9-019E-463D-999E-6440FB25FFC7}" srcOrd="0" destOrd="0" presId="urn:microsoft.com/office/officeart/2005/8/layout/list1"/>
    <dgm:cxn modelId="{98C59805-0B4E-4266-AA59-FD64DA8B4911}" type="presParOf" srcId="{C5D3B9AD-6952-496B-A255-953C4843E868}" destId="{F94136D8-5CD6-4C2B-BCB6-04A881373F48}" srcOrd="1" destOrd="0" presId="urn:microsoft.com/office/officeart/2005/8/layout/list1"/>
    <dgm:cxn modelId="{DC22C43D-EBD7-4C12-BE69-A768DA9EBFF2}" type="presParOf" srcId="{BF849E2F-3238-4A89-84EB-65CCB9E913D4}" destId="{776D9E5E-FE62-4F55-905D-FCA820AC65CF}" srcOrd="1" destOrd="0" presId="urn:microsoft.com/office/officeart/2005/8/layout/list1"/>
    <dgm:cxn modelId="{BB080D16-ABFC-41DC-81C6-265732B62503}" type="presParOf" srcId="{BF849E2F-3238-4A89-84EB-65CCB9E913D4}" destId="{78E17A4B-B543-4B8F-AEC5-7A6F3D6E21C9}" srcOrd="2" destOrd="0" presId="urn:microsoft.com/office/officeart/2005/8/layout/list1"/>
    <dgm:cxn modelId="{BA80DACA-E1CD-44A4-B0FA-B7FC3171AD84}" type="presParOf" srcId="{BF849E2F-3238-4A89-84EB-65CCB9E913D4}" destId="{7EC678AC-ED03-4BAC-B861-79E9B02D3664}" srcOrd="3" destOrd="0" presId="urn:microsoft.com/office/officeart/2005/8/layout/list1"/>
    <dgm:cxn modelId="{4635EBD8-C7E6-4B86-8930-C8300A9438A8}" type="presParOf" srcId="{BF849E2F-3238-4A89-84EB-65CCB9E913D4}" destId="{CFF272B5-ED19-47D3-AFEF-CB3B5D5D669A}" srcOrd="4" destOrd="0" presId="urn:microsoft.com/office/officeart/2005/8/layout/list1"/>
    <dgm:cxn modelId="{57402493-8DE3-4577-A2D9-6FB44E35882A}" type="presParOf" srcId="{CFF272B5-ED19-47D3-AFEF-CB3B5D5D669A}" destId="{D43E9DBA-527D-46ED-9E9D-16457061743E}" srcOrd="0" destOrd="0" presId="urn:microsoft.com/office/officeart/2005/8/layout/list1"/>
    <dgm:cxn modelId="{376D4381-23BA-436A-A1D1-578B2AA70172}" type="presParOf" srcId="{CFF272B5-ED19-47D3-AFEF-CB3B5D5D669A}" destId="{29075314-845A-4C95-AAA7-D321830CE515}" srcOrd="1" destOrd="0" presId="urn:microsoft.com/office/officeart/2005/8/layout/list1"/>
    <dgm:cxn modelId="{179F9060-E559-48C8-BA38-22ADD4D86F21}" type="presParOf" srcId="{BF849E2F-3238-4A89-84EB-65CCB9E913D4}" destId="{27E36A49-6275-4FD3-BD9A-708517D0FB12}" srcOrd="5" destOrd="0" presId="urn:microsoft.com/office/officeart/2005/8/layout/list1"/>
    <dgm:cxn modelId="{8B9B094B-86A2-492E-9EB1-0AEE5A868E12}" type="presParOf" srcId="{BF849E2F-3238-4A89-84EB-65CCB9E913D4}" destId="{FA6CC3A8-ED95-4694-95D3-B8305D61671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8634CF-7159-48A0-8678-3EC173E21AFC}">
      <dsp:nvSpPr>
        <dsp:cNvPr id="0" name=""/>
        <dsp:cNvSpPr/>
      </dsp:nvSpPr>
      <dsp:spPr>
        <a:xfrm>
          <a:off x="0" y="426343"/>
          <a:ext cx="6797675" cy="163012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479044" rIns="527575"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Pattern that  attach new behaviors to objects by placing them inside wrapper objects that contain these behaviors.</a:t>
          </a:r>
        </a:p>
      </dsp:txBody>
      <dsp:txXfrm>
        <a:off x="0" y="426343"/>
        <a:ext cx="6797675" cy="1630125"/>
      </dsp:txXfrm>
    </dsp:sp>
    <dsp:sp modelId="{DADC5CA2-6B5B-4FDC-894D-FA33A5A54BD6}">
      <dsp:nvSpPr>
        <dsp:cNvPr id="0" name=""/>
        <dsp:cNvSpPr/>
      </dsp:nvSpPr>
      <dsp:spPr>
        <a:xfrm>
          <a:off x="339883" y="86863"/>
          <a:ext cx="4758372"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1022350">
            <a:lnSpc>
              <a:spcPct val="90000"/>
            </a:lnSpc>
            <a:spcBef>
              <a:spcPct val="0"/>
            </a:spcBef>
            <a:spcAft>
              <a:spcPct val="35000"/>
            </a:spcAft>
            <a:buNone/>
          </a:pPr>
          <a:r>
            <a:rPr lang="en-US" sz="2300" b="1" kern="1200"/>
            <a:t>Intent</a:t>
          </a:r>
          <a:endParaRPr lang="en-US" sz="2300" kern="1200"/>
        </a:p>
      </dsp:txBody>
      <dsp:txXfrm>
        <a:off x="373027" y="120007"/>
        <a:ext cx="4692084" cy="612672"/>
      </dsp:txXfrm>
    </dsp:sp>
    <dsp:sp modelId="{61C67031-9FCE-4569-9CCA-9180CA5C3F29}">
      <dsp:nvSpPr>
        <dsp:cNvPr id="0" name=""/>
        <dsp:cNvSpPr/>
      </dsp:nvSpPr>
      <dsp:spPr>
        <a:xfrm>
          <a:off x="0" y="2520148"/>
          <a:ext cx="6797675" cy="304289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479044" rIns="527575"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Need to add and remove responsibilities to an object dynamically</a:t>
          </a:r>
        </a:p>
        <a:p>
          <a:pPr marL="228600" lvl="1" indent="-228600" algn="l" defTabSz="1022350">
            <a:lnSpc>
              <a:spcPct val="90000"/>
            </a:lnSpc>
            <a:spcBef>
              <a:spcPct val="0"/>
            </a:spcBef>
            <a:spcAft>
              <a:spcPct val="15000"/>
            </a:spcAft>
            <a:buChar char="•"/>
          </a:pPr>
          <a:r>
            <a:rPr lang="en-US" sz="2300" kern="1200"/>
            <a:t>Inheritance is one of the solution to extend class behaviors. </a:t>
          </a:r>
        </a:p>
        <a:p>
          <a:pPr marL="228600" lvl="1" indent="-228600" algn="l" defTabSz="1022350">
            <a:lnSpc>
              <a:spcPct val="90000"/>
            </a:lnSpc>
            <a:spcBef>
              <a:spcPct val="0"/>
            </a:spcBef>
            <a:spcAft>
              <a:spcPct val="15000"/>
            </a:spcAft>
            <a:buChar char="•"/>
          </a:pPr>
          <a:r>
            <a:rPr lang="en-US" sz="2300" kern="1200"/>
            <a:t>Inheritance is static, can not add new subclasses to a program when it is already compiled and executed.</a:t>
          </a:r>
        </a:p>
      </dsp:txBody>
      <dsp:txXfrm>
        <a:off x="0" y="2520148"/>
        <a:ext cx="6797675" cy="3042899"/>
      </dsp:txXfrm>
    </dsp:sp>
    <dsp:sp modelId="{3E6C55A6-F7B0-4219-B9D4-94EED5A80D41}">
      <dsp:nvSpPr>
        <dsp:cNvPr id="0" name=""/>
        <dsp:cNvSpPr/>
      </dsp:nvSpPr>
      <dsp:spPr>
        <a:xfrm>
          <a:off x="339883" y="2180668"/>
          <a:ext cx="4758372"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1022350">
            <a:lnSpc>
              <a:spcPct val="90000"/>
            </a:lnSpc>
            <a:spcBef>
              <a:spcPct val="0"/>
            </a:spcBef>
            <a:spcAft>
              <a:spcPct val="35000"/>
            </a:spcAft>
            <a:buNone/>
          </a:pPr>
          <a:r>
            <a:rPr lang="en-US" sz="2300" b="1" kern="1200"/>
            <a:t>Problem</a:t>
          </a:r>
          <a:endParaRPr lang="en-US" sz="2300" kern="1200"/>
        </a:p>
      </dsp:txBody>
      <dsp:txXfrm>
        <a:off x="373027" y="2213812"/>
        <a:ext cx="4692084"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E17A4B-B543-4B8F-AEC5-7A6F3D6E21C9}">
      <dsp:nvSpPr>
        <dsp:cNvPr id="0" name=""/>
        <dsp:cNvSpPr/>
      </dsp:nvSpPr>
      <dsp:spPr>
        <a:xfrm>
          <a:off x="0" y="426343"/>
          <a:ext cx="6797675" cy="304289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479044" rIns="527575"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Encapsulate a request as an object, thereby letting you parameterize clients with different requests, queue or log requests, and support undoable operations.</a:t>
          </a:r>
        </a:p>
        <a:p>
          <a:pPr marL="228600" lvl="1" indent="-228600" algn="l" defTabSz="1022350">
            <a:lnSpc>
              <a:spcPct val="90000"/>
            </a:lnSpc>
            <a:spcBef>
              <a:spcPct val="0"/>
            </a:spcBef>
            <a:spcAft>
              <a:spcPct val="15000"/>
            </a:spcAft>
            <a:buChar char="•"/>
          </a:pPr>
          <a:r>
            <a:rPr lang="en-US" sz="2300" kern="1200"/>
            <a:t>Promote "invocation of a method on an object" to full object status</a:t>
          </a:r>
        </a:p>
        <a:p>
          <a:pPr marL="228600" lvl="1" indent="-228600" algn="l" defTabSz="1022350">
            <a:lnSpc>
              <a:spcPct val="90000"/>
            </a:lnSpc>
            <a:spcBef>
              <a:spcPct val="0"/>
            </a:spcBef>
            <a:spcAft>
              <a:spcPct val="15000"/>
            </a:spcAft>
            <a:buChar char="•"/>
          </a:pPr>
          <a:r>
            <a:rPr lang="en-US" sz="2300" kern="1200"/>
            <a:t>An object-oriented callback</a:t>
          </a:r>
        </a:p>
      </dsp:txBody>
      <dsp:txXfrm>
        <a:off x="0" y="426343"/>
        <a:ext cx="6797675" cy="3042899"/>
      </dsp:txXfrm>
    </dsp:sp>
    <dsp:sp modelId="{F94136D8-5CD6-4C2B-BCB6-04A881373F48}">
      <dsp:nvSpPr>
        <dsp:cNvPr id="0" name=""/>
        <dsp:cNvSpPr/>
      </dsp:nvSpPr>
      <dsp:spPr>
        <a:xfrm>
          <a:off x="339883" y="86863"/>
          <a:ext cx="4758372"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1022350">
            <a:lnSpc>
              <a:spcPct val="90000"/>
            </a:lnSpc>
            <a:spcBef>
              <a:spcPct val="0"/>
            </a:spcBef>
            <a:spcAft>
              <a:spcPct val="35000"/>
            </a:spcAft>
            <a:buNone/>
          </a:pPr>
          <a:r>
            <a:rPr lang="en-US" sz="2300" b="1" kern="1200"/>
            <a:t>Intent</a:t>
          </a:r>
          <a:endParaRPr lang="en-US" sz="2300" kern="1200"/>
        </a:p>
      </dsp:txBody>
      <dsp:txXfrm>
        <a:off x="373027" y="120007"/>
        <a:ext cx="4692084" cy="612672"/>
      </dsp:txXfrm>
    </dsp:sp>
    <dsp:sp modelId="{FA6CC3A8-ED95-4694-95D3-B8305D61671D}">
      <dsp:nvSpPr>
        <dsp:cNvPr id="0" name=""/>
        <dsp:cNvSpPr/>
      </dsp:nvSpPr>
      <dsp:spPr>
        <a:xfrm>
          <a:off x="0" y="3932923"/>
          <a:ext cx="6797675" cy="163012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479044" rIns="527575"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Need to issue requests to objects without knowing anything about the operation being requested or the receiver of the request.</a:t>
          </a:r>
        </a:p>
      </dsp:txBody>
      <dsp:txXfrm>
        <a:off x="0" y="3932923"/>
        <a:ext cx="6797675" cy="1630125"/>
      </dsp:txXfrm>
    </dsp:sp>
    <dsp:sp modelId="{29075314-845A-4C95-AAA7-D321830CE515}">
      <dsp:nvSpPr>
        <dsp:cNvPr id="0" name=""/>
        <dsp:cNvSpPr/>
      </dsp:nvSpPr>
      <dsp:spPr>
        <a:xfrm>
          <a:off x="339883" y="3593443"/>
          <a:ext cx="4758372"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1022350">
            <a:lnSpc>
              <a:spcPct val="90000"/>
            </a:lnSpc>
            <a:spcBef>
              <a:spcPct val="0"/>
            </a:spcBef>
            <a:spcAft>
              <a:spcPct val="35000"/>
            </a:spcAft>
            <a:buNone/>
          </a:pPr>
          <a:r>
            <a:rPr lang="en-US" sz="2300" b="1" kern="1200"/>
            <a:t>Problem</a:t>
          </a:r>
          <a:endParaRPr lang="en-US" sz="2300" kern="1200"/>
        </a:p>
      </dsp:txBody>
      <dsp:txXfrm>
        <a:off x="373027" y="3626587"/>
        <a:ext cx="4692084"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A3CDC-E90D-4354-B68C-F682C493A491}" type="datetimeFigureOut">
              <a:rPr lang="en-IN" smtClean="0"/>
              <a:t>20-08-2025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01027-143C-4077-B1BD-DD88E381F22A}" type="slidenum">
              <a:rPr lang="en-IN" smtClean="0"/>
              <a:t>‹#›</a:t>
            </a:fld>
            <a:endParaRPr lang="en-IN"/>
          </a:p>
        </p:txBody>
      </p:sp>
    </p:spTree>
    <p:extLst>
      <p:ext uri="{BB962C8B-B14F-4D97-AF65-F5344CB8AC3E}">
        <p14:creationId xmlns:p14="http://schemas.microsoft.com/office/powerpoint/2010/main" val="498875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6201027-143C-4077-B1BD-DD88E381F22A}" type="slidenum">
              <a:rPr lang="en-IN" smtClean="0"/>
              <a:t>17</a:t>
            </a:fld>
            <a:endParaRPr lang="en-IN"/>
          </a:p>
        </p:txBody>
      </p:sp>
    </p:spTree>
    <p:extLst>
      <p:ext uri="{BB962C8B-B14F-4D97-AF65-F5344CB8AC3E}">
        <p14:creationId xmlns:p14="http://schemas.microsoft.com/office/powerpoint/2010/main" val="1552417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EE4535-0516-4AA2-B13D-17E428040536}" type="datetimeFigureOut">
              <a:rPr lang="en-IN" smtClean="0"/>
              <a:t>20-08-2025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4D219A-D0E8-4CE3-B460-6DF50F90AF6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166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E4535-0516-4AA2-B13D-17E428040536}" type="datetimeFigureOut">
              <a:rPr lang="en-IN" smtClean="0"/>
              <a:t>20-08-2025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4D219A-D0E8-4CE3-B460-6DF50F90AF61}" type="slidenum">
              <a:rPr lang="en-IN" smtClean="0"/>
              <a:t>‹#›</a:t>
            </a:fld>
            <a:endParaRPr lang="en-IN"/>
          </a:p>
        </p:txBody>
      </p:sp>
    </p:spTree>
    <p:extLst>
      <p:ext uri="{BB962C8B-B14F-4D97-AF65-F5344CB8AC3E}">
        <p14:creationId xmlns:p14="http://schemas.microsoft.com/office/powerpoint/2010/main" val="2433800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E4535-0516-4AA2-B13D-17E428040536}" type="datetimeFigureOut">
              <a:rPr lang="en-IN" smtClean="0"/>
              <a:t>20-08-2025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4D219A-D0E8-4CE3-B460-6DF50F90AF61}" type="slidenum">
              <a:rPr lang="en-IN" smtClean="0"/>
              <a:t>‹#›</a:t>
            </a:fld>
            <a:endParaRPr lang="en-IN"/>
          </a:p>
        </p:txBody>
      </p:sp>
    </p:spTree>
    <p:extLst>
      <p:ext uri="{BB962C8B-B14F-4D97-AF65-F5344CB8AC3E}">
        <p14:creationId xmlns:p14="http://schemas.microsoft.com/office/powerpoint/2010/main" val="2212597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E4535-0516-4AA2-B13D-17E428040536}" type="datetimeFigureOut">
              <a:rPr lang="en-IN" smtClean="0"/>
              <a:t>20-08-2025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4D219A-D0E8-4CE3-B460-6DF50F90AF61}" type="slidenum">
              <a:rPr lang="en-IN" smtClean="0"/>
              <a:t>‹#›</a:t>
            </a:fld>
            <a:endParaRPr lang="en-IN"/>
          </a:p>
        </p:txBody>
      </p:sp>
    </p:spTree>
    <p:extLst>
      <p:ext uri="{BB962C8B-B14F-4D97-AF65-F5344CB8AC3E}">
        <p14:creationId xmlns:p14="http://schemas.microsoft.com/office/powerpoint/2010/main" val="2529270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EE4535-0516-4AA2-B13D-17E428040536}" type="datetimeFigureOut">
              <a:rPr lang="en-IN" smtClean="0"/>
              <a:t>20-08-2025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4D219A-D0E8-4CE3-B460-6DF50F90AF6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052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EE4535-0516-4AA2-B13D-17E428040536}" type="datetimeFigureOut">
              <a:rPr lang="en-IN" smtClean="0"/>
              <a:t>20-08-2025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4D219A-D0E8-4CE3-B460-6DF50F90AF61}" type="slidenum">
              <a:rPr lang="en-IN" smtClean="0"/>
              <a:t>‹#›</a:t>
            </a:fld>
            <a:endParaRPr lang="en-IN"/>
          </a:p>
        </p:txBody>
      </p:sp>
    </p:spTree>
    <p:extLst>
      <p:ext uri="{BB962C8B-B14F-4D97-AF65-F5344CB8AC3E}">
        <p14:creationId xmlns:p14="http://schemas.microsoft.com/office/powerpoint/2010/main" val="2119591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EE4535-0516-4AA2-B13D-17E428040536}" type="datetimeFigureOut">
              <a:rPr lang="en-IN" smtClean="0"/>
              <a:t>20-08-2025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4D219A-D0E8-4CE3-B460-6DF50F90AF61}" type="slidenum">
              <a:rPr lang="en-IN" smtClean="0"/>
              <a:t>‹#›</a:t>
            </a:fld>
            <a:endParaRPr lang="en-IN"/>
          </a:p>
        </p:txBody>
      </p:sp>
    </p:spTree>
    <p:extLst>
      <p:ext uri="{BB962C8B-B14F-4D97-AF65-F5344CB8AC3E}">
        <p14:creationId xmlns:p14="http://schemas.microsoft.com/office/powerpoint/2010/main" val="3863035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EE4535-0516-4AA2-B13D-17E428040536}" type="datetimeFigureOut">
              <a:rPr lang="en-IN" smtClean="0"/>
              <a:t>20-08-2025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4D219A-D0E8-4CE3-B460-6DF50F90AF61}" type="slidenum">
              <a:rPr lang="en-IN" smtClean="0"/>
              <a:t>‹#›</a:t>
            </a:fld>
            <a:endParaRPr lang="en-IN"/>
          </a:p>
        </p:txBody>
      </p:sp>
    </p:spTree>
    <p:extLst>
      <p:ext uri="{BB962C8B-B14F-4D97-AF65-F5344CB8AC3E}">
        <p14:creationId xmlns:p14="http://schemas.microsoft.com/office/powerpoint/2010/main" val="2576172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BEE4535-0516-4AA2-B13D-17E428040536}" type="datetimeFigureOut">
              <a:rPr lang="en-IN" smtClean="0"/>
              <a:t>20-08-2025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64D219A-D0E8-4CE3-B460-6DF50F90AF61}" type="slidenum">
              <a:rPr lang="en-IN" smtClean="0"/>
              <a:t>‹#›</a:t>
            </a:fld>
            <a:endParaRPr lang="en-IN"/>
          </a:p>
        </p:txBody>
      </p:sp>
    </p:spTree>
    <p:extLst>
      <p:ext uri="{BB962C8B-B14F-4D97-AF65-F5344CB8AC3E}">
        <p14:creationId xmlns:p14="http://schemas.microsoft.com/office/powerpoint/2010/main" val="4054890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BEE4535-0516-4AA2-B13D-17E428040536}" type="datetimeFigureOut">
              <a:rPr lang="en-IN" smtClean="0"/>
              <a:t>20-08-2025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64D219A-D0E8-4CE3-B460-6DF50F90AF61}" type="slidenum">
              <a:rPr lang="en-IN" smtClean="0"/>
              <a:t>‹#›</a:t>
            </a:fld>
            <a:endParaRPr lang="en-IN"/>
          </a:p>
        </p:txBody>
      </p:sp>
    </p:spTree>
    <p:extLst>
      <p:ext uri="{BB962C8B-B14F-4D97-AF65-F5344CB8AC3E}">
        <p14:creationId xmlns:p14="http://schemas.microsoft.com/office/powerpoint/2010/main" val="3101158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EE4535-0516-4AA2-B13D-17E428040536}" type="datetimeFigureOut">
              <a:rPr lang="en-IN" smtClean="0"/>
              <a:t>20-08-2025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4D219A-D0E8-4CE3-B460-6DF50F90AF61}" type="slidenum">
              <a:rPr lang="en-IN" smtClean="0"/>
              <a:t>‹#›</a:t>
            </a:fld>
            <a:endParaRPr lang="en-IN"/>
          </a:p>
        </p:txBody>
      </p:sp>
    </p:spTree>
    <p:extLst>
      <p:ext uri="{BB962C8B-B14F-4D97-AF65-F5344CB8AC3E}">
        <p14:creationId xmlns:p14="http://schemas.microsoft.com/office/powerpoint/2010/main" val="591236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EE4535-0516-4AA2-B13D-17E428040536}" type="datetimeFigureOut">
              <a:rPr lang="en-IN" smtClean="0"/>
              <a:t>20-08-2025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64D219A-D0E8-4CE3-B460-6DF50F90AF6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70786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64B7-5713-72AF-2D48-77ED1ED4B20F}"/>
              </a:ext>
            </a:extLst>
          </p:cNvPr>
          <p:cNvSpPr>
            <a:spLocks noGrp="1"/>
          </p:cNvSpPr>
          <p:nvPr>
            <p:ph type="ctrTitle"/>
          </p:nvPr>
        </p:nvSpPr>
        <p:spPr/>
        <p:txBody>
          <a:bodyPr/>
          <a:lstStyle/>
          <a:p>
            <a:r>
              <a:rPr lang="en-IN" dirty="0"/>
              <a:t>Day 2</a:t>
            </a:r>
          </a:p>
        </p:txBody>
      </p:sp>
      <p:sp>
        <p:nvSpPr>
          <p:cNvPr id="3" name="Subtitle 2">
            <a:extLst>
              <a:ext uri="{FF2B5EF4-FFF2-40B4-BE49-F238E27FC236}">
                <a16:creationId xmlns:a16="http://schemas.microsoft.com/office/drawing/2014/main" id="{9217D709-59A1-FE76-B751-7000F90F01E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15108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FEFA4-D9A4-D4DF-56FF-437EB8C750BA}"/>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4C58B756-A210-C6C0-B352-938211A3FFCD}"/>
              </a:ext>
            </a:extLst>
          </p:cNvPr>
          <p:cNvSpPr>
            <a:spLocks noGrp="1"/>
          </p:cNvSpPr>
          <p:nvPr>
            <p:ph idx="1"/>
          </p:nvPr>
        </p:nvSpPr>
        <p:spPr/>
        <p:txBody>
          <a:bodyPr>
            <a:normAutofit fontScale="70000" lnSpcReduction="20000"/>
          </a:bodyPr>
          <a:lstStyle/>
          <a:p>
            <a:r>
              <a:rPr lang="en-IN" dirty="0"/>
              <a:t>// Client Code</a:t>
            </a:r>
          </a:p>
          <a:p>
            <a:r>
              <a:rPr lang="en-IN" dirty="0"/>
              <a:t>public class Client {</a:t>
            </a:r>
          </a:p>
          <a:p>
            <a:r>
              <a:rPr lang="en-IN" dirty="0"/>
              <a:t>    public static void </a:t>
            </a:r>
            <a:r>
              <a:rPr lang="en-IN" dirty="0" err="1"/>
              <a:t>clientCode</a:t>
            </a:r>
            <a:r>
              <a:rPr lang="en-IN" dirty="0"/>
              <a:t>(Printer printer) {</a:t>
            </a:r>
          </a:p>
          <a:p>
            <a:r>
              <a:rPr lang="en-IN" dirty="0"/>
              <a:t>        </a:t>
            </a:r>
            <a:r>
              <a:rPr lang="en-IN" dirty="0" err="1"/>
              <a:t>printer.print</a:t>
            </a:r>
            <a:r>
              <a:rPr lang="en-IN" dirty="0"/>
              <a:t>();</a:t>
            </a:r>
          </a:p>
          <a:p>
            <a:r>
              <a:rPr lang="en-IN" dirty="0"/>
              <a:t>    }</a:t>
            </a:r>
          </a:p>
          <a:p>
            <a:endParaRPr lang="en-IN" dirty="0"/>
          </a:p>
          <a:p>
            <a:r>
              <a:rPr lang="en-IN" dirty="0"/>
              <a:t>    public static void main(String[] </a:t>
            </a:r>
            <a:r>
              <a:rPr lang="en-IN" dirty="0" err="1"/>
              <a:t>args</a:t>
            </a:r>
            <a:r>
              <a:rPr lang="en-IN" dirty="0"/>
              <a:t>) {</a:t>
            </a:r>
          </a:p>
          <a:p>
            <a:r>
              <a:rPr lang="en-IN" dirty="0"/>
              <a:t>        // Using the Adapter</a:t>
            </a:r>
          </a:p>
          <a:p>
            <a:r>
              <a:rPr lang="en-IN" dirty="0"/>
              <a:t>        </a:t>
            </a:r>
            <a:r>
              <a:rPr lang="en-IN" dirty="0" err="1"/>
              <a:t>PrinterAdapter</a:t>
            </a:r>
            <a:r>
              <a:rPr lang="en-IN" dirty="0"/>
              <a:t> adapter = new </a:t>
            </a:r>
            <a:r>
              <a:rPr lang="en-IN" dirty="0" err="1"/>
              <a:t>PrinterAdapter</a:t>
            </a:r>
            <a:r>
              <a:rPr lang="en-IN" dirty="0"/>
              <a:t>();</a:t>
            </a:r>
          </a:p>
          <a:p>
            <a:r>
              <a:rPr lang="en-IN" dirty="0"/>
              <a:t>        </a:t>
            </a:r>
            <a:r>
              <a:rPr lang="en-IN" dirty="0" err="1"/>
              <a:t>clientCode</a:t>
            </a:r>
            <a:r>
              <a:rPr lang="en-IN" dirty="0"/>
              <a:t>(adapter);</a:t>
            </a:r>
          </a:p>
          <a:p>
            <a:r>
              <a:rPr lang="en-IN" dirty="0"/>
              <a:t>    }</a:t>
            </a:r>
          </a:p>
          <a:p>
            <a:r>
              <a:rPr lang="en-IN" dirty="0"/>
              <a:t>}</a:t>
            </a:r>
          </a:p>
        </p:txBody>
      </p:sp>
    </p:spTree>
    <p:extLst>
      <p:ext uri="{BB962C8B-B14F-4D97-AF65-F5344CB8AC3E}">
        <p14:creationId xmlns:p14="http://schemas.microsoft.com/office/powerpoint/2010/main" val="1258679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F9BAE-87C3-E1C3-6371-9698956B4ECF}"/>
              </a:ext>
            </a:extLst>
          </p:cNvPr>
          <p:cNvSpPr>
            <a:spLocks noGrp="1"/>
          </p:cNvSpPr>
          <p:nvPr>
            <p:ph type="title"/>
          </p:nvPr>
        </p:nvSpPr>
        <p:spPr/>
        <p:txBody>
          <a:bodyPr/>
          <a:lstStyle/>
          <a:p>
            <a:r>
              <a:rPr lang="en-US" dirty="0"/>
              <a:t>Why do we need Adapter Design Pattern?</a:t>
            </a:r>
            <a:endParaRPr lang="en-IN" dirty="0"/>
          </a:p>
        </p:txBody>
      </p:sp>
      <p:sp>
        <p:nvSpPr>
          <p:cNvPr id="3" name="Content Placeholder 2">
            <a:extLst>
              <a:ext uri="{FF2B5EF4-FFF2-40B4-BE49-F238E27FC236}">
                <a16:creationId xmlns:a16="http://schemas.microsoft.com/office/drawing/2014/main" id="{E168943C-83E4-E577-D484-F8804074F39D}"/>
              </a:ext>
            </a:extLst>
          </p:cNvPr>
          <p:cNvSpPr>
            <a:spLocks noGrp="1"/>
          </p:cNvSpPr>
          <p:nvPr>
            <p:ph idx="1"/>
          </p:nvPr>
        </p:nvSpPr>
        <p:spPr/>
        <p:txBody>
          <a:bodyPr/>
          <a:lstStyle/>
          <a:p>
            <a:pPr>
              <a:buFont typeface="Wingdings" panose="05000000000000000000" pitchFamily="2" charset="2"/>
              <a:buChar char="Ø"/>
            </a:pPr>
            <a:r>
              <a:rPr lang="en-US" dirty="0">
                <a:solidFill>
                  <a:schemeClr val="accent2"/>
                </a:solidFill>
              </a:rPr>
              <a:t>Integration of Existing Code:</a:t>
            </a:r>
          </a:p>
          <a:p>
            <a:r>
              <a:rPr lang="en-US" b="1" dirty="0"/>
              <a:t>Scenario:</a:t>
            </a:r>
            <a:r>
              <a:rPr lang="en-US" dirty="0"/>
              <a:t> When you have existing code or components with interfaces that are incompatible with the interfaces expected by new code or systems.</a:t>
            </a:r>
          </a:p>
          <a:p>
            <a:r>
              <a:rPr lang="en-US" b="1" dirty="0"/>
              <a:t>Need:</a:t>
            </a:r>
            <a:r>
              <a:rPr lang="en-US" dirty="0"/>
              <a:t> The Adapter pattern allows you to integrate existing components seamlessly into new systems without modifying their original code.</a:t>
            </a:r>
          </a:p>
          <a:p>
            <a:pPr>
              <a:buFont typeface="Wingdings" panose="05000000000000000000" pitchFamily="2" charset="2"/>
              <a:buChar char="Ø"/>
            </a:pPr>
            <a:r>
              <a:rPr lang="en-US" dirty="0">
                <a:solidFill>
                  <a:schemeClr val="accent2"/>
                </a:solidFill>
              </a:rPr>
              <a:t>Reuse of Existing Functionality:</a:t>
            </a:r>
          </a:p>
          <a:p>
            <a:r>
              <a:rPr lang="en-US" b="1" dirty="0"/>
              <a:t>Scenario:</a:t>
            </a:r>
            <a:r>
              <a:rPr lang="en-US" dirty="0"/>
              <a:t> When you want to reuse classes or components that provide valuable functionality but don't conform to the desired interface.</a:t>
            </a:r>
          </a:p>
          <a:p>
            <a:r>
              <a:rPr lang="en-US" b="1" dirty="0"/>
              <a:t>Need:</a:t>
            </a:r>
            <a:r>
              <a:rPr lang="en-US" dirty="0"/>
              <a:t> The Adapter pattern enables you to reuse existing code by creating an adapter that makes it compatible with the interfaces expected by new code.</a:t>
            </a:r>
            <a:endParaRPr lang="en-IN" dirty="0"/>
          </a:p>
        </p:txBody>
      </p:sp>
    </p:spTree>
    <p:extLst>
      <p:ext uri="{BB962C8B-B14F-4D97-AF65-F5344CB8AC3E}">
        <p14:creationId xmlns:p14="http://schemas.microsoft.com/office/powerpoint/2010/main" val="1012918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BD9D7-52BD-2348-5166-68D0A9438692}"/>
              </a:ext>
            </a:extLst>
          </p:cNvPr>
          <p:cNvSpPr>
            <a:spLocks noGrp="1"/>
          </p:cNvSpPr>
          <p:nvPr>
            <p:ph type="title"/>
          </p:nvPr>
        </p:nvSpPr>
        <p:spPr/>
        <p:txBody>
          <a:bodyPr/>
          <a:lstStyle/>
          <a:p>
            <a:r>
              <a:rPr lang="en-US" dirty="0"/>
              <a:t>Why do we need Adapter Design Pattern?</a:t>
            </a:r>
            <a:endParaRPr lang="en-IN" dirty="0"/>
          </a:p>
        </p:txBody>
      </p:sp>
      <p:sp>
        <p:nvSpPr>
          <p:cNvPr id="3" name="Content Placeholder 2">
            <a:extLst>
              <a:ext uri="{FF2B5EF4-FFF2-40B4-BE49-F238E27FC236}">
                <a16:creationId xmlns:a16="http://schemas.microsoft.com/office/drawing/2014/main" id="{FED7B0B7-9A3E-D3E8-E40E-6BC9CE002EEF}"/>
              </a:ext>
            </a:extLst>
          </p:cNvPr>
          <p:cNvSpPr>
            <a:spLocks noGrp="1"/>
          </p:cNvSpPr>
          <p:nvPr>
            <p:ph idx="1"/>
          </p:nvPr>
        </p:nvSpPr>
        <p:spPr/>
        <p:txBody>
          <a:bodyPr/>
          <a:lstStyle/>
          <a:p>
            <a:pPr>
              <a:buFont typeface="Wingdings" panose="05000000000000000000" pitchFamily="2" charset="2"/>
              <a:buChar char="Ø"/>
            </a:pPr>
            <a:r>
              <a:rPr lang="en-US" dirty="0">
                <a:solidFill>
                  <a:schemeClr val="accent2"/>
                </a:solidFill>
              </a:rPr>
              <a:t>Interoperability:</a:t>
            </a:r>
          </a:p>
          <a:p>
            <a:r>
              <a:rPr lang="en-US" b="1" dirty="0"/>
              <a:t>Scenario:</a:t>
            </a:r>
            <a:r>
              <a:rPr lang="en-US" dirty="0"/>
              <a:t> When you need to make different systems or components work together, especially when they have different interfaces.</a:t>
            </a:r>
          </a:p>
          <a:p>
            <a:r>
              <a:rPr lang="en-US" b="1" dirty="0"/>
              <a:t>Need:</a:t>
            </a:r>
            <a:r>
              <a:rPr lang="en-US" dirty="0"/>
              <a:t> The Adapter pattern acts as a bridge, allowing systems with incompatible interfaces to collaborate effectively.</a:t>
            </a:r>
          </a:p>
          <a:p>
            <a:pPr>
              <a:buFont typeface="Wingdings" panose="05000000000000000000" pitchFamily="2" charset="2"/>
              <a:buChar char="Ø"/>
            </a:pPr>
            <a:r>
              <a:rPr lang="en-US" dirty="0">
                <a:solidFill>
                  <a:schemeClr val="accent2"/>
                </a:solidFill>
              </a:rPr>
              <a:t>Client-Server Communication:</a:t>
            </a:r>
            <a:endParaRPr lang="en-US" b="1" dirty="0">
              <a:solidFill>
                <a:schemeClr val="accent2"/>
              </a:solidFill>
            </a:endParaRPr>
          </a:p>
          <a:p>
            <a:r>
              <a:rPr lang="en-US" b="1" dirty="0"/>
              <a:t>Scenario:</a:t>
            </a:r>
            <a:r>
              <a:rPr lang="en-US" dirty="0"/>
              <a:t> When building client-server applications, and the client expects a specific interface while the server provides a different one.</a:t>
            </a:r>
          </a:p>
          <a:p>
            <a:r>
              <a:rPr lang="en-US" b="1" dirty="0"/>
              <a:t>Need:</a:t>
            </a:r>
            <a:r>
              <a:rPr lang="en-US" dirty="0"/>
              <a:t> Adapters help in translating requests and responses between client and server, ensuring smooth communication despite interface differences.</a:t>
            </a:r>
            <a:endParaRPr lang="en-IN" dirty="0"/>
          </a:p>
        </p:txBody>
      </p:sp>
    </p:spTree>
    <p:extLst>
      <p:ext uri="{BB962C8B-B14F-4D97-AF65-F5344CB8AC3E}">
        <p14:creationId xmlns:p14="http://schemas.microsoft.com/office/powerpoint/2010/main" val="3359976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CEE36-F991-3773-8677-21A392C034F3}"/>
              </a:ext>
            </a:extLst>
          </p:cNvPr>
          <p:cNvSpPr>
            <a:spLocks noGrp="1"/>
          </p:cNvSpPr>
          <p:nvPr>
            <p:ph type="title"/>
          </p:nvPr>
        </p:nvSpPr>
        <p:spPr/>
        <p:txBody>
          <a:bodyPr/>
          <a:lstStyle/>
          <a:p>
            <a:r>
              <a:rPr lang="en-US" dirty="0"/>
              <a:t>Why do we need Adapter Design Pattern?</a:t>
            </a:r>
            <a:endParaRPr lang="en-IN" dirty="0"/>
          </a:p>
        </p:txBody>
      </p:sp>
      <p:sp>
        <p:nvSpPr>
          <p:cNvPr id="3" name="Content Placeholder 2">
            <a:extLst>
              <a:ext uri="{FF2B5EF4-FFF2-40B4-BE49-F238E27FC236}">
                <a16:creationId xmlns:a16="http://schemas.microsoft.com/office/drawing/2014/main" id="{97A59ABD-E090-112A-3E86-3F83A133927E}"/>
              </a:ext>
            </a:extLst>
          </p:cNvPr>
          <p:cNvSpPr>
            <a:spLocks noGrp="1"/>
          </p:cNvSpPr>
          <p:nvPr>
            <p:ph idx="1"/>
          </p:nvPr>
        </p:nvSpPr>
        <p:spPr/>
        <p:txBody>
          <a:bodyPr/>
          <a:lstStyle/>
          <a:p>
            <a:pPr>
              <a:buFont typeface="Wingdings" panose="05000000000000000000" pitchFamily="2" charset="2"/>
              <a:buChar char="Ø"/>
            </a:pPr>
            <a:r>
              <a:rPr lang="en-US" b="1" dirty="0">
                <a:solidFill>
                  <a:schemeClr val="accent2"/>
                </a:solidFill>
              </a:rPr>
              <a:t>Third-Party Library Integration:</a:t>
            </a:r>
          </a:p>
          <a:p>
            <a:r>
              <a:rPr lang="en-US" b="1" dirty="0"/>
              <a:t>Scenario:</a:t>
            </a:r>
            <a:r>
              <a:rPr lang="en-US" dirty="0"/>
              <a:t> When incorporating third-party libraries or APIs into a project, and their interfaces do not match the rest of the system.</a:t>
            </a:r>
          </a:p>
          <a:p>
            <a:r>
              <a:rPr lang="en-US" b="1" dirty="0"/>
              <a:t>Need:</a:t>
            </a:r>
            <a:r>
              <a:rPr lang="en-US" dirty="0"/>
              <a:t> Adapters make it possible to use external components by providing a compatible interface for the rest of the application.</a:t>
            </a:r>
            <a:endParaRPr lang="en-IN" dirty="0"/>
          </a:p>
        </p:txBody>
      </p:sp>
    </p:spTree>
    <p:extLst>
      <p:ext uri="{BB962C8B-B14F-4D97-AF65-F5344CB8AC3E}">
        <p14:creationId xmlns:p14="http://schemas.microsoft.com/office/powerpoint/2010/main" val="739422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EDEF-74EE-2112-625E-0447BBF5C575}"/>
              </a:ext>
            </a:extLst>
          </p:cNvPr>
          <p:cNvSpPr>
            <a:spLocks noGrp="1"/>
          </p:cNvSpPr>
          <p:nvPr>
            <p:ph type="title"/>
          </p:nvPr>
        </p:nvSpPr>
        <p:spPr/>
        <p:txBody>
          <a:bodyPr/>
          <a:lstStyle/>
          <a:p>
            <a:r>
              <a:rPr lang="en-US" dirty="0"/>
              <a:t>When not to use Adapter Design Pattern?</a:t>
            </a:r>
            <a:endParaRPr lang="en-IN" dirty="0"/>
          </a:p>
        </p:txBody>
      </p:sp>
      <p:sp>
        <p:nvSpPr>
          <p:cNvPr id="3" name="Content Placeholder 2">
            <a:extLst>
              <a:ext uri="{FF2B5EF4-FFF2-40B4-BE49-F238E27FC236}">
                <a16:creationId xmlns:a16="http://schemas.microsoft.com/office/drawing/2014/main" id="{60FE68C3-B0E4-A8BA-562F-85EFAEC9A8B7}"/>
              </a:ext>
            </a:extLst>
          </p:cNvPr>
          <p:cNvSpPr>
            <a:spLocks noGrp="1"/>
          </p:cNvSpPr>
          <p:nvPr>
            <p:ph idx="1"/>
          </p:nvPr>
        </p:nvSpPr>
        <p:spPr/>
        <p:txBody>
          <a:bodyPr/>
          <a:lstStyle/>
          <a:p>
            <a:pPr>
              <a:buFont typeface="Wingdings" panose="05000000000000000000" pitchFamily="2" charset="2"/>
              <a:buChar char="Ø"/>
            </a:pPr>
            <a:r>
              <a:rPr lang="en-US" dirty="0">
                <a:solidFill>
                  <a:schemeClr val="accent2"/>
                </a:solidFill>
              </a:rPr>
              <a:t>When Interfaces Are Stable:</a:t>
            </a:r>
          </a:p>
          <a:p>
            <a:r>
              <a:rPr lang="en-US" b="1" dirty="0"/>
              <a:t>Scenario:</a:t>
            </a:r>
            <a:r>
              <a:rPr lang="en-US" dirty="0"/>
              <a:t> If the interfaces of the existing system and the new system are stable and not expected to change frequently.</a:t>
            </a:r>
          </a:p>
          <a:p>
            <a:r>
              <a:rPr lang="en-US" b="1" dirty="0"/>
              <a:t>Reason:</a:t>
            </a:r>
            <a:r>
              <a:rPr lang="en-US" dirty="0"/>
              <a:t> Adapters are most beneficial when dealing with evolving or incompatible interfaces. If the interfaces are stable, the overhead of maintaining adapters might outweigh the benefits.</a:t>
            </a:r>
          </a:p>
          <a:p>
            <a:pPr>
              <a:buFont typeface="Wingdings" panose="05000000000000000000" pitchFamily="2" charset="2"/>
              <a:buChar char="Ø"/>
            </a:pPr>
            <a:r>
              <a:rPr lang="en-US" dirty="0">
                <a:solidFill>
                  <a:schemeClr val="accent2"/>
                </a:solidFill>
              </a:rPr>
              <a:t>When Direct Modification Is Feasible:</a:t>
            </a:r>
          </a:p>
          <a:p>
            <a:r>
              <a:rPr lang="en-US" b="1" dirty="0"/>
              <a:t>Scenario:</a:t>
            </a:r>
            <a:r>
              <a:rPr lang="en-US" dirty="0"/>
              <a:t> If you have control over the source code of the existing system, and it's feasible to directly modify its interface to match the target interface.</a:t>
            </a:r>
          </a:p>
          <a:p>
            <a:r>
              <a:rPr lang="en-US" b="1" dirty="0"/>
              <a:t>Reason:</a:t>
            </a:r>
            <a:r>
              <a:rPr lang="en-US" dirty="0"/>
              <a:t> If you can modify the existing code, direct adaptation of interfaces might be a simpler and more straightforward solution than introducing adapters.</a:t>
            </a:r>
            <a:endParaRPr lang="en-IN" dirty="0"/>
          </a:p>
        </p:txBody>
      </p:sp>
    </p:spTree>
    <p:extLst>
      <p:ext uri="{BB962C8B-B14F-4D97-AF65-F5344CB8AC3E}">
        <p14:creationId xmlns:p14="http://schemas.microsoft.com/office/powerpoint/2010/main" val="3082526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31DD8-B64F-8A73-AB39-070FE5427006}"/>
              </a:ext>
            </a:extLst>
          </p:cNvPr>
          <p:cNvSpPr>
            <a:spLocks noGrp="1"/>
          </p:cNvSpPr>
          <p:nvPr>
            <p:ph type="title"/>
          </p:nvPr>
        </p:nvSpPr>
        <p:spPr/>
        <p:txBody>
          <a:bodyPr/>
          <a:lstStyle/>
          <a:p>
            <a:r>
              <a:rPr lang="en-US" dirty="0"/>
              <a:t>When not to use Adapter Design Pattern?</a:t>
            </a:r>
            <a:endParaRPr lang="en-IN" dirty="0"/>
          </a:p>
        </p:txBody>
      </p:sp>
      <p:sp>
        <p:nvSpPr>
          <p:cNvPr id="3" name="Content Placeholder 2">
            <a:extLst>
              <a:ext uri="{FF2B5EF4-FFF2-40B4-BE49-F238E27FC236}">
                <a16:creationId xmlns:a16="http://schemas.microsoft.com/office/drawing/2014/main" id="{8CC423EA-1A67-A901-BB54-582BFEBFF213}"/>
              </a:ext>
            </a:extLst>
          </p:cNvPr>
          <p:cNvSpPr>
            <a:spLocks noGrp="1"/>
          </p:cNvSpPr>
          <p:nvPr>
            <p:ph idx="1"/>
          </p:nvPr>
        </p:nvSpPr>
        <p:spPr/>
        <p:txBody>
          <a:bodyPr/>
          <a:lstStyle/>
          <a:p>
            <a:pPr>
              <a:buFont typeface="Wingdings" panose="05000000000000000000" pitchFamily="2" charset="2"/>
              <a:buChar char="Ø"/>
            </a:pPr>
            <a:r>
              <a:rPr lang="en-US" dirty="0">
                <a:solidFill>
                  <a:schemeClr val="accent2"/>
                </a:solidFill>
              </a:rPr>
              <a:t>When Performance is Critical:</a:t>
            </a:r>
          </a:p>
          <a:p>
            <a:r>
              <a:rPr lang="en-US" b="1" dirty="0"/>
              <a:t>Scenario:</a:t>
            </a:r>
            <a:r>
              <a:rPr lang="en-US" dirty="0"/>
              <a:t> In performance-critical applications where the overhead introduced by the Adapter pattern is not acceptable.</a:t>
            </a:r>
          </a:p>
          <a:p>
            <a:r>
              <a:rPr lang="en-US" b="1" dirty="0"/>
              <a:t>Reason:</a:t>
            </a:r>
            <a:r>
              <a:rPr lang="en-US" dirty="0"/>
              <a:t> Adapters may introduce a level of indirection and abstraction, which could have a minor impact on performance. In situations where every bit of performance matters, the Adapter pattern might not be the best choice.</a:t>
            </a:r>
          </a:p>
          <a:p>
            <a:pPr>
              <a:buFont typeface="Wingdings" panose="05000000000000000000" pitchFamily="2" charset="2"/>
              <a:buChar char="Ø"/>
            </a:pPr>
            <a:r>
              <a:rPr lang="en-US" dirty="0">
                <a:solidFill>
                  <a:schemeClr val="accent2"/>
                </a:solidFill>
              </a:rPr>
              <a:t>When Multiple Adapters Are Required:</a:t>
            </a:r>
          </a:p>
          <a:p>
            <a:r>
              <a:rPr lang="en-US" b="1" dirty="0"/>
              <a:t>Scenario:</a:t>
            </a:r>
            <a:r>
              <a:rPr lang="en-US" dirty="0"/>
              <a:t> If a system requires lot of adapters for various components, and the complexity of managing these adapters becomes difficult.</a:t>
            </a:r>
          </a:p>
          <a:p>
            <a:r>
              <a:rPr lang="en-US" b="1" dirty="0"/>
              <a:t>Reason:</a:t>
            </a:r>
            <a:r>
              <a:rPr lang="en-US" dirty="0"/>
              <a:t> Managing a large number of adapters might lead to increased complexity and maintenance challenges. In such cases, reconsider the overall design or explore alternatives.</a:t>
            </a:r>
            <a:endParaRPr lang="en-IN" dirty="0"/>
          </a:p>
        </p:txBody>
      </p:sp>
    </p:spTree>
    <p:extLst>
      <p:ext uri="{BB962C8B-B14F-4D97-AF65-F5344CB8AC3E}">
        <p14:creationId xmlns:p14="http://schemas.microsoft.com/office/powerpoint/2010/main" val="607015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45F68-11CB-7818-40E4-3E5E3C47F1F6}"/>
              </a:ext>
            </a:extLst>
          </p:cNvPr>
          <p:cNvSpPr>
            <a:spLocks noGrp="1"/>
          </p:cNvSpPr>
          <p:nvPr>
            <p:ph type="title"/>
          </p:nvPr>
        </p:nvSpPr>
        <p:spPr/>
        <p:txBody>
          <a:bodyPr/>
          <a:lstStyle/>
          <a:p>
            <a:r>
              <a:rPr lang="en-US" dirty="0"/>
              <a:t>When not to use Adapter Design Pattern?</a:t>
            </a:r>
            <a:endParaRPr lang="en-IN" dirty="0"/>
          </a:p>
        </p:txBody>
      </p:sp>
      <p:sp>
        <p:nvSpPr>
          <p:cNvPr id="3" name="Content Placeholder 2">
            <a:extLst>
              <a:ext uri="{FF2B5EF4-FFF2-40B4-BE49-F238E27FC236}">
                <a16:creationId xmlns:a16="http://schemas.microsoft.com/office/drawing/2014/main" id="{98EA0A68-1E01-F96E-9D6D-81F71A6491FD}"/>
              </a:ext>
            </a:extLst>
          </p:cNvPr>
          <p:cNvSpPr>
            <a:spLocks noGrp="1"/>
          </p:cNvSpPr>
          <p:nvPr>
            <p:ph idx="1"/>
          </p:nvPr>
        </p:nvSpPr>
        <p:spPr/>
        <p:txBody>
          <a:bodyPr/>
          <a:lstStyle/>
          <a:p>
            <a:pPr>
              <a:buFont typeface="Wingdings" panose="05000000000000000000" pitchFamily="2" charset="2"/>
              <a:buChar char="Ø"/>
            </a:pPr>
            <a:r>
              <a:rPr lang="en-US" dirty="0">
                <a:solidFill>
                  <a:schemeClr val="accent2"/>
                </a:solidFill>
              </a:rPr>
              <a:t>When Adapters Introduce Ambiguity:</a:t>
            </a:r>
          </a:p>
          <a:p>
            <a:r>
              <a:rPr lang="en-US" b="1" dirty="0"/>
              <a:t>Scenario:</a:t>
            </a:r>
            <a:r>
              <a:rPr lang="en-US" dirty="0"/>
              <a:t> When introducing adapters leads to ambiguity or confusion in the overall system architecture.</a:t>
            </a:r>
          </a:p>
          <a:p>
            <a:r>
              <a:rPr lang="en-US" b="1" dirty="0"/>
              <a:t>Reason:</a:t>
            </a:r>
            <a:r>
              <a:rPr lang="en-US" dirty="0"/>
              <a:t> If the presence of adapters makes the system design less clear or harder to understand, it may be worthwhile to explore alternative solutions that offer a clearer design.</a:t>
            </a:r>
            <a:endParaRPr lang="en-IN" dirty="0"/>
          </a:p>
        </p:txBody>
      </p:sp>
    </p:spTree>
    <p:extLst>
      <p:ext uri="{BB962C8B-B14F-4D97-AF65-F5344CB8AC3E}">
        <p14:creationId xmlns:p14="http://schemas.microsoft.com/office/powerpoint/2010/main" val="4139007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47573E-57D2-4ED4-9AB2-1D28700AF461}"/>
              </a:ext>
            </a:extLst>
          </p:cNvPr>
          <p:cNvSpPr>
            <a:spLocks noGrp="1"/>
          </p:cNvSpPr>
          <p:nvPr>
            <p:ph type="title"/>
          </p:nvPr>
        </p:nvSpPr>
        <p:spPr/>
        <p:txBody>
          <a:bodyPr/>
          <a:lstStyle/>
          <a:p>
            <a:pPr>
              <a:defRPr/>
            </a:pPr>
            <a:r>
              <a:rPr lang="en-US" dirty="0"/>
              <a:t>Decorator pattern</a:t>
            </a:r>
          </a:p>
        </p:txBody>
      </p:sp>
      <p:sp>
        <p:nvSpPr>
          <p:cNvPr id="19459" name="Text Placeholder 4">
            <a:extLst>
              <a:ext uri="{FF2B5EF4-FFF2-40B4-BE49-F238E27FC236}">
                <a16:creationId xmlns:a16="http://schemas.microsoft.com/office/drawing/2014/main" id="{FF943320-107B-4648-A3EB-02DAC9087DC8}"/>
              </a:ext>
            </a:extLst>
          </p:cNvPr>
          <p:cNvSpPr>
            <a:spLocks noGrp="1"/>
          </p:cNvSpPr>
          <p:nvPr>
            <p:ph type="body" idx="1"/>
          </p:nvPr>
        </p:nvSpPr>
        <p:spPr/>
        <p:txBody>
          <a:bodyPr/>
          <a:lstStyle/>
          <a:p>
            <a:endParaRPr lang="en-US" altLang="en-US"/>
          </a:p>
        </p:txBody>
      </p:sp>
      <p:pic>
        <p:nvPicPr>
          <p:cNvPr id="19460" name="Picture 5" descr="decorator-mini.png">
            <a:extLst>
              <a:ext uri="{FF2B5EF4-FFF2-40B4-BE49-F238E27FC236}">
                <a16:creationId xmlns:a16="http://schemas.microsoft.com/office/drawing/2014/main" id="{9D787445-CD13-4A64-A6A2-4F75EC17EA9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67821" y="1493206"/>
            <a:ext cx="1762125"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495" name="Rectangle 20494">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496" name="Rectangle 20495">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0482" name="Rectangle 2">
            <a:extLst>
              <a:ext uri="{FF2B5EF4-FFF2-40B4-BE49-F238E27FC236}">
                <a16:creationId xmlns:a16="http://schemas.microsoft.com/office/drawing/2014/main" id="{992FBFD0-C67E-4BAF-9D47-E133DF509B1E}"/>
              </a:ext>
            </a:extLst>
          </p:cNvPr>
          <p:cNvSpPr>
            <a:spLocks noGrp="1" noChangeArrowheads="1"/>
          </p:cNvSpPr>
          <p:nvPr>
            <p:ph type="title"/>
          </p:nvPr>
        </p:nvSpPr>
        <p:spPr>
          <a:xfrm>
            <a:off x="492370" y="516835"/>
            <a:ext cx="3084844" cy="5772840"/>
          </a:xfrm>
        </p:spPr>
        <p:txBody>
          <a:bodyPr anchor="ctr">
            <a:normAutofit/>
          </a:bodyPr>
          <a:lstStyle/>
          <a:p>
            <a:pPr eaLnBrk="1" hangingPunct="1"/>
            <a:r>
              <a:rPr lang="en-US" altLang="en-US" sz="3600">
                <a:solidFill>
                  <a:srgbClr val="FFFFFF"/>
                </a:solidFill>
              </a:rPr>
              <a:t>Decorator Pattern</a:t>
            </a:r>
          </a:p>
        </p:txBody>
      </p:sp>
      <p:sp>
        <p:nvSpPr>
          <p:cNvPr id="20497" name="Rectangle 20496">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20498" name="Rectangle 3">
            <a:extLst>
              <a:ext uri="{FF2B5EF4-FFF2-40B4-BE49-F238E27FC236}">
                <a16:creationId xmlns:a16="http://schemas.microsoft.com/office/drawing/2014/main" id="{8CE3E841-D0D5-8E77-2833-515F980371BF}"/>
              </a:ext>
            </a:extLst>
          </p:cNvPr>
          <p:cNvGraphicFramePr/>
          <p:nvPr>
            <p:extLst>
              <p:ext uri="{D42A27DB-BD31-4B8C-83A1-F6EECF244321}">
                <p14:modId xmlns:p14="http://schemas.microsoft.com/office/powerpoint/2010/main" val="309373273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512" name="Rectangle 2151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514" name="Rectangle 2151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1506" name="Title 1">
            <a:extLst>
              <a:ext uri="{FF2B5EF4-FFF2-40B4-BE49-F238E27FC236}">
                <a16:creationId xmlns:a16="http://schemas.microsoft.com/office/drawing/2014/main" id="{56BEB381-6072-4D4F-B96F-BBD4F52F256A}"/>
              </a:ext>
            </a:extLst>
          </p:cNvPr>
          <p:cNvSpPr>
            <a:spLocks noGrp="1"/>
          </p:cNvSpPr>
          <p:nvPr>
            <p:ph type="title"/>
          </p:nvPr>
        </p:nvSpPr>
        <p:spPr>
          <a:xfrm>
            <a:off x="492370" y="605896"/>
            <a:ext cx="3084844" cy="5646208"/>
          </a:xfrm>
        </p:spPr>
        <p:txBody>
          <a:bodyPr anchor="ctr">
            <a:normAutofit/>
          </a:bodyPr>
          <a:lstStyle/>
          <a:p>
            <a:r>
              <a:rPr lang="en-US" altLang="en-US" sz="3600">
                <a:solidFill>
                  <a:srgbClr val="FFFFFF"/>
                </a:solidFill>
              </a:rPr>
              <a:t>Decorator Pattern</a:t>
            </a:r>
          </a:p>
        </p:txBody>
      </p:sp>
      <p:sp>
        <p:nvSpPr>
          <p:cNvPr id="21516" name="Rectangle 21515">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1507" name="Content Placeholder 2">
            <a:extLst>
              <a:ext uri="{FF2B5EF4-FFF2-40B4-BE49-F238E27FC236}">
                <a16:creationId xmlns:a16="http://schemas.microsoft.com/office/drawing/2014/main" id="{FF3DECAB-ED1F-4A84-BC30-6D7FDE1CC580}"/>
              </a:ext>
            </a:extLst>
          </p:cNvPr>
          <p:cNvSpPr>
            <a:spLocks noGrp="1"/>
          </p:cNvSpPr>
          <p:nvPr>
            <p:ph idx="1"/>
          </p:nvPr>
        </p:nvSpPr>
        <p:spPr>
          <a:xfrm>
            <a:off x="4742016" y="605896"/>
            <a:ext cx="6413663" cy="5646208"/>
          </a:xfrm>
        </p:spPr>
        <p:txBody>
          <a:bodyPr anchor="ctr">
            <a:normAutofit/>
          </a:bodyPr>
          <a:lstStyle/>
          <a:p>
            <a:r>
              <a:rPr lang="en-US" altLang="en-US" sz="1700"/>
              <a:t>Decorator pattern is used a lot in Java IO classes, such as FileReader, bufferedReader etc.</a:t>
            </a:r>
          </a:p>
          <a:p>
            <a:r>
              <a:rPr lang="en-US" altLang="en-US" sz="1700"/>
              <a:t>Elements of Decorator Pattern</a:t>
            </a:r>
          </a:p>
          <a:p>
            <a:endParaRPr lang="en-US" altLang="en-US" sz="1700"/>
          </a:p>
          <a:p>
            <a:r>
              <a:rPr lang="en-US" altLang="en-US" sz="1700" b="1"/>
              <a:t>Component</a:t>
            </a:r>
            <a:r>
              <a:rPr lang="en-US" altLang="en-US" sz="1700"/>
              <a:t> - Interface for objects that can have responsibilities added to them dynamically.</a:t>
            </a:r>
          </a:p>
          <a:p>
            <a:endParaRPr lang="en-US" altLang="en-US" sz="1700" b="1"/>
          </a:p>
          <a:p>
            <a:r>
              <a:rPr lang="en-US" altLang="en-US" sz="1700"/>
              <a:t>ConcreteComponent - Defines an object to which additional responsibilities can be added.</a:t>
            </a:r>
          </a:p>
          <a:p>
            <a:endParaRPr lang="en-US" altLang="en-US" sz="1700" b="1"/>
          </a:p>
          <a:p>
            <a:r>
              <a:rPr lang="en-US" altLang="en-US" sz="1700"/>
              <a:t>Decorator - Maintains a reference to a Component object and defines an interface that conforms to Component's interface.</a:t>
            </a:r>
          </a:p>
          <a:p>
            <a:endParaRPr lang="en-US" altLang="en-US" sz="1700" b="1"/>
          </a:p>
          <a:p>
            <a:r>
              <a:rPr lang="en-US" altLang="en-US" sz="1700" b="1"/>
              <a:t>Concrete Decorators</a:t>
            </a:r>
            <a:r>
              <a:rPr lang="en-US" altLang="en-US" sz="1700"/>
              <a:t> - Concrete Decorators extend the functionality of the component by adding state or adding behavior.</a:t>
            </a:r>
          </a:p>
          <a:p>
            <a:endParaRPr lang="en-US" altLang="en-US"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Design Pattern</a:t>
            </a:r>
          </a:p>
        </p:txBody>
      </p:sp>
      <p:sp>
        <p:nvSpPr>
          <p:cNvPr id="3" name="Content Placeholder 2"/>
          <p:cNvSpPr>
            <a:spLocks noGrp="1"/>
          </p:cNvSpPr>
          <p:nvPr>
            <p:ph idx="1"/>
          </p:nvPr>
        </p:nvSpPr>
        <p:spPr/>
        <p:txBody>
          <a:bodyPr/>
          <a:lstStyle/>
          <a:p>
            <a:r>
              <a:rPr lang="en-US" dirty="0"/>
              <a:t>Decorator</a:t>
            </a:r>
          </a:p>
          <a:p>
            <a:r>
              <a:rPr lang="en-US" dirty="0"/>
              <a:t>Adapter</a:t>
            </a:r>
          </a:p>
          <a:p>
            <a:r>
              <a:rPr lang="en-US" dirty="0"/>
              <a:t>Composite</a:t>
            </a:r>
          </a:p>
          <a:p>
            <a:r>
              <a:rPr lang="en-US" dirty="0"/>
              <a:t>Flyweight</a:t>
            </a:r>
          </a:p>
          <a:p>
            <a:r>
              <a:rPr lang="en-US" dirty="0"/>
              <a:t>Façade</a:t>
            </a:r>
          </a:p>
          <a:p>
            <a:r>
              <a:rPr lang="en-US" dirty="0"/>
              <a:t>Proxy</a:t>
            </a:r>
          </a:p>
          <a:p>
            <a:pPr marL="0" indent="0">
              <a:buNone/>
            </a:pPr>
            <a:endParaRPr lang="en-US" dirty="0"/>
          </a:p>
        </p:txBody>
      </p:sp>
    </p:spTree>
    <p:extLst>
      <p:ext uri="{BB962C8B-B14F-4D97-AF65-F5344CB8AC3E}">
        <p14:creationId xmlns:p14="http://schemas.microsoft.com/office/powerpoint/2010/main" val="693138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52" name="Rectangle 22551">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2554" name="Rectangle 22553">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2556" name="Straight Connector 22555">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2558" name="Rectangle 22557">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609B1E2-09E9-4B99-9DDC-5667A1CC5AA4}"/>
              </a:ext>
            </a:extLst>
          </p:cNvPr>
          <p:cNvPicPr>
            <a:picLocks noChangeAspect="1"/>
          </p:cNvPicPr>
          <p:nvPr/>
        </p:nvPicPr>
        <p:blipFill>
          <a:blip r:embed="rId2"/>
          <a:stretch>
            <a:fillRect/>
          </a:stretch>
        </p:blipFill>
        <p:spPr>
          <a:xfrm>
            <a:off x="633999" y="1287429"/>
            <a:ext cx="6275667" cy="4283142"/>
          </a:xfrm>
          <a:prstGeom prst="rect">
            <a:avLst/>
          </a:prstGeom>
        </p:spPr>
      </p:pic>
      <p:sp>
        <p:nvSpPr>
          <p:cNvPr id="22560" name="Rectangle 22559">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2530" name="Title 1">
            <a:extLst>
              <a:ext uri="{FF2B5EF4-FFF2-40B4-BE49-F238E27FC236}">
                <a16:creationId xmlns:a16="http://schemas.microsoft.com/office/drawing/2014/main" id="{6467595A-5467-4B50-9AFF-C7B14EECD016}"/>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altLang="en-US" sz="4400">
                <a:solidFill>
                  <a:srgbClr val="FFFFFF"/>
                </a:solidFill>
              </a:rPr>
              <a:t>Decorator</a:t>
            </a:r>
          </a:p>
        </p:txBody>
      </p:sp>
      <p:sp>
        <p:nvSpPr>
          <p:cNvPr id="22562" name="Rectangle 22561">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560" name="Rectangle 2355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3562" name="Rectangle 2356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3554" name="Rectangle 2">
            <a:extLst>
              <a:ext uri="{FF2B5EF4-FFF2-40B4-BE49-F238E27FC236}">
                <a16:creationId xmlns:a16="http://schemas.microsoft.com/office/drawing/2014/main" id="{AC815808-BC03-4FC0-839B-380D3B470407}"/>
              </a:ext>
            </a:extLst>
          </p:cNvPr>
          <p:cNvSpPr>
            <a:spLocks noGrp="1" noChangeArrowheads="1"/>
          </p:cNvSpPr>
          <p:nvPr>
            <p:ph type="title"/>
          </p:nvPr>
        </p:nvSpPr>
        <p:spPr>
          <a:xfrm>
            <a:off x="492370" y="605896"/>
            <a:ext cx="3084844" cy="5646208"/>
          </a:xfrm>
        </p:spPr>
        <p:txBody>
          <a:bodyPr anchor="ctr">
            <a:normAutofit/>
          </a:bodyPr>
          <a:lstStyle/>
          <a:p>
            <a:pPr eaLnBrk="1" hangingPunct="1"/>
            <a:r>
              <a:rPr lang="en-US" altLang="en-US" sz="3600">
                <a:solidFill>
                  <a:srgbClr val="FFFFFF"/>
                </a:solidFill>
              </a:rPr>
              <a:t>Decorator Pattern</a:t>
            </a:r>
          </a:p>
        </p:txBody>
      </p:sp>
      <p:sp>
        <p:nvSpPr>
          <p:cNvPr id="23564" name="Rectangle 2356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3555" name="Rectangle 3">
            <a:extLst>
              <a:ext uri="{FF2B5EF4-FFF2-40B4-BE49-F238E27FC236}">
                <a16:creationId xmlns:a16="http://schemas.microsoft.com/office/drawing/2014/main" id="{12815D24-EED1-4B7A-B6BE-003B1B5933C4}"/>
              </a:ext>
            </a:extLst>
          </p:cNvPr>
          <p:cNvSpPr>
            <a:spLocks noGrp="1" noChangeArrowheads="1"/>
          </p:cNvSpPr>
          <p:nvPr>
            <p:ph type="body" idx="1"/>
          </p:nvPr>
        </p:nvSpPr>
        <p:spPr>
          <a:xfrm>
            <a:off x="4742016" y="605896"/>
            <a:ext cx="6413663" cy="5646208"/>
          </a:xfrm>
        </p:spPr>
        <p:txBody>
          <a:bodyPr anchor="ctr">
            <a:normAutofit/>
          </a:bodyPr>
          <a:lstStyle/>
          <a:p>
            <a:pPr lvl="1" eaLnBrk="1" hangingPunct="1">
              <a:defRPr/>
            </a:pPr>
            <a:r>
              <a:rPr lang="en-US" b="1" u="sng"/>
              <a:t>The Component- They can be used on its own or wrapped </a:t>
            </a:r>
            <a:r>
              <a:rPr lang="en-US" b="1" u="sng" err="1"/>
              <a:t>wth</a:t>
            </a:r>
            <a:r>
              <a:rPr lang="en-US" b="1" u="sng"/>
              <a:t> Decorator</a:t>
            </a:r>
          </a:p>
          <a:p>
            <a:pPr lvl="1" eaLnBrk="1" hangingPunct="1">
              <a:buFontTx/>
              <a:buNone/>
              <a:defRPr/>
            </a:pPr>
            <a:endParaRPr lang="en-US" b="1">
              <a:latin typeface="Courier New" pitchFamily="49" charset="0"/>
            </a:endParaRPr>
          </a:p>
          <a:p>
            <a:pPr lvl="1">
              <a:buFontTx/>
              <a:buNone/>
              <a:defRPr/>
            </a:pPr>
            <a:r>
              <a:rPr lang="en-US" b="1"/>
              <a:t>public abstract class </a:t>
            </a:r>
            <a:r>
              <a:rPr lang="en-US" b="1" err="1"/>
              <a:t>BankAccount</a:t>
            </a:r>
            <a:r>
              <a:rPr lang="en-US" b="1"/>
              <a:t> {</a:t>
            </a:r>
          </a:p>
          <a:p>
            <a:pPr lvl="1">
              <a:buFontTx/>
              <a:buNone/>
              <a:defRPr/>
            </a:pPr>
            <a:endParaRPr lang="en-US"/>
          </a:p>
          <a:p>
            <a:pPr lvl="1">
              <a:buFontTx/>
              <a:buNone/>
              <a:defRPr/>
            </a:pPr>
            <a:r>
              <a:rPr lang="en-US"/>
              <a:t>  </a:t>
            </a:r>
            <a:r>
              <a:rPr lang="en-US" b="1"/>
              <a:t>public abstract double </a:t>
            </a:r>
            <a:r>
              <a:rPr lang="en-US" b="1" err="1"/>
              <a:t>balanceToMaintain</a:t>
            </a:r>
            <a:r>
              <a:rPr lang="en-US" b="1"/>
              <a:t>();</a:t>
            </a:r>
          </a:p>
          <a:p>
            <a:pPr lvl="1">
              <a:buFontTx/>
              <a:buNone/>
              <a:defRPr/>
            </a:pPr>
            <a:r>
              <a:rPr lang="en-US"/>
              <a:t>  </a:t>
            </a:r>
            <a:r>
              <a:rPr lang="en-US" b="1"/>
              <a:t>public abstract double deposit(double amount);</a:t>
            </a:r>
          </a:p>
          <a:p>
            <a:pPr lvl="1">
              <a:buFontTx/>
              <a:buNone/>
              <a:defRPr/>
            </a:pPr>
            <a:r>
              <a:rPr lang="en-US"/>
              <a:t>   </a:t>
            </a:r>
          </a:p>
          <a:p>
            <a:pPr lvl="1">
              <a:buFontTx/>
              <a:buNone/>
              <a:defRPr/>
            </a:pPr>
            <a:r>
              <a:rPr lang="en-US"/>
              <a:t>  </a:t>
            </a:r>
          </a:p>
          <a:p>
            <a:pPr lvl="1">
              <a:buFontTx/>
              <a:buNone/>
              <a:defRPr/>
            </a:pPr>
            <a:r>
              <a:rPr lang="en-US"/>
              <a:t>}</a:t>
            </a:r>
            <a:endParaRPr lang="en-US">
              <a:latin typeface="Courier New"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6376" name="Rectangle 186375">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6378" name="Rectangle 18637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4578" name="Rectangle 2">
            <a:extLst>
              <a:ext uri="{FF2B5EF4-FFF2-40B4-BE49-F238E27FC236}">
                <a16:creationId xmlns:a16="http://schemas.microsoft.com/office/drawing/2014/main" id="{0A3AFEFA-A587-4725-9FE1-CEC58A9C7A1C}"/>
              </a:ext>
            </a:extLst>
          </p:cNvPr>
          <p:cNvSpPr>
            <a:spLocks noGrp="1" noChangeArrowheads="1"/>
          </p:cNvSpPr>
          <p:nvPr>
            <p:ph type="title"/>
          </p:nvPr>
        </p:nvSpPr>
        <p:spPr>
          <a:xfrm>
            <a:off x="492370" y="605896"/>
            <a:ext cx="3084844" cy="5646208"/>
          </a:xfrm>
        </p:spPr>
        <p:txBody>
          <a:bodyPr anchor="ctr">
            <a:normAutofit/>
          </a:bodyPr>
          <a:lstStyle/>
          <a:p>
            <a:pPr eaLnBrk="1" hangingPunct="1"/>
            <a:r>
              <a:rPr lang="en-US" altLang="en-US" sz="3600">
                <a:solidFill>
                  <a:srgbClr val="FFFFFF"/>
                </a:solidFill>
              </a:rPr>
              <a:t>Decorator Pattern</a:t>
            </a:r>
          </a:p>
        </p:txBody>
      </p:sp>
      <p:sp>
        <p:nvSpPr>
          <p:cNvPr id="186380" name="Rectangle 186379">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86371" name="Rectangle 3">
            <a:extLst>
              <a:ext uri="{FF2B5EF4-FFF2-40B4-BE49-F238E27FC236}">
                <a16:creationId xmlns:a16="http://schemas.microsoft.com/office/drawing/2014/main" id="{3588994D-AB21-47D7-9ECD-92E4326C01F0}"/>
              </a:ext>
            </a:extLst>
          </p:cNvPr>
          <p:cNvSpPr>
            <a:spLocks noGrp="1" noChangeArrowheads="1"/>
          </p:cNvSpPr>
          <p:nvPr>
            <p:ph type="body" idx="1"/>
          </p:nvPr>
        </p:nvSpPr>
        <p:spPr>
          <a:xfrm>
            <a:off x="4742016" y="605896"/>
            <a:ext cx="6413663" cy="5646208"/>
          </a:xfrm>
        </p:spPr>
        <p:txBody>
          <a:bodyPr anchor="ctr">
            <a:normAutofit/>
          </a:bodyPr>
          <a:lstStyle/>
          <a:p>
            <a:pPr eaLnBrk="1" hangingPunct="1">
              <a:defRPr/>
            </a:pPr>
            <a:r>
              <a:rPr lang="en-US" sz="1700" b="1" u="sng"/>
              <a:t>The Concrete Component is the object ,to which new behavior is going to added to dynamically, It extends component</a:t>
            </a:r>
          </a:p>
          <a:p>
            <a:pPr lvl="2" eaLnBrk="1" hangingPunct="1">
              <a:buFontTx/>
              <a:buNone/>
              <a:defRPr/>
            </a:pPr>
            <a:endParaRPr lang="en-US" sz="1700" b="1">
              <a:latin typeface="Courier New" pitchFamily="49" charset="0"/>
            </a:endParaRPr>
          </a:p>
          <a:p>
            <a:pPr lvl="1">
              <a:defRPr/>
            </a:pPr>
            <a:r>
              <a:rPr lang="en-US" sz="1700">
                <a:ea typeface="+mn-ea"/>
                <a:cs typeface="+mn-cs"/>
              </a:rPr>
              <a:t>//Concrete Component</a:t>
            </a:r>
          </a:p>
          <a:p>
            <a:pPr lvl="1">
              <a:defRPr/>
            </a:pPr>
            <a:endParaRPr lang="en-US" sz="1700">
              <a:ea typeface="+mn-ea"/>
              <a:cs typeface="+mn-cs"/>
            </a:endParaRPr>
          </a:p>
          <a:p>
            <a:pPr lvl="1">
              <a:buFontTx/>
              <a:buNone/>
              <a:defRPr/>
            </a:pPr>
            <a:r>
              <a:rPr lang="en-US" sz="1700" b="1">
                <a:ea typeface="+mn-ea"/>
                <a:cs typeface="+mn-cs"/>
              </a:rPr>
              <a:t>public class </a:t>
            </a:r>
            <a:r>
              <a:rPr lang="en-US" sz="1700" b="1" err="1">
                <a:ea typeface="+mn-ea"/>
                <a:cs typeface="+mn-cs"/>
              </a:rPr>
              <a:t>SavingsAccount</a:t>
            </a:r>
            <a:r>
              <a:rPr lang="en-US" sz="1700" b="1">
                <a:ea typeface="+mn-ea"/>
                <a:cs typeface="+mn-cs"/>
              </a:rPr>
              <a:t> extends </a:t>
            </a:r>
            <a:r>
              <a:rPr lang="en-US" sz="1700" b="1" err="1">
                <a:ea typeface="+mn-ea"/>
                <a:cs typeface="+mn-cs"/>
              </a:rPr>
              <a:t>BankAccount</a:t>
            </a:r>
            <a:r>
              <a:rPr lang="en-US" sz="1700" b="1">
                <a:ea typeface="+mn-ea"/>
                <a:cs typeface="+mn-cs"/>
              </a:rPr>
              <a:t> {</a:t>
            </a:r>
          </a:p>
          <a:p>
            <a:pPr lvl="1">
              <a:buFontTx/>
              <a:buNone/>
              <a:defRPr/>
            </a:pPr>
            <a:r>
              <a:rPr lang="en-US" sz="1700">
                <a:ea typeface="+mn-ea"/>
                <a:cs typeface="+mn-cs"/>
              </a:rPr>
              <a:t>@Override</a:t>
            </a:r>
          </a:p>
          <a:p>
            <a:pPr lvl="1">
              <a:buFontTx/>
              <a:buNone/>
              <a:defRPr/>
            </a:pPr>
            <a:r>
              <a:rPr lang="en-US" sz="1700" b="1">
                <a:ea typeface="+mn-ea"/>
                <a:cs typeface="+mn-cs"/>
              </a:rPr>
              <a:t>public double deposit(double amount) {</a:t>
            </a:r>
          </a:p>
          <a:p>
            <a:pPr lvl="1">
              <a:buFontTx/>
              <a:buNone/>
              <a:defRPr/>
            </a:pPr>
            <a:r>
              <a:rPr lang="en-US" sz="1700" b="1">
                <a:ea typeface="+mn-ea"/>
                <a:cs typeface="+mn-cs"/>
              </a:rPr>
              <a:t>return amount;</a:t>
            </a:r>
          </a:p>
          <a:p>
            <a:pPr lvl="1">
              <a:buFontTx/>
              <a:buNone/>
              <a:defRPr/>
            </a:pPr>
            <a:r>
              <a:rPr lang="en-US" sz="1700">
                <a:ea typeface="+mn-ea"/>
                <a:cs typeface="+mn-cs"/>
              </a:rPr>
              <a:t>}</a:t>
            </a:r>
          </a:p>
          <a:p>
            <a:pPr lvl="1">
              <a:buFontTx/>
              <a:buNone/>
              <a:defRPr/>
            </a:pPr>
            <a:endParaRPr lang="en-US" sz="1700">
              <a:ea typeface="+mn-ea"/>
              <a:cs typeface="+mn-cs"/>
            </a:endParaRPr>
          </a:p>
          <a:p>
            <a:pPr lvl="1">
              <a:buFontTx/>
              <a:buNone/>
              <a:defRPr/>
            </a:pPr>
            <a:r>
              <a:rPr lang="en-US" sz="1700">
                <a:ea typeface="+mn-ea"/>
                <a:cs typeface="+mn-cs"/>
              </a:rPr>
              <a:t>@Override</a:t>
            </a:r>
          </a:p>
          <a:p>
            <a:pPr lvl="1">
              <a:buFontTx/>
              <a:buNone/>
              <a:defRPr/>
            </a:pPr>
            <a:r>
              <a:rPr lang="en-US" sz="1700" b="1">
                <a:ea typeface="+mn-ea"/>
                <a:cs typeface="+mn-cs"/>
              </a:rPr>
              <a:t>public double </a:t>
            </a:r>
            <a:r>
              <a:rPr lang="en-US" sz="1700" b="1" err="1">
                <a:ea typeface="+mn-ea"/>
                <a:cs typeface="+mn-cs"/>
              </a:rPr>
              <a:t>balanceToMaintain</a:t>
            </a:r>
            <a:r>
              <a:rPr lang="en-US" sz="1700" b="1">
                <a:ea typeface="+mn-ea"/>
                <a:cs typeface="+mn-cs"/>
              </a:rPr>
              <a:t>() {</a:t>
            </a:r>
          </a:p>
          <a:p>
            <a:pPr lvl="1">
              <a:buFontTx/>
              <a:buNone/>
              <a:defRPr/>
            </a:pPr>
            <a:r>
              <a:rPr lang="en-US" sz="1700" b="1">
                <a:ea typeface="+mn-ea"/>
                <a:cs typeface="+mn-cs"/>
              </a:rPr>
              <a:t>return 1000;</a:t>
            </a:r>
          </a:p>
          <a:p>
            <a:pPr lvl="1">
              <a:buFontTx/>
              <a:buNone/>
              <a:defRPr/>
            </a:pPr>
            <a:r>
              <a:rPr lang="en-US" sz="1700">
                <a:ea typeface="+mn-ea"/>
                <a:cs typeface="+mn-cs"/>
              </a:rPr>
              <a:t>}</a:t>
            </a:r>
          </a:p>
          <a:p>
            <a:pPr lvl="1">
              <a:buFontTx/>
              <a:buNone/>
              <a:defRPr/>
            </a:pPr>
            <a:endParaRPr lang="en-US" sz="1700">
              <a:ea typeface="+mn-ea"/>
              <a:cs typeface="+mn-cs"/>
            </a:endParaRPr>
          </a:p>
          <a:p>
            <a:pPr lvl="1">
              <a:buFontTx/>
              <a:buNone/>
              <a:defRPr/>
            </a:pPr>
            <a:r>
              <a:rPr lang="en-US" sz="1700">
                <a:ea typeface="+mn-ea"/>
                <a:cs typeface="+mn-cs"/>
              </a:rPr>
              <a:t>}</a:t>
            </a:r>
            <a:endParaRPr lang="en-US" sz="1700">
              <a:latin typeface="Courier New"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608" name="Rectangle 2560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5610" name="Rectangle 2560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5602" name="Rectangle 2">
            <a:extLst>
              <a:ext uri="{FF2B5EF4-FFF2-40B4-BE49-F238E27FC236}">
                <a16:creationId xmlns:a16="http://schemas.microsoft.com/office/drawing/2014/main" id="{3FA42904-26F8-4A44-8C4D-828540EE1455}"/>
              </a:ext>
            </a:extLst>
          </p:cNvPr>
          <p:cNvSpPr>
            <a:spLocks noGrp="1" noChangeArrowheads="1"/>
          </p:cNvSpPr>
          <p:nvPr>
            <p:ph type="title"/>
          </p:nvPr>
        </p:nvSpPr>
        <p:spPr>
          <a:xfrm>
            <a:off x="492370" y="605896"/>
            <a:ext cx="3084844" cy="5646208"/>
          </a:xfrm>
        </p:spPr>
        <p:txBody>
          <a:bodyPr anchor="ctr">
            <a:normAutofit/>
          </a:bodyPr>
          <a:lstStyle/>
          <a:p>
            <a:pPr eaLnBrk="1" hangingPunct="1"/>
            <a:r>
              <a:rPr lang="en-US" altLang="en-US" sz="3600">
                <a:solidFill>
                  <a:srgbClr val="FFFFFF"/>
                </a:solidFill>
              </a:rPr>
              <a:t>The Decorator</a:t>
            </a:r>
          </a:p>
        </p:txBody>
      </p:sp>
      <p:sp>
        <p:nvSpPr>
          <p:cNvPr id="25612" name="Rectangle 256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5603" name="Rectangle 3">
            <a:extLst>
              <a:ext uri="{FF2B5EF4-FFF2-40B4-BE49-F238E27FC236}">
                <a16:creationId xmlns:a16="http://schemas.microsoft.com/office/drawing/2014/main" id="{27B46A2D-D619-491E-A4B6-298720545447}"/>
              </a:ext>
            </a:extLst>
          </p:cNvPr>
          <p:cNvSpPr>
            <a:spLocks noGrp="1" noChangeArrowheads="1"/>
          </p:cNvSpPr>
          <p:nvPr>
            <p:ph type="body" idx="1"/>
          </p:nvPr>
        </p:nvSpPr>
        <p:spPr>
          <a:xfrm>
            <a:off x="4742016" y="605896"/>
            <a:ext cx="6413663" cy="5646208"/>
          </a:xfrm>
        </p:spPr>
        <p:txBody>
          <a:bodyPr anchor="ctr">
            <a:normAutofit/>
          </a:bodyPr>
          <a:lstStyle/>
          <a:p>
            <a:pPr eaLnBrk="1" hangingPunct="1">
              <a:buFont typeface="Wingdings" panose="05000000000000000000" pitchFamily="2" charset="2"/>
              <a:buChar char="Ø"/>
            </a:pPr>
            <a:r>
              <a:rPr lang="en-US" altLang="en-US"/>
              <a:t>Each decorator Has-A wrapped component, the decorator has an instance variable that hold a reference to the component.</a:t>
            </a:r>
          </a:p>
          <a:p>
            <a:pPr eaLnBrk="1" hangingPunct="1">
              <a:buFont typeface="Wingdings" panose="05000000000000000000" pitchFamily="2" charset="2"/>
              <a:buChar char="Ø"/>
            </a:pPr>
            <a:r>
              <a:rPr lang="en-US" altLang="en-US"/>
              <a:t>Decorators implement the same interface or abstract class as the component they are going to decorator.</a:t>
            </a:r>
          </a:p>
          <a:p>
            <a:endParaRPr lang="en-US" altLang="en-US" b="1"/>
          </a:p>
          <a:p>
            <a:pPr>
              <a:buFontTx/>
              <a:buNone/>
            </a:pPr>
            <a:r>
              <a:rPr lang="en-US" altLang="en-US" b="1"/>
              <a:t>public abstract class </a:t>
            </a:r>
            <a:r>
              <a:rPr lang="en-US" altLang="en-US" b="1" err="1"/>
              <a:t>FeatureDectorator</a:t>
            </a:r>
            <a:r>
              <a:rPr lang="en-US" altLang="en-US" b="1"/>
              <a:t> extends </a:t>
            </a:r>
            <a:r>
              <a:rPr lang="en-US" altLang="en-US" b="1" err="1"/>
              <a:t>BankAccount</a:t>
            </a:r>
            <a:r>
              <a:rPr lang="en-US" altLang="en-US" b="1"/>
              <a:t> {</a:t>
            </a:r>
            <a:endParaRPr lang="en-US" altLang="en-US"/>
          </a:p>
          <a:p>
            <a:pPr>
              <a:buFontTx/>
              <a:buNone/>
            </a:pPr>
            <a:r>
              <a:rPr lang="en-US" altLang="en-US" b="1"/>
              <a:t>public  abstract double </a:t>
            </a:r>
            <a:r>
              <a:rPr lang="en-US" altLang="en-US" b="1" err="1"/>
              <a:t>fundTransfer</a:t>
            </a:r>
            <a:r>
              <a:rPr lang="en-US" altLang="en-US" b="1"/>
              <a:t>();</a:t>
            </a:r>
            <a:endParaRPr lang="en-US" altLang="en-US"/>
          </a:p>
          <a:p>
            <a:pPr>
              <a:buFontTx/>
              <a:buNone/>
            </a:pPr>
            <a:r>
              <a:rPr lang="en-US" altLang="en-US" b="1"/>
              <a:t>public abstract double </a:t>
            </a:r>
            <a:r>
              <a:rPr lang="en-US" altLang="en-US" b="1" err="1"/>
              <a:t>balanceToMaintain</a:t>
            </a:r>
            <a:r>
              <a:rPr lang="en-US" altLang="en-US" b="1"/>
              <a:t>();</a:t>
            </a:r>
          </a:p>
          <a:p>
            <a:pPr>
              <a:buFontTx/>
              <a:buNone/>
            </a:pPr>
            <a:r>
              <a:rPr lang="en-US" altLang="en-US"/>
              <a:t>}    </a:t>
            </a:r>
          </a:p>
          <a:p>
            <a:pPr>
              <a:buFontTx/>
              <a:buNone/>
            </a:pPr>
            <a:r>
              <a:rPr lang="en-US" altLang="en-US"/>
              <a:t>}</a:t>
            </a:r>
            <a:endParaRPr lang="en-US" altLang="en-US">
              <a:latin typeface="Courier New" panose="020703090202050204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632" name="Rectangle 2663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6634" name="Rectangle 2663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6626" name="Rectangle 2">
            <a:extLst>
              <a:ext uri="{FF2B5EF4-FFF2-40B4-BE49-F238E27FC236}">
                <a16:creationId xmlns:a16="http://schemas.microsoft.com/office/drawing/2014/main" id="{396F4A86-1766-4488-9FB1-EB8D7EEC4903}"/>
              </a:ext>
            </a:extLst>
          </p:cNvPr>
          <p:cNvSpPr>
            <a:spLocks noGrp="1" noChangeArrowheads="1"/>
          </p:cNvSpPr>
          <p:nvPr>
            <p:ph type="title"/>
          </p:nvPr>
        </p:nvSpPr>
        <p:spPr>
          <a:xfrm>
            <a:off x="492370" y="605896"/>
            <a:ext cx="3084844" cy="5646208"/>
          </a:xfrm>
        </p:spPr>
        <p:txBody>
          <a:bodyPr anchor="ctr">
            <a:normAutofit/>
          </a:bodyPr>
          <a:lstStyle/>
          <a:p>
            <a:pPr eaLnBrk="1" hangingPunct="1"/>
            <a:r>
              <a:rPr lang="en-US" altLang="en-US" sz="3600">
                <a:solidFill>
                  <a:srgbClr val="FFFFFF"/>
                </a:solidFill>
              </a:rPr>
              <a:t>Decorators</a:t>
            </a:r>
          </a:p>
        </p:txBody>
      </p:sp>
      <p:sp>
        <p:nvSpPr>
          <p:cNvPr id="26636" name="Rectangle 26635">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6627" name="Rectangle 3">
            <a:extLst>
              <a:ext uri="{FF2B5EF4-FFF2-40B4-BE49-F238E27FC236}">
                <a16:creationId xmlns:a16="http://schemas.microsoft.com/office/drawing/2014/main" id="{8FE5622B-B7D0-47CA-9990-384ED27EF420}"/>
              </a:ext>
            </a:extLst>
          </p:cNvPr>
          <p:cNvSpPr>
            <a:spLocks noGrp="1" noChangeArrowheads="1"/>
          </p:cNvSpPr>
          <p:nvPr>
            <p:ph type="body" idx="1"/>
          </p:nvPr>
        </p:nvSpPr>
        <p:spPr>
          <a:xfrm>
            <a:off x="4742016" y="605896"/>
            <a:ext cx="6413663" cy="5646208"/>
          </a:xfrm>
        </p:spPr>
        <p:txBody>
          <a:bodyPr anchor="ctr">
            <a:normAutofit/>
          </a:bodyPr>
          <a:lstStyle/>
          <a:p>
            <a:pPr lvl="1">
              <a:buFontTx/>
              <a:buNone/>
              <a:defRPr/>
            </a:pPr>
            <a:r>
              <a:rPr lang="en-US" b="1" dirty="0">
                <a:ea typeface="+mn-ea"/>
                <a:cs typeface="+mn-cs"/>
              </a:rPr>
              <a:t>public class </a:t>
            </a:r>
            <a:r>
              <a:rPr lang="en-US" b="1" dirty="0" err="1">
                <a:ea typeface="+mn-ea"/>
                <a:cs typeface="+mn-cs"/>
              </a:rPr>
              <a:t>InternationalBanking</a:t>
            </a:r>
            <a:r>
              <a:rPr lang="en-US" b="1" dirty="0">
                <a:ea typeface="+mn-ea"/>
                <a:cs typeface="+mn-cs"/>
              </a:rPr>
              <a:t> extends </a:t>
            </a:r>
            <a:r>
              <a:rPr lang="en-US" b="1" dirty="0" err="1">
                <a:ea typeface="+mn-ea"/>
                <a:cs typeface="+mn-cs"/>
              </a:rPr>
              <a:t>FeatureDectorator</a:t>
            </a:r>
            <a:r>
              <a:rPr lang="en-US" b="1" dirty="0">
                <a:ea typeface="+mn-ea"/>
                <a:cs typeface="+mn-cs"/>
              </a:rPr>
              <a:t> {</a:t>
            </a:r>
          </a:p>
          <a:p>
            <a:pPr lvl="1">
              <a:buFontTx/>
              <a:buNone/>
              <a:defRPr/>
            </a:pPr>
            <a:endParaRPr lang="en-US" dirty="0">
              <a:ea typeface="+mn-ea"/>
              <a:cs typeface="+mn-cs"/>
            </a:endParaRPr>
          </a:p>
          <a:p>
            <a:pPr lvl="1">
              <a:buFontTx/>
              <a:buNone/>
              <a:defRPr/>
            </a:pPr>
            <a:r>
              <a:rPr lang="en-US" b="1" dirty="0">
                <a:ea typeface="+mn-ea"/>
                <a:cs typeface="+mn-cs"/>
              </a:rPr>
              <a:t>private </a:t>
            </a:r>
            <a:r>
              <a:rPr lang="en-US" b="1" dirty="0" err="1">
                <a:ea typeface="+mn-ea"/>
                <a:cs typeface="+mn-cs"/>
              </a:rPr>
              <a:t>BankAccount</a:t>
            </a:r>
            <a:r>
              <a:rPr lang="en-US" b="1" dirty="0">
                <a:ea typeface="+mn-ea"/>
                <a:cs typeface="+mn-cs"/>
              </a:rPr>
              <a:t> account;</a:t>
            </a:r>
          </a:p>
          <a:p>
            <a:pPr lvl="1">
              <a:buFontTx/>
              <a:buNone/>
              <a:defRPr/>
            </a:pPr>
            <a:r>
              <a:rPr lang="en-US" b="1" dirty="0">
                <a:ea typeface="+mn-ea"/>
                <a:cs typeface="+mn-cs"/>
              </a:rPr>
              <a:t>public </a:t>
            </a:r>
            <a:r>
              <a:rPr lang="en-US" b="1" dirty="0" err="1">
                <a:ea typeface="+mn-ea"/>
                <a:cs typeface="+mn-cs"/>
              </a:rPr>
              <a:t>InternationalBanking</a:t>
            </a:r>
            <a:r>
              <a:rPr lang="en-US" b="1" dirty="0">
                <a:ea typeface="+mn-ea"/>
                <a:cs typeface="+mn-cs"/>
              </a:rPr>
              <a:t>(</a:t>
            </a:r>
            <a:r>
              <a:rPr lang="en-US" b="1" dirty="0" err="1">
                <a:ea typeface="+mn-ea"/>
                <a:cs typeface="+mn-cs"/>
              </a:rPr>
              <a:t>BankAccount</a:t>
            </a:r>
            <a:r>
              <a:rPr lang="en-US" b="1" dirty="0">
                <a:ea typeface="+mn-ea"/>
                <a:cs typeface="+mn-cs"/>
              </a:rPr>
              <a:t> account) {</a:t>
            </a:r>
          </a:p>
          <a:p>
            <a:pPr lvl="1">
              <a:buFontTx/>
              <a:buNone/>
              <a:defRPr/>
            </a:pPr>
            <a:r>
              <a:rPr lang="en-US" dirty="0">
                <a:ea typeface="+mn-ea"/>
                <a:cs typeface="+mn-cs"/>
              </a:rPr>
              <a:t>    </a:t>
            </a:r>
            <a:r>
              <a:rPr lang="en-US" b="1" dirty="0" err="1">
                <a:ea typeface="+mn-ea"/>
                <a:cs typeface="+mn-cs"/>
              </a:rPr>
              <a:t>this.account</a:t>
            </a:r>
            <a:r>
              <a:rPr lang="en-US" b="1" dirty="0">
                <a:ea typeface="+mn-ea"/>
                <a:cs typeface="+mn-cs"/>
              </a:rPr>
              <a:t>=account;</a:t>
            </a:r>
          </a:p>
          <a:p>
            <a:pPr lvl="1">
              <a:buFontTx/>
              <a:buNone/>
              <a:defRPr/>
            </a:pPr>
            <a:endParaRPr lang="en-US" dirty="0">
              <a:ea typeface="+mn-ea"/>
              <a:cs typeface="+mn-cs"/>
            </a:endParaRPr>
          </a:p>
          <a:p>
            <a:pPr lvl="1">
              <a:buFontTx/>
              <a:buNone/>
              <a:defRPr/>
            </a:pPr>
            <a:r>
              <a:rPr lang="en-US" dirty="0">
                <a:ea typeface="+mn-ea"/>
                <a:cs typeface="+mn-cs"/>
              </a:rPr>
              <a:t>}</a:t>
            </a:r>
          </a:p>
          <a:p>
            <a:pPr lvl="1">
              <a:buFontTx/>
              <a:buNone/>
              <a:defRPr/>
            </a:pPr>
            <a:endParaRPr lang="en-US" dirty="0">
              <a:ea typeface="+mn-ea"/>
              <a:cs typeface="+mn-cs"/>
            </a:endParaRPr>
          </a:p>
          <a:p>
            <a:pPr lvl="1">
              <a:buFontTx/>
              <a:buNone/>
              <a:defRPr/>
            </a:pPr>
            <a:r>
              <a:rPr lang="en-US" dirty="0">
                <a:ea typeface="+mn-ea"/>
                <a:cs typeface="+mn-cs"/>
              </a:rPr>
              <a:t>@Override</a:t>
            </a:r>
          </a:p>
          <a:p>
            <a:pPr lvl="1">
              <a:buFontTx/>
              <a:buNone/>
              <a:defRPr/>
            </a:pPr>
            <a:r>
              <a:rPr lang="en-US" b="1" dirty="0">
                <a:ea typeface="+mn-ea"/>
                <a:cs typeface="+mn-cs"/>
              </a:rPr>
              <a:t>public double </a:t>
            </a:r>
            <a:r>
              <a:rPr lang="en-US" b="1" dirty="0" err="1">
                <a:ea typeface="+mn-ea"/>
                <a:cs typeface="+mn-cs"/>
              </a:rPr>
              <a:t>fundTransfer</a:t>
            </a:r>
            <a:r>
              <a:rPr lang="en-US" b="1" dirty="0">
                <a:ea typeface="+mn-ea"/>
                <a:cs typeface="+mn-cs"/>
              </a:rPr>
              <a:t>() {</a:t>
            </a:r>
          </a:p>
          <a:p>
            <a:pPr lvl="1">
              <a:buFontTx/>
              <a:buNone/>
              <a:defRPr/>
            </a:pPr>
            <a:r>
              <a:rPr lang="en-US" u="sng" dirty="0">
                <a:ea typeface="+mn-ea"/>
                <a:cs typeface="+mn-cs"/>
              </a:rPr>
              <a:t>// </a:t>
            </a:r>
            <a:r>
              <a:rPr lang="en-US" b="1" u="sng" dirty="0">
                <a:ea typeface="+mn-ea"/>
                <a:cs typeface="+mn-cs"/>
              </a:rPr>
              <a:t>TODO Auto-generated method stub</a:t>
            </a:r>
          </a:p>
          <a:p>
            <a:pPr lvl="1">
              <a:buFontTx/>
              <a:buNone/>
              <a:defRPr/>
            </a:pPr>
            <a:r>
              <a:rPr lang="en-US" b="1" dirty="0">
                <a:ea typeface="+mn-ea"/>
                <a:cs typeface="+mn-cs"/>
              </a:rPr>
              <a:t>return 0;</a:t>
            </a:r>
          </a:p>
          <a:p>
            <a:pPr lvl="1">
              <a:buFontTx/>
              <a:buNone/>
              <a:defRPr/>
            </a:pPr>
            <a:r>
              <a:rPr lang="en-US" dirty="0">
                <a:ea typeface="+mn-ea"/>
                <a:cs typeface="+mn-cs"/>
              </a:rPr>
              <a:t>}</a:t>
            </a:r>
            <a:endParaRPr lang="en-US">
              <a:latin typeface="Courier New"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656" name="Rectangle 27655">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658" name="Rectangle 2765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7650" name="Rectangle 2">
            <a:extLst>
              <a:ext uri="{FF2B5EF4-FFF2-40B4-BE49-F238E27FC236}">
                <a16:creationId xmlns:a16="http://schemas.microsoft.com/office/drawing/2014/main" id="{B96D0CA3-E346-4D77-A582-2BE22C57F8CB}"/>
              </a:ext>
            </a:extLst>
          </p:cNvPr>
          <p:cNvSpPr>
            <a:spLocks noGrp="1" noChangeArrowheads="1"/>
          </p:cNvSpPr>
          <p:nvPr>
            <p:ph type="title"/>
          </p:nvPr>
        </p:nvSpPr>
        <p:spPr>
          <a:xfrm>
            <a:off x="492370" y="605896"/>
            <a:ext cx="3084844" cy="5646208"/>
          </a:xfrm>
        </p:spPr>
        <p:txBody>
          <a:bodyPr anchor="ctr">
            <a:normAutofit/>
          </a:bodyPr>
          <a:lstStyle/>
          <a:p>
            <a:pPr eaLnBrk="1" hangingPunct="1"/>
            <a:r>
              <a:rPr lang="en-US" altLang="en-US" sz="3600">
                <a:solidFill>
                  <a:srgbClr val="FFFFFF"/>
                </a:solidFill>
              </a:rPr>
              <a:t>Decorator</a:t>
            </a:r>
          </a:p>
        </p:txBody>
      </p:sp>
      <p:sp>
        <p:nvSpPr>
          <p:cNvPr id="27660" name="Rectangle 27659">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7651" name="Rectangle 3">
            <a:extLst>
              <a:ext uri="{FF2B5EF4-FFF2-40B4-BE49-F238E27FC236}">
                <a16:creationId xmlns:a16="http://schemas.microsoft.com/office/drawing/2014/main" id="{A4E0CE89-358E-41E5-8109-03F15BC5EE4F}"/>
              </a:ext>
            </a:extLst>
          </p:cNvPr>
          <p:cNvSpPr>
            <a:spLocks noGrp="1" noChangeArrowheads="1"/>
          </p:cNvSpPr>
          <p:nvPr>
            <p:ph type="body" idx="1"/>
          </p:nvPr>
        </p:nvSpPr>
        <p:spPr>
          <a:xfrm>
            <a:off x="4742016" y="605896"/>
            <a:ext cx="6413663" cy="5646208"/>
          </a:xfrm>
        </p:spPr>
        <p:txBody>
          <a:bodyPr anchor="ctr">
            <a:normAutofit/>
          </a:bodyPr>
          <a:lstStyle/>
          <a:p>
            <a:pPr lvl="1">
              <a:buFontTx/>
              <a:buNone/>
              <a:defRPr/>
            </a:pPr>
            <a:r>
              <a:rPr lang="en-US" sz="1500" b="1">
                <a:ea typeface="+mn-ea"/>
                <a:cs typeface="+mn-cs"/>
              </a:rPr>
              <a:t>public class </a:t>
            </a:r>
            <a:r>
              <a:rPr lang="en-US" sz="1500" b="1" err="1">
                <a:ea typeface="+mn-ea"/>
                <a:cs typeface="+mn-cs"/>
              </a:rPr>
              <a:t>OnlineBanking</a:t>
            </a:r>
            <a:r>
              <a:rPr lang="en-US" sz="1500" b="1">
                <a:ea typeface="+mn-ea"/>
                <a:cs typeface="+mn-cs"/>
              </a:rPr>
              <a:t> extends </a:t>
            </a:r>
            <a:r>
              <a:rPr lang="en-US" sz="1500" b="1" err="1">
                <a:ea typeface="+mn-ea"/>
                <a:cs typeface="+mn-cs"/>
              </a:rPr>
              <a:t>FeatureDectorator</a:t>
            </a:r>
            <a:r>
              <a:rPr lang="en-US" sz="1500" b="1">
                <a:ea typeface="+mn-ea"/>
                <a:cs typeface="+mn-cs"/>
              </a:rPr>
              <a:t> {</a:t>
            </a:r>
          </a:p>
          <a:p>
            <a:pPr lvl="1">
              <a:buFontTx/>
              <a:buNone/>
              <a:defRPr/>
            </a:pPr>
            <a:endParaRPr lang="en-US" sz="1500">
              <a:ea typeface="+mn-ea"/>
              <a:cs typeface="+mn-cs"/>
            </a:endParaRPr>
          </a:p>
          <a:p>
            <a:pPr lvl="1">
              <a:buFontTx/>
              <a:buNone/>
              <a:defRPr/>
            </a:pPr>
            <a:r>
              <a:rPr lang="en-US" sz="1500" b="1">
                <a:ea typeface="+mn-ea"/>
                <a:cs typeface="+mn-cs"/>
              </a:rPr>
              <a:t>private </a:t>
            </a:r>
            <a:r>
              <a:rPr lang="en-US" sz="1500" b="1" err="1">
                <a:ea typeface="+mn-ea"/>
                <a:cs typeface="+mn-cs"/>
              </a:rPr>
              <a:t>BankAccount</a:t>
            </a:r>
            <a:r>
              <a:rPr lang="en-US" sz="1500" b="1">
                <a:ea typeface="+mn-ea"/>
                <a:cs typeface="+mn-cs"/>
              </a:rPr>
              <a:t> account;</a:t>
            </a:r>
          </a:p>
          <a:p>
            <a:pPr lvl="1">
              <a:buFontTx/>
              <a:buNone/>
              <a:defRPr/>
            </a:pPr>
            <a:r>
              <a:rPr lang="en-US" sz="1500" b="1">
                <a:ea typeface="+mn-ea"/>
                <a:cs typeface="+mn-cs"/>
              </a:rPr>
              <a:t>public </a:t>
            </a:r>
            <a:r>
              <a:rPr lang="en-US" sz="1500" b="1" err="1">
                <a:ea typeface="+mn-ea"/>
                <a:cs typeface="+mn-cs"/>
              </a:rPr>
              <a:t>OnlineBanking</a:t>
            </a:r>
            <a:r>
              <a:rPr lang="en-US" sz="1500" b="1">
                <a:ea typeface="+mn-ea"/>
                <a:cs typeface="+mn-cs"/>
              </a:rPr>
              <a:t>(</a:t>
            </a:r>
            <a:r>
              <a:rPr lang="en-US" sz="1500" b="1" err="1">
                <a:ea typeface="+mn-ea"/>
                <a:cs typeface="+mn-cs"/>
              </a:rPr>
              <a:t>BankAccount</a:t>
            </a:r>
            <a:r>
              <a:rPr lang="en-US" sz="1500" b="1">
                <a:ea typeface="+mn-ea"/>
                <a:cs typeface="+mn-cs"/>
              </a:rPr>
              <a:t> account) {</a:t>
            </a:r>
          </a:p>
          <a:p>
            <a:pPr lvl="1">
              <a:buFontTx/>
              <a:buNone/>
              <a:defRPr/>
            </a:pPr>
            <a:r>
              <a:rPr lang="en-US" sz="1500">
                <a:ea typeface="+mn-ea"/>
                <a:cs typeface="+mn-cs"/>
              </a:rPr>
              <a:t>    </a:t>
            </a:r>
            <a:r>
              <a:rPr lang="en-US" sz="1500" b="1" err="1">
                <a:ea typeface="+mn-ea"/>
                <a:cs typeface="+mn-cs"/>
              </a:rPr>
              <a:t>this.account</a:t>
            </a:r>
            <a:r>
              <a:rPr lang="en-US" sz="1500" b="1">
                <a:ea typeface="+mn-ea"/>
                <a:cs typeface="+mn-cs"/>
              </a:rPr>
              <a:t> = account;</a:t>
            </a:r>
          </a:p>
          <a:p>
            <a:pPr lvl="1">
              <a:buFontTx/>
              <a:buNone/>
              <a:defRPr/>
            </a:pPr>
            <a:r>
              <a:rPr lang="en-US" sz="1500">
                <a:ea typeface="+mn-ea"/>
                <a:cs typeface="+mn-cs"/>
              </a:rPr>
              <a:t>}</a:t>
            </a:r>
          </a:p>
          <a:p>
            <a:pPr lvl="1">
              <a:buFontTx/>
              <a:buNone/>
              <a:defRPr/>
            </a:pPr>
            <a:r>
              <a:rPr lang="en-US" sz="1500" b="1">
                <a:ea typeface="+mn-ea"/>
                <a:cs typeface="+mn-cs"/>
              </a:rPr>
              <a:t>public double </a:t>
            </a:r>
            <a:r>
              <a:rPr lang="en-US" sz="1500" b="1" err="1">
                <a:ea typeface="+mn-ea"/>
                <a:cs typeface="+mn-cs"/>
              </a:rPr>
              <a:t>fundTransfer</a:t>
            </a:r>
            <a:r>
              <a:rPr lang="en-US" sz="1500" b="1">
                <a:ea typeface="+mn-ea"/>
                <a:cs typeface="+mn-cs"/>
              </a:rPr>
              <a:t>() {</a:t>
            </a:r>
          </a:p>
          <a:p>
            <a:pPr lvl="1">
              <a:buFontTx/>
              <a:buNone/>
              <a:defRPr/>
            </a:pPr>
            <a:r>
              <a:rPr lang="en-US" sz="1500" b="1">
                <a:ea typeface="+mn-ea"/>
                <a:cs typeface="+mn-cs"/>
              </a:rPr>
              <a:t>return 8000;</a:t>
            </a:r>
          </a:p>
          <a:p>
            <a:pPr lvl="1">
              <a:buFontTx/>
              <a:buNone/>
              <a:defRPr/>
            </a:pPr>
            <a:r>
              <a:rPr lang="en-US" sz="1500">
                <a:ea typeface="+mn-ea"/>
                <a:cs typeface="+mn-cs"/>
              </a:rPr>
              <a:t>}</a:t>
            </a:r>
          </a:p>
          <a:p>
            <a:pPr lvl="1">
              <a:buFontTx/>
              <a:buNone/>
              <a:defRPr/>
            </a:pPr>
            <a:r>
              <a:rPr lang="en-US" sz="1500" b="1">
                <a:ea typeface="+mn-ea"/>
                <a:cs typeface="+mn-cs"/>
              </a:rPr>
              <a:t>public double </a:t>
            </a:r>
            <a:r>
              <a:rPr lang="en-US" sz="1500" b="1" err="1">
                <a:ea typeface="+mn-ea"/>
                <a:cs typeface="+mn-cs"/>
              </a:rPr>
              <a:t>balanceToMaintain</a:t>
            </a:r>
            <a:r>
              <a:rPr lang="en-US" sz="1500" b="1">
                <a:ea typeface="+mn-ea"/>
                <a:cs typeface="+mn-cs"/>
              </a:rPr>
              <a:t>() {</a:t>
            </a:r>
          </a:p>
          <a:p>
            <a:pPr lvl="1">
              <a:buFontTx/>
              <a:buNone/>
              <a:defRPr/>
            </a:pPr>
            <a:r>
              <a:rPr lang="en-US" sz="1500" b="1">
                <a:ea typeface="+mn-ea"/>
                <a:cs typeface="+mn-cs"/>
              </a:rPr>
              <a:t>return </a:t>
            </a:r>
            <a:r>
              <a:rPr lang="en-US" sz="1500" b="1" err="1">
                <a:ea typeface="+mn-ea"/>
                <a:cs typeface="+mn-cs"/>
              </a:rPr>
              <a:t>account.balanceToMaintain</a:t>
            </a:r>
            <a:r>
              <a:rPr lang="en-US" sz="1500" b="1">
                <a:ea typeface="+mn-ea"/>
                <a:cs typeface="+mn-cs"/>
              </a:rPr>
              <a:t>()+5000;</a:t>
            </a:r>
          </a:p>
          <a:p>
            <a:pPr lvl="1">
              <a:buFontTx/>
              <a:buNone/>
              <a:defRPr/>
            </a:pPr>
            <a:r>
              <a:rPr lang="en-US" sz="1500">
                <a:ea typeface="+mn-ea"/>
                <a:cs typeface="+mn-cs"/>
              </a:rPr>
              <a:t>}</a:t>
            </a:r>
          </a:p>
          <a:p>
            <a:pPr lvl="1">
              <a:buFontTx/>
              <a:buNone/>
              <a:defRPr/>
            </a:pPr>
            <a:r>
              <a:rPr lang="en-US" sz="1500" b="1">
                <a:ea typeface="+mn-ea"/>
                <a:cs typeface="+mn-cs"/>
              </a:rPr>
              <a:t>public double deposit(double amount) {</a:t>
            </a:r>
          </a:p>
          <a:p>
            <a:pPr lvl="1">
              <a:buFontTx/>
              <a:buNone/>
              <a:defRPr/>
            </a:pPr>
            <a:r>
              <a:rPr lang="en-US" sz="1500" b="1">
                <a:ea typeface="+mn-ea"/>
                <a:cs typeface="+mn-cs"/>
              </a:rPr>
              <a:t>return 0;</a:t>
            </a:r>
          </a:p>
          <a:p>
            <a:pPr lvl="1">
              <a:buFontTx/>
              <a:buNone/>
              <a:defRPr/>
            </a:pPr>
            <a:r>
              <a:rPr lang="en-US" sz="1500">
                <a:ea typeface="+mn-ea"/>
                <a:cs typeface="+mn-cs"/>
              </a:rPr>
              <a:t>}</a:t>
            </a:r>
          </a:p>
          <a:p>
            <a:pPr lvl="1">
              <a:buFontTx/>
              <a:buNone/>
              <a:defRPr/>
            </a:pPr>
            <a:r>
              <a:rPr lang="en-US" sz="1500" b="1">
                <a:ea typeface="+mn-ea"/>
                <a:cs typeface="+mn-cs"/>
              </a:rPr>
              <a:t>public String </a:t>
            </a:r>
            <a:r>
              <a:rPr lang="en-US" sz="1500" b="1" err="1">
                <a:ea typeface="+mn-ea"/>
                <a:cs typeface="+mn-cs"/>
              </a:rPr>
              <a:t>chequeBookRequest</a:t>
            </a:r>
            <a:r>
              <a:rPr lang="en-US" sz="1500" b="1">
                <a:ea typeface="+mn-ea"/>
                <a:cs typeface="+mn-cs"/>
              </a:rPr>
              <a:t>(){</a:t>
            </a:r>
          </a:p>
          <a:p>
            <a:pPr lvl="1">
              <a:buFontTx/>
              <a:buNone/>
              <a:defRPr/>
            </a:pPr>
            <a:r>
              <a:rPr lang="en-US" sz="1500" b="1">
                <a:ea typeface="+mn-ea"/>
                <a:cs typeface="+mn-cs"/>
              </a:rPr>
              <a:t>return </a:t>
            </a:r>
            <a:r>
              <a:rPr lang="en-US" sz="1500" b="1" u="sng">
                <a:ea typeface="+mn-ea"/>
                <a:cs typeface="+mn-cs"/>
              </a:rPr>
              <a:t>"Allowed";</a:t>
            </a:r>
          </a:p>
          <a:p>
            <a:pPr lvl="1">
              <a:buFontTx/>
              <a:buNone/>
              <a:defRPr/>
            </a:pPr>
            <a:r>
              <a:rPr lang="en-US" sz="1500">
                <a:ea typeface="+mn-ea"/>
                <a:cs typeface="+mn-cs"/>
              </a:rPr>
              <a:t>}</a:t>
            </a:r>
          </a:p>
          <a:p>
            <a:pPr lvl="1">
              <a:buFontTx/>
              <a:buNone/>
              <a:defRPr/>
            </a:pPr>
            <a:r>
              <a:rPr lang="en-US" sz="1500">
                <a:ea typeface="+mn-ea"/>
                <a:cs typeface="+mn-cs"/>
              </a:rPr>
              <a:t>}</a:t>
            </a:r>
            <a:endParaRPr lang="en-US" sz="1500">
              <a:latin typeface="Courier New"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680" name="Rectangle 2867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8682" name="Rectangle 2868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8674" name="Rectangle 2">
            <a:extLst>
              <a:ext uri="{FF2B5EF4-FFF2-40B4-BE49-F238E27FC236}">
                <a16:creationId xmlns:a16="http://schemas.microsoft.com/office/drawing/2014/main" id="{8535C73D-FEAA-4FDA-BDB8-C4E0E1A20395}"/>
              </a:ext>
            </a:extLst>
          </p:cNvPr>
          <p:cNvSpPr>
            <a:spLocks noGrp="1" noChangeArrowheads="1"/>
          </p:cNvSpPr>
          <p:nvPr>
            <p:ph type="title"/>
          </p:nvPr>
        </p:nvSpPr>
        <p:spPr>
          <a:xfrm>
            <a:off x="492370" y="605896"/>
            <a:ext cx="3084844" cy="5646208"/>
          </a:xfrm>
        </p:spPr>
        <p:txBody>
          <a:bodyPr anchor="ctr">
            <a:normAutofit/>
          </a:bodyPr>
          <a:lstStyle/>
          <a:p>
            <a:pPr eaLnBrk="1" hangingPunct="1"/>
            <a:r>
              <a:rPr lang="en-US" altLang="en-US" sz="3600">
                <a:solidFill>
                  <a:srgbClr val="FFFFFF"/>
                </a:solidFill>
              </a:rPr>
              <a:t>Test Decorators</a:t>
            </a:r>
          </a:p>
        </p:txBody>
      </p:sp>
      <p:sp>
        <p:nvSpPr>
          <p:cNvPr id="28684" name="Rectangle 2868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8675" name="Rectangle 3">
            <a:extLst>
              <a:ext uri="{FF2B5EF4-FFF2-40B4-BE49-F238E27FC236}">
                <a16:creationId xmlns:a16="http://schemas.microsoft.com/office/drawing/2014/main" id="{44821C34-0658-4A3A-A933-8D05212A9CEE}"/>
              </a:ext>
            </a:extLst>
          </p:cNvPr>
          <p:cNvSpPr>
            <a:spLocks noGrp="1" noChangeArrowheads="1"/>
          </p:cNvSpPr>
          <p:nvPr>
            <p:ph type="body" idx="1"/>
          </p:nvPr>
        </p:nvSpPr>
        <p:spPr>
          <a:xfrm>
            <a:off x="4742016" y="605896"/>
            <a:ext cx="6413663" cy="5646208"/>
          </a:xfrm>
        </p:spPr>
        <p:txBody>
          <a:bodyPr anchor="ctr">
            <a:normAutofit/>
          </a:bodyPr>
          <a:lstStyle/>
          <a:p>
            <a:pPr lvl="1">
              <a:buFontTx/>
              <a:buNone/>
              <a:defRPr/>
            </a:pPr>
            <a:r>
              <a:rPr lang="en-US" sz="1500" b="1">
                <a:ea typeface="+mn-ea"/>
                <a:cs typeface="+mn-cs"/>
              </a:rPr>
              <a:t>public static void main(String[] </a:t>
            </a:r>
            <a:r>
              <a:rPr lang="en-US" sz="1500" b="1" err="1">
                <a:ea typeface="+mn-ea"/>
                <a:cs typeface="+mn-cs"/>
              </a:rPr>
              <a:t>args</a:t>
            </a:r>
            <a:r>
              <a:rPr lang="en-US" sz="1500" b="1">
                <a:ea typeface="+mn-ea"/>
                <a:cs typeface="+mn-cs"/>
              </a:rPr>
              <a:t>) {</a:t>
            </a:r>
          </a:p>
          <a:p>
            <a:pPr lvl="1">
              <a:buFontTx/>
              <a:buNone/>
              <a:defRPr/>
            </a:pPr>
            <a:endParaRPr lang="en-US" sz="1500">
              <a:ea typeface="+mn-ea"/>
              <a:cs typeface="+mn-cs"/>
            </a:endParaRPr>
          </a:p>
          <a:p>
            <a:pPr lvl="1">
              <a:buFontTx/>
              <a:buNone/>
              <a:defRPr/>
            </a:pPr>
            <a:r>
              <a:rPr lang="en-US" sz="1500">
                <a:ea typeface="+mn-ea"/>
                <a:cs typeface="+mn-cs"/>
              </a:rPr>
              <a:t> </a:t>
            </a:r>
            <a:r>
              <a:rPr lang="en-US" sz="1500" err="1">
                <a:ea typeface="+mn-ea"/>
                <a:cs typeface="+mn-cs"/>
              </a:rPr>
              <a:t>BankAccount</a:t>
            </a:r>
            <a:r>
              <a:rPr lang="en-US" sz="1500">
                <a:ea typeface="+mn-ea"/>
                <a:cs typeface="+mn-cs"/>
              </a:rPr>
              <a:t> account1 = </a:t>
            </a:r>
            <a:r>
              <a:rPr lang="en-US" sz="1500" b="1">
                <a:ea typeface="+mn-ea"/>
                <a:cs typeface="+mn-cs"/>
              </a:rPr>
              <a:t>new </a:t>
            </a:r>
            <a:r>
              <a:rPr lang="en-US" sz="1500" b="1" err="1">
                <a:ea typeface="+mn-ea"/>
                <a:cs typeface="+mn-cs"/>
              </a:rPr>
              <a:t>SavingsAccount</a:t>
            </a:r>
            <a:r>
              <a:rPr lang="en-US" sz="1500" b="1">
                <a:ea typeface="+mn-ea"/>
                <a:cs typeface="+mn-cs"/>
              </a:rPr>
              <a:t>();</a:t>
            </a:r>
          </a:p>
          <a:p>
            <a:pPr lvl="1">
              <a:buFontTx/>
              <a:buNone/>
              <a:defRPr/>
            </a:pPr>
            <a:r>
              <a:rPr lang="en-US" sz="1500">
                <a:ea typeface="+mn-ea"/>
                <a:cs typeface="+mn-cs"/>
              </a:rPr>
              <a:t> </a:t>
            </a:r>
          </a:p>
          <a:p>
            <a:pPr lvl="1">
              <a:buFontTx/>
              <a:buNone/>
              <a:defRPr/>
            </a:pPr>
            <a:r>
              <a:rPr lang="en-US" sz="1500" u="sng" err="1">
                <a:ea typeface="+mn-ea"/>
                <a:cs typeface="+mn-cs"/>
              </a:rPr>
              <a:t>System.</a:t>
            </a:r>
            <a:r>
              <a:rPr lang="en-US" sz="1500" b="1" i="1" u="sng" err="1">
                <a:ea typeface="+mn-ea"/>
                <a:cs typeface="+mn-cs"/>
              </a:rPr>
              <a:t>out.println</a:t>
            </a:r>
            <a:r>
              <a:rPr lang="en-US" sz="1500" b="1" i="1" u="sng">
                <a:ea typeface="+mn-ea"/>
                <a:cs typeface="+mn-cs"/>
              </a:rPr>
              <a:t>("Minimum Balance "+account1.balanceToMaintain());</a:t>
            </a:r>
          </a:p>
          <a:p>
            <a:pPr lvl="1">
              <a:buFontTx/>
              <a:buNone/>
              <a:defRPr/>
            </a:pPr>
            <a:endParaRPr lang="en-US" sz="1500">
              <a:ea typeface="+mn-ea"/>
              <a:cs typeface="+mn-cs"/>
            </a:endParaRPr>
          </a:p>
          <a:p>
            <a:pPr lvl="1">
              <a:buFontTx/>
              <a:buNone/>
              <a:defRPr/>
            </a:pPr>
            <a:r>
              <a:rPr lang="en-US" sz="1500" err="1">
                <a:ea typeface="+mn-ea"/>
                <a:cs typeface="+mn-cs"/>
              </a:rPr>
              <a:t>OnlineBanking</a:t>
            </a:r>
            <a:r>
              <a:rPr lang="en-US" sz="1500">
                <a:ea typeface="+mn-ea"/>
                <a:cs typeface="+mn-cs"/>
              </a:rPr>
              <a:t> account1x = </a:t>
            </a:r>
            <a:r>
              <a:rPr lang="en-US" sz="1500" b="1">
                <a:ea typeface="+mn-ea"/>
                <a:cs typeface="+mn-cs"/>
              </a:rPr>
              <a:t>new </a:t>
            </a:r>
            <a:r>
              <a:rPr lang="en-US" sz="1500" b="1" err="1">
                <a:ea typeface="+mn-ea"/>
                <a:cs typeface="+mn-cs"/>
              </a:rPr>
              <a:t>OnlineBanking</a:t>
            </a:r>
            <a:r>
              <a:rPr lang="en-US" sz="1500" b="1">
                <a:ea typeface="+mn-ea"/>
                <a:cs typeface="+mn-cs"/>
              </a:rPr>
              <a:t>(account1);</a:t>
            </a:r>
          </a:p>
          <a:p>
            <a:pPr lvl="1">
              <a:buFontTx/>
              <a:buNone/>
              <a:defRPr/>
            </a:pPr>
            <a:endParaRPr lang="en-US" sz="1500">
              <a:ea typeface="+mn-ea"/>
              <a:cs typeface="+mn-cs"/>
            </a:endParaRPr>
          </a:p>
          <a:p>
            <a:pPr lvl="1">
              <a:buFontTx/>
              <a:buNone/>
              <a:defRPr/>
            </a:pPr>
            <a:r>
              <a:rPr lang="en-US" sz="1500">
                <a:ea typeface="+mn-ea"/>
                <a:cs typeface="+mn-cs"/>
              </a:rPr>
              <a:t> </a:t>
            </a:r>
            <a:r>
              <a:rPr lang="en-US" sz="1500" u="sng" err="1">
                <a:ea typeface="+mn-ea"/>
                <a:cs typeface="+mn-cs"/>
              </a:rPr>
              <a:t>System.</a:t>
            </a:r>
            <a:r>
              <a:rPr lang="en-US" sz="1500" b="1" i="1" u="sng" err="1">
                <a:ea typeface="+mn-ea"/>
                <a:cs typeface="+mn-cs"/>
              </a:rPr>
              <a:t>out.println</a:t>
            </a:r>
            <a:r>
              <a:rPr lang="en-US" sz="1500" b="1" i="1" u="sng">
                <a:ea typeface="+mn-ea"/>
                <a:cs typeface="+mn-cs"/>
              </a:rPr>
              <a:t>("Minimum Balance with One Feature"+account1x.balanceToMaintain());</a:t>
            </a:r>
          </a:p>
          <a:p>
            <a:pPr lvl="1">
              <a:buFontTx/>
              <a:buNone/>
              <a:defRPr/>
            </a:pPr>
            <a:r>
              <a:rPr lang="en-US" sz="1500">
                <a:ea typeface="+mn-ea"/>
                <a:cs typeface="+mn-cs"/>
              </a:rPr>
              <a:t>   </a:t>
            </a:r>
          </a:p>
          <a:p>
            <a:pPr lvl="1">
              <a:buFontTx/>
              <a:buNone/>
              <a:defRPr/>
            </a:pPr>
            <a:r>
              <a:rPr lang="en-US" sz="1500">
                <a:ea typeface="+mn-ea"/>
                <a:cs typeface="+mn-cs"/>
              </a:rPr>
              <a:t> </a:t>
            </a:r>
            <a:r>
              <a:rPr lang="en-US" sz="1500" u="sng" err="1">
                <a:ea typeface="+mn-ea"/>
                <a:cs typeface="+mn-cs"/>
              </a:rPr>
              <a:t>System.</a:t>
            </a:r>
            <a:r>
              <a:rPr lang="en-US" sz="1500" b="1" i="1" u="sng" err="1">
                <a:ea typeface="+mn-ea"/>
                <a:cs typeface="+mn-cs"/>
              </a:rPr>
              <a:t>out.println</a:t>
            </a:r>
            <a:r>
              <a:rPr lang="en-US" sz="1500" b="1" i="1" u="sng">
                <a:ea typeface="+mn-ea"/>
                <a:cs typeface="+mn-cs"/>
              </a:rPr>
              <a:t>("</a:t>
            </a:r>
            <a:r>
              <a:rPr lang="en-US" sz="1500" b="1" i="1" u="sng" err="1">
                <a:ea typeface="+mn-ea"/>
                <a:cs typeface="+mn-cs"/>
              </a:rPr>
              <a:t>Cheque</a:t>
            </a:r>
            <a:r>
              <a:rPr lang="en-US" sz="1500" b="1" i="1" u="sng">
                <a:ea typeface="+mn-ea"/>
                <a:cs typeface="+mn-cs"/>
              </a:rPr>
              <a:t> Book Request"+account1x.chequeBookRequest());</a:t>
            </a:r>
          </a:p>
          <a:p>
            <a:pPr lvl="1">
              <a:buFontTx/>
              <a:buNone/>
              <a:defRPr/>
            </a:pPr>
            <a:r>
              <a:rPr lang="en-US" sz="1500">
                <a:ea typeface="+mn-ea"/>
                <a:cs typeface="+mn-cs"/>
              </a:rPr>
              <a:t> </a:t>
            </a:r>
            <a:r>
              <a:rPr lang="en-US" sz="1500" err="1">
                <a:ea typeface="+mn-ea"/>
                <a:cs typeface="+mn-cs"/>
              </a:rPr>
              <a:t>InternationalBanking</a:t>
            </a:r>
            <a:r>
              <a:rPr lang="en-US" sz="1500">
                <a:ea typeface="+mn-ea"/>
                <a:cs typeface="+mn-cs"/>
              </a:rPr>
              <a:t> account2x = </a:t>
            </a:r>
            <a:r>
              <a:rPr lang="en-US" sz="1500" b="1">
                <a:ea typeface="+mn-ea"/>
                <a:cs typeface="+mn-cs"/>
              </a:rPr>
              <a:t>new </a:t>
            </a:r>
            <a:r>
              <a:rPr lang="en-US" sz="1500" b="1" err="1">
                <a:ea typeface="+mn-ea"/>
                <a:cs typeface="+mn-cs"/>
              </a:rPr>
              <a:t>InternationalBanking</a:t>
            </a:r>
            <a:r>
              <a:rPr lang="en-US" sz="1500" b="1">
                <a:ea typeface="+mn-ea"/>
                <a:cs typeface="+mn-cs"/>
              </a:rPr>
              <a:t>(new </a:t>
            </a:r>
            <a:r>
              <a:rPr lang="en-US" sz="1500" b="1" err="1">
                <a:ea typeface="+mn-ea"/>
                <a:cs typeface="+mn-cs"/>
              </a:rPr>
              <a:t>OnlineBanking</a:t>
            </a:r>
            <a:r>
              <a:rPr lang="en-US" sz="1500" b="1">
                <a:ea typeface="+mn-ea"/>
                <a:cs typeface="+mn-cs"/>
              </a:rPr>
              <a:t>(account1));</a:t>
            </a:r>
          </a:p>
          <a:p>
            <a:pPr lvl="1">
              <a:buFontTx/>
              <a:buNone/>
              <a:defRPr/>
            </a:pPr>
            <a:r>
              <a:rPr lang="en-US" sz="1500">
                <a:ea typeface="+mn-ea"/>
                <a:cs typeface="+mn-cs"/>
              </a:rPr>
              <a:t>            </a:t>
            </a:r>
            <a:r>
              <a:rPr lang="en-US" sz="1500" u="sng" err="1">
                <a:ea typeface="+mn-ea"/>
                <a:cs typeface="+mn-cs"/>
              </a:rPr>
              <a:t>System.</a:t>
            </a:r>
            <a:r>
              <a:rPr lang="en-US" sz="1500" b="1" i="1" u="sng" err="1">
                <a:ea typeface="+mn-ea"/>
                <a:cs typeface="+mn-cs"/>
              </a:rPr>
              <a:t>out.println</a:t>
            </a:r>
            <a:r>
              <a:rPr lang="en-US" sz="1500" b="1" i="1" u="sng">
                <a:ea typeface="+mn-ea"/>
                <a:cs typeface="+mn-cs"/>
              </a:rPr>
              <a:t>("Minimum Balance with Two Feature"+account2x.balanceToMaintain());</a:t>
            </a:r>
          </a:p>
          <a:p>
            <a:pPr lvl="1">
              <a:buFontTx/>
              <a:buNone/>
              <a:defRPr/>
            </a:pPr>
            <a:r>
              <a:rPr lang="en-US" sz="1500">
                <a:ea typeface="+mn-ea"/>
                <a:cs typeface="+mn-cs"/>
              </a:rPr>
              <a:t>            </a:t>
            </a:r>
            <a:r>
              <a:rPr lang="en-US" sz="1500" u="sng" err="1">
                <a:ea typeface="+mn-ea"/>
                <a:cs typeface="+mn-cs"/>
              </a:rPr>
              <a:t>System.</a:t>
            </a:r>
            <a:r>
              <a:rPr lang="en-US" sz="1500" b="1" i="1" u="sng" err="1">
                <a:ea typeface="+mn-ea"/>
                <a:cs typeface="+mn-cs"/>
              </a:rPr>
              <a:t>out.println</a:t>
            </a:r>
            <a:r>
              <a:rPr lang="en-US" sz="1500" b="1" i="1" u="sng">
                <a:ea typeface="+mn-ea"/>
                <a:cs typeface="+mn-cs"/>
              </a:rPr>
              <a:t>("Airport Lounge Access" +account2x.airportLoungeAccess());  }}</a:t>
            </a:r>
          </a:p>
          <a:p>
            <a:pPr lvl="1">
              <a:buFontTx/>
              <a:buNone/>
              <a:defRPr/>
            </a:pPr>
            <a:r>
              <a:rPr lang="en-US" sz="1500">
                <a:ea typeface="+mn-ea"/>
                <a:cs typeface="+mn-cs"/>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07AD3-F93B-4EEB-9F4B-EB3266DF5918}"/>
              </a:ext>
            </a:extLst>
          </p:cNvPr>
          <p:cNvSpPr>
            <a:spLocks noGrp="1"/>
          </p:cNvSpPr>
          <p:nvPr>
            <p:ph type="title"/>
          </p:nvPr>
        </p:nvSpPr>
        <p:spPr/>
        <p:txBody>
          <a:bodyPr/>
          <a:lstStyle/>
          <a:p>
            <a:r>
              <a:rPr lang="en-US"/>
              <a:t>Behavioural Design Pattern</a:t>
            </a:r>
            <a:endParaRPr lang="en-US" dirty="0"/>
          </a:p>
        </p:txBody>
      </p:sp>
      <p:sp>
        <p:nvSpPr>
          <p:cNvPr id="3" name="Content Placeholder 2">
            <a:extLst>
              <a:ext uri="{FF2B5EF4-FFF2-40B4-BE49-F238E27FC236}">
                <a16:creationId xmlns:a16="http://schemas.microsoft.com/office/drawing/2014/main" id="{9C6C1C5B-2852-4404-AB11-6EB9B5ED92C9}"/>
              </a:ext>
            </a:extLst>
          </p:cNvPr>
          <p:cNvSpPr>
            <a:spLocks noGrp="1"/>
          </p:cNvSpPr>
          <p:nvPr>
            <p:ph idx="1"/>
          </p:nvPr>
        </p:nvSpPr>
        <p:spPr/>
        <p:txBody>
          <a:bodyPr/>
          <a:lstStyle/>
          <a:p>
            <a:r>
              <a:rPr lang="en-US" dirty="0"/>
              <a:t>Command </a:t>
            </a:r>
          </a:p>
          <a:p>
            <a:r>
              <a:rPr lang="en-US" dirty="0"/>
              <a:t>Observer</a:t>
            </a:r>
          </a:p>
          <a:p>
            <a:r>
              <a:rPr lang="en-US" dirty="0"/>
              <a:t>Iterator</a:t>
            </a:r>
          </a:p>
          <a:p>
            <a:r>
              <a:rPr lang="en-US" dirty="0"/>
              <a:t>Template</a:t>
            </a:r>
          </a:p>
          <a:p>
            <a:r>
              <a:rPr lang="en-US" dirty="0"/>
              <a:t>Chain of Responsibility</a:t>
            </a:r>
          </a:p>
          <a:p>
            <a:r>
              <a:rPr lang="en-US" dirty="0"/>
              <a:t>Strategy</a:t>
            </a:r>
          </a:p>
          <a:p>
            <a:r>
              <a:rPr lang="en-US" dirty="0"/>
              <a:t>Null Object</a:t>
            </a:r>
          </a:p>
          <a:p>
            <a:endParaRPr lang="en-US" dirty="0"/>
          </a:p>
        </p:txBody>
      </p:sp>
    </p:spTree>
    <p:extLst>
      <p:ext uri="{BB962C8B-B14F-4D97-AF65-F5344CB8AC3E}">
        <p14:creationId xmlns:p14="http://schemas.microsoft.com/office/powerpoint/2010/main" val="222139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F3B07E-398E-4FED-9C1A-61C58F0D9D21}"/>
              </a:ext>
            </a:extLst>
          </p:cNvPr>
          <p:cNvSpPr>
            <a:spLocks noGrp="1"/>
          </p:cNvSpPr>
          <p:nvPr>
            <p:ph type="title"/>
          </p:nvPr>
        </p:nvSpPr>
        <p:spPr/>
        <p:txBody>
          <a:bodyPr/>
          <a:lstStyle/>
          <a:p>
            <a:pPr>
              <a:defRPr/>
            </a:pPr>
            <a:r>
              <a:rPr lang="en-US" dirty="0"/>
              <a:t>Command pattern</a:t>
            </a:r>
          </a:p>
        </p:txBody>
      </p:sp>
      <p:sp>
        <p:nvSpPr>
          <p:cNvPr id="115715" name="Text Placeholder 4">
            <a:extLst>
              <a:ext uri="{FF2B5EF4-FFF2-40B4-BE49-F238E27FC236}">
                <a16:creationId xmlns:a16="http://schemas.microsoft.com/office/drawing/2014/main" id="{E91E35EB-4E5E-4523-AD86-6623704310C2}"/>
              </a:ext>
            </a:extLst>
          </p:cNvPr>
          <p:cNvSpPr>
            <a:spLocks noGrp="1"/>
          </p:cNvSpPr>
          <p:nvPr>
            <p:ph type="body" idx="1"/>
          </p:nvPr>
        </p:nvSpPr>
        <p:spPr/>
        <p:txBody>
          <a:bodyPr/>
          <a:lstStyle/>
          <a:p>
            <a:endParaRPr lang="en-US" altLang="en-US" dirty="0"/>
          </a:p>
        </p:txBody>
      </p:sp>
      <p:pic>
        <p:nvPicPr>
          <p:cNvPr id="115716" name="Picture 5" descr="command-mini.png">
            <a:extLst>
              <a:ext uri="{FF2B5EF4-FFF2-40B4-BE49-F238E27FC236}">
                <a16:creationId xmlns:a16="http://schemas.microsoft.com/office/drawing/2014/main" id="{6C227CBF-99CC-45B1-A8D0-6C80DD8438F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40401" y="2186351"/>
            <a:ext cx="1333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492370" y="516835"/>
            <a:ext cx="3084844" cy="5772840"/>
          </a:xfrm>
        </p:spPr>
        <p:txBody>
          <a:bodyPr anchor="ctr">
            <a:normAutofit/>
          </a:bodyPr>
          <a:lstStyle/>
          <a:p>
            <a:r>
              <a:rPr lang="en-US" sz="3600">
                <a:solidFill>
                  <a:srgbClr val="FFFFFF"/>
                </a:solidFill>
              </a:rPr>
              <a:t>Command Pattern</a:t>
            </a: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D07166DF-ABD8-D103-47E7-D5A751854B89}"/>
              </a:ext>
            </a:extLst>
          </p:cNvPr>
          <p:cNvGraphicFramePr>
            <a:graphicFrameLocks noGrp="1"/>
          </p:cNvGraphicFramePr>
          <p:nvPr>
            <p:ph idx="1"/>
            <p:extLst>
              <p:ext uri="{D42A27DB-BD31-4B8C-83A1-F6EECF244321}">
                <p14:modId xmlns:p14="http://schemas.microsoft.com/office/powerpoint/2010/main" val="1142415937"/>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8891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99FF8B-F650-B60A-BED9-9659A1BE0CF6}"/>
              </a:ext>
            </a:extLst>
          </p:cNvPr>
          <p:cNvSpPr>
            <a:spLocks noGrp="1"/>
          </p:cNvSpPr>
          <p:nvPr>
            <p:ph type="ctrTitle"/>
          </p:nvPr>
        </p:nvSpPr>
        <p:spPr/>
        <p:txBody>
          <a:bodyPr/>
          <a:lstStyle/>
          <a:p>
            <a:r>
              <a:rPr lang="en-US" dirty="0"/>
              <a:t>Adapter pattern</a:t>
            </a:r>
            <a:endParaRPr lang="en-IN" dirty="0"/>
          </a:p>
        </p:txBody>
      </p:sp>
      <p:sp>
        <p:nvSpPr>
          <p:cNvPr id="5" name="Subtitle 4">
            <a:extLst>
              <a:ext uri="{FF2B5EF4-FFF2-40B4-BE49-F238E27FC236}">
                <a16:creationId xmlns:a16="http://schemas.microsoft.com/office/drawing/2014/main" id="{41AD5DAF-126C-30AC-BC3E-B02D2D68AA4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28112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Components of the Command Design Pattern</a:t>
            </a:r>
          </a:p>
        </p:txBody>
      </p:sp>
      <p:sp>
        <p:nvSpPr>
          <p:cNvPr id="5" name="Content Placeholder 4">
            <a:extLst>
              <a:ext uri="{FF2B5EF4-FFF2-40B4-BE49-F238E27FC236}">
                <a16:creationId xmlns:a16="http://schemas.microsoft.com/office/drawing/2014/main" id="{2F4E1852-ECF5-DF12-BC14-D160FD3E4493}"/>
              </a:ext>
            </a:extLst>
          </p:cNvPr>
          <p:cNvSpPr>
            <a:spLocks noGrp="1"/>
          </p:cNvSpPr>
          <p:nvPr>
            <p:ph sz="half" idx="2"/>
          </p:nvPr>
        </p:nvSpPr>
        <p:spPr>
          <a:xfrm>
            <a:off x="5470451" y="1845735"/>
            <a:ext cx="5685229" cy="4023360"/>
          </a:xfrm>
        </p:spPr>
        <p:txBody>
          <a:bodyPr>
            <a:normAutofit lnSpcReduction="10000"/>
          </a:bodyPr>
          <a:lstStyle/>
          <a:p>
            <a:r>
              <a:rPr lang="en-US" sz="1200" dirty="0"/>
              <a:t>1. </a:t>
            </a:r>
            <a:r>
              <a:rPr lang="en-US" sz="1200" b="1" dirty="0">
                <a:solidFill>
                  <a:schemeClr val="accent2"/>
                </a:solidFill>
              </a:rPr>
              <a:t>Command Interface :</a:t>
            </a:r>
            <a:r>
              <a:rPr lang="en-US" sz="1200" dirty="0"/>
              <a:t> The Command Interface is like a rulebook that all command classes follow. It declares a common method, execute(), ensuring that every concrete command knows how to perform its specific action. It sets the standard for all commands, making it easier for the remote control to manage and execute diverse operations.</a:t>
            </a:r>
          </a:p>
          <a:p>
            <a:r>
              <a:rPr lang="en-US" sz="1200" dirty="0"/>
              <a:t>2. </a:t>
            </a:r>
            <a:r>
              <a:rPr lang="en-US" sz="1200" b="1" dirty="0">
                <a:solidFill>
                  <a:schemeClr val="accent2"/>
                </a:solidFill>
              </a:rPr>
              <a:t>Concrete Command Classes :</a:t>
            </a:r>
            <a:r>
              <a:rPr lang="en-US" sz="1200" dirty="0"/>
              <a:t> Concrete Command Classes are the specific commands, like turning on a TV or adjusting the stereo volume. Each class encapsulates the details of a particular action. These classes act as executable instructions that the remote control can trigger without worrying about the small details.</a:t>
            </a:r>
          </a:p>
          <a:p>
            <a:r>
              <a:rPr lang="en-US" sz="1200" dirty="0"/>
              <a:t>3. </a:t>
            </a:r>
            <a:r>
              <a:rPr lang="en-US" sz="1200" b="1" dirty="0">
                <a:solidFill>
                  <a:schemeClr val="accent2"/>
                </a:solidFill>
              </a:rPr>
              <a:t>Invoker (Remote Control) :</a:t>
            </a:r>
            <a:r>
              <a:rPr lang="en-US" sz="1200" dirty="0"/>
              <a:t> The Invoker, often a remote control, is the one responsible for initiating command execution. It holds a reference to a command but doesn't delve into the specifics of how each command works. It's like a button that, when pressed, makes things happen.</a:t>
            </a:r>
          </a:p>
          <a:p>
            <a:r>
              <a:rPr lang="en-US" sz="1200" dirty="0"/>
              <a:t>4. </a:t>
            </a:r>
            <a:r>
              <a:rPr lang="en-US" sz="1200" b="1" dirty="0">
                <a:solidFill>
                  <a:schemeClr val="accent2"/>
                </a:solidFill>
              </a:rPr>
              <a:t>Receiver (Devices) :</a:t>
            </a:r>
            <a:r>
              <a:rPr lang="en-US" sz="1200" dirty="0"/>
              <a:t> The Receiver is the device that knows how to perform the actual operation associated with a command. It could be a TV, stereo, or any other device. Receivers understand the specific tasks mentioned in commands.</a:t>
            </a:r>
          </a:p>
          <a:p>
            <a:r>
              <a:rPr lang="en-US" sz="1200" dirty="0"/>
              <a:t>If a command says, "turn on," the Receiver (device) knows precisely how to execute that action.</a:t>
            </a:r>
          </a:p>
          <a:p>
            <a:r>
              <a:rPr lang="en-US" sz="1200" dirty="0"/>
              <a:t>The Receiver-Command relationship separates responsibilities, making it easy to add new devices or commands without messing with existing functionality.</a:t>
            </a:r>
            <a:endParaRPr lang="en-IN" sz="1200" dirty="0"/>
          </a:p>
        </p:txBody>
      </p:sp>
      <p:pic>
        <p:nvPicPr>
          <p:cNvPr id="4" name="Picture 3"/>
          <p:cNvPicPr>
            <a:picLocks noChangeAspect="1"/>
          </p:cNvPicPr>
          <p:nvPr/>
        </p:nvPicPr>
        <p:blipFill>
          <a:blip r:embed="rId2"/>
          <a:stretch>
            <a:fillRect/>
          </a:stretch>
        </p:blipFill>
        <p:spPr>
          <a:xfrm>
            <a:off x="282386" y="1892706"/>
            <a:ext cx="3768618" cy="3967990"/>
          </a:xfrm>
          <a:prstGeom prst="rect">
            <a:avLst/>
          </a:prstGeom>
        </p:spPr>
      </p:pic>
    </p:spTree>
    <p:extLst>
      <p:ext uri="{BB962C8B-B14F-4D97-AF65-F5344CB8AC3E}">
        <p14:creationId xmlns:p14="http://schemas.microsoft.com/office/powerpoint/2010/main" val="3506132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ACDE34-1E79-BDCF-5DD2-A4CA29EC1238}"/>
              </a:ext>
            </a:extLst>
          </p:cNvPr>
          <p:cNvSpPr>
            <a:spLocks noGrp="1"/>
          </p:cNvSpPr>
          <p:nvPr>
            <p:ph type="title"/>
          </p:nvPr>
        </p:nvSpPr>
        <p:spPr/>
        <p:txBody>
          <a:bodyPr/>
          <a:lstStyle/>
          <a:p>
            <a:r>
              <a:rPr lang="en-IN" dirty="0"/>
              <a:t>Problem Statement:</a:t>
            </a:r>
          </a:p>
        </p:txBody>
      </p:sp>
      <p:sp>
        <p:nvSpPr>
          <p:cNvPr id="6" name="Content Placeholder 5">
            <a:extLst>
              <a:ext uri="{FF2B5EF4-FFF2-40B4-BE49-F238E27FC236}">
                <a16:creationId xmlns:a16="http://schemas.microsoft.com/office/drawing/2014/main" id="{42212859-1854-5202-B97D-DBFA3106F9B5}"/>
              </a:ext>
            </a:extLst>
          </p:cNvPr>
          <p:cNvSpPr>
            <a:spLocks noGrp="1"/>
          </p:cNvSpPr>
          <p:nvPr>
            <p:ph idx="1"/>
          </p:nvPr>
        </p:nvSpPr>
        <p:spPr/>
        <p:txBody>
          <a:bodyPr/>
          <a:lstStyle/>
          <a:p>
            <a:r>
              <a:rPr lang="en-US" dirty="0"/>
              <a:t>Imagine you are tasked with designing a remote control system for various electronic devices in a smart home. The devices include a TV, a stereo, and potentially other appliances. The goal is to create a flexible remote control that can handle different types of commands for each device, such as turning devices on/off, adjusting settings, or changing channels.</a:t>
            </a:r>
            <a:endParaRPr lang="en-IN" dirty="0"/>
          </a:p>
        </p:txBody>
      </p:sp>
    </p:spTree>
    <p:extLst>
      <p:ext uri="{BB962C8B-B14F-4D97-AF65-F5344CB8AC3E}">
        <p14:creationId xmlns:p14="http://schemas.microsoft.com/office/powerpoint/2010/main" val="599687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8D2AA-44FC-9205-66E2-C6D87D7E8A69}"/>
              </a:ext>
            </a:extLst>
          </p:cNvPr>
          <p:cNvSpPr>
            <a:spLocks noGrp="1"/>
          </p:cNvSpPr>
          <p:nvPr>
            <p:ph type="title"/>
          </p:nvPr>
        </p:nvSpPr>
        <p:spPr/>
        <p:txBody>
          <a:bodyPr/>
          <a:lstStyle/>
          <a:p>
            <a:r>
              <a:rPr lang="en-US" dirty="0"/>
              <a:t>What can be the challenges while implementing this system?</a:t>
            </a:r>
            <a:endParaRPr lang="en-IN" dirty="0"/>
          </a:p>
        </p:txBody>
      </p:sp>
      <p:sp>
        <p:nvSpPr>
          <p:cNvPr id="3" name="Content Placeholder 2">
            <a:extLst>
              <a:ext uri="{FF2B5EF4-FFF2-40B4-BE49-F238E27FC236}">
                <a16:creationId xmlns:a16="http://schemas.microsoft.com/office/drawing/2014/main" id="{C81A27CE-31E5-3A48-27F2-4646FC70CBC3}"/>
              </a:ext>
            </a:extLst>
          </p:cNvPr>
          <p:cNvSpPr>
            <a:spLocks noGrp="1"/>
          </p:cNvSpPr>
          <p:nvPr>
            <p:ph idx="1"/>
          </p:nvPr>
        </p:nvSpPr>
        <p:spPr/>
        <p:txBody>
          <a:bodyPr/>
          <a:lstStyle/>
          <a:p>
            <a:pPr>
              <a:buFont typeface="Wingdings" panose="05000000000000000000" pitchFamily="2" charset="2"/>
              <a:buChar char="Ø"/>
            </a:pPr>
            <a:r>
              <a:rPr lang="en-US" dirty="0"/>
              <a:t>Devices can have different functionalities, so designing a remote control that can easily handle different device types with varying functionalities without becoming highly complex.</a:t>
            </a:r>
          </a:p>
          <a:p>
            <a:pPr>
              <a:buFont typeface="Wingdings" panose="05000000000000000000" pitchFamily="2" charset="2"/>
              <a:buChar char="Ø"/>
            </a:pPr>
            <a:r>
              <a:rPr lang="en-US" dirty="0"/>
              <a:t>Implementing a remote control that supports various commands without tightly coupling ensuring the remote control can execute commands for different devices without needing extensive modifications for each new command.</a:t>
            </a:r>
          </a:p>
          <a:p>
            <a:pPr>
              <a:buFont typeface="Wingdings" panose="05000000000000000000" pitchFamily="2" charset="2"/>
              <a:buChar char="Ø"/>
            </a:pPr>
            <a:r>
              <a:rPr lang="en-US" dirty="0"/>
              <a:t>Designing a system that allows users to customize the behavior of the remote control dynamically.</a:t>
            </a:r>
            <a:endParaRPr lang="en-IN" dirty="0"/>
          </a:p>
        </p:txBody>
      </p:sp>
    </p:spTree>
    <p:extLst>
      <p:ext uri="{BB962C8B-B14F-4D97-AF65-F5344CB8AC3E}">
        <p14:creationId xmlns:p14="http://schemas.microsoft.com/office/powerpoint/2010/main" val="43390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FC3C1-6710-DD2A-CCF8-9F417B9AB395}"/>
              </a:ext>
            </a:extLst>
          </p:cNvPr>
          <p:cNvSpPr>
            <a:spLocks noGrp="1"/>
          </p:cNvSpPr>
          <p:nvPr>
            <p:ph type="title"/>
          </p:nvPr>
        </p:nvSpPr>
        <p:spPr/>
        <p:txBody>
          <a:bodyPr/>
          <a:lstStyle/>
          <a:p>
            <a:r>
              <a:rPr lang="en-US" dirty="0"/>
              <a:t>How Command Pattern help to solve above challenges?</a:t>
            </a:r>
            <a:endParaRPr lang="en-IN" dirty="0"/>
          </a:p>
        </p:txBody>
      </p:sp>
      <p:sp>
        <p:nvSpPr>
          <p:cNvPr id="3" name="Content Placeholder 2">
            <a:extLst>
              <a:ext uri="{FF2B5EF4-FFF2-40B4-BE49-F238E27FC236}">
                <a16:creationId xmlns:a16="http://schemas.microsoft.com/office/drawing/2014/main" id="{E3D7BCF4-0953-B6C2-2159-A469F2CF2B91}"/>
              </a:ext>
            </a:extLst>
          </p:cNvPr>
          <p:cNvSpPr>
            <a:spLocks noGrp="1"/>
          </p:cNvSpPr>
          <p:nvPr>
            <p:ph idx="1"/>
          </p:nvPr>
        </p:nvSpPr>
        <p:spPr/>
        <p:txBody>
          <a:bodyPr/>
          <a:lstStyle/>
          <a:p>
            <a:r>
              <a:rPr lang="en-US" dirty="0"/>
              <a:t>The Command Pattern can be employed to address these challenges. It introduces a level of abstraction between the sender of a command (remote control) and the receiver of the command (electronic devices).</a:t>
            </a:r>
          </a:p>
          <a:p>
            <a:endParaRPr lang="en-US" dirty="0"/>
          </a:p>
          <a:p>
            <a:pPr>
              <a:buFont typeface="Wingdings" panose="05000000000000000000" pitchFamily="2" charset="2"/>
              <a:buChar char="Ø"/>
            </a:pPr>
            <a:r>
              <a:rPr lang="en-US" dirty="0"/>
              <a:t>The Command Pattern decouples the sender (Invoker) from the receiver (Devices).</a:t>
            </a:r>
          </a:p>
          <a:p>
            <a:pPr>
              <a:buFont typeface="Wingdings" panose="05000000000000000000" pitchFamily="2" charset="2"/>
              <a:buChar char="Ø"/>
            </a:pPr>
            <a:r>
              <a:rPr lang="en-US" dirty="0"/>
              <a:t>The remote control doesn't need to know the specific details of how each device operates; it only triggers commands.</a:t>
            </a:r>
          </a:p>
          <a:p>
            <a:pPr>
              <a:buFont typeface="Wingdings" panose="05000000000000000000" pitchFamily="2" charset="2"/>
              <a:buChar char="Ø"/>
            </a:pPr>
            <a:r>
              <a:rPr lang="en-US" dirty="0"/>
              <a:t>New devices or commands can be added without modifying existing code.</a:t>
            </a:r>
          </a:p>
          <a:p>
            <a:pPr>
              <a:buFont typeface="Wingdings" panose="05000000000000000000" pitchFamily="2" charset="2"/>
              <a:buChar char="Ø"/>
            </a:pPr>
            <a:r>
              <a:rPr lang="en-US" dirty="0"/>
              <a:t>The remote control can work with any device that implements the common command interface.</a:t>
            </a:r>
            <a:endParaRPr lang="en-IN" dirty="0"/>
          </a:p>
        </p:txBody>
      </p:sp>
    </p:spTree>
    <p:extLst>
      <p:ext uri="{BB962C8B-B14F-4D97-AF65-F5344CB8AC3E}">
        <p14:creationId xmlns:p14="http://schemas.microsoft.com/office/powerpoint/2010/main" val="15245091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9D768-4316-CF25-E268-BCF01E91D2C0}"/>
              </a:ext>
            </a:extLst>
          </p:cNvPr>
          <p:cNvSpPr>
            <a:spLocks noGrp="1"/>
          </p:cNvSpPr>
          <p:nvPr>
            <p:ph type="title"/>
          </p:nvPr>
        </p:nvSpPr>
        <p:spPr/>
        <p:txBody>
          <a:bodyPr/>
          <a:lstStyle/>
          <a:p>
            <a:r>
              <a:rPr lang="en-IN" dirty="0"/>
              <a:t>Class Diagram of Command Design Pattern</a:t>
            </a:r>
          </a:p>
        </p:txBody>
      </p:sp>
      <p:pic>
        <p:nvPicPr>
          <p:cNvPr id="5" name="Picture 4">
            <a:extLst>
              <a:ext uri="{FF2B5EF4-FFF2-40B4-BE49-F238E27FC236}">
                <a16:creationId xmlns:a16="http://schemas.microsoft.com/office/drawing/2014/main" id="{3FA5C812-0326-0178-8491-6E158EF21717}"/>
              </a:ext>
            </a:extLst>
          </p:cNvPr>
          <p:cNvPicPr>
            <a:picLocks noChangeAspect="1"/>
          </p:cNvPicPr>
          <p:nvPr/>
        </p:nvPicPr>
        <p:blipFill>
          <a:blip r:embed="rId2"/>
          <a:stretch>
            <a:fillRect/>
          </a:stretch>
        </p:blipFill>
        <p:spPr>
          <a:xfrm>
            <a:off x="2094614" y="1993605"/>
            <a:ext cx="8133907" cy="4013790"/>
          </a:xfrm>
          <a:prstGeom prst="rect">
            <a:avLst/>
          </a:prstGeom>
          <a:solidFill>
            <a:schemeClr val="bg1">
              <a:alpha val="95000"/>
            </a:schemeClr>
          </a:solidFill>
          <a:effectLst>
            <a:outerShdw blurRad="50800" dist="50800" dir="5400000" algn="ctr" rotWithShape="0">
              <a:srgbClr val="000000"/>
            </a:outerShdw>
          </a:effectLst>
        </p:spPr>
      </p:pic>
    </p:spTree>
    <p:extLst>
      <p:ext uri="{BB962C8B-B14F-4D97-AF65-F5344CB8AC3E}">
        <p14:creationId xmlns:p14="http://schemas.microsoft.com/office/powerpoint/2010/main" val="2208830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3878F-9683-D986-7C4A-A6B806709BF0}"/>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8352ED14-3C7B-5543-9A81-99A81172725B}"/>
              </a:ext>
            </a:extLst>
          </p:cNvPr>
          <p:cNvSpPr>
            <a:spLocks noGrp="1"/>
          </p:cNvSpPr>
          <p:nvPr>
            <p:ph sz="half" idx="1"/>
          </p:nvPr>
        </p:nvSpPr>
        <p:spPr/>
        <p:txBody>
          <a:bodyPr>
            <a:normAutofit fontScale="70000" lnSpcReduction="20000"/>
          </a:bodyPr>
          <a:lstStyle/>
          <a:p>
            <a:r>
              <a:rPr lang="en-IN" dirty="0"/>
              <a:t>// Command interface</a:t>
            </a:r>
          </a:p>
          <a:p>
            <a:r>
              <a:rPr lang="en-IN" dirty="0"/>
              <a:t>interface Command {</a:t>
            </a:r>
          </a:p>
          <a:p>
            <a:r>
              <a:rPr lang="en-IN" dirty="0"/>
              <a:t>    void execute();</a:t>
            </a:r>
          </a:p>
          <a:p>
            <a:r>
              <a:rPr lang="en-IN" dirty="0"/>
              <a:t>}</a:t>
            </a:r>
          </a:p>
          <a:p>
            <a:endParaRPr lang="en-IN" dirty="0"/>
          </a:p>
        </p:txBody>
      </p:sp>
      <p:sp>
        <p:nvSpPr>
          <p:cNvPr id="4" name="Content Placeholder 3">
            <a:extLst>
              <a:ext uri="{FF2B5EF4-FFF2-40B4-BE49-F238E27FC236}">
                <a16:creationId xmlns:a16="http://schemas.microsoft.com/office/drawing/2014/main" id="{F7B08A8F-FE24-A869-DB56-597DA8C0F5F7}"/>
              </a:ext>
            </a:extLst>
          </p:cNvPr>
          <p:cNvSpPr>
            <a:spLocks noGrp="1"/>
          </p:cNvSpPr>
          <p:nvPr>
            <p:ph sz="half" idx="2"/>
          </p:nvPr>
        </p:nvSpPr>
        <p:spPr/>
        <p:txBody>
          <a:bodyPr>
            <a:normAutofit fontScale="70000" lnSpcReduction="20000"/>
          </a:bodyPr>
          <a:lstStyle/>
          <a:p>
            <a:r>
              <a:rPr lang="en-IN" dirty="0"/>
              <a:t>// Concrete command for turning a device on</a:t>
            </a:r>
          </a:p>
          <a:p>
            <a:r>
              <a:rPr lang="en-IN" dirty="0"/>
              <a:t>class </a:t>
            </a:r>
            <a:r>
              <a:rPr lang="en-IN" dirty="0" err="1"/>
              <a:t>TurnOnCommand</a:t>
            </a:r>
            <a:r>
              <a:rPr lang="en-IN" dirty="0"/>
              <a:t> implements Command {</a:t>
            </a:r>
          </a:p>
          <a:p>
            <a:r>
              <a:rPr lang="en-IN" dirty="0"/>
              <a:t>    private Device </a:t>
            </a:r>
            <a:r>
              <a:rPr lang="en-IN" dirty="0" err="1"/>
              <a:t>device</a:t>
            </a:r>
            <a:r>
              <a:rPr lang="en-IN" dirty="0"/>
              <a:t>;</a:t>
            </a:r>
          </a:p>
          <a:p>
            <a:endParaRPr lang="en-IN" dirty="0"/>
          </a:p>
          <a:p>
            <a:r>
              <a:rPr lang="en-IN" dirty="0"/>
              <a:t>    public </a:t>
            </a:r>
            <a:r>
              <a:rPr lang="en-IN" dirty="0" err="1"/>
              <a:t>TurnOnCommand</a:t>
            </a:r>
            <a:r>
              <a:rPr lang="en-IN" dirty="0"/>
              <a:t>(Device device) {</a:t>
            </a:r>
          </a:p>
          <a:p>
            <a:r>
              <a:rPr lang="en-IN" dirty="0"/>
              <a:t>        </a:t>
            </a:r>
            <a:r>
              <a:rPr lang="en-IN" dirty="0" err="1"/>
              <a:t>this.device</a:t>
            </a:r>
            <a:r>
              <a:rPr lang="en-IN" dirty="0"/>
              <a:t> = device;</a:t>
            </a:r>
          </a:p>
          <a:p>
            <a:r>
              <a:rPr lang="en-IN" dirty="0"/>
              <a:t>    }</a:t>
            </a:r>
          </a:p>
          <a:p>
            <a:r>
              <a:rPr lang="en-IN" dirty="0"/>
              <a:t>@Override</a:t>
            </a:r>
          </a:p>
          <a:p>
            <a:r>
              <a:rPr lang="en-IN" dirty="0"/>
              <a:t>    public void execute() {</a:t>
            </a:r>
          </a:p>
          <a:p>
            <a:r>
              <a:rPr lang="en-IN" dirty="0"/>
              <a:t>        </a:t>
            </a:r>
            <a:r>
              <a:rPr lang="en-IN" dirty="0" err="1"/>
              <a:t>device.turnOn</a:t>
            </a:r>
            <a:r>
              <a:rPr lang="en-IN" dirty="0"/>
              <a:t>();</a:t>
            </a:r>
          </a:p>
          <a:p>
            <a:r>
              <a:rPr lang="en-IN" dirty="0"/>
              <a:t>    }</a:t>
            </a:r>
          </a:p>
          <a:p>
            <a:r>
              <a:rPr lang="en-IN" dirty="0"/>
              <a:t>}</a:t>
            </a:r>
          </a:p>
        </p:txBody>
      </p:sp>
    </p:spTree>
    <p:extLst>
      <p:ext uri="{BB962C8B-B14F-4D97-AF65-F5344CB8AC3E}">
        <p14:creationId xmlns:p14="http://schemas.microsoft.com/office/powerpoint/2010/main" val="1894154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792AA-4031-120E-22EE-606DC4BDF0D8}"/>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1E46F66D-8F71-F98A-2038-656084DDC5B2}"/>
              </a:ext>
            </a:extLst>
          </p:cNvPr>
          <p:cNvSpPr>
            <a:spLocks noGrp="1"/>
          </p:cNvSpPr>
          <p:nvPr>
            <p:ph sz="half" idx="1"/>
          </p:nvPr>
        </p:nvSpPr>
        <p:spPr/>
        <p:txBody>
          <a:bodyPr>
            <a:normAutofit fontScale="55000" lnSpcReduction="20000"/>
          </a:bodyPr>
          <a:lstStyle/>
          <a:p>
            <a:r>
              <a:rPr lang="en-IN" dirty="0"/>
              <a:t>// Concrete command for turning a device off</a:t>
            </a:r>
          </a:p>
          <a:p>
            <a:r>
              <a:rPr lang="en-IN" dirty="0"/>
              <a:t>class </a:t>
            </a:r>
            <a:r>
              <a:rPr lang="en-IN" dirty="0" err="1"/>
              <a:t>TurnOffCommand</a:t>
            </a:r>
            <a:r>
              <a:rPr lang="en-IN" dirty="0"/>
              <a:t> implements Command {</a:t>
            </a:r>
          </a:p>
          <a:p>
            <a:r>
              <a:rPr lang="en-IN" dirty="0"/>
              <a:t>    private Device </a:t>
            </a:r>
            <a:r>
              <a:rPr lang="en-IN" dirty="0" err="1"/>
              <a:t>device</a:t>
            </a:r>
            <a:r>
              <a:rPr lang="en-IN" dirty="0"/>
              <a:t>;</a:t>
            </a:r>
          </a:p>
          <a:p>
            <a:endParaRPr lang="en-IN" dirty="0"/>
          </a:p>
          <a:p>
            <a:r>
              <a:rPr lang="en-IN" dirty="0"/>
              <a:t>    public </a:t>
            </a:r>
            <a:r>
              <a:rPr lang="en-IN" dirty="0" err="1"/>
              <a:t>TurnOffCommand</a:t>
            </a:r>
            <a:r>
              <a:rPr lang="en-IN" dirty="0"/>
              <a:t>(Device device) {</a:t>
            </a:r>
          </a:p>
          <a:p>
            <a:r>
              <a:rPr lang="en-IN" dirty="0"/>
              <a:t>        </a:t>
            </a:r>
            <a:r>
              <a:rPr lang="en-IN" dirty="0" err="1"/>
              <a:t>this.device</a:t>
            </a:r>
            <a:r>
              <a:rPr lang="en-IN" dirty="0"/>
              <a:t> = device;</a:t>
            </a:r>
          </a:p>
          <a:p>
            <a:r>
              <a:rPr lang="en-IN" dirty="0"/>
              <a:t>    }</a:t>
            </a:r>
          </a:p>
          <a:p>
            <a:endParaRPr lang="en-IN" dirty="0"/>
          </a:p>
          <a:p>
            <a:r>
              <a:rPr lang="en-IN" dirty="0"/>
              <a:t>    @Override</a:t>
            </a:r>
          </a:p>
          <a:p>
            <a:r>
              <a:rPr lang="en-IN" dirty="0"/>
              <a:t>    public void execute() {</a:t>
            </a:r>
          </a:p>
          <a:p>
            <a:r>
              <a:rPr lang="en-IN" dirty="0"/>
              <a:t>        </a:t>
            </a:r>
            <a:r>
              <a:rPr lang="en-IN" dirty="0" err="1"/>
              <a:t>device.turnOff</a:t>
            </a:r>
            <a:r>
              <a:rPr lang="en-IN" dirty="0"/>
              <a:t>();</a:t>
            </a:r>
          </a:p>
          <a:p>
            <a:r>
              <a:rPr lang="en-IN" dirty="0"/>
              <a:t>    }</a:t>
            </a:r>
          </a:p>
          <a:p>
            <a:r>
              <a:rPr lang="en-IN" dirty="0"/>
              <a:t>}</a:t>
            </a:r>
          </a:p>
        </p:txBody>
      </p:sp>
      <p:sp>
        <p:nvSpPr>
          <p:cNvPr id="4" name="Content Placeholder 3">
            <a:extLst>
              <a:ext uri="{FF2B5EF4-FFF2-40B4-BE49-F238E27FC236}">
                <a16:creationId xmlns:a16="http://schemas.microsoft.com/office/drawing/2014/main" id="{9773AD92-809F-BEBF-777C-AD3FE89B6A29}"/>
              </a:ext>
            </a:extLst>
          </p:cNvPr>
          <p:cNvSpPr>
            <a:spLocks noGrp="1"/>
          </p:cNvSpPr>
          <p:nvPr>
            <p:ph sz="half" idx="2"/>
          </p:nvPr>
        </p:nvSpPr>
        <p:spPr/>
        <p:txBody>
          <a:bodyPr>
            <a:normAutofit fontScale="55000" lnSpcReduction="20000"/>
          </a:bodyPr>
          <a:lstStyle/>
          <a:p>
            <a:r>
              <a:rPr lang="en-IN" dirty="0"/>
              <a:t>// Concrete command for adjusting the volume of a stereo</a:t>
            </a:r>
          </a:p>
          <a:p>
            <a:r>
              <a:rPr lang="en-IN" dirty="0"/>
              <a:t>class AdjustVolumeCommand implements Command {</a:t>
            </a:r>
          </a:p>
          <a:p>
            <a:r>
              <a:rPr lang="en-IN" dirty="0"/>
              <a:t>    private Stereo </a:t>
            </a:r>
            <a:r>
              <a:rPr lang="en-IN" dirty="0" err="1"/>
              <a:t>stereo</a:t>
            </a:r>
            <a:r>
              <a:rPr lang="en-IN" dirty="0"/>
              <a:t>;</a:t>
            </a:r>
          </a:p>
          <a:p>
            <a:endParaRPr lang="en-IN" dirty="0"/>
          </a:p>
          <a:p>
            <a:r>
              <a:rPr lang="en-IN" dirty="0"/>
              <a:t>    public AdjustVolumeCommand(Stereo stereo) {</a:t>
            </a:r>
          </a:p>
          <a:p>
            <a:r>
              <a:rPr lang="en-IN" dirty="0"/>
              <a:t>        </a:t>
            </a:r>
            <a:r>
              <a:rPr lang="en-IN" dirty="0" err="1"/>
              <a:t>this.stereo</a:t>
            </a:r>
            <a:r>
              <a:rPr lang="en-IN" dirty="0"/>
              <a:t> = stereo;</a:t>
            </a:r>
          </a:p>
          <a:p>
            <a:r>
              <a:rPr lang="en-IN" dirty="0"/>
              <a:t>    }</a:t>
            </a:r>
          </a:p>
          <a:p>
            <a:endParaRPr lang="en-IN" dirty="0"/>
          </a:p>
          <a:p>
            <a:r>
              <a:rPr lang="en-IN" dirty="0"/>
              <a:t>    @Override</a:t>
            </a:r>
          </a:p>
          <a:p>
            <a:r>
              <a:rPr lang="en-IN" dirty="0"/>
              <a:t>    public void execute() {</a:t>
            </a:r>
          </a:p>
          <a:p>
            <a:r>
              <a:rPr lang="en-IN" dirty="0"/>
              <a:t>        </a:t>
            </a:r>
            <a:r>
              <a:rPr lang="en-IN" dirty="0" err="1"/>
              <a:t>stereo.adjustVolume</a:t>
            </a:r>
            <a:r>
              <a:rPr lang="en-IN" dirty="0"/>
              <a:t>();</a:t>
            </a:r>
          </a:p>
          <a:p>
            <a:r>
              <a:rPr lang="en-IN" dirty="0"/>
              <a:t>    }</a:t>
            </a:r>
          </a:p>
          <a:p>
            <a:r>
              <a:rPr lang="en-IN" dirty="0"/>
              <a:t>}</a:t>
            </a:r>
          </a:p>
        </p:txBody>
      </p:sp>
    </p:spTree>
    <p:extLst>
      <p:ext uri="{BB962C8B-B14F-4D97-AF65-F5344CB8AC3E}">
        <p14:creationId xmlns:p14="http://schemas.microsoft.com/office/powerpoint/2010/main" val="14835565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C1D8-D0D2-BCC3-727C-107B75B0614B}"/>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4C90758C-C8FD-F9B6-8598-B099C58FCBDF}"/>
              </a:ext>
            </a:extLst>
          </p:cNvPr>
          <p:cNvSpPr>
            <a:spLocks noGrp="1"/>
          </p:cNvSpPr>
          <p:nvPr>
            <p:ph idx="1"/>
          </p:nvPr>
        </p:nvSpPr>
        <p:spPr/>
        <p:txBody>
          <a:bodyPr>
            <a:normAutofit fontScale="55000" lnSpcReduction="20000"/>
          </a:bodyPr>
          <a:lstStyle/>
          <a:p>
            <a:r>
              <a:rPr lang="en-IN" dirty="0"/>
              <a:t>// Concrete command for changing the channel of a TV</a:t>
            </a:r>
          </a:p>
          <a:p>
            <a:r>
              <a:rPr lang="en-IN" dirty="0"/>
              <a:t>class </a:t>
            </a:r>
            <a:r>
              <a:rPr lang="en-IN" dirty="0" err="1"/>
              <a:t>ChangeChannelCommand</a:t>
            </a:r>
            <a:r>
              <a:rPr lang="en-IN" dirty="0"/>
              <a:t> implements Command {</a:t>
            </a:r>
          </a:p>
          <a:p>
            <a:r>
              <a:rPr lang="en-IN" dirty="0"/>
              <a:t>    private TV </a:t>
            </a:r>
            <a:r>
              <a:rPr lang="en-IN" dirty="0" err="1"/>
              <a:t>tv</a:t>
            </a:r>
            <a:r>
              <a:rPr lang="en-IN" dirty="0"/>
              <a:t>;</a:t>
            </a:r>
          </a:p>
          <a:p>
            <a:endParaRPr lang="en-IN" dirty="0"/>
          </a:p>
          <a:p>
            <a:r>
              <a:rPr lang="en-IN" dirty="0"/>
              <a:t>    public </a:t>
            </a:r>
            <a:r>
              <a:rPr lang="en-IN" dirty="0" err="1"/>
              <a:t>ChangeChannelCommand</a:t>
            </a:r>
            <a:r>
              <a:rPr lang="en-IN" dirty="0"/>
              <a:t>(TV tv) {</a:t>
            </a:r>
          </a:p>
          <a:p>
            <a:r>
              <a:rPr lang="en-IN" dirty="0"/>
              <a:t>        this.tv = tv;</a:t>
            </a:r>
          </a:p>
          <a:p>
            <a:r>
              <a:rPr lang="en-IN" dirty="0"/>
              <a:t>    }</a:t>
            </a:r>
          </a:p>
          <a:p>
            <a:endParaRPr lang="en-IN" dirty="0"/>
          </a:p>
          <a:p>
            <a:r>
              <a:rPr lang="en-IN" dirty="0"/>
              <a:t>    @Override</a:t>
            </a:r>
          </a:p>
          <a:p>
            <a:r>
              <a:rPr lang="en-IN" dirty="0"/>
              <a:t>    public void execute() {</a:t>
            </a:r>
          </a:p>
          <a:p>
            <a:r>
              <a:rPr lang="en-IN" dirty="0"/>
              <a:t>        </a:t>
            </a:r>
            <a:r>
              <a:rPr lang="en-IN" dirty="0" err="1"/>
              <a:t>tv.changeChannel</a:t>
            </a:r>
            <a:r>
              <a:rPr lang="en-IN" dirty="0"/>
              <a:t>();</a:t>
            </a:r>
          </a:p>
          <a:p>
            <a:r>
              <a:rPr lang="en-IN" dirty="0"/>
              <a:t>    }</a:t>
            </a:r>
          </a:p>
          <a:p>
            <a:r>
              <a:rPr lang="en-IN" dirty="0"/>
              <a:t>}</a:t>
            </a:r>
          </a:p>
        </p:txBody>
      </p:sp>
    </p:spTree>
    <p:extLst>
      <p:ext uri="{BB962C8B-B14F-4D97-AF65-F5344CB8AC3E}">
        <p14:creationId xmlns:p14="http://schemas.microsoft.com/office/powerpoint/2010/main" val="18444978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6F89E7-7EB2-D706-B05D-B74C3AA1015A}"/>
              </a:ext>
            </a:extLst>
          </p:cNvPr>
          <p:cNvSpPr>
            <a:spLocks noGrp="1"/>
          </p:cNvSpPr>
          <p:nvPr>
            <p:ph type="title"/>
          </p:nvPr>
        </p:nvSpPr>
        <p:spPr/>
        <p:txBody>
          <a:bodyPr/>
          <a:lstStyle/>
          <a:p>
            <a:r>
              <a:rPr lang="en-IN" dirty="0"/>
              <a:t>Example</a:t>
            </a:r>
          </a:p>
        </p:txBody>
      </p:sp>
      <p:sp>
        <p:nvSpPr>
          <p:cNvPr id="5" name="Content Placeholder 4">
            <a:extLst>
              <a:ext uri="{FF2B5EF4-FFF2-40B4-BE49-F238E27FC236}">
                <a16:creationId xmlns:a16="http://schemas.microsoft.com/office/drawing/2014/main" id="{F89A8D7F-AC10-937C-3730-92A5029A9CD2}"/>
              </a:ext>
            </a:extLst>
          </p:cNvPr>
          <p:cNvSpPr>
            <a:spLocks noGrp="1"/>
          </p:cNvSpPr>
          <p:nvPr>
            <p:ph sz="half" idx="1"/>
          </p:nvPr>
        </p:nvSpPr>
        <p:spPr/>
        <p:txBody>
          <a:bodyPr>
            <a:normAutofit fontScale="62500" lnSpcReduction="20000"/>
          </a:bodyPr>
          <a:lstStyle/>
          <a:p>
            <a:r>
              <a:rPr lang="en-IN" dirty="0"/>
              <a:t>// Receiver interface</a:t>
            </a:r>
          </a:p>
          <a:p>
            <a:r>
              <a:rPr lang="en-IN" dirty="0"/>
              <a:t>interface Device {</a:t>
            </a:r>
          </a:p>
          <a:p>
            <a:r>
              <a:rPr lang="en-IN" dirty="0"/>
              <a:t>    void </a:t>
            </a:r>
            <a:r>
              <a:rPr lang="en-IN" dirty="0" err="1"/>
              <a:t>turnOn</a:t>
            </a:r>
            <a:r>
              <a:rPr lang="en-IN" dirty="0"/>
              <a:t>();</a:t>
            </a:r>
          </a:p>
          <a:p>
            <a:r>
              <a:rPr lang="en-IN" dirty="0"/>
              <a:t>    void </a:t>
            </a:r>
            <a:r>
              <a:rPr lang="en-IN" dirty="0" err="1"/>
              <a:t>turnOff</a:t>
            </a:r>
            <a:r>
              <a:rPr lang="en-IN" dirty="0"/>
              <a:t>();</a:t>
            </a:r>
          </a:p>
          <a:p>
            <a:r>
              <a:rPr lang="en-IN" dirty="0"/>
              <a:t>}</a:t>
            </a:r>
          </a:p>
          <a:p>
            <a:endParaRPr lang="en-IN" dirty="0"/>
          </a:p>
        </p:txBody>
      </p:sp>
      <p:sp>
        <p:nvSpPr>
          <p:cNvPr id="6" name="Content Placeholder 5">
            <a:extLst>
              <a:ext uri="{FF2B5EF4-FFF2-40B4-BE49-F238E27FC236}">
                <a16:creationId xmlns:a16="http://schemas.microsoft.com/office/drawing/2014/main" id="{2F769ACD-623F-57AE-A0B6-6595F0A153F1}"/>
              </a:ext>
            </a:extLst>
          </p:cNvPr>
          <p:cNvSpPr>
            <a:spLocks noGrp="1"/>
          </p:cNvSpPr>
          <p:nvPr>
            <p:ph sz="half" idx="2"/>
          </p:nvPr>
        </p:nvSpPr>
        <p:spPr>
          <a:xfrm>
            <a:off x="6217920" y="1845735"/>
            <a:ext cx="4937760" cy="4464688"/>
          </a:xfrm>
        </p:spPr>
        <p:txBody>
          <a:bodyPr>
            <a:normAutofit fontScale="62500" lnSpcReduction="20000"/>
          </a:bodyPr>
          <a:lstStyle/>
          <a:p>
            <a:r>
              <a:rPr lang="en-IN" dirty="0"/>
              <a:t>// Concrete receiver for a TV</a:t>
            </a:r>
          </a:p>
          <a:p>
            <a:r>
              <a:rPr lang="en-IN" dirty="0"/>
              <a:t>class TV implements Device {</a:t>
            </a:r>
          </a:p>
          <a:p>
            <a:r>
              <a:rPr lang="en-IN" dirty="0"/>
              <a:t>    @Override</a:t>
            </a:r>
          </a:p>
          <a:p>
            <a:r>
              <a:rPr lang="en-IN" dirty="0"/>
              <a:t>    public void </a:t>
            </a:r>
            <a:r>
              <a:rPr lang="en-IN" dirty="0" err="1"/>
              <a:t>turnOn</a:t>
            </a:r>
            <a:r>
              <a:rPr lang="en-IN" dirty="0"/>
              <a:t>() {</a:t>
            </a:r>
          </a:p>
          <a:p>
            <a:r>
              <a:rPr lang="en-IN" dirty="0"/>
              <a:t>        </a:t>
            </a:r>
            <a:r>
              <a:rPr lang="en-IN" dirty="0" err="1"/>
              <a:t>System.out.println</a:t>
            </a:r>
            <a:r>
              <a:rPr lang="en-IN" dirty="0"/>
              <a:t>("TV is now on");</a:t>
            </a:r>
          </a:p>
          <a:p>
            <a:r>
              <a:rPr lang="en-IN" dirty="0"/>
              <a:t>    }</a:t>
            </a:r>
          </a:p>
          <a:p>
            <a:r>
              <a:rPr lang="en-IN" dirty="0"/>
              <a:t>    @Override</a:t>
            </a:r>
          </a:p>
          <a:p>
            <a:r>
              <a:rPr lang="en-IN" dirty="0"/>
              <a:t>    public void </a:t>
            </a:r>
            <a:r>
              <a:rPr lang="en-IN" dirty="0" err="1"/>
              <a:t>turnOff</a:t>
            </a:r>
            <a:r>
              <a:rPr lang="en-IN" dirty="0"/>
              <a:t>() {</a:t>
            </a:r>
          </a:p>
          <a:p>
            <a:r>
              <a:rPr lang="en-IN" dirty="0"/>
              <a:t>        </a:t>
            </a:r>
            <a:r>
              <a:rPr lang="en-IN" dirty="0" err="1"/>
              <a:t>System.out.println</a:t>
            </a:r>
            <a:r>
              <a:rPr lang="en-IN" dirty="0"/>
              <a:t>("TV is now off");</a:t>
            </a:r>
          </a:p>
          <a:p>
            <a:r>
              <a:rPr lang="en-IN" dirty="0"/>
              <a:t>    }</a:t>
            </a:r>
          </a:p>
          <a:p>
            <a:r>
              <a:rPr lang="en-IN" dirty="0"/>
              <a:t>    public void </a:t>
            </a:r>
            <a:r>
              <a:rPr lang="en-IN" dirty="0" err="1"/>
              <a:t>changeChannel</a:t>
            </a:r>
            <a:r>
              <a:rPr lang="en-IN" dirty="0"/>
              <a:t>() {</a:t>
            </a:r>
          </a:p>
          <a:p>
            <a:r>
              <a:rPr lang="en-IN" dirty="0"/>
              <a:t>        </a:t>
            </a:r>
            <a:r>
              <a:rPr lang="en-IN" dirty="0" err="1"/>
              <a:t>System.out.println</a:t>
            </a:r>
            <a:r>
              <a:rPr lang="en-IN" dirty="0"/>
              <a:t>("Channel changed");</a:t>
            </a:r>
          </a:p>
          <a:p>
            <a:r>
              <a:rPr lang="en-IN" dirty="0"/>
              <a:t>    }</a:t>
            </a:r>
          </a:p>
          <a:p>
            <a:r>
              <a:rPr lang="en-IN" dirty="0"/>
              <a:t>}</a:t>
            </a:r>
          </a:p>
          <a:p>
            <a:endParaRPr lang="en-IN" dirty="0"/>
          </a:p>
        </p:txBody>
      </p:sp>
    </p:spTree>
    <p:extLst>
      <p:ext uri="{BB962C8B-B14F-4D97-AF65-F5344CB8AC3E}">
        <p14:creationId xmlns:p14="http://schemas.microsoft.com/office/powerpoint/2010/main" val="18821920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5E74E-9F87-1027-C47A-482B4E661CCB}"/>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51684DE4-E889-73C3-178E-A1922C4EE29F}"/>
              </a:ext>
            </a:extLst>
          </p:cNvPr>
          <p:cNvSpPr>
            <a:spLocks noGrp="1"/>
          </p:cNvSpPr>
          <p:nvPr>
            <p:ph sz="half" idx="1"/>
          </p:nvPr>
        </p:nvSpPr>
        <p:spPr>
          <a:xfrm>
            <a:off x="1097279" y="1845734"/>
            <a:ext cx="4937760" cy="4597596"/>
          </a:xfrm>
        </p:spPr>
        <p:txBody>
          <a:bodyPr>
            <a:normAutofit fontScale="70000" lnSpcReduction="20000"/>
          </a:bodyPr>
          <a:lstStyle/>
          <a:p>
            <a:r>
              <a:rPr lang="en-IN" dirty="0"/>
              <a:t>// Concrete receiver for a stereo</a:t>
            </a:r>
          </a:p>
          <a:p>
            <a:r>
              <a:rPr lang="en-IN" dirty="0"/>
              <a:t>class Stereo implements Device {</a:t>
            </a:r>
          </a:p>
          <a:p>
            <a:r>
              <a:rPr lang="en-IN" dirty="0"/>
              <a:t>    @Override</a:t>
            </a:r>
          </a:p>
          <a:p>
            <a:r>
              <a:rPr lang="en-IN" dirty="0"/>
              <a:t>    public void </a:t>
            </a:r>
            <a:r>
              <a:rPr lang="en-IN" dirty="0" err="1"/>
              <a:t>turnOn</a:t>
            </a:r>
            <a:r>
              <a:rPr lang="en-IN" dirty="0"/>
              <a:t>() {</a:t>
            </a:r>
          </a:p>
          <a:p>
            <a:r>
              <a:rPr lang="en-IN" dirty="0"/>
              <a:t>        </a:t>
            </a:r>
            <a:r>
              <a:rPr lang="en-IN" dirty="0" err="1"/>
              <a:t>System.out.println</a:t>
            </a:r>
            <a:r>
              <a:rPr lang="en-IN" dirty="0"/>
              <a:t>("Stereo is now on");</a:t>
            </a:r>
          </a:p>
          <a:p>
            <a:r>
              <a:rPr lang="en-IN" dirty="0"/>
              <a:t>    }</a:t>
            </a:r>
          </a:p>
          <a:p>
            <a:r>
              <a:rPr lang="en-IN" dirty="0"/>
              <a:t>    @Override</a:t>
            </a:r>
          </a:p>
          <a:p>
            <a:r>
              <a:rPr lang="en-IN" dirty="0"/>
              <a:t>    public void </a:t>
            </a:r>
            <a:r>
              <a:rPr lang="en-IN" dirty="0" err="1"/>
              <a:t>turnOff</a:t>
            </a:r>
            <a:r>
              <a:rPr lang="en-IN" dirty="0"/>
              <a:t>() {</a:t>
            </a:r>
          </a:p>
          <a:p>
            <a:r>
              <a:rPr lang="en-IN" dirty="0"/>
              <a:t>        </a:t>
            </a:r>
            <a:r>
              <a:rPr lang="en-IN" dirty="0" err="1"/>
              <a:t>System.out.println</a:t>
            </a:r>
            <a:r>
              <a:rPr lang="en-IN" dirty="0"/>
              <a:t>("Stereo is now off");</a:t>
            </a:r>
          </a:p>
          <a:p>
            <a:r>
              <a:rPr lang="en-IN" dirty="0"/>
              <a:t>    }</a:t>
            </a:r>
          </a:p>
          <a:p>
            <a:r>
              <a:rPr lang="en-IN" dirty="0"/>
              <a:t>    public void </a:t>
            </a:r>
            <a:r>
              <a:rPr lang="en-IN" dirty="0" err="1"/>
              <a:t>adjustVolume</a:t>
            </a:r>
            <a:r>
              <a:rPr lang="en-IN" dirty="0"/>
              <a:t>() {</a:t>
            </a:r>
          </a:p>
          <a:p>
            <a:r>
              <a:rPr lang="en-IN" dirty="0"/>
              <a:t>        </a:t>
            </a:r>
            <a:r>
              <a:rPr lang="en-IN" dirty="0" err="1"/>
              <a:t>System.out.println</a:t>
            </a:r>
            <a:r>
              <a:rPr lang="en-IN" dirty="0"/>
              <a:t>("Volume adjusted");</a:t>
            </a:r>
          </a:p>
          <a:p>
            <a:r>
              <a:rPr lang="en-IN" dirty="0"/>
              <a:t>    }</a:t>
            </a:r>
          </a:p>
          <a:p>
            <a:r>
              <a:rPr lang="en-IN" dirty="0"/>
              <a:t>}</a:t>
            </a:r>
          </a:p>
        </p:txBody>
      </p:sp>
      <p:sp>
        <p:nvSpPr>
          <p:cNvPr id="4" name="Content Placeholder 3">
            <a:extLst>
              <a:ext uri="{FF2B5EF4-FFF2-40B4-BE49-F238E27FC236}">
                <a16:creationId xmlns:a16="http://schemas.microsoft.com/office/drawing/2014/main" id="{7B17A7D2-7E50-702F-BC39-B1181A270864}"/>
              </a:ext>
            </a:extLst>
          </p:cNvPr>
          <p:cNvSpPr>
            <a:spLocks noGrp="1"/>
          </p:cNvSpPr>
          <p:nvPr>
            <p:ph sz="half" idx="2"/>
          </p:nvPr>
        </p:nvSpPr>
        <p:spPr/>
        <p:txBody>
          <a:bodyPr>
            <a:normAutofit fontScale="70000" lnSpcReduction="20000"/>
          </a:bodyPr>
          <a:lstStyle/>
          <a:p>
            <a:r>
              <a:rPr lang="en-IN" dirty="0"/>
              <a:t>// Invoker</a:t>
            </a:r>
          </a:p>
          <a:p>
            <a:r>
              <a:rPr lang="en-IN" dirty="0"/>
              <a:t>class </a:t>
            </a:r>
            <a:r>
              <a:rPr lang="en-IN" dirty="0" err="1"/>
              <a:t>RemoteControl</a:t>
            </a:r>
            <a:r>
              <a:rPr lang="en-IN" dirty="0"/>
              <a:t> {</a:t>
            </a:r>
          </a:p>
          <a:p>
            <a:r>
              <a:rPr lang="en-IN" dirty="0"/>
              <a:t>    private Command </a:t>
            </a:r>
            <a:r>
              <a:rPr lang="en-IN" dirty="0" err="1"/>
              <a:t>command</a:t>
            </a:r>
            <a:r>
              <a:rPr lang="en-IN" dirty="0"/>
              <a:t>;</a:t>
            </a:r>
          </a:p>
          <a:p>
            <a:endParaRPr lang="en-IN" dirty="0"/>
          </a:p>
          <a:p>
            <a:r>
              <a:rPr lang="en-IN" dirty="0"/>
              <a:t>    public void </a:t>
            </a:r>
            <a:r>
              <a:rPr lang="en-IN" dirty="0" err="1"/>
              <a:t>setCommand</a:t>
            </a:r>
            <a:r>
              <a:rPr lang="en-IN" dirty="0"/>
              <a:t>(Command command) {</a:t>
            </a:r>
          </a:p>
          <a:p>
            <a:r>
              <a:rPr lang="en-IN" dirty="0"/>
              <a:t>        </a:t>
            </a:r>
            <a:r>
              <a:rPr lang="en-IN" dirty="0" err="1"/>
              <a:t>this.command</a:t>
            </a:r>
            <a:r>
              <a:rPr lang="en-IN" dirty="0"/>
              <a:t> = command;</a:t>
            </a:r>
          </a:p>
          <a:p>
            <a:r>
              <a:rPr lang="en-IN" dirty="0"/>
              <a:t>    }</a:t>
            </a:r>
          </a:p>
          <a:p>
            <a:endParaRPr lang="en-IN" dirty="0"/>
          </a:p>
          <a:p>
            <a:r>
              <a:rPr lang="en-IN" dirty="0"/>
              <a:t>    public void </a:t>
            </a:r>
            <a:r>
              <a:rPr lang="en-IN" dirty="0" err="1"/>
              <a:t>pressButton</a:t>
            </a:r>
            <a:r>
              <a:rPr lang="en-IN" dirty="0"/>
              <a:t>() {</a:t>
            </a:r>
          </a:p>
          <a:p>
            <a:r>
              <a:rPr lang="en-IN" dirty="0"/>
              <a:t>        </a:t>
            </a:r>
            <a:r>
              <a:rPr lang="en-IN" dirty="0" err="1"/>
              <a:t>command.execute</a:t>
            </a:r>
            <a:r>
              <a:rPr lang="en-IN" dirty="0"/>
              <a:t>();</a:t>
            </a:r>
          </a:p>
          <a:p>
            <a:r>
              <a:rPr lang="en-IN" dirty="0"/>
              <a:t>    }</a:t>
            </a:r>
          </a:p>
          <a:p>
            <a:r>
              <a:rPr lang="en-IN" dirty="0"/>
              <a:t>}</a:t>
            </a:r>
          </a:p>
          <a:p>
            <a:endParaRPr lang="en-IN" dirty="0"/>
          </a:p>
        </p:txBody>
      </p:sp>
    </p:spTree>
    <p:extLst>
      <p:ext uri="{BB962C8B-B14F-4D97-AF65-F5344CB8AC3E}">
        <p14:creationId xmlns:p14="http://schemas.microsoft.com/office/powerpoint/2010/main" val="534776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B961F-7F20-BC17-2AB5-D8B847143C0E}"/>
              </a:ext>
            </a:extLst>
          </p:cNvPr>
          <p:cNvSpPr>
            <a:spLocks noGrp="1"/>
          </p:cNvSpPr>
          <p:nvPr>
            <p:ph type="title"/>
          </p:nvPr>
        </p:nvSpPr>
        <p:spPr/>
        <p:txBody>
          <a:bodyPr/>
          <a:lstStyle/>
          <a:p>
            <a:r>
              <a:rPr lang="en-US" dirty="0"/>
              <a:t>What is Adapter Design Pattern?</a:t>
            </a:r>
            <a:endParaRPr lang="en-IN" dirty="0"/>
          </a:p>
        </p:txBody>
      </p:sp>
      <p:sp>
        <p:nvSpPr>
          <p:cNvPr id="3" name="Content Placeholder 2">
            <a:extLst>
              <a:ext uri="{FF2B5EF4-FFF2-40B4-BE49-F238E27FC236}">
                <a16:creationId xmlns:a16="http://schemas.microsoft.com/office/drawing/2014/main" id="{58EEFED7-CCCD-01E6-07EF-49D5F8B15D82}"/>
              </a:ext>
            </a:extLst>
          </p:cNvPr>
          <p:cNvSpPr>
            <a:spLocks noGrp="1"/>
          </p:cNvSpPr>
          <p:nvPr>
            <p:ph idx="1"/>
          </p:nvPr>
        </p:nvSpPr>
        <p:spPr/>
        <p:txBody>
          <a:bodyPr/>
          <a:lstStyle/>
          <a:p>
            <a:r>
              <a:rPr lang="en-US" dirty="0"/>
              <a:t>Two incompatible interfaces or systems can cooperate by using the adapter design pattern, a structural design pattern. </a:t>
            </a:r>
          </a:p>
          <a:p>
            <a:r>
              <a:rPr lang="en-US" dirty="0"/>
              <a:t>Because of incompatible interfaces, it serves as a bridge between two classes that would not otherwise be able to communicate. </a:t>
            </a:r>
          </a:p>
          <a:p>
            <a:r>
              <a:rPr lang="en-US" dirty="0"/>
              <a:t>The adapter approach is very helpful when attempting to incorporate third-party libraries or legacy code into a new system.</a:t>
            </a:r>
            <a:endParaRPr lang="en-IN" dirty="0"/>
          </a:p>
        </p:txBody>
      </p:sp>
    </p:spTree>
    <p:extLst>
      <p:ext uri="{BB962C8B-B14F-4D97-AF65-F5344CB8AC3E}">
        <p14:creationId xmlns:p14="http://schemas.microsoft.com/office/powerpoint/2010/main" val="6882238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283A0-CE28-1DF8-BF52-8B9DE31E99DC}"/>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9787E483-8AFB-1BD0-9FC5-312F55F49894}"/>
              </a:ext>
            </a:extLst>
          </p:cNvPr>
          <p:cNvSpPr>
            <a:spLocks noGrp="1"/>
          </p:cNvSpPr>
          <p:nvPr>
            <p:ph sz="half" idx="1"/>
          </p:nvPr>
        </p:nvSpPr>
        <p:spPr/>
        <p:txBody>
          <a:bodyPr>
            <a:normAutofit fontScale="62500" lnSpcReduction="20000"/>
          </a:bodyPr>
          <a:lstStyle/>
          <a:p>
            <a:r>
              <a:rPr lang="en-IN" dirty="0"/>
              <a:t>// Example usage</a:t>
            </a:r>
          </a:p>
          <a:p>
            <a:r>
              <a:rPr lang="en-IN" dirty="0"/>
              <a:t>public class </a:t>
            </a:r>
            <a:r>
              <a:rPr lang="en-IN" dirty="0" err="1"/>
              <a:t>CommandPatternExample</a:t>
            </a:r>
            <a:r>
              <a:rPr lang="en-IN" dirty="0"/>
              <a:t> {</a:t>
            </a:r>
          </a:p>
          <a:p>
            <a:r>
              <a:rPr lang="en-IN" dirty="0"/>
              <a:t>    public static void main(String[] </a:t>
            </a:r>
            <a:r>
              <a:rPr lang="en-IN" dirty="0" err="1"/>
              <a:t>args</a:t>
            </a:r>
            <a:r>
              <a:rPr lang="en-IN" dirty="0"/>
              <a:t>) {</a:t>
            </a:r>
          </a:p>
          <a:p>
            <a:r>
              <a:rPr lang="en-IN" dirty="0"/>
              <a:t>        // Create devices</a:t>
            </a:r>
          </a:p>
          <a:p>
            <a:r>
              <a:rPr lang="en-IN" dirty="0"/>
              <a:t>        TV </a:t>
            </a:r>
            <a:r>
              <a:rPr lang="en-IN" dirty="0" err="1"/>
              <a:t>tv</a:t>
            </a:r>
            <a:r>
              <a:rPr lang="en-IN" dirty="0"/>
              <a:t> = new TV();</a:t>
            </a:r>
          </a:p>
          <a:p>
            <a:r>
              <a:rPr lang="en-IN" dirty="0"/>
              <a:t>        Stereo </a:t>
            </a:r>
            <a:r>
              <a:rPr lang="en-IN" dirty="0" err="1"/>
              <a:t>stereo</a:t>
            </a:r>
            <a:r>
              <a:rPr lang="en-IN" dirty="0"/>
              <a:t> = new Stereo();</a:t>
            </a:r>
          </a:p>
          <a:p>
            <a:endParaRPr lang="en-IN" dirty="0"/>
          </a:p>
          <a:p>
            <a:r>
              <a:rPr lang="en-IN" dirty="0"/>
              <a:t>        // Create command objects</a:t>
            </a:r>
          </a:p>
          <a:p>
            <a:r>
              <a:rPr lang="en-IN" dirty="0"/>
              <a:t>        Command </a:t>
            </a:r>
            <a:r>
              <a:rPr lang="en-IN" dirty="0" err="1"/>
              <a:t>turnOnTVCommand</a:t>
            </a:r>
            <a:r>
              <a:rPr lang="en-IN" dirty="0"/>
              <a:t> = new </a:t>
            </a:r>
            <a:r>
              <a:rPr lang="en-IN" dirty="0" err="1"/>
              <a:t>TurnOnCommand</a:t>
            </a:r>
            <a:r>
              <a:rPr lang="en-IN" dirty="0"/>
              <a:t>(tv);</a:t>
            </a:r>
          </a:p>
          <a:p>
            <a:r>
              <a:rPr lang="en-IN" dirty="0"/>
              <a:t>        Command </a:t>
            </a:r>
            <a:r>
              <a:rPr lang="en-IN" dirty="0" err="1"/>
              <a:t>turnOffTVCommand</a:t>
            </a:r>
            <a:r>
              <a:rPr lang="en-IN" dirty="0"/>
              <a:t> = new </a:t>
            </a:r>
            <a:r>
              <a:rPr lang="en-IN" dirty="0" err="1"/>
              <a:t>TurnOffCommand</a:t>
            </a:r>
            <a:r>
              <a:rPr lang="en-IN" dirty="0"/>
              <a:t>(tv);</a:t>
            </a:r>
          </a:p>
          <a:p>
            <a:r>
              <a:rPr lang="en-IN" dirty="0"/>
              <a:t>        Command </a:t>
            </a:r>
            <a:r>
              <a:rPr lang="en-IN" dirty="0" err="1"/>
              <a:t>adjustVolumeStereoCommand</a:t>
            </a:r>
            <a:r>
              <a:rPr lang="en-IN" dirty="0"/>
              <a:t> = new AdjustVolumeCommand(stereo);</a:t>
            </a:r>
          </a:p>
          <a:p>
            <a:r>
              <a:rPr lang="en-IN" dirty="0"/>
              <a:t>        Command </a:t>
            </a:r>
            <a:r>
              <a:rPr lang="en-IN" dirty="0" err="1"/>
              <a:t>changeChannelTVCommand</a:t>
            </a:r>
            <a:r>
              <a:rPr lang="en-IN" dirty="0"/>
              <a:t> = new </a:t>
            </a:r>
            <a:r>
              <a:rPr lang="en-IN" dirty="0" err="1"/>
              <a:t>ChangeChannelCommand</a:t>
            </a:r>
            <a:r>
              <a:rPr lang="en-IN" dirty="0"/>
              <a:t>(tv);</a:t>
            </a:r>
          </a:p>
          <a:p>
            <a:endParaRPr lang="en-IN" dirty="0"/>
          </a:p>
        </p:txBody>
      </p:sp>
      <p:sp>
        <p:nvSpPr>
          <p:cNvPr id="4" name="Content Placeholder 3">
            <a:extLst>
              <a:ext uri="{FF2B5EF4-FFF2-40B4-BE49-F238E27FC236}">
                <a16:creationId xmlns:a16="http://schemas.microsoft.com/office/drawing/2014/main" id="{30765B39-7682-8CAE-412F-FD2756D217EA}"/>
              </a:ext>
            </a:extLst>
          </p:cNvPr>
          <p:cNvSpPr>
            <a:spLocks noGrp="1"/>
          </p:cNvSpPr>
          <p:nvPr>
            <p:ph sz="half" idx="2"/>
          </p:nvPr>
        </p:nvSpPr>
        <p:spPr>
          <a:xfrm>
            <a:off x="6217920" y="1845735"/>
            <a:ext cx="4937760" cy="4571014"/>
          </a:xfrm>
        </p:spPr>
        <p:txBody>
          <a:bodyPr>
            <a:normAutofit fontScale="62500" lnSpcReduction="20000"/>
          </a:bodyPr>
          <a:lstStyle/>
          <a:p>
            <a:r>
              <a:rPr lang="en-IN" dirty="0"/>
              <a:t> // Create remote control</a:t>
            </a:r>
          </a:p>
          <a:p>
            <a:r>
              <a:rPr lang="en-IN" dirty="0"/>
              <a:t>        </a:t>
            </a:r>
            <a:r>
              <a:rPr lang="en-IN" dirty="0" err="1"/>
              <a:t>RemoteControl</a:t>
            </a:r>
            <a:r>
              <a:rPr lang="en-IN" dirty="0"/>
              <a:t> remote = new </a:t>
            </a:r>
            <a:r>
              <a:rPr lang="en-IN" dirty="0" err="1"/>
              <a:t>RemoteControl</a:t>
            </a:r>
            <a:r>
              <a:rPr lang="en-IN" dirty="0"/>
              <a:t>();</a:t>
            </a:r>
          </a:p>
          <a:p>
            <a:r>
              <a:rPr lang="en-IN" dirty="0"/>
              <a:t>        // Set and execute commands</a:t>
            </a:r>
          </a:p>
          <a:p>
            <a:r>
              <a:rPr lang="en-IN" dirty="0"/>
              <a:t>        </a:t>
            </a:r>
            <a:r>
              <a:rPr lang="en-IN" dirty="0" err="1"/>
              <a:t>remote.setCommand</a:t>
            </a:r>
            <a:r>
              <a:rPr lang="en-IN" dirty="0"/>
              <a:t>(</a:t>
            </a:r>
            <a:r>
              <a:rPr lang="en-IN" dirty="0" err="1"/>
              <a:t>turnOnTVCommand</a:t>
            </a:r>
            <a:r>
              <a:rPr lang="en-IN" dirty="0"/>
              <a:t>);</a:t>
            </a:r>
          </a:p>
          <a:p>
            <a:r>
              <a:rPr lang="en-IN" dirty="0"/>
              <a:t>        </a:t>
            </a:r>
            <a:r>
              <a:rPr lang="en-IN" dirty="0" err="1"/>
              <a:t>remote.pressButton</a:t>
            </a:r>
            <a:r>
              <a:rPr lang="en-IN" dirty="0"/>
              <a:t>(); // Outputs: TV is now on</a:t>
            </a:r>
          </a:p>
          <a:p>
            <a:r>
              <a:rPr lang="en-IN" dirty="0"/>
              <a:t>        </a:t>
            </a:r>
            <a:r>
              <a:rPr lang="en-IN" dirty="0" err="1"/>
              <a:t>remote.setCommand</a:t>
            </a:r>
            <a:r>
              <a:rPr lang="en-IN" dirty="0"/>
              <a:t>(</a:t>
            </a:r>
            <a:r>
              <a:rPr lang="en-IN" dirty="0" err="1"/>
              <a:t>adjustVolumeStereoCommand</a:t>
            </a:r>
            <a:r>
              <a:rPr lang="en-IN" dirty="0"/>
              <a:t>);</a:t>
            </a:r>
          </a:p>
          <a:p>
            <a:r>
              <a:rPr lang="en-IN" dirty="0"/>
              <a:t>        </a:t>
            </a:r>
            <a:r>
              <a:rPr lang="en-IN" dirty="0" err="1"/>
              <a:t>remote.pressButton</a:t>
            </a:r>
            <a:r>
              <a:rPr lang="en-IN" dirty="0"/>
              <a:t>(); // Outputs: Volume adjusted</a:t>
            </a:r>
          </a:p>
          <a:p>
            <a:pPr marL="0" indent="0">
              <a:buNone/>
            </a:pPr>
            <a:endParaRPr lang="en-IN" dirty="0"/>
          </a:p>
          <a:p>
            <a:r>
              <a:rPr lang="en-IN" dirty="0"/>
              <a:t>        </a:t>
            </a:r>
            <a:r>
              <a:rPr lang="en-IN" dirty="0" err="1"/>
              <a:t>remote.setCommand</a:t>
            </a:r>
            <a:r>
              <a:rPr lang="en-IN" dirty="0"/>
              <a:t>(</a:t>
            </a:r>
            <a:r>
              <a:rPr lang="en-IN" dirty="0" err="1"/>
              <a:t>changeChannelTVCommand</a:t>
            </a:r>
            <a:r>
              <a:rPr lang="en-IN" dirty="0"/>
              <a:t>);</a:t>
            </a:r>
          </a:p>
          <a:p>
            <a:r>
              <a:rPr lang="en-IN" dirty="0"/>
              <a:t>        </a:t>
            </a:r>
            <a:r>
              <a:rPr lang="en-IN" dirty="0" err="1"/>
              <a:t>remote.pressButton</a:t>
            </a:r>
            <a:r>
              <a:rPr lang="en-IN" dirty="0"/>
              <a:t>(); // Outputs: Channel changed</a:t>
            </a:r>
          </a:p>
          <a:p>
            <a:r>
              <a:rPr lang="en-IN" dirty="0"/>
              <a:t>        </a:t>
            </a:r>
            <a:r>
              <a:rPr lang="en-IN" dirty="0" err="1"/>
              <a:t>remote.setCommand</a:t>
            </a:r>
            <a:r>
              <a:rPr lang="en-IN" dirty="0"/>
              <a:t>(</a:t>
            </a:r>
            <a:r>
              <a:rPr lang="en-IN" dirty="0" err="1"/>
              <a:t>turnOffTVCommand</a:t>
            </a:r>
            <a:r>
              <a:rPr lang="en-IN" dirty="0"/>
              <a:t>);</a:t>
            </a:r>
          </a:p>
          <a:p>
            <a:r>
              <a:rPr lang="en-IN" dirty="0"/>
              <a:t>        </a:t>
            </a:r>
            <a:r>
              <a:rPr lang="en-IN" dirty="0" err="1"/>
              <a:t>remote.pressButton</a:t>
            </a:r>
            <a:r>
              <a:rPr lang="en-IN" dirty="0"/>
              <a:t>(); // Outputs: TV is now off</a:t>
            </a:r>
          </a:p>
          <a:p>
            <a:r>
              <a:rPr lang="en-IN" dirty="0"/>
              <a:t>    }</a:t>
            </a:r>
          </a:p>
          <a:p>
            <a:r>
              <a:rPr lang="en-IN" dirty="0"/>
              <a:t>}</a:t>
            </a:r>
          </a:p>
        </p:txBody>
      </p:sp>
    </p:spTree>
    <p:extLst>
      <p:ext uri="{BB962C8B-B14F-4D97-AF65-F5344CB8AC3E}">
        <p14:creationId xmlns:p14="http://schemas.microsoft.com/office/powerpoint/2010/main" val="25175377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B12D6-C722-6D9E-E268-C9716CD07270}"/>
              </a:ext>
            </a:extLst>
          </p:cNvPr>
          <p:cNvSpPr>
            <a:spLocks noGrp="1"/>
          </p:cNvSpPr>
          <p:nvPr>
            <p:ph type="title"/>
          </p:nvPr>
        </p:nvSpPr>
        <p:spPr/>
        <p:txBody>
          <a:bodyPr>
            <a:normAutofit/>
          </a:bodyPr>
          <a:lstStyle/>
          <a:p>
            <a:r>
              <a:rPr lang="en-US" b="1" dirty="0"/>
              <a:t>When to use the Command Design Pattern </a:t>
            </a:r>
            <a:endParaRPr lang="en-IN" dirty="0"/>
          </a:p>
        </p:txBody>
      </p:sp>
      <p:sp>
        <p:nvSpPr>
          <p:cNvPr id="5" name="Content Placeholder 4">
            <a:extLst>
              <a:ext uri="{FF2B5EF4-FFF2-40B4-BE49-F238E27FC236}">
                <a16:creationId xmlns:a16="http://schemas.microsoft.com/office/drawing/2014/main" id="{A35470B5-9236-3B4C-7897-BAA0BECF1CE5}"/>
              </a:ext>
            </a:extLst>
          </p:cNvPr>
          <p:cNvSpPr>
            <a:spLocks noGrp="1"/>
          </p:cNvSpPr>
          <p:nvPr>
            <p:ph idx="1"/>
          </p:nvPr>
        </p:nvSpPr>
        <p:spPr/>
        <p:txBody>
          <a:bodyPr/>
          <a:lstStyle/>
          <a:p>
            <a:r>
              <a:rPr lang="en-US" b="1" dirty="0">
                <a:solidFill>
                  <a:schemeClr val="accent2"/>
                </a:solidFill>
              </a:rPr>
              <a:t>Decoupling is Needed:</a:t>
            </a:r>
          </a:p>
          <a:p>
            <a:r>
              <a:rPr lang="en-US" dirty="0"/>
              <a:t>In order to separate the requester making the request (the sender) from the object executing it, use the Command Pattern.</a:t>
            </a:r>
          </a:p>
          <a:p>
            <a:r>
              <a:rPr lang="en-US" dirty="0"/>
              <a:t>Your code will become more expandable and adaptable as a result.</a:t>
            </a:r>
          </a:p>
          <a:p>
            <a:r>
              <a:rPr lang="en-US" b="1" dirty="0">
                <a:solidFill>
                  <a:schemeClr val="accent2"/>
                </a:solidFill>
              </a:rPr>
              <a:t>Undo/Redo Functionality is Required:</a:t>
            </a:r>
          </a:p>
          <a:p>
            <a:r>
              <a:rPr lang="en-US" dirty="0"/>
              <a:t>If you need to support undo and redo operations in your application, the Command Pattern is a good fit.</a:t>
            </a:r>
          </a:p>
          <a:p>
            <a:r>
              <a:rPr lang="en-US" dirty="0"/>
              <a:t>Each command can encapsulate an operation and its inverse, making it easy to undo or redo actions.</a:t>
            </a:r>
            <a:endParaRPr lang="en-IN" dirty="0"/>
          </a:p>
        </p:txBody>
      </p:sp>
    </p:spTree>
    <p:extLst>
      <p:ext uri="{BB962C8B-B14F-4D97-AF65-F5344CB8AC3E}">
        <p14:creationId xmlns:p14="http://schemas.microsoft.com/office/powerpoint/2010/main" val="6459065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5149B-D571-BBF0-C820-A16F551B6ECE}"/>
              </a:ext>
            </a:extLst>
          </p:cNvPr>
          <p:cNvSpPr>
            <a:spLocks noGrp="1"/>
          </p:cNvSpPr>
          <p:nvPr>
            <p:ph type="title"/>
          </p:nvPr>
        </p:nvSpPr>
        <p:spPr/>
        <p:txBody>
          <a:bodyPr/>
          <a:lstStyle/>
          <a:p>
            <a:r>
              <a:rPr lang="en-US" dirty="0"/>
              <a:t>When to use the Command Design Pattern </a:t>
            </a:r>
            <a:endParaRPr lang="en-IN" dirty="0"/>
          </a:p>
        </p:txBody>
      </p:sp>
      <p:sp>
        <p:nvSpPr>
          <p:cNvPr id="3" name="Content Placeholder 2">
            <a:extLst>
              <a:ext uri="{FF2B5EF4-FFF2-40B4-BE49-F238E27FC236}">
                <a16:creationId xmlns:a16="http://schemas.microsoft.com/office/drawing/2014/main" id="{A6F3207A-B038-D41E-1275-B87D637A45DE}"/>
              </a:ext>
            </a:extLst>
          </p:cNvPr>
          <p:cNvSpPr>
            <a:spLocks noGrp="1"/>
          </p:cNvSpPr>
          <p:nvPr>
            <p:ph idx="1"/>
          </p:nvPr>
        </p:nvSpPr>
        <p:spPr/>
        <p:txBody>
          <a:bodyPr/>
          <a:lstStyle/>
          <a:p>
            <a:r>
              <a:rPr lang="en-US" b="1" dirty="0">
                <a:solidFill>
                  <a:schemeClr val="accent2"/>
                </a:solidFill>
              </a:rPr>
              <a:t>Support for Queues and Logging:</a:t>
            </a:r>
          </a:p>
          <a:p>
            <a:r>
              <a:rPr lang="en-US" dirty="0"/>
              <a:t>If you want to maintain a history of commands, log them, or even put them in a queue for execution, the Command Pattern provides a structured way to achieve this.</a:t>
            </a:r>
          </a:p>
          <a:p>
            <a:r>
              <a:rPr lang="en-US" b="1" dirty="0">
                <a:solidFill>
                  <a:schemeClr val="accent2"/>
                </a:solidFill>
              </a:rPr>
              <a:t>Dynamic Configuration:</a:t>
            </a:r>
          </a:p>
          <a:p>
            <a:r>
              <a:rPr lang="en-US" dirty="0"/>
              <a:t>When you need the ability to dynamically configure and assemble commands at runtime, the Command Pattern allows for flexible composition of commands.</a:t>
            </a:r>
            <a:endParaRPr lang="en-IN" dirty="0"/>
          </a:p>
        </p:txBody>
      </p:sp>
    </p:spTree>
    <p:extLst>
      <p:ext uri="{BB962C8B-B14F-4D97-AF65-F5344CB8AC3E}">
        <p14:creationId xmlns:p14="http://schemas.microsoft.com/office/powerpoint/2010/main" val="9902999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4D259-9E08-3D9E-FB71-522C1840DA07}"/>
              </a:ext>
            </a:extLst>
          </p:cNvPr>
          <p:cNvSpPr>
            <a:spLocks noGrp="1"/>
          </p:cNvSpPr>
          <p:nvPr>
            <p:ph type="title"/>
          </p:nvPr>
        </p:nvSpPr>
        <p:spPr/>
        <p:txBody>
          <a:bodyPr/>
          <a:lstStyle/>
          <a:p>
            <a:r>
              <a:rPr lang="en-US" dirty="0"/>
              <a:t>When not to use the Command Design Pattern</a:t>
            </a:r>
            <a:endParaRPr lang="en-IN" dirty="0"/>
          </a:p>
        </p:txBody>
      </p:sp>
      <p:sp>
        <p:nvSpPr>
          <p:cNvPr id="3" name="Content Placeholder 2">
            <a:extLst>
              <a:ext uri="{FF2B5EF4-FFF2-40B4-BE49-F238E27FC236}">
                <a16:creationId xmlns:a16="http://schemas.microsoft.com/office/drawing/2014/main" id="{B64D7CD5-2918-3179-C6F7-FE29A7C440A2}"/>
              </a:ext>
            </a:extLst>
          </p:cNvPr>
          <p:cNvSpPr>
            <a:spLocks noGrp="1"/>
          </p:cNvSpPr>
          <p:nvPr>
            <p:ph idx="1"/>
          </p:nvPr>
        </p:nvSpPr>
        <p:spPr/>
        <p:txBody>
          <a:bodyPr/>
          <a:lstStyle/>
          <a:p>
            <a:r>
              <a:rPr lang="en-US" b="1" dirty="0">
                <a:solidFill>
                  <a:schemeClr val="accent2"/>
                </a:solidFill>
              </a:rPr>
              <a:t>Simple Operations:</a:t>
            </a:r>
          </a:p>
          <a:p>
            <a:r>
              <a:rPr lang="en-US" dirty="0"/>
              <a:t>For very simple operations or one-off tasks, introducing the Command Pattern might be overkill.</a:t>
            </a:r>
          </a:p>
          <a:p>
            <a:r>
              <a:rPr lang="en-US" dirty="0"/>
              <a:t>It's beneficial when you expect your operations to become more complex or when you need to support undo/redo.</a:t>
            </a:r>
          </a:p>
          <a:p>
            <a:r>
              <a:rPr lang="en-US" b="1" dirty="0">
                <a:solidFill>
                  <a:schemeClr val="accent2"/>
                </a:solidFill>
              </a:rPr>
              <a:t>Tight Coupling is Acceptable:</a:t>
            </a:r>
          </a:p>
          <a:p>
            <a:r>
              <a:rPr lang="en-US" dirty="0"/>
              <a:t>If the sender and receiver of a request are tightly coupled and changes in one do not affect the other, using the Command Pattern might introduce unnecessary complexity.</a:t>
            </a:r>
            <a:endParaRPr lang="en-IN" dirty="0"/>
          </a:p>
        </p:txBody>
      </p:sp>
    </p:spTree>
    <p:extLst>
      <p:ext uri="{BB962C8B-B14F-4D97-AF65-F5344CB8AC3E}">
        <p14:creationId xmlns:p14="http://schemas.microsoft.com/office/powerpoint/2010/main" val="28840609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10CAA-55C8-F922-01A3-46C3D668EBC0}"/>
              </a:ext>
            </a:extLst>
          </p:cNvPr>
          <p:cNvSpPr>
            <a:spLocks noGrp="1"/>
          </p:cNvSpPr>
          <p:nvPr>
            <p:ph type="title"/>
          </p:nvPr>
        </p:nvSpPr>
        <p:spPr/>
        <p:txBody>
          <a:bodyPr/>
          <a:lstStyle/>
          <a:p>
            <a:r>
              <a:rPr lang="en-US" dirty="0"/>
              <a:t>When not to use the Command Design Pattern</a:t>
            </a:r>
            <a:endParaRPr lang="en-IN" dirty="0"/>
          </a:p>
        </p:txBody>
      </p:sp>
      <p:sp>
        <p:nvSpPr>
          <p:cNvPr id="3" name="Content Placeholder 2">
            <a:extLst>
              <a:ext uri="{FF2B5EF4-FFF2-40B4-BE49-F238E27FC236}">
                <a16:creationId xmlns:a16="http://schemas.microsoft.com/office/drawing/2014/main" id="{B92CB97B-1278-D54C-BEC3-00704E1EA3B6}"/>
              </a:ext>
            </a:extLst>
          </p:cNvPr>
          <p:cNvSpPr>
            <a:spLocks noGrp="1"/>
          </p:cNvSpPr>
          <p:nvPr>
            <p:ph idx="1"/>
          </p:nvPr>
        </p:nvSpPr>
        <p:spPr/>
        <p:txBody>
          <a:bodyPr/>
          <a:lstStyle/>
          <a:p>
            <a:r>
              <a:rPr lang="en-US" b="1" dirty="0">
                <a:solidFill>
                  <a:schemeClr val="accent2"/>
                </a:solidFill>
              </a:rPr>
              <a:t>Overhead is a Concern:</a:t>
            </a:r>
          </a:p>
          <a:p>
            <a:r>
              <a:rPr lang="en-US" dirty="0"/>
              <a:t>In scenarios where performance and low overhead are critical factors, introducing the Command Pattern might add some level of indirection and, in turn, impact performance.</a:t>
            </a:r>
          </a:p>
          <a:p>
            <a:r>
              <a:rPr lang="en-US" b="1" dirty="0">
                <a:solidFill>
                  <a:schemeClr val="accent2"/>
                </a:solidFill>
              </a:rPr>
              <a:t>Limited Use of Undo/Redo:</a:t>
            </a:r>
          </a:p>
          <a:p>
            <a:r>
              <a:rPr lang="en-US" dirty="0"/>
              <a:t>If your application does not require undo/redo functionality and you do not anticipate needing to support such features in the future, the Command Pattern might be unnecessary complexity.</a:t>
            </a:r>
            <a:endParaRPr lang="en-IN" dirty="0"/>
          </a:p>
        </p:txBody>
      </p:sp>
    </p:spTree>
    <p:extLst>
      <p:ext uri="{BB962C8B-B14F-4D97-AF65-F5344CB8AC3E}">
        <p14:creationId xmlns:p14="http://schemas.microsoft.com/office/powerpoint/2010/main" val="12844112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8BEBD2-336E-5256-DD4A-C56CF57762F1}"/>
              </a:ext>
            </a:extLst>
          </p:cNvPr>
          <p:cNvSpPr>
            <a:spLocks noGrp="1"/>
          </p:cNvSpPr>
          <p:nvPr>
            <p:ph type="ctrTitle"/>
          </p:nvPr>
        </p:nvSpPr>
        <p:spPr/>
        <p:txBody>
          <a:bodyPr/>
          <a:lstStyle/>
          <a:p>
            <a:r>
              <a:rPr lang="en-IN" dirty="0"/>
              <a:t>State Pattern</a:t>
            </a:r>
          </a:p>
        </p:txBody>
      </p:sp>
      <p:sp>
        <p:nvSpPr>
          <p:cNvPr id="5" name="Subtitle 4">
            <a:extLst>
              <a:ext uri="{FF2B5EF4-FFF2-40B4-BE49-F238E27FC236}">
                <a16:creationId xmlns:a16="http://schemas.microsoft.com/office/drawing/2014/main" id="{9CA49BBB-290C-CCEB-D5FF-D71E73A02E6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162035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331B5-8544-B364-B17E-0DEB361920E2}"/>
              </a:ext>
            </a:extLst>
          </p:cNvPr>
          <p:cNvSpPr>
            <a:spLocks noGrp="1"/>
          </p:cNvSpPr>
          <p:nvPr>
            <p:ph type="title"/>
          </p:nvPr>
        </p:nvSpPr>
        <p:spPr/>
        <p:txBody>
          <a:bodyPr/>
          <a:lstStyle/>
          <a:p>
            <a:r>
              <a:rPr lang="en-US" dirty="0"/>
              <a:t>What is a State Design Pattern?</a:t>
            </a:r>
            <a:endParaRPr lang="en-IN" dirty="0"/>
          </a:p>
        </p:txBody>
      </p:sp>
      <p:sp>
        <p:nvSpPr>
          <p:cNvPr id="3" name="Content Placeholder 2">
            <a:extLst>
              <a:ext uri="{FF2B5EF4-FFF2-40B4-BE49-F238E27FC236}">
                <a16:creationId xmlns:a16="http://schemas.microsoft.com/office/drawing/2014/main" id="{C75D4A97-DCB3-AA12-1A8D-04008E5655E8}"/>
              </a:ext>
            </a:extLst>
          </p:cNvPr>
          <p:cNvSpPr>
            <a:spLocks noGrp="1"/>
          </p:cNvSpPr>
          <p:nvPr>
            <p:ph idx="1"/>
          </p:nvPr>
        </p:nvSpPr>
        <p:spPr/>
        <p:txBody>
          <a:bodyPr/>
          <a:lstStyle/>
          <a:p>
            <a:r>
              <a:rPr lang="en-US" dirty="0"/>
              <a:t>Allows an object to change its behavior when its internal state changes. This pattern is particularly useful when an object's behavior depends on its state, and the state can change during the object's lifecycle.</a:t>
            </a:r>
          </a:p>
          <a:p>
            <a:endParaRPr lang="en-US" dirty="0"/>
          </a:p>
          <a:p>
            <a:r>
              <a:rPr lang="en-US" b="1" dirty="0">
                <a:solidFill>
                  <a:schemeClr val="accent2"/>
                </a:solidFill>
              </a:rPr>
              <a:t>This pattern focuses on managing state transitions and coordinating state-specific behaviors.</a:t>
            </a:r>
            <a:endParaRPr lang="en-IN" b="1" dirty="0">
              <a:solidFill>
                <a:schemeClr val="accent2"/>
              </a:solidFill>
            </a:endParaRPr>
          </a:p>
        </p:txBody>
      </p:sp>
    </p:spTree>
    <p:extLst>
      <p:ext uri="{BB962C8B-B14F-4D97-AF65-F5344CB8AC3E}">
        <p14:creationId xmlns:p14="http://schemas.microsoft.com/office/powerpoint/2010/main" val="36322056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5" name="Straight Connector 14">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5684F0-1CD8-12B5-22FD-DD1B558D3445}"/>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sz="4400"/>
              <a:t>Components of State Design Pattern in Java</a:t>
            </a:r>
          </a:p>
        </p:txBody>
      </p:sp>
      <p:pic>
        <p:nvPicPr>
          <p:cNvPr id="6" name="Picture 5" descr="A screenshot of a computer&#10;&#10;AI-generated content may be incorrect.">
            <a:extLst>
              <a:ext uri="{FF2B5EF4-FFF2-40B4-BE49-F238E27FC236}">
                <a16:creationId xmlns:a16="http://schemas.microsoft.com/office/drawing/2014/main" id="{04CEEAF0-7E41-5839-9692-69002D0A411D}"/>
              </a:ext>
            </a:extLst>
          </p:cNvPr>
          <p:cNvPicPr>
            <a:picLocks noChangeAspect="1"/>
          </p:cNvPicPr>
          <p:nvPr/>
        </p:nvPicPr>
        <p:blipFill>
          <a:blip r:embed="rId2"/>
          <a:stretch>
            <a:fillRect/>
          </a:stretch>
        </p:blipFill>
        <p:spPr>
          <a:xfrm>
            <a:off x="643192" y="1852544"/>
            <a:ext cx="5451627" cy="2832870"/>
          </a:xfrm>
          <a:prstGeom prst="rect">
            <a:avLst/>
          </a:prstGeom>
        </p:spPr>
      </p:pic>
      <p:cxnSp>
        <p:nvCxnSpPr>
          <p:cNvPr id="19" name="Straight Connector 18">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AACB3DF-AEC1-E2A3-14C6-F1AEA4BCF3D8}"/>
              </a:ext>
            </a:extLst>
          </p:cNvPr>
          <p:cNvSpPr>
            <a:spLocks noGrp="1"/>
          </p:cNvSpPr>
          <p:nvPr>
            <p:ph sz="half" idx="1"/>
          </p:nvPr>
        </p:nvSpPr>
        <p:spPr>
          <a:xfrm>
            <a:off x="6411684" y="2198913"/>
            <a:ext cx="5127172" cy="3978601"/>
          </a:xfrm>
        </p:spPr>
        <p:txBody>
          <a:bodyPr vert="horz" lIns="0" tIns="45720" rIns="0" bIns="45720" rtlCol="0">
            <a:normAutofit lnSpcReduction="10000"/>
          </a:bodyPr>
          <a:lstStyle/>
          <a:p>
            <a:pPr>
              <a:buFont typeface="Wingdings" panose="05000000000000000000" pitchFamily="2" charset="2"/>
              <a:buChar char="Ø"/>
            </a:pPr>
            <a:r>
              <a:rPr lang="en-US" sz="1400" b="1" dirty="0"/>
              <a:t>Context</a:t>
            </a:r>
          </a:p>
          <a:p>
            <a:r>
              <a:rPr lang="en-US" sz="1400" dirty="0"/>
              <a:t>The Context is the class that contains the object whose behavior changes based on its internal state. It maintains a reference to the current state object that represents the current state of the Context. The Context provides an interface for clients to interact with and typically delegates state-specific behavior to the current state object.</a:t>
            </a:r>
          </a:p>
          <a:p>
            <a:pPr>
              <a:buFont typeface="Wingdings" panose="05000000000000000000" pitchFamily="2" charset="2"/>
              <a:buChar char="Ø"/>
            </a:pPr>
            <a:r>
              <a:rPr lang="en-US" sz="1400" b="1" dirty="0"/>
              <a:t>State Interface or Base Class</a:t>
            </a:r>
          </a:p>
          <a:p>
            <a:r>
              <a:rPr lang="en-US" sz="1400" dirty="0"/>
              <a:t>The State interface or base class defines a common interface for all concrete state classes. This interface typically declares methods that represent the state-specific behavior that the Context can exhibit. It allows the Context to interact with state objects without knowing their concrete types.</a:t>
            </a:r>
          </a:p>
          <a:p>
            <a:pPr>
              <a:buFont typeface="Wingdings" panose="05000000000000000000" pitchFamily="2" charset="2"/>
              <a:buChar char="Ø"/>
            </a:pPr>
            <a:r>
              <a:rPr lang="en-US" sz="1400" b="1" dirty="0"/>
              <a:t>Concrete States</a:t>
            </a:r>
          </a:p>
          <a:p>
            <a:r>
              <a:rPr lang="en-US" sz="1400" dirty="0"/>
              <a:t>Concrete state classes implement the State interface or extend the base class. Each concrete state class encapsulates the behavior associated with a specific state of the Context. These classes define how the Context behaves when it is in their respective states.</a:t>
            </a:r>
          </a:p>
        </p:txBody>
      </p:sp>
      <p:sp>
        <p:nvSpPr>
          <p:cNvPr id="21" name="Rectangle 20">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3" name="Rectangle 22">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732833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BEDC55-020C-D581-566C-089C9C6E8E9F}"/>
              </a:ext>
            </a:extLst>
          </p:cNvPr>
          <p:cNvSpPr>
            <a:spLocks noGrp="1"/>
          </p:cNvSpPr>
          <p:nvPr>
            <p:ph type="title"/>
          </p:nvPr>
        </p:nvSpPr>
        <p:spPr/>
        <p:txBody>
          <a:bodyPr>
            <a:normAutofit/>
          </a:bodyPr>
          <a:lstStyle/>
          <a:p>
            <a:r>
              <a:rPr lang="en-IN" b="1" dirty="0"/>
              <a:t>Communication between the components</a:t>
            </a:r>
            <a:endParaRPr lang="en-IN" dirty="0"/>
          </a:p>
        </p:txBody>
      </p:sp>
      <p:sp>
        <p:nvSpPr>
          <p:cNvPr id="6" name="Content Placeholder 5">
            <a:extLst>
              <a:ext uri="{FF2B5EF4-FFF2-40B4-BE49-F238E27FC236}">
                <a16:creationId xmlns:a16="http://schemas.microsoft.com/office/drawing/2014/main" id="{3A494DAF-36FB-E536-27E6-D2E4B0B2BAB5}"/>
              </a:ext>
            </a:extLst>
          </p:cNvPr>
          <p:cNvSpPr>
            <a:spLocks noGrp="1"/>
          </p:cNvSpPr>
          <p:nvPr>
            <p:ph idx="1"/>
          </p:nvPr>
        </p:nvSpPr>
        <p:spPr>
          <a:xfrm>
            <a:off x="1097280" y="1845733"/>
            <a:ext cx="10058400" cy="4379629"/>
          </a:xfrm>
        </p:spPr>
        <p:txBody>
          <a:bodyPr>
            <a:normAutofit fontScale="92500" lnSpcReduction="10000"/>
          </a:bodyPr>
          <a:lstStyle/>
          <a:p>
            <a:pPr fontAlgn="base"/>
            <a:r>
              <a:rPr lang="en-US" sz="2200" b="1" dirty="0"/>
              <a:t>Step1: Client </a:t>
            </a:r>
            <a:r>
              <a:rPr lang="en-US" sz="2200" b="1" dirty="0" err="1"/>
              <a:t>Interaction</a:t>
            </a:r>
            <a:r>
              <a:rPr lang="en-US" sz="2200" dirty="0" err="1"/>
              <a:t>The</a:t>
            </a:r>
            <a:r>
              <a:rPr lang="en-US" sz="2200" dirty="0"/>
              <a:t> client interacts with the Context object, either directly or indirectly, by invoking methods on it.</a:t>
            </a:r>
          </a:p>
          <a:p>
            <a:pPr fontAlgn="base"/>
            <a:r>
              <a:rPr lang="en-US" sz="2200" b="1" dirty="0"/>
              <a:t>Step2 :Behavior </a:t>
            </a:r>
            <a:r>
              <a:rPr lang="en-US" sz="2200" b="1" dirty="0" err="1"/>
              <a:t>Delegation</a:t>
            </a:r>
            <a:r>
              <a:rPr lang="en-US" sz="2200" dirty="0" err="1"/>
              <a:t>When</a:t>
            </a:r>
            <a:r>
              <a:rPr lang="en-US" sz="2200" dirty="0"/>
              <a:t> the client triggers an action or requests a behavior from the Context, the Context delegates the responsibility to its current State object.</a:t>
            </a:r>
          </a:p>
          <a:p>
            <a:pPr fontAlgn="base"/>
            <a:r>
              <a:rPr lang="en-US" sz="2200" b="1" dirty="0"/>
              <a:t>Step3 :State-specific Behavior </a:t>
            </a:r>
            <a:r>
              <a:rPr lang="en-US" sz="2200" b="1" dirty="0" err="1"/>
              <a:t>Execution</a:t>
            </a:r>
            <a:r>
              <a:rPr lang="en-US" sz="2200" dirty="0" err="1"/>
              <a:t>The</a:t>
            </a:r>
            <a:r>
              <a:rPr lang="en-US" sz="2200" dirty="0"/>
              <a:t> current State object receives the delegated request and executes the behavior associated with its particular state.</a:t>
            </a:r>
          </a:p>
          <a:p>
            <a:pPr fontAlgn="base"/>
            <a:r>
              <a:rPr lang="en-US" sz="2200" b="1" dirty="0"/>
              <a:t>Step4 :Possible State </a:t>
            </a:r>
            <a:r>
              <a:rPr lang="en-US" sz="2200" b="1" dirty="0" err="1"/>
              <a:t>Transition</a:t>
            </a:r>
            <a:r>
              <a:rPr lang="en-US" sz="2200" dirty="0" err="1"/>
              <a:t>Depending</a:t>
            </a:r>
            <a:r>
              <a:rPr lang="en-US" sz="2200" dirty="0"/>
              <a:t> on the logic implemented within the State object or controlled by the Context, a state transition may occur.</a:t>
            </a:r>
          </a:p>
          <a:p>
            <a:pPr fontAlgn="base"/>
            <a:r>
              <a:rPr lang="en-US" sz="2200" b="1" dirty="0"/>
              <a:t>Step5 :Update of Current </a:t>
            </a:r>
            <a:r>
              <a:rPr lang="en-US" sz="2200" b="1" dirty="0" err="1"/>
              <a:t>State</a:t>
            </a:r>
            <a:r>
              <a:rPr lang="en-US" sz="2200" dirty="0" err="1"/>
              <a:t>If</a:t>
            </a:r>
            <a:r>
              <a:rPr lang="en-US" sz="2200" dirty="0"/>
              <a:t> a state transition occurs, the Context updates its reference to the new State object, reflecting the change in its internal state.</a:t>
            </a:r>
          </a:p>
          <a:p>
            <a:pPr fontAlgn="base"/>
            <a:r>
              <a:rPr lang="en-US" sz="2200" b="1" dirty="0"/>
              <a:t>Step6 :Continued </a:t>
            </a:r>
            <a:r>
              <a:rPr lang="en-US" sz="2200" b="1" dirty="0" err="1"/>
              <a:t>Interaction</a:t>
            </a:r>
            <a:r>
              <a:rPr lang="en-US" sz="2200" dirty="0" err="1"/>
              <a:t>The</a:t>
            </a:r>
            <a:r>
              <a:rPr lang="en-US" sz="2200" dirty="0"/>
              <a:t> client continues to interact with the Context as needed, and the process repeats, with behavior delegation to the appropriate State object based on the current state of the Context.</a:t>
            </a:r>
          </a:p>
          <a:p>
            <a:endParaRPr lang="en-IN" dirty="0"/>
          </a:p>
        </p:txBody>
      </p:sp>
    </p:spTree>
    <p:extLst>
      <p:ext uri="{BB962C8B-B14F-4D97-AF65-F5344CB8AC3E}">
        <p14:creationId xmlns:p14="http://schemas.microsoft.com/office/powerpoint/2010/main" val="28912967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1" name="Rectangle 20">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3" name="Straight Connector 22">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BE78EC-FE8C-93CE-B445-C8370DCC359B}"/>
              </a:ext>
            </a:extLst>
          </p:cNvPr>
          <p:cNvSpPr>
            <a:spLocks noGrp="1"/>
          </p:cNvSpPr>
          <p:nvPr>
            <p:ph type="title"/>
          </p:nvPr>
        </p:nvSpPr>
        <p:spPr>
          <a:xfrm>
            <a:off x="642256" y="642257"/>
            <a:ext cx="3417677" cy="5226837"/>
          </a:xfrm>
        </p:spPr>
        <p:txBody>
          <a:bodyPr vert="horz" lIns="91440" tIns="45720" rIns="91440" bIns="45720" rtlCol="0" anchor="t">
            <a:normAutofit/>
          </a:bodyPr>
          <a:lstStyle/>
          <a:p>
            <a:r>
              <a:rPr lang="en-US"/>
              <a:t>Problem Statement</a:t>
            </a:r>
          </a:p>
        </p:txBody>
      </p:sp>
      <p:sp>
        <p:nvSpPr>
          <p:cNvPr id="4" name="Content Placeholder 3">
            <a:extLst>
              <a:ext uri="{FF2B5EF4-FFF2-40B4-BE49-F238E27FC236}">
                <a16:creationId xmlns:a16="http://schemas.microsoft.com/office/drawing/2014/main" id="{D5731AEF-32BB-6F22-D8AE-711C3341BFB4}"/>
              </a:ext>
            </a:extLst>
          </p:cNvPr>
          <p:cNvSpPr>
            <a:spLocks noGrp="1"/>
          </p:cNvSpPr>
          <p:nvPr>
            <p:ph sz="half" idx="1"/>
          </p:nvPr>
        </p:nvSpPr>
        <p:spPr>
          <a:xfrm>
            <a:off x="4713512" y="642258"/>
            <a:ext cx="6847117" cy="3091682"/>
          </a:xfrm>
        </p:spPr>
        <p:txBody>
          <a:bodyPr vert="horz" lIns="0" tIns="45720" rIns="0" bIns="45720" rtlCol="0">
            <a:normAutofit/>
          </a:bodyPr>
          <a:lstStyle/>
          <a:p>
            <a:r>
              <a:rPr lang="en-US" dirty="0"/>
              <a:t>Imagine a vending machine that sells various products. The vending machine needs to manage different states such as ready to serve, waiting for product selection, processing payment, and handling out-of-stock situations. Design a system that models the behavior of this vending machine efficiently.</a:t>
            </a:r>
          </a:p>
        </p:txBody>
      </p:sp>
      <p:pic>
        <p:nvPicPr>
          <p:cNvPr id="7" name="Picture 6">
            <a:extLst>
              <a:ext uri="{FF2B5EF4-FFF2-40B4-BE49-F238E27FC236}">
                <a16:creationId xmlns:a16="http://schemas.microsoft.com/office/drawing/2014/main" id="{3BFDE97C-7C76-81BE-A9F4-37E66206658F}"/>
              </a:ext>
            </a:extLst>
          </p:cNvPr>
          <p:cNvPicPr>
            <a:picLocks noChangeAspect="1"/>
          </p:cNvPicPr>
          <p:nvPr/>
        </p:nvPicPr>
        <p:blipFill>
          <a:blip r:embed="rId2"/>
          <a:stretch>
            <a:fillRect/>
          </a:stretch>
        </p:blipFill>
        <p:spPr>
          <a:xfrm>
            <a:off x="2450805" y="2961169"/>
            <a:ext cx="7591717" cy="2915948"/>
          </a:xfrm>
          <a:prstGeom prst="rect">
            <a:avLst/>
          </a:prstGeom>
        </p:spPr>
      </p:pic>
      <p:sp>
        <p:nvSpPr>
          <p:cNvPr id="20" name="Rectangle 19">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868927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2" name="Rectangle 1061">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63" name="Rectangle 1062">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064" name="Straight Connector 1063">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B2FA1569-D9FB-B5B6-5905-2BC7C4770ABA}"/>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a:t>Components of Adapter Design Pattern</a:t>
            </a:r>
          </a:p>
        </p:txBody>
      </p:sp>
      <p:sp>
        <p:nvSpPr>
          <p:cNvPr id="5" name="Content Placeholder 4">
            <a:extLst>
              <a:ext uri="{FF2B5EF4-FFF2-40B4-BE49-F238E27FC236}">
                <a16:creationId xmlns:a16="http://schemas.microsoft.com/office/drawing/2014/main" id="{82375962-87FA-91D0-2E25-C034B90D06C5}"/>
              </a:ext>
            </a:extLst>
          </p:cNvPr>
          <p:cNvSpPr>
            <a:spLocks noGrp="1"/>
          </p:cNvSpPr>
          <p:nvPr>
            <p:ph sz="half" idx="1"/>
          </p:nvPr>
        </p:nvSpPr>
        <p:spPr>
          <a:xfrm>
            <a:off x="1097279" y="1845733"/>
            <a:ext cx="6454987" cy="4368993"/>
          </a:xfrm>
        </p:spPr>
        <p:txBody>
          <a:bodyPr vert="horz" lIns="0" tIns="45720" rIns="0" bIns="45720" rtlCol="0">
            <a:normAutofit/>
          </a:bodyPr>
          <a:lstStyle/>
          <a:p>
            <a:pPr fontAlgn="base"/>
            <a:r>
              <a:rPr lang="en-US" sz="1400" b="1" dirty="0">
                <a:solidFill>
                  <a:schemeClr val="accent2"/>
                </a:solidFill>
              </a:rPr>
              <a:t>Target Interface</a:t>
            </a:r>
            <a:br>
              <a:rPr lang="en-US" sz="1400" b="1" dirty="0"/>
            </a:br>
            <a:r>
              <a:rPr lang="en-US" sz="1400" b="1" dirty="0">
                <a:solidFill>
                  <a:schemeClr val="accent2"/>
                </a:solidFill>
              </a:rPr>
              <a:t>Description:</a:t>
            </a:r>
            <a:r>
              <a:rPr lang="en-US" sz="1400" dirty="0"/>
              <a:t> Defines the interface expected by the client. It represents the set of operations that the client code can use.</a:t>
            </a:r>
            <a:br>
              <a:rPr lang="en-US" sz="1400" dirty="0"/>
            </a:br>
            <a:r>
              <a:rPr lang="en-US" sz="1400" b="1" dirty="0">
                <a:solidFill>
                  <a:schemeClr val="accent2"/>
                </a:solidFill>
              </a:rPr>
              <a:t>Role:</a:t>
            </a:r>
            <a:r>
              <a:rPr lang="en-US" sz="1400" dirty="0"/>
              <a:t> It's the common interface that the client code interacts with.</a:t>
            </a:r>
          </a:p>
          <a:p>
            <a:pPr fontAlgn="base"/>
            <a:r>
              <a:rPr lang="en-US" sz="1400" b="1" dirty="0" err="1">
                <a:solidFill>
                  <a:schemeClr val="accent2"/>
                </a:solidFill>
              </a:rPr>
              <a:t>Adaptee</a:t>
            </a:r>
            <a:br>
              <a:rPr lang="en-US" sz="1400" b="1" dirty="0"/>
            </a:br>
            <a:r>
              <a:rPr lang="en-US" sz="1400" b="1" dirty="0">
                <a:solidFill>
                  <a:schemeClr val="accent2"/>
                </a:solidFill>
              </a:rPr>
              <a:t>Description:</a:t>
            </a:r>
            <a:r>
              <a:rPr lang="en-US" sz="1400" dirty="0"/>
              <a:t> The existing class or system with an incompatible interface that needs to be integrated into the new system.</a:t>
            </a:r>
            <a:br>
              <a:rPr lang="en-US" sz="1400" dirty="0"/>
            </a:br>
            <a:r>
              <a:rPr lang="en-US" sz="1400" b="1" dirty="0">
                <a:solidFill>
                  <a:schemeClr val="accent2"/>
                </a:solidFill>
              </a:rPr>
              <a:t>Role:</a:t>
            </a:r>
            <a:r>
              <a:rPr lang="en-US" sz="1400" dirty="0"/>
              <a:t> It's the class or system that the client code cannot directly use due to interface mismatches.</a:t>
            </a:r>
          </a:p>
          <a:p>
            <a:pPr fontAlgn="base"/>
            <a:r>
              <a:rPr lang="en-US" sz="1400" b="1" dirty="0">
                <a:solidFill>
                  <a:schemeClr val="accent2"/>
                </a:solidFill>
              </a:rPr>
              <a:t>Adapter</a:t>
            </a:r>
            <a:br>
              <a:rPr lang="en-US" sz="1400" b="1" dirty="0"/>
            </a:br>
            <a:r>
              <a:rPr lang="en-US" sz="1400" b="1" dirty="0">
                <a:solidFill>
                  <a:schemeClr val="accent2"/>
                </a:solidFill>
              </a:rPr>
              <a:t>Description:</a:t>
            </a:r>
            <a:r>
              <a:rPr lang="en-US" sz="1400" dirty="0"/>
              <a:t> A class that implements the target interface and internally uses an instance of the </a:t>
            </a:r>
            <a:r>
              <a:rPr lang="en-US" sz="1400" dirty="0" err="1"/>
              <a:t>adaptee</a:t>
            </a:r>
            <a:r>
              <a:rPr lang="en-US" sz="1400" dirty="0"/>
              <a:t> to make it compatible with the target interface.</a:t>
            </a:r>
            <a:br>
              <a:rPr lang="en-US" sz="1400" dirty="0"/>
            </a:br>
            <a:r>
              <a:rPr lang="en-US" sz="1400" b="1" dirty="0">
                <a:solidFill>
                  <a:schemeClr val="accent2"/>
                </a:solidFill>
              </a:rPr>
              <a:t>Role:</a:t>
            </a:r>
            <a:r>
              <a:rPr lang="en-US" sz="1400" dirty="0"/>
              <a:t> It acts as a bridge, adapting the interface of the </a:t>
            </a:r>
            <a:r>
              <a:rPr lang="en-US" sz="1400" dirty="0" err="1"/>
              <a:t>adaptee</a:t>
            </a:r>
            <a:r>
              <a:rPr lang="en-US" sz="1400" dirty="0"/>
              <a:t> to match the target interface.</a:t>
            </a:r>
          </a:p>
          <a:p>
            <a:pPr fontAlgn="base"/>
            <a:r>
              <a:rPr lang="en-US" sz="1400" b="1" dirty="0">
                <a:solidFill>
                  <a:schemeClr val="accent2"/>
                </a:solidFill>
              </a:rPr>
              <a:t>Client</a:t>
            </a:r>
            <a:br>
              <a:rPr lang="en-US" sz="1400" b="1" dirty="0"/>
            </a:br>
            <a:r>
              <a:rPr lang="en-US" sz="1400" b="1" dirty="0">
                <a:solidFill>
                  <a:schemeClr val="accent2"/>
                </a:solidFill>
              </a:rPr>
              <a:t>Description:</a:t>
            </a:r>
            <a:r>
              <a:rPr lang="en-US" sz="1400" dirty="0"/>
              <a:t> The code that uses the target interface to interact with objects. It remains unaware of the specific implementation details of the </a:t>
            </a:r>
            <a:r>
              <a:rPr lang="en-US" sz="1400" dirty="0" err="1"/>
              <a:t>adaptee</a:t>
            </a:r>
            <a:r>
              <a:rPr lang="en-US" sz="1400" dirty="0"/>
              <a:t> and the adapter.</a:t>
            </a:r>
            <a:br>
              <a:rPr lang="en-US" sz="1400" dirty="0"/>
            </a:br>
            <a:r>
              <a:rPr lang="en-US" sz="1400" b="1" dirty="0">
                <a:solidFill>
                  <a:schemeClr val="accent2"/>
                </a:solidFill>
              </a:rPr>
              <a:t>Role:</a:t>
            </a:r>
            <a:r>
              <a:rPr lang="en-US" sz="1400" dirty="0"/>
              <a:t> It's the code that benefits from the integration of the </a:t>
            </a:r>
            <a:r>
              <a:rPr lang="en-US" sz="1400" dirty="0" err="1"/>
              <a:t>adaptee</a:t>
            </a:r>
            <a:r>
              <a:rPr lang="en-US" sz="1400" dirty="0"/>
              <a:t> into the system through the adapter.</a:t>
            </a:r>
          </a:p>
        </p:txBody>
      </p:sp>
      <p:pic>
        <p:nvPicPr>
          <p:cNvPr id="1026" name="Picture 2">
            <a:extLst>
              <a:ext uri="{FF2B5EF4-FFF2-40B4-BE49-F238E27FC236}">
                <a16:creationId xmlns:a16="http://schemas.microsoft.com/office/drawing/2014/main" id="{28C98159-EB9C-6642-DA8A-49218CC9BAA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0570" y="2718065"/>
            <a:ext cx="3135109" cy="1867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4921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DC6B-40AC-86AE-2D59-BAA38D07E18D}"/>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F43776C1-DCE3-0940-5E7D-95A21397A44D}"/>
              </a:ext>
            </a:extLst>
          </p:cNvPr>
          <p:cNvSpPr>
            <a:spLocks noGrp="1"/>
          </p:cNvSpPr>
          <p:nvPr>
            <p:ph sz="half" idx="1"/>
          </p:nvPr>
        </p:nvSpPr>
        <p:spPr/>
        <p:txBody>
          <a:bodyPr>
            <a:normAutofit fontScale="70000" lnSpcReduction="20000"/>
          </a:bodyPr>
          <a:lstStyle/>
          <a:p>
            <a:r>
              <a:rPr lang="en-IN" dirty="0"/>
              <a:t>interface </a:t>
            </a:r>
            <a:r>
              <a:rPr lang="en-IN" dirty="0" err="1"/>
              <a:t>VendingMachineState</a:t>
            </a:r>
            <a:r>
              <a:rPr lang="en-IN" dirty="0"/>
              <a:t> {</a:t>
            </a:r>
          </a:p>
          <a:p>
            <a:r>
              <a:rPr lang="en-IN" dirty="0"/>
              <a:t>    void </a:t>
            </a:r>
            <a:r>
              <a:rPr lang="en-IN" dirty="0" err="1"/>
              <a:t>handleRequest</a:t>
            </a:r>
            <a:r>
              <a:rPr lang="en-IN" dirty="0"/>
              <a:t>();</a:t>
            </a:r>
          </a:p>
          <a:p>
            <a:r>
              <a:rPr lang="en-IN" dirty="0"/>
              <a:t>}</a:t>
            </a:r>
          </a:p>
          <a:p>
            <a:endParaRPr lang="en-IN" dirty="0"/>
          </a:p>
          <a:p>
            <a:r>
              <a:rPr lang="en-IN" dirty="0"/>
              <a:t>class </a:t>
            </a:r>
            <a:r>
              <a:rPr lang="en-IN" dirty="0" err="1"/>
              <a:t>ReadyState</a:t>
            </a:r>
            <a:r>
              <a:rPr lang="en-IN" dirty="0"/>
              <a:t> implements </a:t>
            </a:r>
            <a:r>
              <a:rPr lang="en-IN" dirty="0" err="1"/>
              <a:t>VendingMachineState</a:t>
            </a:r>
            <a:r>
              <a:rPr lang="en-IN" dirty="0"/>
              <a:t> {</a:t>
            </a:r>
          </a:p>
          <a:p>
            <a:r>
              <a:rPr lang="en-IN" dirty="0"/>
              <a:t>    @Override</a:t>
            </a:r>
          </a:p>
          <a:p>
            <a:r>
              <a:rPr lang="en-IN" dirty="0"/>
              <a:t>    public void </a:t>
            </a:r>
            <a:r>
              <a:rPr lang="en-IN" dirty="0" err="1"/>
              <a:t>handleRequest</a:t>
            </a:r>
            <a:r>
              <a:rPr lang="en-IN" dirty="0"/>
              <a:t>() {</a:t>
            </a:r>
          </a:p>
          <a:p>
            <a:r>
              <a:rPr lang="en-IN" dirty="0"/>
              <a:t>        </a:t>
            </a:r>
            <a:r>
              <a:rPr lang="en-IN" dirty="0" err="1"/>
              <a:t>System.out.println</a:t>
            </a:r>
            <a:r>
              <a:rPr lang="en-IN" dirty="0"/>
              <a:t>("Ready state: Please select a product.");</a:t>
            </a:r>
          </a:p>
          <a:p>
            <a:r>
              <a:rPr lang="en-IN" dirty="0"/>
              <a:t>    }</a:t>
            </a:r>
          </a:p>
          <a:p>
            <a:r>
              <a:rPr lang="en-IN" dirty="0"/>
              <a:t>}</a:t>
            </a:r>
          </a:p>
        </p:txBody>
      </p:sp>
      <p:sp>
        <p:nvSpPr>
          <p:cNvPr id="4" name="Content Placeholder 3">
            <a:extLst>
              <a:ext uri="{FF2B5EF4-FFF2-40B4-BE49-F238E27FC236}">
                <a16:creationId xmlns:a16="http://schemas.microsoft.com/office/drawing/2014/main" id="{234ED02A-D81B-3662-7FCE-01CCB2120158}"/>
              </a:ext>
            </a:extLst>
          </p:cNvPr>
          <p:cNvSpPr>
            <a:spLocks noGrp="1"/>
          </p:cNvSpPr>
          <p:nvPr>
            <p:ph sz="half" idx="2"/>
          </p:nvPr>
        </p:nvSpPr>
        <p:spPr>
          <a:xfrm>
            <a:off x="6217920" y="1845734"/>
            <a:ext cx="4937760" cy="4480637"/>
          </a:xfrm>
        </p:spPr>
        <p:txBody>
          <a:bodyPr>
            <a:normAutofit fontScale="70000" lnSpcReduction="20000"/>
          </a:bodyPr>
          <a:lstStyle/>
          <a:p>
            <a:r>
              <a:rPr lang="en-IN" dirty="0"/>
              <a:t>class </a:t>
            </a:r>
            <a:r>
              <a:rPr lang="en-IN" dirty="0" err="1"/>
              <a:t>ProductSelectedState</a:t>
            </a:r>
            <a:r>
              <a:rPr lang="en-IN" dirty="0"/>
              <a:t> implements </a:t>
            </a:r>
            <a:r>
              <a:rPr lang="en-IN" dirty="0" err="1"/>
              <a:t>VendingMachineState</a:t>
            </a:r>
            <a:r>
              <a:rPr lang="en-IN" dirty="0"/>
              <a:t> {</a:t>
            </a:r>
          </a:p>
          <a:p>
            <a:r>
              <a:rPr lang="en-IN" dirty="0"/>
              <a:t>    @Override</a:t>
            </a:r>
          </a:p>
          <a:p>
            <a:r>
              <a:rPr lang="en-IN" dirty="0"/>
              <a:t>    public void </a:t>
            </a:r>
            <a:r>
              <a:rPr lang="en-IN" dirty="0" err="1"/>
              <a:t>handleRequest</a:t>
            </a:r>
            <a:r>
              <a:rPr lang="en-IN" dirty="0"/>
              <a:t>() {</a:t>
            </a:r>
          </a:p>
          <a:p>
            <a:r>
              <a:rPr lang="en-IN" dirty="0"/>
              <a:t>        </a:t>
            </a:r>
            <a:r>
              <a:rPr lang="en-IN" dirty="0" err="1"/>
              <a:t>System.out.println</a:t>
            </a:r>
            <a:r>
              <a:rPr lang="en-IN" dirty="0"/>
              <a:t>("Product selected state: Processing payment.");</a:t>
            </a:r>
          </a:p>
          <a:p>
            <a:r>
              <a:rPr lang="en-IN" dirty="0"/>
              <a:t>    }</a:t>
            </a:r>
          </a:p>
          <a:p>
            <a:r>
              <a:rPr lang="en-IN" dirty="0"/>
              <a:t>}</a:t>
            </a:r>
          </a:p>
          <a:p>
            <a:r>
              <a:rPr lang="en-IN" dirty="0"/>
              <a:t>class </a:t>
            </a:r>
            <a:r>
              <a:rPr lang="en-IN" dirty="0" err="1"/>
              <a:t>PaymentPendingState</a:t>
            </a:r>
            <a:r>
              <a:rPr lang="en-IN" dirty="0"/>
              <a:t> implements </a:t>
            </a:r>
            <a:r>
              <a:rPr lang="en-IN" dirty="0" err="1"/>
              <a:t>VendingMachineState</a:t>
            </a:r>
            <a:r>
              <a:rPr lang="en-IN" dirty="0"/>
              <a:t> {</a:t>
            </a:r>
          </a:p>
          <a:p>
            <a:r>
              <a:rPr lang="en-IN" dirty="0"/>
              <a:t>    @Override</a:t>
            </a:r>
          </a:p>
          <a:p>
            <a:r>
              <a:rPr lang="en-IN" dirty="0"/>
              <a:t>    public void </a:t>
            </a:r>
            <a:r>
              <a:rPr lang="en-IN" dirty="0" err="1"/>
              <a:t>handleRequest</a:t>
            </a:r>
            <a:r>
              <a:rPr lang="en-IN" dirty="0"/>
              <a:t>() {</a:t>
            </a:r>
          </a:p>
          <a:p>
            <a:r>
              <a:rPr lang="en-IN" dirty="0"/>
              <a:t>        </a:t>
            </a:r>
            <a:r>
              <a:rPr lang="en-IN" dirty="0" err="1"/>
              <a:t>System.out.println</a:t>
            </a:r>
            <a:r>
              <a:rPr lang="en-IN" dirty="0"/>
              <a:t>("Payment pending state: Dispensing product.");</a:t>
            </a:r>
          </a:p>
          <a:p>
            <a:r>
              <a:rPr lang="en-IN" dirty="0"/>
              <a:t>    }</a:t>
            </a:r>
          </a:p>
          <a:p>
            <a:r>
              <a:rPr lang="en-IN" dirty="0"/>
              <a:t>}</a:t>
            </a:r>
          </a:p>
          <a:p>
            <a:endParaRPr lang="en-IN" dirty="0"/>
          </a:p>
        </p:txBody>
      </p:sp>
    </p:spTree>
    <p:extLst>
      <p:ext uri="{BB962C8B-B14F-4D97-AF65-F5344CB8AC3E}">
        <p14:creationId xmlns:p14="http://schemas.microsoft.com/office/powerpoint/2010/main" val="39028292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E365-1663-B48C-6D3A-E2315E0397E2}"/>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8E322A61-F7FD-04BA-EE1D-92E258078132}"/>
              </a:ext>
            </a:extLst>
          </p:cNvPr>
          <p:cNvSpPr>
            <a:spLocks noGrp="1"/>
          </p:cNvSpPr>
          <p:nvPr>
            <p:ph sz="half" idx="1"/>
          </p:nvPr>
        </p:nvSpPr>
        <p:spPr>
          <a:xfrm>
            <a:off x="1097279" y="1845733"/>
            <a:ext cx="4937760" cy="4379629"/>
          </a:xfrm>
        </p:spPr>
        <p:txBody>
          <a:bodyPr>
            <a:normAutofit fontScale="62500" lnSpcReduction="20000"/>
          </a:bodyPr>
          <a:lstStyle/>
          <a:p>
            <a:r>
              <a:rPr lang="en-IN" dirty="0"/>
              <a:t>class </a:t>
            </a:r>
            <a:r>
              <a:rPr lang="en-IN" dirty="0" err="1"/>
              <a:t>PaymentPendingState</a:t>
            </a:r>
            <a:r>
              <a:rPr lang="en-IN" dirty="0"/>
              <a:t> implements </a:t>
            </a:r>
            <a:r>
              <a:rPr lang="en-IN" dirty="0" err="1"/>
              <a:t>VendingMachineState</a:t>
            </a:r>
            <a:r>
              <a:rPr lang="en-IN" dirty="0"/>
              <a:t> {</a:t>
            </a:r>
          </a:p>
          <a:p>
            <a:r>
              <a:rPr lang="en-IN" dirty="0"/>
              <a:t>    @Override</a:t>
            </a:r>
          </a:p>
          <a:p>
            <a:r>
              <a:rPr lang="en-IN" dirty="0"/>
              <a:t>    public void </a:t>
            </a:r>
            <a:r>
              <a:rPr lang="en-IN" dirty="0" err="1"/>
              <a:t>handleRequest</a:t>
            </a:r>
            <a:r>
              <a:rPr lang="en-IN" dirty="0"/>
              <a:t>() {</a:t>
            </a:r>
          </a:p>
          <a:p>
            <a:r>
              <a:rPr lang="en-IN" dirty="0"/>
              <a:t>        </a:t>
            </a:r>
            <a:r>
              <a:rPr lang="en-IN" dirty="0" err="1"/>
              <a:t>System.out.println</a:t>
            </a:r>
            <a:r>
              <a:rPr lang="en-IN" dirty="0"/>
              <a:t>("Payment pending state: Dispensing product.");</a:t>
            </a:r>
          </a:p>
          <a:p>
            <a:r>
              <a:rPr lang="en-IN" dirty="0"/>
              <a:t>    }</a:t>
            </a:r>
          </a:p>
          <a:p>
            <a:r>
              <a:rPr lang="en-IN" dirty="0"/>
              <a:t>}</a:t>
            </a:r>
          </a:p>
          <a:p>
            <a:endParaRPr lang="en-IN" dirty="0"/>
          </a:p>
          <a:p>
            <a:r>
              <a:rPr lang="en-IN" dirty="0"/>
              <a:t>class </a:t>
            </a:r>
            <a:r>
              <a:rPr lang="en-IN" dirty="0" err="1"/>
              <a:t>OutOfStockState</a:t>
            </a:r>
            <a:r>
              <a:rPr lang="en-IN" dirty="0"/>
              <a:t> implements </a:t>
            </a:r>
            <a:r>
              <a:rPr lang="en-IN" dirty="0" err="1"/>
              <a:t>VendingMachineState</a:t>
            </a:r>
            <a:r>
              <a:rPr lang="en-IN" dirty="0"/>
              <a:t> {</a:t>
            </a:r>
          </a:p>
          <a:p>
            <a:r>
              <a:rPr lang="en-IN" dirty="0"/>
              <a:t>    @Override</a:t>
            </a:r>
          </a:p>
          <a:p>
            <a:r>
              <a:rPr lang="en-IN" dirty="0"/>
              <a:t>    public void </a:t>
            </a:r>
            <a:r>
              <a:rPr lang="en-IN" dirty="0" err="1"/>
              <a:t>handleRequest</a:t>
            </a:r>
            <a:r>
              <a:rPr lang="en-IN" dirty="0"/>
              <a:t>() {</a:t>
            </a:r>
          </a:p>
          <a:p>
            <a:r>
              <a:rPr lang="en-IN" dirty="0"/>
              <a:t>        </a:t>
            </a:r>
            <a:r>
              <a:rPr lang="en-IN" dirty="0" err="1"/>
              <a:t>System.out.println</a:t>
            </a:r>
            <a:r>
              <a:rPr lang="en-IN" dirty="0"/>
              <a:t>("Out of stock state: Product unavailable. Please select another product.");</a:t>
            </a:r>
          </a:p>
          <a:p>
            <a:r>
              <a:rPr lang="en-IN" dirty="0"/>
              <a:t>    }</a:t>
            </a:r>
          </a:p>
          <a:p>
            <a:r>
              <a:rPr lang="en-IN" dirty="0"/>
              <a:t>}</a:t>
            </a:r>
          </a:p>
        </p:txBody>
      </p:sp>
      <p:sp>
        <p:nvSpPr>
          <p:cNvPr id="4" name="Content Placeholder 3">
            <a:extLst>
              <a:ext uri="{FF2B5EF4-FFF2-40B4-BE49-F238E27FC236}">
                <a16:creationId xmlns:a16="http://schemas.microsoft.com/office/drawing/2014/main" id="{AD594ACC-0A48-7091-9806-E2A3751A5F7E}"/>
              </a:ext>
            </a:extLst>
          </p:cNvPr>
          <p:cNvSpPr>
            <a:spLocks noGrp="1"/>
          </p:cNvSpPr>
          <p:nvPr>
            <p:ph sz="half" idx="2"/>
          </p:nvPr>
        </p:nvSpPr>
        <p:spPr/>
        <p:txBody>
          <a:bodyPr>
            <a:normAutofit fontScale="62500" lnSpcReduction="20000"/>
          </a:bodyPr>
          <a:lstStyle/>
          <a:p>
            <a:r>
              <a:rPr lang="en-IN" dirty="0"/>
              <a:t>class </a:t>
            </a:r>
            <a:r>
              <a:rPr lang="en-IN" dirty="0" err="1"/>
              <a:t>VendingMachineContext</a:t>
            </a:r>
            <a:r>
              <a:rPr lang="en-IN" dirty="0"/>
              <a:t> {</a:t>
            </a:r>
          </a:p>
          <a:p>
            <a:r>
              <a:rPr lang="en-IN" dirty="0"/>
              <a:t>    private </a:t>
            </a:r>
            <a:r>
              <a:rPr lang="en-IN" dirty="0" err="1"/>
              <a:t>VendingMachineState</a:t>
            </a:r>
            <a:r>
              <a:rPr lang="en-IN" dirty="0"/>
              <a:t> state;</a:t>
            </a:r>
          </a:p>
          <a:p>
            <a:endParaRPr lang="en-IN" dirty="0"/>
          </a:p>
          <a:p>
            <a:r>
              <a:rPr lang="en-IN" dirty="0"/>
              <a:t>    public void </a:t>
            </a:r>
            <a:r>
              <a:rPr lang="en-IN" dirty="0" err="1"/>
              <a:t>setState</a:t>
            </a:r>
            <a:r>
              <a:rPr lang="en-IN" dirty="0"/>
              <a:t>(</a:t>
            </a:r>
            <a:r>
              <a:rPr lang="en-IN" dirty="0" err="1"/>
              <a:t>VendingMachineState</a:t>
            </a:r>
            <a:r>
              <a:rPr lang="en-IN" dirty="0"/>
              <a:t> state) {</a:t>
            </a:r>
          </a:p>
          <a:p>
            <a:r>
              <a:rPr lang="en-IN" dirty="0"/>
              <a:t>        </a:t>
            </a:r>
            <a:r>
              <a:rPr lang="en-IN" dirty="0" err="1"/>
              <a:t>this.state</a:t>
            </a:r>
            <a:r>
              <a:rPr lang="en-IN" dirty="0"/>
              <a:t> = state;</a:t>
            </a:r>
          </a:p>
          <a:p>
            <a:r>
              <a:rPr lang="en-IN" dirty="0"/>
              <a:t>    }</a:t>
            </a:r>
          </a:p>
          <a:p>
            <a:endParaRPr lang="en-IN" dirty="0"/>
          </a:p>
          <a:p>
            <a:r>
              <a:rPr lang="en-IN" dirty="0"/>
              <a:t>    public void request() {</a:t>
            </a:r>
          </a:p>
          <a:p>
            <a:r>
              <a:rPr lang="en-IN" dirty="0"/>
              <a:t>        </a:t>
            </a:r>
            <a:r>
              <a:rPr lang="en-IN" dirty="0" err="1"/>
              <a:t>state.handleRequest</a:t>
            </a:r>
            <a:r>
              <a:rPr lang="en-IN" dirty="0"/>
              <a:t>();</a:t>
            </a:r>
          </a:p>
          <a:p>
            <a:r>
              <a:rPr lang="en-IN" dirty="0"/>
              <a:t>    }</a:t>
            </a:r>
          </a:p>
          <a:p>
            <a:r>
              <a:rPr lang="en-IN" dirty="0"/>
              <a:t>}</a:t>
            </a:r>
          </a:p>
          <a:p>
            <a:endParaRPr lang="en-IN" dirty="0"/>
          </a:p>
        </p:txBody>
      </p:sp>
    </p:spTree>
    <p:extLst>
      <p:ext uri="{BB962C8B-B14F-4D97-AF65-F5344CB8AC3E}">
        <p14:creationId xmlns:p14="http://schemas.microsoft.com/office/powerpoint/2010/main" val="14691011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6A411-BBBB-53F1-43EF-D7AACCCA4A64}"/>
              </a:ext>
            </a:extLst>
          </p:cNvPr>
          <p:cNvSpPr>
            <a:spLocks noGrp="1"/>
          </p:cNvSpPr>
          <p:nvPr>
            <p:ph type="title"/>
          </p:nvPr>
        </p:nvSpPr>
        <p:spPr/>
        <p:txBody>
          <a:bodyPr/>
          <a:lstStyle/>
          <a:p>
            <a:r>
              <a:rPr lang="en-IN" dirty="0"/>
              <a:t>Example</a:t>
            </a:r>
          </a:p>
        </p:txBody>
      </p:sp>
      <p:sp>
        <p:nvSpPr>
          <p:cNvPr id="6" name="Content Placeholder 5">
            <a:extLst>
              <a:ext uri="{FF2B5EF4-FFF2-40B4-BE49-F238E27FC236}">
                <a16:creationId xmlns:a16="http://schemas.microsoft.com/office/drawing/2014/main" id="{CDE314E3-1EC5-AA1A-E715-B8B3C8DC7CED}"/>
              </a:ext>
            </a:extLst>
          </p:cNvPr>
          <p:cNvSpPr>
            <a:spLocks noGrp="1"/>
          </p:cNvSpPr>
          <p:nvPr>
            <p:ph sz="half" idx="1"/>
          </p:nvPr>
        </p:nvSpPr>
        <p:spPr>
          <a:xfrm>
            <a:off x="1097279" y="1845733"/>
            <a:ext cx="4937760" cy="4533801"/>
          </a:xfrm>
        </p:spPr>
        <p:txBody>
          <a:bodyPr>
            <a:normAutofit fontScale="70000" lnSpcReduction="20000"/>
          </a:bodyPr>
          <a:lstStyle/>
          <a:p>
            <a:r>
              <a:rPr lang="en-IN" dirty="0"/>
              <a:t>public class Main {</a:t>
            </a:r>
          </a:p>
          <a:p>
            <a:r>
              <a:rPr lang="en-IN" dirty="0"/>
              <a:t>    public static void main(String[] </a:t>
            </a:r>
            <a:r>
              <a:rPr lang="en-IN" dirty="0" err="1"/>
              <a:t>args</a:t>
            </a:r>
            <a:r>
              <a:rPr lang="en-IN" dirty="0"/>
              <a:t>) {</a:t>
            </a:r>
          </a:p>
          <a:p>
            <a:r>
              <a:rPr lang="en-IN" dirty="0"/>
              <a:t>        // Create context</a:t>
            </a:r>
          </a:p>
          <a:p>
            <a:r>
              <a:rPr lang="en-IN" dirty="0"/>
              <a:t>        </a:t>
            </a:r>
            <a:r>
              <a:rPr lang="en-IN" dirty="0" err="1"/>
              <a:t>VendingMachineContext</a:t>
            </a:r>
            <a:r>
              <a:rPr lang="en-IN" dirty="0"/>
              <a:t> </a:t>
            </a:r>
            <a:r>
              <a:rPr lang="en-IN" dirty="0" err="1"/>
              <a:t>vendingMachine</a:t>
            </a:r>
            <a:r>
              <a:rPr lang="en-IN" dirty="0"/>
              <a:t> = new </a:t>
            </a:r>
            <a:r>
              <a:rPr lang="en-IN" dirty="0" err="1"/>
              <a:t>VendingMachineContext</a:t>
            </a:r>
            <a:r>
              <a:rPr lang="en-IN" dirty="0"/>
              <a:t>();</a:t>
            </a:r>
          </a:p>
          <a:p>
            <a:r>
              <a:rPr lang="en-IN" dirty="0"/>
              <a:t>        // Set initial state</a:t>
            </a:r>
          </a:p>
          <a:p>
            <a:r>
              <a:rPr lang="en-IN" dirty="0"/>
              <a:t>        </a:t>
            </a:r>
            <a:r>
              <a:rPr lang="en-IN" dirty="0" err="1"/>
              <a:t>vendingMachine.setState</a:t>
            </a:r>
            <a:r>
              <a:rPr lang="en-IN" dirty="0"/>
              <a:t>(new </a:t>
            </a:r>
            <a:r>
              <a:rPr lang="en-IN" dirty="0" err="1"/>
              <a:t>ReadyState</a:t>
            </a:r>
            <a:r>
              <a:rPr lang="en-IN" dirty="0"/>
              <a:t>());</a:t>
            </a:r>
          </a:p>
          <a:p>
            <a:r>
              <a:rPr lang="en-IN" dirty="0"/>
              <a:t>        // Request state change</a:t>
            </a:r>
          </a:p>
          <a:p>
            <a:r>
              <a:rPr lang="en-IN" dirty="0"/>
              <a:t>        </a:t>
            </a:r>
            <a:r>
              <a:rPr lang="en-IN" dirty="0" err="1"/>
              <a:t>vendingMachine.request</a:t>
            </a:r>
            <a:r>
              <a:rPr lang="en-IN" dirty="0"/>
              <a:t>();</a:t>
            </a:r>
          </a:p>
          <a:p>
            <a:r>
              <a:rPr lang="en-IN" dirty="0"/>
              <a:t>        // Change state</a:t>
            </a:r>
          </a:p>
          <a:p>
            <a:r>
              <a:rPr lang="en-IN" dirty="0"/>
              <a:t>        </a:t>
            </a:r>
            <a:r>
              <a:rPr lang="en-IN" dirty="0" err="1"/>
              <a:t>vendingMachine.setState</a:t>
            </a:r>
            <a:r>
              <a:rPr lang="en-IN" dirty="0"/>
              <a:t>(new </a:t>
            </a:r>
            <a:r>
              <a:rPr lang="en-IN" dirty="0" err="1"/>
              <a:t>ProductSelectedState</a:t>
            </a:r>
            <a:r>
              <a:rPr lang="en-IN" dirty="0"/>
              <a:t>());</a:t>
            </a:r>
          </a:p>
          <a:p>
            <a:r>
              <a:rPr lang="en-IN" dirty="0"/>
              <a:t>        </a:t>
            </a:r>
          </a:p>
        </p:txBody>
      </p:sp>
      <p:sp>
        <p:nvSpPr>
          <p:cNvPr id="7" name="Content Placeholder 6">
            <a:extLst>
              <a:ext uri="{FF2B5EF4-FFF2-40B4-BE49-F238E27FC236}">
                <a16:creationId xmlns:a16="http://schemas.microsoft.com/office/drawing/2014/main" id="{5379172B-0ECF-5F12-DAB4-95E9BF7C1971}"/>
              </a:ext>
            </a:extLst>
          </p:cNvPr>
          <p:cNvSpPr>
            <a:spLocks noGrp="1"/>
          </p:cNvSpPr>
          <p:nvPr>
            <p:ph sz="half" idx="2"/>
          </p:nvPr>
        </p:nvSpPr>
        <p:spPr>
          <a:xfrm>
            <a:off x="6217920" y="1845735"/>
            <a:ext cx="4937760" cy="4464688"/>
          </a:xfrm>
        </p:spPr>
        <p:txBody>
          <a:bodyPr>
            <a:normAutofit fontScale="70000" lnSpcReduction="20000"/>
          </a:bodyPr>
          <a:lstStyle/>
          <a:p>
            <a:r>
              <a:rPr lang="en-IN" dirty="0"/>
              <a:t>      // Request state change</a:t>
            </a:r>
          </a:p>
          <a:p>
            <a:r>
              <a:rPr lang="en-IN" dirty="0"/>
              <a:t>        </a:t>
            </a:r>
            <a:r>
              <a:rPr lang="en-IN" dirty="0" err="1"/>
              <a:t>vendingMachine.request</a:t>
            </a:r>
            <a:r>
              <a:rPr lang="en-IN" dirty="0"/>
              <a:t>();</a:t>
            </a:r>
          </a:p>
          <a:p>
            <a:r>
              <a:rPr lang="en-IN" dirty="0"/>
              <a:t>        // Change state</a:t>
            </a:r>
          </a:p>
          <a:p>
            <a:r>
              <a:rPr lang="en-IN" dirty="0"/>
              <a:t>        </a:t>
            </a:r>
            <a:r>
              <a:rPr lang="en-IN" dirty="0" err="1"/>
              <a:t>vendingMachine.setState</a:t>
            </a:r>
            <a:r>
              <a:rPr lang="en-IN" dirty="0"/>
              <a:t>(new </a:t>
            </a:r>
            <a:r>
              <a:rPr lang="en-IN" dirty="0" err="1"/>
              <a:t>PaymentPendingState</a:t>
            </a:r>
            <a:r>
              <a:rPr lang="en-IN" dirty="0"/>
              <a:t>());</a:t>
            </a:r>
          </a:p>
          <a:p>
            <a:r>
              <a:rPr lang="en-IN" dirty="0"/>
              <a:t>        // Request state change</a:t>
            </a:r>
          </a:p>
          <a:p>
            <a:r>
              <a:rPr lang="en-IN" dirty="0"/>
              <a:t>        </a:t>
            </a:r>
            <a:r>
              <a:rPr lang="en-IN" dirty="0" err="1"/>
              <a:t>vendingMachine.request</a:t>
            </a:r>
            <a:r>
              <a:rPr lang="en-IN" dirty="0"/>
              <a:t>();</a:t>
            </a:r>
          </a:p>
          <a:p>
            <a:r>
              <a:rPr lang="en-IN" dirty="0"/>
              <a:t>        // Change state</a:t>
            </a:r>
          </a:p>
          <a:p>
            <a:r>
              <a:rPr lang="en-IN" dirty="0"/>
              <a:t>        </a:t>
            </a:r>
            <a:r>
              <a:rPr lang="en-IN" dirty="0" err="1"/>
              <a:t>vendingMachine.setState</a:t>
            </a:r>
            <a:r>
              <a:rPr lang="en-IN" dirty="0"/>
              <a:t>(new </a:t>
            </a:r>
            <a:r>
              <a:rPr lang="en-IN" dirty="0" err="1"/>
              <a:t>OutOfStockState</a:t>
            </a:r>
            <a:r>
              <a:rPr lang="en-IN" dirty="0"/>
              <a:t>());</a:t>
            </a:r>
          </a:p>
          <a:p>
            <a:endParaRPr lang="en-IN" dirty="0"/>
          </a:p>
          <a:p>
            <a:r>
              <a:rPr lang="en-IN" dirty="0"/>
              <a:t>        // Request state change</a:t>
            </a:r>
          </a:p>
          <a:p>
            <a:r>
              <a:rPr lang="en-IN" dirty="0"/>
              <a:t>        </a:t>
            </a:r>
            <a:r>
              <a:rPr lang="en-IN" dirty="0" err="1"/>
              <a:t>vendingMachine.request</a:t>
            </a:r>
            <a:r>
              <a:rPr lang="en-IN" dirty="0"/>
              <a:t>();</a:t>
            </a:r>
          </a:p>
          <a:p>
            <a:r>
              <a:rPr lang="en-IN" dirty="0"/>
              <a:t>    }</a:t>
            </a:r>
          </a:p>
          <a:p>
            <a:r>
              <a:rPr lang="en-IN" dirty="0"/>
              <a:t>}</a:t>
            </a:r>
          </a:p>
        </p:txBody>
      </p:sp>
    </p:spTree>
    <p:extLst>
      <p:ext uri="{BB962C8B-B14F-4D97-AF65-F5344CB8AC3E}">
        <p14:creationId xmlns:p14="http://schemas.microsoft.com/office/powerpoint/2010/main" val="28058759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E142A5-AC47-0075-2892-C4A77E2159BF}"/>
              </a:ext>
            </a:extLst>
          </p:cNvPr>
          <p:cNvSpPr>
            <a:spLocks noGrp="1"/>
          </p:cNvSpPr>
          <p:nvPr>
            <p:ph type="title"/>
          </p:nvPr>
        </p:nvSpPr>
        <p:spPr>
          <a:xfrm>
            <a:off x="847415" y="263527"/>
            <a:ext cx="10058400" cy="1450757"/>
          </a:xfrm>
        </p:spPr>
        <p:txBody>
          <a:bodyPr/>
          <a:lstStyle/>
          <a:p>
            <a:r>
              <a:rPr lang="en-US" dirty="0"/>
              <a:t>When to use the State Design Pattern in Java</a:t>
            </a:r>
            <a:endParaRPr lang="en-IN" dirty="0"/>
          </a:p>
        </p:txBody>
      </p:sp>
      <p:sp>
        <p:nvSpPr>
          <p:cNvPr id="6" name="Content Placeholder 5">
            <a:extLst>
              <a:ext uri="{FF2B5EF4-FFF2-40B4-BE49-F238E27FC236}">
                <a16:creationId xmlns:a16="http://schemas.microsoft.com/office/drawing/2014/main" id="{9C0E5D5E-9E92-353E-4119-E97ACA32E1A1}"/>
              </a:ext>
            </a:extLst>
          </p:cNvPr>
          <p:cNvSpPr>
            <a:spLocks noGrp="1"/>
          </p:cNvSpPr>
          <p:nvPr>
            <p:ph idx="1"/>
          </p:nvPr>
        </p:nvSpPr>
        <p:spPr/>
        <p:txBody>
          <a:bodyPr/>
          <a:lstStyle/>
          <a:p>
            <a:pPr fontAlgn="base"/>
            <a:r>
              <a:rPr lang="en-US" dirty="0"/>
              <a:t>The State design pattern is beneficial when you encounter situations with objects whose behavior changes dynamically based on their internal state. Here are some key indicators:</a:t>
            </a:r>
          </a:p>
          <a:p>
            <a:pPr fontAlgn="base"/>
            <a:r>
              <a:rPr lang="en-US" b="1" dirty="0"/>
              <a:t>Multiple states with distinct behaviors:</a:t>
            </a:r>
            <a:r>
              <a:rPr lang="en-US" dirty="0"/>
              <a:t> If your object exists in several states (e.g., On/Off, Open/Closed, Started/Stopped), and each state dictates unique behaviors, the State pattern can encapsulate this logic effectively.</a:t>
            </a:r>
          </a:p>
          <a:p>
            <a:pPr fontAlgn="base"/>
            <a:r>
              <a:rPr lang="en-US" b="1" dirty="0"/>
              <a:t>Complex conditional logic:</a:t>
            </a:r>
            <a:r>
              <a:rPr lang="en-US" dirty="0"/>
              <a:t> When conditional statements (if-else or switch-case) become extensive and complex within your object, the State pattern helps organize and separate state-specific behavior into individual classes, enhancing readability and maintainability.</a:t>
            </a:r>
          </a:p>
          <a:p>
            <a:endParaRPr lang="en-IN" dirty="0"/>
          </a:p>
        </p:txBody>
      </p:sp>
    </p:spTree>
    <p:extLst>
      <p:ext uri="{BB962C8B-B14F-4D97-AF65-F5344CB8AC3E}">
        <p14:creationId xmlns:p14="http://schemas.microsoft.com/office/powerpoint/2010/main" val="2997094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AFBC8-C2FA-3A80-DFF3-8D35ECD94C50}"/>
              </a:ext>
            </a:extLst>
          </p:cNvPr>
          <p:cNvSpPr>
            <a:spLocks noGrp="1"/>
          </p:cNvSpPr>
          <p:nvPr>
            <p:ph type="title"/>
          </p:nvPr>
        </p:nvSpPr>
        <p:spPr/>
        <p:txBody>
          <a:bodyPr/>
          <a:lstStyle/>
          <a:p>
            <a:r>
              <a:rPr lang="en-US" dirty="0"/>
              <a:t>When to use the State Design Pattern in Java</a:t>
            </a:r>
            <a:endParaRPr lang="en-IN" dirty="0"/>
          </a:p>
        </p:txBody>
      </p:sp>
      <p:sp>
        <p:nvSpPr>
          <p:cNvPr id="3" name="Content Placeholder 2">
            <a:extLst>
              <a:ext uri="{FF2B5EF4-FFF2-40B4-BE49-F238E27FC236}">
                <a16:creationId xmlns:a16="http://schemas.microsoft.com/office/drawing/2014/main" id="{331611A7-39CC-2B6B-99DE-61D0492EEC1C}"/>
              </a:ext>
            </a:extLst>
          </p:cNvPr>
          <p:cNvSpPr>
            <a:spLocks noGrp="1"/>
          </p:cNvSpPr>
          <p:nvPr>
            <p:ph idx="1"/>
          </p:nvPr>
        </p:nvSpPr>
        <p:spPr/>
        <p:txBody>
          <a:bodyPr/>
          <a:lstStyle/>
          <a:p>
            <a:pPr fontAlgn="base"/>
            <a:r>
              <a:rPr lang="en-US" b="1" dirty="0"/>
              <a:t>Frequent state changes:</a:t>
            </a:r>
            <a:r>
              <a:rPr lang="en-US" dirty="0"/>
              <a:t> If your object transitions between states frequently, the State pattern provides a clear mechanism for managing these transitions and their associated actions.</a:t>
            </a:r>
          </a:p>
          <a:p>
            <a:pPr fontAlgn="base"/>
            <a:r>
              <a:rPr lang="en-US" b="1" dirty="0"/>
              <a:t>Adding new states easily:</a:t>
            </a:r>
            <a:r>
              <a:rPr lang="en-US" dirty="0"/>
              <a:t> If you anticipate adding new states in the future, the State pattern facilitates this by allowing you to create new state classes without affecting existing ones.</a:t>
            </a:r>
          </a:p>
          <a:p>
            <a:endParaRPr lang="en-IN" dirty="0"/>
          </a:p>
        </p:txBody>
      </p:sp>
    </p:spTree>
    <p:extLst>
      <p:ext uri="{BB962C8B-B14F-4D97-AF65-F5344CB8AC3E}">
        <p14:creationId xmlns:p14="http://schemas.microsoft.com/office/powerpoint/2010/main" val="35029378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8EA5-7898-DD4A-FDAB-B4E76DCCC898}"/>
              </a:ext>
            </a:extLst>
          </p:cNvPr>
          <p:cNvSpPr>
            <a:spLocks noGrp="1"/>
          </p:cNvSpPr>
          <p:nvPr>
            <p:ph type="title"/>
          </p:nvPr>
        </p:nvSpPr>
        <p:spPr/>
        <p:txBody>
          <a:bodyPr/>
          <a:lstStyle/>
          <a:p>
            <a:r>
              <a:rPr lang="en-US" dirty="0"/>
              <a:t>When not to use the State Design Pattern in Java</a:t>
            </a:r>
            <a:endParaRPr lang="en-IN" dirty="0"/>
          </a:p>
        </p:txBody>
      </p:sp>
      <p:sp>
        <p:nvSpPr>
          <p:cNvPr id="3" name="Content Placeholder 2">
            <a:extLst>
              <a:ext uri="{FF2B5EF4-FFF2-40B4-BE49-F238E27FC236}">
                <a16:creationId xmlns:a16="http://schemas.microsoft.com/office/drawing/2014/main" id="{680AB574-1D5E-D821-EAE7-50C43BA9AEA1}"/>
              </a:ext>
            </a:extLst>
          </p:cNvPr>
          <p:cNvSpPr>
            <a:spLocks noGrp="1"/>
          </p:cNvSpPr>
          <p:nvPr>
            <p:ph idx="1"/>
          </p:nvPr>
        </p:nvSpPr>
        <p:spPr/>
        <p:txBody>
          <a:bodyPr/>
          <a:lstStyle/>
          <a:p>
            <a:pPr fontAlgn="base"/>
            <a:r>
              <a:rPr lang="en-US" b="1" dirty="0"/>
              <a:t>Few states with simple behavior:</a:t>
            </a:r>
            <a:r>
              <a:rPr lang="en-US" dirty="0"/>
              <a:t> If your object has only a few simple states with minimal behavioral differences, the overhead of the State pattern outweighs its benefits. In such cases, simpler conditional logic within the object itself might suffice.</a:t>
            </a:r>
          </a:p>
          <a:p>
            <a:pPr fontAlgn="base"/>
            <a:r>
              <a:rPr lang="en-US" b="1" dirty="0"/>
              <a:t>Performance-critical scenarios:</a:t>
            </a:r>
            <a:r>
              <a:rPr lang="en-US" dirty="0"/>
              <a:t> The pattern can introduce additional object creation and method calls, potentially impacting performance. If performance is paramount, a different approach might be more suitable.</a:t>
            </a:r>
          </a:p>
          <a:p>
            <a:pPr fontAlgn="base"/>
            <a:r>
              <a:rPr lang="en-US" b="1" dirty="0"/>
              <a:t>Over-engineering simple problems:</a:t>
            </a:r>
            <a:r>
              <a:rPr lang="en-US" dirty="0"/>
              <a:t> Don't apply the pattern just for the sake of using a design pattern. If your logic is clear and maintainable without it, stick with the simpler solution.</a:t>
            </a:r>
          </a:p>
          <a:p>
            <a:endParaRPr lang="en-IN" dirty="0"/>
          </a:p>
        </p:txBody>
      </p:sp>
    </p:spTree>
    <p:extLst>
      <p:ext uri="{BB962C8B-B14F-4D97-AF65-F5344CB8AC3E}">
        <p14:creationId xmlns:p14="http://schemas.microsoft.com/office/powerpoint/2010/main" val="29682273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3944B41-0891-BBF6-C6E5-B3BA63AEC5BF}"/>
              </a:ext>
            </a:extLst>
          </p:cNvPr>
          <p:cNvSpPr>
            <a:spLocks noGrp="1"/>
          </p:cNvSpPr>
          <p:nvPr>
            <p:ph type="ctrTitle"/>
          </p:nvPr>
        </p:nvSpPr>
        <p:spPr/>
        <p:txBody>
          <a:bodyPr/>
          <a:lstStyle/>
          <a:p>
            <a:r>
              <a:rPr lang="en-IN" dirty="0"/>
              <a:t>Monolithic Vs Microservice</a:t>
            </a:r>
          </a:p>
        </p:txBody>
      </p:sp>
      <p:sp>
        <p:nvSpPr>
          <p:cNvPr id="7" name="Subtitle 6">
            <a:extLst>
              <a:ext uri="{FF2B5EF4-FFF2-40B4-BE49-F238E27FC236}">
                <a16:creationId xmlns:a16="http://schemas.microsoft.com/office/drawing/2014/main" id="{66E2E460-E557-FF13-7BB5-E43D5D86209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741015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897EE-DD8C-2158-5968-5F002CBCCCE8}"/>
              </a:ext>
            </a:extLst>
          </p:cNvPr>
          <p:cNvSpPr>
            <a:spLocks noGrp="1"/>
          </p:cNvSpPr>
          <p:nvPr>
            <p:ph type="title"/>
          </p:nvPr>
        </p:nvSpPr>
        <p:spPr/>
        <p:txBody>
          <a:bodyPr/>
          <a:lstStyle/>
          <a:p>
            <a:r>
              <a:rPr lang="en-US" dirty="0"/>
              <a:t>What is a monolithic architecture?</a:t>
            </a:r>
            <a:endParaRPr lang="en-IN" dirty="0"/>
          </a:p>
        </p:txBody>
      </p:sp>
      <p:sp>
        <p:nvSpPr>
          <p:cNvPr id="3" name="Content Placeholder 2">
            <a:extLst>
              <a:ext uri="{FF2B5EF4-FFF2-40B4-BE49-F238E27FC236}">
                <a16:creationId xmlns:a16="http://schemas.microsoft.com/office/drawing/2014/main" id="{E37DA628-C441-9AE3-B25E-BDC353F3B9D2}"/>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A monolithic architecture is a traditional model of a software program, which is built as a unified unit that is self-contained and independent from other applications. </a:t>
            </a:r>
          </a:p>
          <a:p>
            <a:pPr>
              <a:buFont typeface="Wingdings" panose="05000000000000000000" pitchFamily="2" charset="2"/>
              <a:buChar char="Ø"/>
            </a:pPr>
            <a:r>
              <a:rPr lang="en-US" dirty="0"/>
              <a:t>The word “monolith” is often attributed to something large and glacial, which isn’t far from the truth of a monolith architecture for software design. </a:t>
            </a:r>
          </a:p>
          <a:p>
            <a:pPr>
              <a:buFont typeface="Wingdings" panose="05000000000000000000" pitchFamily="2" charset="2"/>
              <a:buChar char="Ø"/>
            </a:pPr>
            <a:r>
              <a:rPr lang="en-US" dirty="0"/>
              <a:t>A monolithic architecture is a singular, large computing network with one code base that couples all of the business concerns together. </a:t>
            </a:r>
          </a:p>
          <a:p>
            <a:pPr>
              <a:buFont typeface="Wingdings" panose="05000000000000000000" pitchFamily="2" charset="2"/>
              <a:buChar char="Ø"/>
            </a:pPr>
            <a:r>
              <a:rPr lang="en-US" dirty="0"/>
              <a:t>To make a change to this sort of application requires updating the entire stack by accessing the code base and building and deploying an updated version of the service-side interface.</a:t>
            </a:r>
          </a:p>
          <a:p>
            <a:pPr>
              <a:buFont typeface="Wingdings" panose="05000000000000000000" pitchFamily="2" charset="2"/>
              <a:buChar char="Ø"/>
            </a:pPr>
            <a:r>
              <a:rPr lang="en-US" dirty="0"/>
              <a:t>This makes updates restrictive and time-consuming. </a:t>
            </a:r>
          </a:p>
          <a:p>
            <a:pPr>
              <a:buFont typeface="Wingdings" panose="05000000000000000000" pitchFamily="2" charset="2"/>
              <a:buChar char="Ø"/>
            </a:pPr>
            <a:r>
              <a:rPr lang="en-US" dirty="0"/>
              <a:t>Monoliths can be convenient early on in a project's life for ease of code management, cognitive overhead, and deployment. </a:t>
            </a:r>
          </a:p>
          <a:p>
            <a:pPr>
              <a:buFont typeface="Wingdings" panose="05000000000000000000" pitchFamily="2" charset="2"/>
              <a:buChar char="Ø"/>
            </a:pPr>
            <a:r>
              <a:rPr lang="en-US" dirty="0"/>
              <a:t>This allows everything in the monolith to be released at once.</a:t>
            </a:r>
            <a:endParaRPr lang="en-IN" dirty="0"/>
          </a:p>
        </p:txBody>
      </p:sp>
    </p:spTree>
    <p:extLst>
      <p:ext uri="{BB962C8B-B14F-4D97-AF65-F5344CB8AC3E}">
        <p14:creationId xmlns:p14="http://schemas.microsoft.com/office/powerpoint/2010/main" val="3058785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 name="Rectangle 1047">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50" name="Rectangle 1049">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52" name="Rectangle 105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Rectangle 105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Rectangle 105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onolithic architecture image">
            <a:extLst>
              <a:ext uri="{FF2B5EF4-FFF2-40B4-BE49-F238E27FC236}">
                <a16:creationId xmlns:a16="http://schemas.microsoft.com/office/drawing/2014/main" id="{BB5C2D48-8E3D-0958-2373-F3B30294E77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15607" y="905933"/>
            <a:ext cx="5792790" cy="503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6408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85DD6-EF24-95D4-D0CD-2C78AD2786D7}"/>
              </a:ext>
            </a:extLst>
          </p:cNvPr>
          <p:cNvSpPr>
            <a:spLocks noGrp="1"/>
          </p:cNvSpPr>
          <p:nvPr>
            <p:ph type="title"/>
          </p:nvPr>
        </p:nvSpPr>
        <p:spPr/>
        <p:txBody>
          <a:bodyPr/>
          <a:lstStyle/>
          <a:p>
            <a:r>
              <a:rPr lang="en-US" dirty="0"/>
              <a:t>Advantages of a monolithic architecture</a:t>
            </a:r>
            <a:br>
              <a:rPr lang="en-US" dirty="0"/>
            </a:br>
            <a:endParaRPr lang="en-IN" dirty="0"/>
          </a:p>
        </p:txBody>
      </p:sp>
      <p:sp>
        <p:nvSpPr>
          <p:cNvPr id="3" name="Content Placeholder 2">
            <a:extLst>
              <a:ext uri="{FF2B5EF4-FFF2-40B4-BE49-F238E27FC236}">
                <a16:creationId xmlns:a16="http://schemas.microsoft.com/office/drawing/2014/main" id="{01915DA2-BA1A-2C9B-7E4D-885BEDB89AA7}"/>
              </a:ext>
            </a:extLst>
          </p:cNvPr>
          <p:cNvSpPr>
            <a:spLocks noGrp="1"/>
          </p:cNvSpPr>
          <p:nvPr>
            <p:ph idx="1"/>
          </p:nvPr>
        </p:nvSpPr>
        <p:spPr/>
        <p:txBody>
          <a:bodyPr/>
          <a:lstStyle/>
          <a:p>
            <a:pPr fontAlgn="base"/>
            <a:r>
              <a:rPr lang="en-US" b="1" dirty="0"/>
              <a:t>Easy deployment</a:t>
            </a:r>
            <a:r>
              <a:rPr lang="en-US" dirty="0"/>
              <a:t> – One executable file or directory makes deployment easier.</a:t>
            </a:r>
          </a:p>
          <a:p>
            <a:pPr fontAlgn="base"/>
            <a:r>
              <a:rPr lang="en-US" b="1" dirty="0"/>
              <a:t>Development</a:t>
            </a:r>
            <a:r>
              <a:rPr lang="en-US" dirty="0"/>
              <a:t> – When an application is built with one code base, it is easier to develop.</a:t>
            </a:r>
          </a:p>
          <a:p>
            <a:pPr fontAlgn="base"/>
            <a:r>
              <a:rPr lang="en-US" b="1" dirty="0"/>
              <a:t>Performance</a:t>
            </a:r>
            <a:r>
              <a:rPr lang="en-US" dirty="0"/>
              <a:t> – In a centralized code base and repository, one API can often perform the same function that numerous APIs perform with microservices.</a:t>
            </a:r>
          </a:p>
          <a:p>
            <a:pPr fontAlgn="base"/>
            <a:r>
              <a:rPr lang="en-US" b="1" dirty="0"/>
              <a:t>Simplified testing</a:t>
            </a:r>
            <a:r>
              <a:rPr lang="en-US" dirty="0"/>
              <a:t> – Since a monolithic application is a single, centralized unit, end-to-end testing can be performed faster than with a distributed application. </a:t>
            </a:r>
            <a:br>
              <a:rPr lang="en-US" dirty="0"/>
            </a:br>
            <a:br>
              <a:rPr lang="en-US" dirty="0"/>
            </a:br>
            <a:r>
              <a:rPr lang="en-US" b="1" dirty="0"/>
              <a:t>Easy debugging</a:t>
            </a:r>
            <a:r>
              <a:rPr lang="en-US" dirty="0"/>
              <a:t> – With all code located in one place, it’s easier to follow a request and find an issue.</a:t>
            </a:r>
          </a:p>
          <a:p>
            <a:endParaRPr lang="en-IN" dirty="0"/>
          </a:p>
        </p:txBody>
      </p:sp>
    </p:spTree>
    <p:extLst>
      <p:ext uri="{BB962C8B-B14F-4D97-AF65-F5344CB8AC3E}">
        <p14:creationId xmlns:p14="http://schemas.microsoft.com/office/powerpoint/2010/main" val="2505413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3DF2D7-F347-B083-E69C-04D98771A974}"/>
              </a:ext>
            </a:extLst>
          </p:cNvPr>
          <p:cNvSpPr>
            <a:spLocks noGrp="1"/>
          </p:cNvSpPr>
          <p:nvPr>
            <p:ph type="title"/>
          </p:nvPr>
        </p:nvSpPr>
        <p:spPr/>
        <p:txBody>
          <a:bodyPr/>
          <a:lstStyle/>
          <a:p>
            <a:r>
              <a:rPr lang="en-IN" dirty="0"/>
              <a:t>Different implementations of Adapter Design Pattern</a:t>
            </a:r>
          </a:p>
        </p:txBody>
      </p:sp>
      <p:sp>
        <p:nvSpPr>
          <p:cNvPr id="6" name="Content Placeholder 5">
            <a:extLst>
              <a:ext uri="{FF2B5EF4-FFF2-40B4-BE49-F238E27FC236}">
                <a16:creationId xmlns:a16="http://schemas.microsoft.com/office/drawing/2014/main" id="{B94281C9-C8EF-AA1D-187E-F80905DE1F3A}"/>
              </a:ext>
            </a:extLst>
          </p:cNvPr>
          <p:cNvSpPr>
            <a:spLocks noGrp="1"/>
          </p:cNvSpPr>
          <p:nvPr>
            <p:ph idx="1"/>
          </p:nvPr>
        </p:nvSpPr>
        <p:spPr/>
        <p:txBody>
          <a:bodyPr>
            <a:normAutofit/>
          </a:bodyPr>
          <a:lstStyle/>
          <a:p>
            <a:pPr>
              <a:buFont typeface="Wingdings" panose="05000000000000000000" pitchFamily="2" charset="2"/>
              <a:buChar char="Ø"/>
            </a:pPr>
            <a:r>
              <a:rPr lang="en-US" b="1" dirty="0">
                <a:solidFill>
                  <a:schemeClr val="accent2"/>
                </a:solidFill>
              </a:rPr>
              <a:t>Class Adapter (Inheritance-based)</a:t>
            </a:r>
          </a:p>
          <a:p>
            <a:pPr lvl="1">
              <a:buFont typeface="Wingdings" panose="05000000000000000000" pitchFamily="2" charset="2"/>
              <a:buChar char="§"/>
            </a:pPr>
            <a:r>
              <a:rPr lang="en-US" dirty="0"/>
              <a:t>In this approach, the adapter class inherits from both the target interface (the one the client expects) and the </a:t>
            </a:r>
            <a:r>
              <a:rPr lang="en-US" dirty="0" err="1"/>
              <a:t>adaptee</a:t>
            </a:r>
            <a:r>
              <a:rPr lang="en-US" dirty="0"/>
              <a:t> (the existing class needing adaptation).</a:t>
            </a:r>
          </a:p>
          <a:p>
            <a:pPr lvl="1">
              <a:buFont typeface="Wingdings" panose="05000000000000000000" pitchFamily="2" charset="2"/>
              <a:buChar char="§"/>
            </a:pPr>
            <a:endParaRPr lang="en-US" dirty="0"/>
          </a:p>
          <a:p>
            <a:pPr>
              <a:buFont typeface="Wingdings" panose="05000000000000000000" pitchFamily="2" charset="2"/>
              <a:buChar char="Ø"/>
            </a:pPr>
            <a:r>
              <a:rPr lang="en-US" b="1" dirty="0">
                <a:solidFill>
                  <a:schemeClr val="accent2"/>
                </a:solidFill>
              </a:rPr>
              <a:t>Object Adapter (Composition-based)</a:t>
            </a:r>
          </a:p>
          <a:p>
            <a:pPr lvl="1">
              <a:buFont typeface="Wingdings" panose="05000000000000000000" pitchFamily="2" charset="2"/>
              <a:buChar char="§"/>
            </a:pPr>
            <a:r>
              <a:rPr lang="en-US" dirty="0"/>
              <a:t>The object adapter employs composition instead of inheritance. In this implementation, the adapter holds an instance of the </a:t>
            </a:r>
            <a:r>
              <a:rPr lang="en-US" dirty="0" err="1"/>
              <a:t>adaptee</a:t>
            </a:r>
            <a:r>
              <a:rPr lang="en-US" dirty="0"/>
              <a:t> and implements the target </a:t>
            </a:r>
            <a:r>
              <a:rPr lang="en-US"/>
              <a:t>interface.</a:t>
            </a:r>
            <a:endParaRPr lang="en-US" dirty="0"/>
          </a:p>
        </p:txBody>
      </p:sp>
    </p:spTree>
    <p:extLst>
      <p:ext uri="{BB962C8B-B14F-4D97-AF65-F5344CB8AC3E}">
        <p14:creationId xmlns:p14="http://schemas.microsoft.com/office/powerpoint/2010/main" val="21725024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A49CA-F61B-863C-E86A-6A727D9B5672}"/>
              </a:ext>
            </a:extLst>
          </p:cNvPr>
          <p:cNvSpPr>
            <a:spLocks noGrp="1"/>
          </p:cNvSpPr>
          <p:nvPr>
            <p:ph type="title"/>
          </p:nvPr>
        </p:nvSpPr>
        <p:spPr/>
        <p:txBody>
          <a:bodyPr>
            <a:normAutofit fontScale="90000"/>
          </a:bodyPr>
          <a:lstStyle/>
          <a:p>
            <a:r>
              <a:rPr lang="en-US" dirty="0"/>
              <a:t>Disadvantages of a monolithic architecture</a:t>
            </a:r>
            <a:br>
              <a:rPr lang="en-US" dirty="0"/>
            </a:br>
            <a:endParaRPr lang="en-IN" dirty="0"/>
          </a:p>
        </p:txBody>
      </p:sp>
      <p:sp>
        <p:nvSpPr>
          <p:cNvPr id="3" name="Content Placeholder 2">
            <a:extLst>
              <a:ext uri="{FF2B5EF4-FFF2-40B4-BE49-F238E27FC236}">
                <a16:creationId xmlns:a16="http://schemas.microsoft.com/office/drawing/2014/main" id="{CE90E246-BB88-D8B5-7FA3-05CED1F5BBEB}"/>
              </a:ext>
            </a:extLst>
          </p:cNvPr>
          <p:cNvSpPr>
            <a:spLocks noGrp="1"/>
          </p:cNvSpPr>
          <p:nvPr>
            <p:ph idx="1"/>
          </p:nvPr>
        </p:nvSpPr>
        <p:spPr/>
        <p:txBody>
          <a:bodyPr/>
          <a:lstStyle/>
          <a:p>
            <a:pPr fontAlgn="base"/>
            <a:r>
              <a:rPr lang="en-US" b="1" dirty="0"/>
              <a:t>Slower development speed</a:t>
            </a:r>
            <a:r>
              <a:rPr lang="en-US" dirty="0"/>
              <a:t> – A large, monolithic application makes development more complex and slower.</a:t>
            </a:r>
          </a:p>
          <a:p>
            <a:pPr fontAlgn="base"/>
            <a:r>
              <a:rPr lang="en-US" b="1" dirty="0"/>
              <a:t>Scalability</a:t>
            </a:r>
            <a:r>
              <a:rPr lang="en-US" dirty="0"/>
              <a:t> – You can’t scale individual components.</a:t>
            </a:r>
          </a:p>
          <a:p>
            <a:pPr fontAlgn="base"/>
            <a:r>
              <a:rPr lang="en-US" b="1" dirty="0"/>
              <a:t>Reliability</a:t>
            </a:r>
            <a:r>
              <a:rPr lang="en-US" dirty="0"/>
              <a:t> – If there’s an error in any module, it could affect the entire application’s availability.</a:t>
            </a:r>
          </a:p>
          <a:p>
            <a:pPr fontAlgn="base"/>
            <a:r>
              <a:rPr lang="en-US" b="1" dirty="0"/>
              <a:t>Barrier to technology adoption</a:t>
            </a:r>
            <a:r>
              <a:rPr lang="en-US" dirty="0"/>
              <a:t> – Any changes in the framework or language affects the entire application, making changes often expensive and time-consuming.</a:t>
            </a:r>
          </a:p>
          <a:p>
            <a:pPr fontAlgn="base"/>
            <a:r>
              <a:rPr lang="en-US" b="1" dirty="0"/>
              <a:t>Lack of flexibility</a:t>
            </a:r>
            <a:r>
              <a:rPr lang="en-US" dirty="0"/>
              <a:t> – A monolith is constrained by the technologies already used in the monolith.</a:t>
            </a:r>
          </a:p>
          <a:p>
            <a:pPr fontAlgn="base"/>
            <a:r>
              <a:rPr lang="en-US" b="1" dirty="0"/>
              <a:t>Deployment</a:t>
            </a:r>
            <a:r>
              <a:rPr lang="en-US" dirty="0"/>
              <a:t> – A small change to a monolithic application requires the redeployment of the entire monolith.</a:t>
            </a:r>
          </a:p>
          <a:p>
            <a:endParaRPr lang="en-IN" dirty="0"/>
          </a:p>
        </p:txBody>
      </p:sp>
    </p:spTree>
    <p:extLst>
      <p:ext uri="{BB962C8B-B14F-4D97-AF65-F5344CB8AC3E}">
        <p14:creationId xmlns:p14="http://schemas.microsoft.com/office/powerpoint/2010/main" val="27850593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C4595-8729-4379-C59E-67E5C9D5C0BA}"/>
              </a:ext>
            </a:extLst>
          </p:cNvPr>
          <p:cNvSpPr>
            <a:spLocks noGrp="1"/>
          </p:cNvSpPr>
          <p:nvPr>
            <p:ph type="title"/>
          </p:nvPr>
        </p:nvSpPr>
        <p:spPr/>
        <p:txBody>
          <a:bodyPr/>
          <a:lstStyle/>
          <a:p>
            <a:r>
              <a:rPr lang="en-IN" dirty="0"/>
              <a:t>What are microservices?</a:t>
            </a:r>
          </a:p>
        </p:txBody>
      </p:sp>
      <p:sp>
        <p:nvSpPr>
          <p:cNvPr id="3" name="Content Placeholder 2">
            <a:extLst>
              <a:ext uri="{FF2B5EF4-FFF2-40B4-BE49-F238E27FC236}">
                <a16:creationId xmlns:a16="http://schemas.microsoft.com/office/drawing/2014/main" id="{81195588-870C-8D8F-FF8B-D52BE2BEB530}"/>
              </a:ext>
            </a:extLst>
          </p:cNvPr>
          <p:cNvSpPr>
            <a:spLocks noGrp="1"/>
          </p:cNvSpPr>
          <p:nvPr>
            <p:ph idx="1"/>
          </p:nvPr>
        </p:nvSpPr>
        <p:spPr/>
        <p:txBody>
          <a:bodyPr/>
          <a:lstStyle/>
          <a:p>
            <a:pPr>
              <a:buFont typeface="Wingdings" panose="05000000000000000000" pitchFamily="2" charset="2"/>
              <a:buChar char="Ø"/>
            </a:pPr>
            <a:r>
              <a:rPr lang="en-US" dirty="0"/>
              <a:t>A microservices architecture, also simply known as microservices, is an architectural method that relies on a series of independently deployable services. </a:t>
            </a:r>
          </a:p>
          <a:p>
            <a:pPr>
              <a:buFont typeface="Wingdings" panose="05000000000000000000" pitchFamily="2" charset="2"/>
              <a:buChar char="Ø"/>
            </a:pPr>
            <a:r>
              <a:rPr lang="en-US" dirty="0"/>
              <a:t>These services have their own business logic and database with a specific goal. Updating, testing, deployment, and scaling occur within each service. </a:t>
            </a:r>
          </a:p>
          <a:p>
            <a:pPr>
              <a:buFont typeface="Wingdings" panose="05000000000000000000" pitchFamily="2" charset="2"/>
              <a:buChar char="Ø"/>
            </a:pPr>
            <a:r>
              <a:rPr lang="en-US" dirty="0"/>
              <a:t>Microservices decouple major business, domain-specific concerns into separate, independent code bases.</a:t>
            </a:r>
          </a:p>
          <a:p>
            <a:pPr>
              <a:buFont typeface="Wingdings" panose="05000000000000000000" pitchFamily="2" charset="2"/>
              <a:buChar char="Ø"/>
            </a:pPr>
            <a:r>
              <a:rPr lang="en-US" dirty="0"/>
              <a:t> Microservices don’t reduce complexity, but they make any complexity visible and more manageable by separating tasks into smaller processes that function independently of each other and contribute to the overall whole. </a:t>
            </a:r>
            <a:endParaRPr lang="en-IN" dirty="0"/>
          </a:p>
        </p:txBody>
      </p:sp>
    </p:spTree>
    <p:extLst>
      <p:ext uri="{BB962C8B-B14F-4D97-AF65-F5344CB8AC3E}">
        <p14:creationId xmlns:p14="http://schemas.microsoft.com/office/powerpoint/2010/main" val="6021237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057" name="Rectangle 2056">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059" name="Rectangle 2058">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ectangle 206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microservice architecture image">
            <a:extLst>
              <a:ext uri="{FF2B5EF4-FFF2-40B4-BE49-F238E27FC236}">
                <a16:creationId xmlns:a16="http://schemas.microsoft.com/office/drawing/2014/main" id="{B3838E72-A449-B402-1334-CEE0420D735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12190" y="905933"/>
            <a:ext cx="6999623" cy="503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8037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DA06C-57DA-EAE2-D741-A11B7CD5FFC1}"/>
              </a:ext>
            </a:extLst>
          </p:cNvPr>
          <p:cNvSpPr>
            <a:spLocks noGrp="1"/>
          </p:cNvSpPr>
          <p:nvPr>
            <p:ph type="title"/>
          </p:nvPr>
        </p:nvSpPr>
        <p:spPr/>
        <p:txBody>
          <a:bodyPr/>
          <a:lstStyle/>
          <a:p>
            <a:r>
              <a:rPr lang="en-IN" dirty="0"/>
              <a:t>Advantages of microservices</a:t>
            </a:r>
          </a:p>
        </p:txBody>
      </p:sp>
      <p:sp>
        <p:nvSpPr>
          <p:cNvPr id="3" name="Content Placeholder 2">
            <a:extLst>
              <a:ext uri="{FF2B5EF4-FFF2-40B4-BE49-F238E27FC236}">
                <a16:creationId xmlns:a16="http://schemas.microsoft.com/office/drawing/2014/main" id="{FE9F7EC4-9BCE-94E3-B3B1-6589CE961DA9}"/>
              </a:ext>
            </a:extLst>
          </p:cNvPr>
          <p:cNvSpPr>
            <a:spLocks noGrp="1"/>
          </p:cNvSpPr>
          <p:nvPr>
            <p:ph idx="1"/>
          </p:nvPr>
        </p:nvSpPr>
        <p:spPr>
          <a:xfrm>
            <a:off x="1097280" y="1845733"/>
            <a:ext cx="10058400" cy="4337099"/>
          </a:xfrm>
        </p:spPr>
        <p:txBody>
          <a:bodyPr>
            <a:normAutofit fontScale="85000" lnSpcReduction="10000"/>
          </a:bodyPr>
          <a:lstStyle/>
          <a:p>
            <a:pPr fontAlgn="base"/>
            <a:r>
              <a:rPr lang="en-US" b="1" dirty="0"/>
              <a:t>Agility</a:t>
            </a:r>
            <a:r>
              <a:rPr lang="en-US" dirty="0"/>
              <a:t> – Promote agile ways of working with small teams that deploy frequently.</a:t>
            </a:r>
          </a:p>
          <a:p>
            <a:pPr fontAlgn="base"/>
            <a:r>
              <a:rPr lang="en-US" b="1" dirty="0"/>
              <a:t>Flexible scaling</a:t>
            </a:r>
            <a:r>
              <a:rPr lang="en-US" dirty="0"/>
              <a:t> – If a microservice reaches its load capacity, new instances of that service can rapidly be deployed to the accompanying cluster to help relieve pressure. We are now multi-</a:t>
            </a:r>
            <a:r>
              <a:rPr lang="en-US" dirty="0" err="1"/>
              <a:t>tenanant</a:t>
            </a:r>
            <a:r>
              <a:rPr lang="en-US" dirty="0"/>
              <a:t> and stateless with customers spread across multiple instances. Now we can support much larger instance sizes. </a:t>
            </a:r>
          </a:p>
          <a:p>
            <a:pPr fontAlgn="base"/>
            <a:r>
              <a:rPr lang="en-US" b="1" dirty="0"/>
              <a:t>Continuous deployment</a:t>
            </a:r>
            <a:r>
              <a:rPr lang="en-US" dirty="0"/>
              <a:t> – We now have frequent and faster release cycles. Before we would push out updates once a week and now we can do so about two to three times a day. </a:t>
            </a:r>
          </a:p>
          <a:p>
            <a:pPr fontAlgn="base"/>
            <a:r>
              <a:rPr lang="en-US" b="1" dirty="0"/>
              <a:t>Highly maintainable and testable</a:t>
            </a:r>
            <a:r>
              <a:rPr lang="en-US" dirty="0"/>
              <a:t> – Teams can experiment with new features and roll back if something doesn’t work. This makes it easier to update code and accelerates time-to-market for new features. Plus, it is easy to isolate and fix faults and bugs in individual services.</a:t>
            </a:r>
          </a:p>
          <a:p>
            <a:pPr fontAlgn="base"/>
            <a:r>
              <a:rPr lang="en-US" b="1" dirty="0"/>
              <a:t>Independently deployable</a:t>
            </a:r>
            <a:r>
              <a:rPr lang="en-US" dirty="0"/>
              <a:t> – Since microservices are individual units they allow for fast and easy independent deployment of individual features. </a:t>
            </a:r>
          </a:p>
          <a:p>
            <a:pPr fontAlgn="base"/>
            <a:r>
              <a:rPr lang="en-US" b="1" dirty="0"/>
              <a:t>Technology flexibility</a:t>
            </a:r>
            <a:r>
              <a:rPr lang="en-US" dirty="0"/>
              <a:t> – Microservice architectures allow teams the freedom to select the tools they desire. </a:t>
            </a:r>
          </a:p>
          <a:p>
            <a:pPr fontAlgn="base"/>
            <a:r>
              <a:rPr lang="en-US" b="1" dirty="0"/>
              <a:t>High reliability</a:t>
            </a:r>
            <a:r>
              <a:rPr lang="en-US" dirty="0"/>
              <a:t> – You can deploy changes for a specific service, without the threat of bringing down the entire application.</a:t>
            </a:r>
          </a:p>
          <a:p>
            <a:endParaRPr lang="en-IN" dirty="0"/>
          </a:p>
        </p:txBody>
      </p:sp>
    </p:spTree>
    <p:extLst>
      <p:ext uri="{BB962C8B-B14F-4D97-AF65-F5344CB8AC3E}">
        <p14:creationId xmlns:p14="http://schemas.microsoft.com/office/powerpoint/2010/main" val="6247095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CA8B-8B88-96EC-D508-703DE1FA2384}"/>
              </a:ext>
            </a:extLst>
          </p:cNvPr>
          <p:cNvSpPr>
            <a:spLocks noGrp="1"/>
          </p:cNvSpPr>
          <p:nvPr>
            <p:ph type="title"/>
          </p:nvPr>
        </p:nvSpPr>
        <p:spPr/>
        <p:txBody>
          <a:bodyPr/>
          <a:lstStyle/>
          <a:p>
            <a:r>
              <a:rPr lang="en-IN" dirty="0"/>
              <a:t>Disadvantages of microservices</a:t>
            </a:r>
          </a:p>
        </p:txBody>
      </p:sp>
      <p:sp>
        <p:nvSpPr>
          <p:cNvPr id="3" name="Content Placeholder 2">
            <a:extLst>
              <a:ext uri="{FF2B5EF4-FFF2-40B4-BE49-F238E27FC236}">
                <a16:creationId xmlns:a16="http://schemas.microsoft.com/office/drawing/2014/main" id="{47E8FF99-4138-63EC-FCDC-D75E40840FD4}"/>
              </a:ext>
            </a:extLst>
          </p:cNvPr>
          <p:cNvSpPr>
            <a:spLocks noGrp="1"/>
          </p:cNvSpPr>
          <p:nvPr>
            <p:ph idx="1"/>
          </p:nvPr>
        </p:nvSpPr>
        <p:spPr/>
        <p:txBody>
          <a:bodyPr>
            <a:normAutofit fontScale="85000" lnSpcReduction="10000"/>
          </a:bodyPr>
          <a:lstStyle/>
          <a:p>
            <a:pPr fontAlgn="base"/>
            <a:r>
              <a:rPr lang="en-US" b="1" dirty="0"/>
              <a:t>Development sprawl</a:t>
            </a:r>
            <a:r>
              <a:rPr lang="en-US" dirty="0"/>
              <a:t> – Microservices add more complexity compared to a monolith architecture, since there are more services in more places created by multiple teams. If development sprawl isn’t properly managed, it results in slower development speed and poor operational performance. </a:t>
            </a:r>
          </a:p>
          <a:p>
            <a:pPr fontAlgn="base"/>
            <a:r>
              <a:rPr lang="en-US" b="1" dirty="0"/>
              <a:t>Exponential infrastructure costs</a:t>
            </a:r>
            <a:r>
              <a:rPr lang="en-US" dirty="0"/>
              <a:t> – Each new microservice can have its own cost for test suite, deployment playbooks, hosting infrastructure, monitoring tools, and more.</a:t>
            </a:r>
          </a:p>
          <a:p>
            <a:pPr fontAlgn="base"/>
            <a:r>
              <a:rPr lang="en-US" b="1" dirty="0"/>
              <a:t>Added organizational overhead</a:t>
            </a:r>
            <a:r>
              <a:rPr lang="en-US" dirty="0"/>
              <a:t> – Teams need to add another level of communication and collaboration to coordinate updates and interfaces. </a:t>
            </a:r>
          </a:p>
          <a:p>
            <a:pPr fontAlgn="base"/>
            <a:r>
              <a:rPr lang="en-US" b="1" dirty="0"/>
              <a:t>Debugging challenges</a:t>
            </a:r>
            <a:r>
              <a:rPr lang="en-US" dirty="0"/>
              <a:t> – Each microservice has its own set of logs, which makes debugging more complicated. Plus, a single business process can run across multiple machines, further complicating debugging. </a:t>
            </a:r>
          </a:p>
          <a:p>
            <a:pPr fontAlgn="base"/>
            <a:r>
              <a:rPr lang="en-US" b="1" dirty="0"/>
              <a:t>Lack of standardization</a:t>
            </a:r>
            <a:r>
              <a:rPr lang="en-US" dirty="0"/>
              <a:t> – Without a common platform, there can be a proliferation of languages, logging standards, and monitoring. </a:t>
            </a:r>
          </a:p>
          <a:p>
            <a:pPr fontAlgn="base"/>
            <a:r>
              <a:rPr lang="en-US" b="1" dirty="0"/>
              <a:t>Lack of clear ownership</a:t>
            </a:r>
            <a:r>
              <a:rPr lang="en-US" dirty="0"/>
              <a:t> – As more services are introduced, so are the number of teams running those services. Over time it becomes difficult to know the available services a team can leverage and who to contact for support.</a:t>
            </a:r>
          </a:p>
          <a:p>
            <a:endParaRPr lang="en-IN" dirty="0"/>
          </a:p>
        </p:txBody>
      </p:sp>
    </p:spTree>
    <p:extLst>
      <p:ext uri="{BB962C8B-B14F-4D97-AF65-F5344CB8AC3E}">
        <p14:creationId xmlns:p14="http://schemas.microsoft.com/office/powerpoint/2010/main" val="3172724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B1D4-CB13-714D-F150-6407E5D138A5}"/>
              </a:ext>
            </a:extLst>
          </p:cNvPr>
          <p:cNvSpPr>
            <a:spLocks noGrp="1"/>
          </p:cNvSpPr>
          <p:nvPr>
            <p:ph type="title"/>
          </p:nvPr>
        </p:nvSpPr>
        <p:spPr/>
        <p:txBody>
          <a:bodyPr/>
          <a:lstStyle/>
          <a:p>
            <a:r>
              <a:rPr lang="en-US" b="1" dirty="0"/>
              <a:t>How Adapter Design Pattern works?</a:t>
            </a:r>
            <a:endParaRPr lang="en-IN" dirty="0"/>
          </a:p>
        </p:txBody>
      </p:sp>
      <p:sp>
        <p:nvSpPr>
          <p:cNvPr id="3" name="Content Placeholder 2">
            <a:extLst>
              <a:ext uri="{FF2B5EF4-FFF2-40B4-BE49-F238E27FC236}">
                <a16:creationId xmlns:a16="http://schemas.microsoft.com/office/drawing/2014/main" id="{29313C63-3539-288E-CDB8-2412C612C99A}"/>
              </a:ext>
            </a:extLst>
          </p:cNvPr>
          <p:cNvSpPr>
            <a:spLocks noGrp="1"/>
          </p:cNvSpPr>
          <p:nvPr>
            <p:ph idx="1"/>
          </p:nvPr>
        </p:nvSpPr>
        <p:spPr/>
        <p:txBody>
          <a:bodyPr/>
          <a:lstStyle/>
          <a:p>
            <a:r>
              <a:rPr lang="en-US" b="1" dirty="0">
                <a:solidFill>
                  <a:schemeClr val="accent2"/>
                </a:solidFill>
              </a:rPr>
              <a:t>Step 1:</a:t>
            </a:r>
            <a:r>
              <a:rPr lang="en-US" dirty="0"/>
              <a:t> The client initiates a request by calling a method on the adapter via the target interface.</a:t>
            </a:r>
          </a:p>
          <a:p>
            <a:r>
              <a:rPr lang="en-US" b="1" dirty="0">
                <a:solidFill>
                  <a:schemeClr val="accent2"/>
                </a:solidFill>
              </a:rPr>
              <a:t>Step 2:</a:t>
            </a:r>
            <a:r>
              <a:rPr lang="en-US" dirty="0"/>
              <a:t> The adapter maps or transforms the client's request into a format that the </a:t>
            </a:r>
            <a:r>
              <a:rPr lang="en-US" dirty="0" err="1"/>
              <a:t>adaptee</a:t>
            </a:r>
            <a:r>
              <a:rPr lang="en-US" dirty="0"/>
              <a:t> can understand using the </a:t>
            </a:r>
            <a:r>
              <a:rPr lang="en-US" dirty="0" err="1"/>
              <a:t>adaptee's</a:t>
            </a:r>
            <a:r>
              <a:rPr lang="en-US" dirty="0"/>
              <a:t> interface.</a:t>
            </a:r>
            <a:endParaRPr lang="en-US" b="1" dirty="0">
              <a:solidFill>
                <a:schemeClr val="accent2"/>
              </a:solidFill>
            </a:endParaRPr>
          </a:p>
          <a:p>
            <a:r>
              <a:rPr lang="en-US" b="1" dirty="0">
                <a:solidFill>
                  <a:schemeClr val="accent2"/>
                </a:solidFill>
              </a:rPr>
              <a:t>Step 3:</a:t>
            </a:r>
            <a:r>
              <a:rPr lang="en-US" dirty="0"/>
              <a:t> The </a:t>
            </a:r>
            <a:r>
              <a:rPr lang="en-US" dirty="0" err="1"/>
              <a:t>adaptee</a:t>
            </a:r>
            <a:r>
              <a:rPr lang="en-US" dirty="0"/>
              <a:t> does the actual job based on the translated request from the adapter.</a:t>
            </a:r>
          </a:p>
          <a:p>
            <a:r>
              <a:rPr lang="en-US" b="1" dirty="0">
                <a:solidFill>
                  <a:schemeClr val="accent2"/>
                </a:solidFill>
              </a:rPr>
              <a:t>Step 4:</a:t>
            </a:r>
            <a:r>
              <a:rPr lang="en-US" dirty="0"/>
              <a:t> The client receives the results of the call, remaining unaware of the adapter's presence or the specific details of the </a:t>
            </a:r>
            <a:r>
              <a:rPr lang="en-US" dirty="0" err="1"/>
              <a:t>adaptee</a:t>
            </a:r>
            <a:r>
              <a:rPr lang="en-US" dirty="0"/>
              <a:t>.</a:t>
            </a:r>
            <a:endParaRPr lang="en-IN" dirty="0"/>
          </a:p>
        </p:txBody>
      </p:sp>
    </p:spTree>
    <p:extLst>
      <p:ext uri="{BB962C8B-B14F-4D97-AF65-F5344CB8AC3E}">
        <p14:creationId xmlns:p14="http://schemas.microsoft.com/office/powerpoint/2010/main" val="2456944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6E5F65-A535-AB16-D84C-0FEC93F5BA11}"/>
              </a:ext>
            </a:extLst>
          </p:cNvPr>
          <p:cNvSpPr>
            <a:spLocks noGrp="1"/>
          </p:cNvSpPr>
          <p:nvPr>
            <p:ph type="title"/>
          </p:nvPr>
        </p:nvSpPr>
        <p:spPr>
          <a:xfrm>
            <a:off x="642256" y="642257"/>
            <a:ext cx="3417677" cy="5226837"/>
          </a:xfrm>
        </p:spPr>
        <p:txBody>
          <a:bodyPr anchor="t">
            <a:normAutofit/>
          </a:bodyPr>
          <a:lstStyle/>
          <a:p>
            <a:r>
              <a:rPr lang="en-IN" dirty="0"/>
              <a:t>Problem Statement:</a:t>
            </a:r>
          </a:p>
        </p:txBody>
      </p:sp>
      <p:sp>
        <p:nvSpPr>
          <p:cNvPr id="3" name="Content Placeholder 2">
            <a:extLst>
              <a:ext uri="{FF2B5EF4-FFF2-40B4-BE49-F238E27FC236}">
                <a16:creationId xmlns:a16="http://schemas.microsoft.com/office/drawing/2014/main" id="{3796CDA8-5E83-5868-44DF-CD08A7BA7D9E}"/>
              </a:ext>
            </a:extLst>
          </p:cNvPr>
          <p:cNvSpPr>
            <a:spLocks noGrp="1"/>
          </p:cNvSpPr>
          <p:nvPr>
            <p:ph idx="1"/>
          </p:nvPr>
        </p:nvSpPr>
        <p:spPr>
          <a:xfrm>
            <a:off x="4713512" y="642258"/>
            <a:ext cx="6847117" cy="3091682"/>
          </a:xfrm>
        </p:spPr>
        <p:txBody>
          <a:bodyPr>
            <a:normAutofit/>
          </a:bodyPr>
          <a:lstStyle/>
          <a:p>
            <a:r>
              <a:rPr lang="en-US" dirty="0"/>
              <a:t>Let's consider a scenario where we have an existing system that uses a </a:t>
            </a:r>
            <a:r>
              <a:rPr lang="en-US" dirty="0" err="1"/>
              <a:t>LegacyPrinter</a:t>
            </a:r>
            <a:r>
              <a:rPr lang="en-US" dirty="0"/>
              <a:t> class with a method named </a:t>
            </a:r>
            <a:r>
              <a:rPr lang="en-US" dirty="0" err="1"/>
              <a:t>printDocument</a:t>
            </a:r>
            <a:r>
              <a:rPr lang="en-US" dirty="0"/>
              <a:t>() which we want to adapt into a new system that expects a Printer interface with a method named print(). We'll use the Adapter design pattern to make these two interfaces compatible.</a:t>
            </a:r>
            <a:endParaRPr lang="en-IN" dirty="0"/>
          </a:p>
        </p:txBody>
      </p:sp>
      <p:pic>
        <p:nvPicPr>
          <p:cNvPr id="5" name="Picture 4">
            <a:extLst>
              <a:ext uri="{FF2B5EF4-FFF2-40B4-BE49-F238E27FC236}">
                <a16:creationId xmlns:a16="http://schemas.microsoft.com/office/drawing/2014/main" id="{17A0493D-3AAB-B703-EC47-DDD76F35087E}"/>
              </a:ext>
            </a:extLst>
          </p:cNvPr>
          <p:cNvPicPr>
            <a:picLocks noChangeAspect="1"/>
          </p:cNvPicPr>
          <p:nvPr/>
        </p:nvPicPr>
        <p:blipFill>
          <a:blip r:embed="rId2"/>
          <a:stretch>
            <a:fillRect/>
          </a:stretch>
        </p:blipFill>
        <p:spPr>
          <a:xfrm>
            <a:off x="2041451" y="2908005"/>
            <a:ext cx="7749115" cy="2969112"/>
          </a:xfrm>
          <a:prstGeom prst="rect">
            <a:avLst/>
          </a:prstGeom>
        </p:spPr>
      </p:pic>
      <p:sp>
        <p:nvSpPr>
          <p:cNvPr id="12" name="Rectangle 11">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706339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5A4C7-913D-87CE-1923-D5A0A97AD5C3}"/>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67374A77-0E55-0EFE-FE29-8790B6358756}"/>
              </a:ext>
            </a:extLst>
          </p:cNvPr>
          <p:cNvSpPr>
            <a:spLocks noGrp="1"/>
          </p:cNvSpPr>
          <p:nvPr>
            <p:ph sz="half" idx="1"/>
          </p:nvPr>
        </p:nvSpPr>
        <p:spPr/>
        <p:txBody>
          <a:bodyPr>
            <a:normAutofit fontScale="77500" lnSpcReduction="20000"/>
          </a:bodyPr>
          <a:lstStyle/>
          <a:p>
            <a:r>
              <a:rPr lang="en-IN" dirty="0"/>
              <a:t>// Target Interface</a:t>
            </a:r>
          </a:p>
          <a:p>
            <a:r>
              <a:rPr lang="en-IN" dirty="0"/>
              <a:t>interface Printer {</a:t>
            </a:r>
          </a:p>
          <a:p>
            <a:r>
              <a:rPr lang="en-IN" dirty="0"/>
              <a:t>    void print();</a:t>
            </a:r>
          </a:p>
          <a:p>
            <a:r>
              <a:rPr lang="en-IN" dirty="0"/>
              <a:t>}</a:t>
            </a:r>
          </a:p>
          <a:p>
            <a:endParaRPr lang="en-IN" dirty="0"/>
          </a:p>
          <a:p>
            <a:r>
              <a:rPr lang="en-IN" dirty="0"/>
              <a:t>// </a:t>
            </a:r>
            <a:r>
              <a:rPr lang="en-IN" dirty="0" err="1"/>
              <a:t>Adaptee</a:t>
            </a:r>
            <a:endParaRPr lang="en-IN" dirty="0"/>
          </a:p>
          <a:p>
            <a:r>
              <a:rPr lang="en-IN" dirty="0"/>
              <a:t>class </a:t>
            </a:r>
            <a:r>
              <a:rPr lang="en-IN" dirty="0" err="1"/>
              <a:t>LegacyPrinter</a:t>
            </a:r>
            <a:r>
              <a:rPr lang="en-IN" dirty="0"/>
              <a:t> {</a:t>
            </a:r>
          </a:p>
          <a:p>
            <a:r>
              <a:rPr lang="en-IN" dirty="0"/>
              <a:t>    public void </a:t>
            </a:r>
            <a:r>
              <a:rPr lang="en-IN" dirty="0" err="1"/>
              <a:t>printDocument</a:t>
            </a:r>
            <a:r>
              <a:rPr lang="en-IN" dirty="0"/>
              <a:t>() {</a:t>
            </a:r>
          </a:p>
          <a:p>
            <a:r>
              <a:rPr lang="en-IN" dirty="0"/>
              <a:t>        </a:t>
            </a:r>
            <a:r>
              <a:rPr lang="en-IN" dirty="0" err="1"/>
              <a:t>System.out.println</a:t>
            </a:r>
            <a:r>
              <a:rPr lang="en-IN" dirty="0"/>
              <a:t>("Legacy Printer is printing a document.");</a:t>
            </a:r>
          </a:p>
          <a:p>
            <a:r>
              <a:rPr lang="en-IN" dirty="0"/>
              <a:t>    }</a:t>
            </a:r>
          </a:p>
          <a:p>
            <a:r>
              <a:rPr lang="en-IN" dirty="0"/>
              <a:t>}</a:t>
            </a:r>
          </a:p>
        </p:txBody>
      </p:sp>
      <p:sp>
        <p:nvSpPr>
          <p:cNvPr id="4" name="Content Placeholder 3">
            <a:extLst>
              <a:ext uri="{FF2B5EF4-FFF2-40B4-BE49-F238E27FC236}">
                <a16:creationId xmlns:a16="http://schemas.microsoft.com/office/drawing/2014/main" id="{ED9DD296-98C9-9705-1073-6203FAD29483}"/>
              </a:ext>
            </a:extLst>
          </p:cNvPr>
          <p:cNvSpPr>
            <a:spLocks noGrp="1"/>
          </p:cNvSpPr>
          <p:nvPr>
            <p:ph sz="half" idx="2"/>
          </p:nvPr>
        </p:nvSpPr>
        <p:spPr/>
        <p:txBody>
          <a:bodyPr>
            <a:normAutofit fontScale="77500" lnSpcReduction="20000"/>
          </a:bodyPr>
          <a:lstStyle/>
          <a:p>
            <a:r>
              <a:rPr lang="en-IN" dirty="0"/>
              <a:t>// Adapter</a:t>
            </a:r>
          </a:p>
          <a:p>
            <a:r>
              <a:rPr lang="en-IN" dirty="0"/>
              <a:t>class </a:t>
            </a:r>
            <a:r>
              <a:rPr lang="en-IN" dirty="0" err="1"/>
              <a:t>PrinterAdapter</a:t>
            </a:r>
            <a:r>
              <a:rPr lang="en-IN" dirty="0"/>
              <a:t> implements Printer {</a:t>
            </a:r>
          </a:p>
          <a:p>
            <a:r>
              <a:rPr lang="en-IN" dirty="0"/>
              <a:t>    private </a:t>
            </a:r>
            <a:r>
              <a:rPr lang="en-IN" dirty="0" err="1"/>
              <a:t>LegacyPrinter</a:t>
            </a:r>
            <a:r>
              <a:rPr lang="en-IN" dirty="0"/>
              <a:t> </a:t>
            </a:r>
            <a:r>
              <a:rPr lang="en-IN" dirty="0" err="1"/>
              <a:t>legacyPrinter</a:t>
            </a:r>
            <a:r>
              <a:rPr lang="en-IN" dirty="0"/>
              <a:t>;</a:t>
            </a:r>
          </a:p>
          <a:p>
            <a:r>
              <a:rPr lang="en-IN" dirty="0"/>
              <a:t>    public </a:t>
            </a:r>
            <a:r>
              <a:rPr lang="en-IN" dirty="0" err="1"/>
              <a:t>PrinterAdapter</a:t>
            </a:r>
            <a:r>
              <a:rPr lang="en-IN" dirty="0"/>
              <a:t>() {</a:t>
            </a:r>
          </a:p>
          <a:p>
            <a:r>
              <a:rPr lang="en-IN" dirty="0"/>
              <a:t>        </a:t>
            </a:r>
            <a:r>
              <a:rPr lang="en-IN" dirty="0" err="1"/>
              <a:t>this.legacyPrinter</a:t>
            </a:r>
            <a:r>
              <a:rPr lang="en-IN" dirty="0"/>
              <a:t> = new </a:t>
            </a:r>
            <a:r>
              <a:rPr lang="en-IN" dirty="0" err="1"/>
              <a:t>LegacyPrinter</a:t>
            </a:r>
            <a:r>
              <a:rPr lang="en-IN" dirty="0"/>
              <a:t>();</a:t>
            </a:r>
          </a:p>
          <a:p>
            <a:r>
              <a:rPr lang="en-IN" dirty="0"/>
              <a:t>    }</a:t>
            </a:r>
          </a:p>
          <a:p>
            <a:r>
              <a:rPr lang="en-IN" dirty="0"/>
              <a:t>    @Override</a:t>
            </a:r>
          </a:p>
          <a:p>
            <a:r>
              <a:rPr lang="en-IN" dirty="0"/>
              <a:t>    public void print() {</a:t>
            </a:r>
          </a:p>
          <a:p>
            <a:r>
              <a:rPr lang="en-IN" dirty="0"/>
              <a:t>        </a:t>
            </a:r>
            <a:r>
              <a:rPr lang="en-IN" dirty="0" err="1"/>
              <a:t>legacyPrinter.printDocument</a:t>
            </a:r>
            <a:r>
              <a:rPr lang="en-IN" dirty="0"/>
              <a:t>();</a:t>
            </a:r>
          </a:p>
          <a:p>
            <a:r>
              <a:rPr lang="en-IN" dirty="0"/>
              <a:t>    }</a:t>
            </a:r>
          </a:p>
          <a:p>
            <a:r>
              <a:rPr lang="en-IN" dirty="0"/>
              <a:t>}</a:t>
            </a:r>
          </a:p>
          <a:p>
            <a:endParaRPr lang="en-IN" dirty="0"/>
          </a:p>
        </p:txBody>
      </p:sp>
    </p:spTree>
    <p:extLst>
      <p:ext uri="{BB962C8B-B14F-4D97-AF65-F5344CB8AC3E}">
        <p14:creationId xmlns:p14="http://schemas.microsoft.com/office/powerpoint/2010/main" val="40370758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503</TotalTime>
  <Words>5279</Words>
  <Application>Microsoft Office PowerPoint</Application>
  <PresentationFormat>Widescreen</PresentationFormat>
  <Paragraphs>548</Paragraphs>
  <Slides>64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Aptos</vt:lpstr>
      <vt:lpstr>Calibri</vt:lpstr>
      <vt:lpstr>Calibri Light</vt:lpstr>
      <vt:lpstr>Courier New</vt:lpstr>
      <vt:lpstr>Wingdings</vt:lpstr>
      <vt:lpstr>Retrospect</vt:lpstr>
      <vt:lpstr>Day 2</vt:lpstr>
      <vt:lpstr>Structural Design Pattern</vt:lpstr>
      <vt:lpstr>Adapter pattern</vt:lpstr>
      <vt:lpstr>What is Adapter Design Pattern?</vt:lpstr>
      <vt:lpstr>Components of Adapter Design Pattern</vt:lpstr>
      <vt:lpstr>Different implementations of Adapter Design Pattern</vt:lpstr>
      <vt:lpstr>How Adapter Design Pattern works?</vt:lpstr>
      <vt:lpstr>Problem Statement:</vt:lpstr>
      <vt:lpstr>Example</vt:lpstr>
      <vt:lpstr>Example</vt:lpstr>
      <vt:lpstr>Why do we need Adapter Design Pattern?</vt:lpstr>
      <vt:lpstr>Why do we need Adapter Design Pattern?</vt:lpstr>
      <vt:lpstr>Why do we need Adapter Design Pattern?</vt:lpstr>
      <vt:lpstr>When not to use Adapter Design Pattern?</vt:lpstr>
      <vt:lpstr>When not to use Adapter Design Pattern?</vt:lpstr>
      <vt:lpstr>When not to use Adapter Design Pattern?</vt:lpstr>
      <vt:lpstr>Decorator pattern</vt:lpstr>
      <vt:lpstr>Decorator Pattern</vt:lpstr>
      <vt:lpstr>Decorator Pattern</vt:lpstr>
      <vt:lpstr>Decorator</vt:lpstr>
      <vt:lpstr>Decorator Pattern</vt:lpstr>
      <vt:lpstr>Decorator Pattern</vt:lpstr>
      <vt:lpstr>The Decorator</vt:lpstr>
      <vt:lpstr>Decorators</vt:lpstr>
      <vt:lpstr>Decorator</vt:lpstr>
      <vt:lpstr>Test Decorators</vt:lpstr>
      <vt:lpstr>Behavioural Design Pattern</vt:lpstr>
      <vt:lpstr>Command pattern</vt:lpstr>
      <vt:lpstr>Command Pattern</vt:lpstr>
      <vt:lpstr>Components of the Command Design Pattern</vt:lpstr>
      <vt:lpstr>Problem Statement:</vt:lpstr>
      <vt:lpstr>What can be the challenges while implementing this system?</vt:lpstr>
      <vt:lpstr>How Command Pattern help to solve above challenges?</vt:lpstr>
      <vt:lpstr>Class Diagram of Command Design Pattern</vt:lpstr>
      <vt:lpstr>Example</vt:lpstr>
      <vt:lpstr>Example</vt:lpstr>
      <vt:lpstr>Example</vt:lpstr>
      <vt:lpstr>Example</vt:lpstr>
      <vt:lpstr>Example</vt:lpstr>
      <vt:lpstr>Example</vt:lpstr>
      <vt:lpstr>When to use the Command Design Pattern </vt:lpstr>
      <vt:lpstr>When to use the Command Design Pattern </vt:lpstr>
      <vt:lpstr>When not to use the Command Design Pattern</vt:lpstr>
      <vt:lpstr>When not to use the Command Design Pattern</vt:lpstr>
      <vt:lpstr>State Pattern</vt:lpstr>
      <vt:lpstr>What is a State Design Pattern?</vt:lpstr>
      <vt:lpstr>Components of State Design Pattern in Java</vt:lpstr>
      <vt:lpstr>Communication between the components</vt:lpstr>
      <vt:lpstr>Problem Statement</vt:lpstr>
      <vt:lpstr>Example</vt:lpstr>
      <vt:lpstr>Example</vt:lpstr>
      <vt:lpstr>Example</vt:lpstr>
      <vt:lpstr>When to use the State Design Pattern in Java</vt:lpstr>
      <vt:lpstr>When to use the State Design Pattern in Java</vt:lpstr>
      <vt:lpstr>When not to use the State Design Pattern in Java</vt:lpstr>
      <vt:lpstr>Monolithic Vs Microservice</vt:lpstr>
      <vt:lpstr>What is a monolithic architecture?</vt:lpstr>
      <vt:lpstr>PowerPoint Presentation</vt:lpstr>
      <vt:lpstr>Advantages of a monolithic architecture </vt:lpstr>
      <vt:lpstr>Disadvantages of a monolithic architecture </vt:lpstr>
      <vt:lpstr>What are microservices?</vt:lpstr>
      <vt:lpstr>PowerPoint Presentation</vt:lpstr>
      <vt:lpstr>Advantages of microservices</vt:lpstr>
      <vt:lpstr>Disadvantages of microservices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Sujata Batra</dc:creator>
  <cp:lastModifiedBy>Sujata Batra</cp:lastModifiedBy>
  <cp:revision>27</cp:revision>
  <dcterms:created xsi:type="dcterms:W3CDTF">2025-08-18T09:02:46Z</dcterms:created>
  <dcterms:modified xsi:type="dcterms:W3CDTF">2025-08-19T20:12:31Z</dcterms:modified>
</cp:coreProperties>
</file>