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18"/>
  </p:notesMasterIdLst>
  <p:sldIdLst>
    <p:sldId id="355"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356" r:id="rId30"/>
    <p:sldId id="357" r:id="rId31"/>
    <p:sldId id="358" r:id="rId32"/>
    <p:sldId id="359" r:id="rId33"/>
    <p:sldId id="360" r:id="rId34"/>
    <p:sldId id="361" r:id="rId35"/>
    <p:sldId id="779" r:id="rId36"/>
    <p:sldId id="291" r:id="rId37"/>
    <p:sldId id="769" r:id="rId38"/>
    <p:sldId id="315" r:id="rId39"/>
    <p:sldId id="316" r:id="rId40"/>
    <p:sldId id="317" r:id="rId41"/>
    <p:sldId id="318" r:id="rId42"/>
    <p:sldId id="319"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20" r:id="rId67"/>
    <p:sldId id="321" r:id="rId68"/>
    <p:sldId id="322" r:id="rId69"/>
    <p:sldId id="323" r:id="rId70"/>
    <p:sldId id="324" r:id="rId71"/>
    <p:sldId id="325" r:id="rId72"/>
    <p:sldId id="326" r:id="rId73"/>
    <p:sldId id="327" r:id="rId74"/>
    <p:sldId id="328" r:id="rId75"/>
    <p:sldId id="726" r:id="rId76"/>
    <p:sldId id="330" r:id="rId77"/>
    <p:sldId id="331" r:id="rId78"/>
    <p:sldId id="728" r:id="rId79"/>
    <p:sldId id="333" r:id="rId80"/>
    <p:sldId id="770" r:id="rId81"/>
    <p:sldId id="778" r:id="rId82"/>
    <p:sldId id="336" r:id="rId83"/>
    <p:sldId id="337" r:id="rId84"/>
    <p:sldId id="338" r:id="rId85"/>
    <p:sldId id="339" r:id="rId86"/>
    <p:sldId id="340" r:id="rId87"/>
    <p:sldId id="341" r:id="rId88"/>
    <p:sldId id="876" r:id="rId89"/>
    <p:sldId id="256" r:id="rId90"/>
    <p:sldId id="257" r:id="rId91"/>
    <p:sldId id="258" r:id="rId92"/>
    <p:sldId id="259" r:id="rId93"/>
    <p:sldId id="260" r:id="rId94"/>
    <p:sldId id="261" r:id="rId95"/>
    <p:sldId id="869" r:id="rId96"/>
    <p:sldId id="262" r:id="rId97"/>
    <p:sldId id="781" r:id="rId98"/>
    <p:sldId id="782" r:id="rId99"/>
    <p:sldId id="783" r:id="rId100"/>
    <p:sldId id="784" r:id="rId101"/>
    <p:sldId id="785" r:id="rId102"/>
    <p:sldId id="786" r:id="rId103"/>
    <p:sldId id="787" r:id="rId104"/>
    <p:sldId id="788" r:id="rId105"/>
    <p:sldId id="789" r:id="rId106"/>
    <p:sldId id="790" r:id="rId107"/>
    <p:sldId id="791" r:id="rId108"/>
    <p:sldId id="792" r:id="rId109"/>
    <p:sldId id="793" r:id="rId110"/>
    <p:sldId id="854" r:id="rId111"/>
    <p:sldId id="765" r:id="rId112"/>
    <p:sldId id="872" r:id="rId113"/>
    <p:sldId id="873" r:id="rId114"/>
    <p:sldId id="870" r:id="rId115"/>
    <p:sldId id="874" r:id="rId116"/>
    <p:sldId id="875" r:id="rId117"/>
  </p:sldIdLst>
  <p:sldSz cx="9144000" cy="6858000" type="screen4x3"/>
  <p:notesSz cx="699770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924">
          <p15:clr>
            <a:srgbClr val="000000"/>
          </p15:clr>
        </p15:guide>
        <p15:guide id="2" pos="2204">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858" autoAdjust="0"/>
  </p:normalViewPr>
  <p:slideViewPr>
    <p:cSldViewPr snapToGrid="0">
      <p:cViewPr varScale="1">
        <p:scale>
          <a:sx n="51" d="100"/>
          <a:sy n="51" d="100"/>
        </p:scale>
        <p:origin x="1724" y="3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4"/>
        <p:guide pos="22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18BF9E-2E3A-493A-B54C-C221583DC39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7734BE19-8767-44F7-B9F7-F494EF76ABAA}">
      <dgm:prSet/>
      <dgm:spPr/>
      <dgm:t>
        <a:bodyPr/>
        <a:lstStyle/>
        <a:p>
          <a:r>
            <a:rPr lang="en-US"/>
            <a:t>Intent</a:t>
          </a:r>
        </a:p>
      </dgm:t>
    </dgm:pt>
    <dgm:pt modelId="{310CDF76-21CD-4624-B48E-2ABE205FF35A}" type="parTrans" cxnId="{470F28D3-BBB6-49CF-A5D4-FAE2F3C6C366}">
      <dgm:prSet/>
      <dgm:spPr/>
      <dgm:t>
        <a:bodyPr/>
        <a:lstStyle/>
        <a:p>
          <a:endParaRPr lang="en-US"/>
        </a:p>
      </dgm:t>
    </dgm:pt>
    <dgm:pt modelId="{83D3031F-B16A-4482-93ED-4870FDCBB551}" type="sibTrans" cxnId="{470F28D3-BBB6-49CF-A5D4-FAE2F3C6C366}">
      <dgm:prSet/>
      <dgm:spPr/>
      <dgm:t>
        <a:bodyPr/>
        <a:lstStyle/>
        <a:p>
          <a:endParaRPr lang="en-US"/>
        </a:p>
      </dgm:t>
    </dgm:pt>
    <dgm:pt modelId="{6C145A89-73C9-4C2C-986C-E8C56ABC8A68}">
      <dgm:prSet/>
      <dgm:spPr/>
      <dgm:t>
        <a:bodyPr/>
        <a:lstStyle/>
        <a:p>
          <a:r>
            <a:rPr lang="en-US"/>
            <a:t>Ensure a class has only one instance, and provide a global point of access to it.</a:t>
          </a:r>
        </a:p>
      </dgm:t>
    </dgm:pt>
    <dgm:pt modelId="{6D94849C-09FA-4978-9B1B-48D9582B3ADB}" type="parTrans" cxnId="{AC5007F1-CF5F-401A-98B7-F79848144B48}">
      <dgm:prSet/>
      <dgm:spPr/>
      <dgm:t>
        <a:bodyPr/>
        <a:lstStyle/>
        <a:p>
          <a:endParaRPr lang="en-US"/>
        </a:p>
      </dgm:t>
    </dgm:pt>
    <dgm:pt modelId="{EFAA8ED5-C16C-4730-A968-9F6D7F1B12F6}" type="sibTrans" cxnId="{AC5007F1-CF5F-401A-98B7-F79848144B48}">
      <dgm:prSet/>
      <dgm:spPr/>
      <dgm:t>
        <a:bodyPr/>
        <a:lstStyle/>
        <a:p>
          <a:endParaRPr lang="en-US"/>
        </a:p>
      </dgm:t>
    </dgm:pt>
    <dgm:pt modelId="{CFA05F76-0FDE-45A7-AE86-7E5A59601FC5}">
      <dgm:prSet/>
      <dgm:spPr/>
      <dgm:t>
        <a:bodyPr/>
        <a:lstStyle/>
        <a:p>
          <a:r>
            <a:rPr lang="en-US"/>
            <a:t>Encapsulated "just-in-time initialization" or "initialization on first use".</a:t>
          </a:r>
        </a:p>
      </dgm:t>
    </dgm:pt>
    <dgm:pt modelId="{1DD67243-D018-41BB-8CD8-037C6451A4E2}" type="parTrans" cxnId="{E5F59A60-415E-46D4-9E32-8386C59457CB}">
      <dgm:prSet/>
      <dgm:spPr/>
      <dgm:t>
        <a:bodyPr/>
        <a:lstStyle/>
        <a:p>
          <a:endParaRPr lang="en-US"/>
        </a:p>
      </dgm:t>
    </dgm:pt>
    <dgm:pt modelId="{C1695BC6-FDCB-487A-AF6F-9585CBEB9FEC}" type="sibTrans" cxnId="{E5F59A60-415E-46D4-9E32-8386C59457CB}">
      <dgm:prSet/>
      <dgm:spPr/>
      <dgm:t>
        <a:bodyPr/>
        <a:lstStyle/>
        <a:p>
          <a:endParaRPr lang="en-US"/>
        </a:p>
      </dgm:t>
    </dgm:pt>
    <dgm:pt modelId="{034E76DA-9139-4ECC-BCC0-6EFA3554AAA9}">
      <dgm:prSet/>
      <dgm:spPr/>
      <dgm:t>
        <a:bodyPr/>
        <a:lstStyle/>
        <a:p>
          <a:r>
            <a:rPr lang="en-US" b="1"/>
            <a:t>Problem</a:t>
          </a:r>
          <a:endParaRPr lang="en-US"/>
        </a:p>
      </dgm:t>
    </dgm:pt>
    <dgm:pt modelId="{858EBDDA-E8B9-46B1-A9C1-39524E743738}" type="parTrans" cxnId="{3426B0E5-BE02-49F5-9ACF-5F02AD77356F}">
      <dgm:prSet/>
      <dgm:spPr/>
      <dgm:t>
        <a:bodyPr/>
        <a:lstStyle/>
        <a:p>
          <a:endParaRPr lang="en-US"/>
        </a:p>
      </dgm:t>
    </dgm:pt>
    <dgm:pt modelId="{FEDC4882-7313-4985-AE1F-D603124588ED}" type="sibTrans" cxnId="{3426B0E5-BE02-49F5-9ACF-5F02AD77356F}">
      <dgm:prSet/>
      <dgm:spPr/>
      <dgm:t>
        <a:bodyPr/>
        <a:lstStyle/>
        <a:p>
          <a:endParaRPr lang="en-US"/>
        </a:p>
      </dgm:t>
    </dgm:pt>
    <dgm:pt modelId="{CF2BE4AE-8435-4C72-9610-BF6B9AB7A63A}">
      <dgm:prSet/>
      <dgm:spPr/>
      <dgm:t>
        <a:bodyPr/>
        <a:lstStyle/>
        <a:p>
          <a:r>
            <a:rPr lang="en-US"/>
            <a:t>Application needs one, and only one, instance of an object.</a:t>
          </a:r>
        </a:p>
      </dgm:t>
    </dgm:pt>
    <dgm:pt modelId="{7C1A60C9-AF5B-4028-8F6F-2D1990F0F185}" type="parTrans" cxnId="{B18C3C23-DE8D-4198-A164-AA1242C97402}">
      <dgm:prSet/>
      <dgm:spPr/>
      <dgm:t>
        <a:bodyPr/>
        <a:lstStyle/>
        <a:p>
          <a:endParaRPr lang="en-US"/>
        </a:p>
      </dgm:t>
    </dgm:pt>
    <dgm:pt modelId="{BD7177BA-529C-4787-9C4C-09C92E16D497}" type="sibTrans" cxnId="{B18C3C23-DE8D-4198-A164-AA1242C97402}">
      <dgm:prSet/>
      <dgm:spPr/>
      <dgm:t>
        <a:bodyPr/>
        <a:lstStyle/>
        <a:p>
          <a:endParaRPr lang="en-US"/>
        </a:p>
      </dgm:t>
    </dgm:pt>
    <dgm:pt modelId="{D8282026-CC0D-4F01-BB32-0019340F254B}" type="pres">
      <dgm:prSet presAssocID="{1B18BF9E-2E3A-493A-B54C-C221583DC399}" presName="linear" presStyleCnt="0">
        <dgm:presLayoutVars>
          <dgm:dir/>
          <dgm:animLvl val="lvl"/>
          <dgm:resizeHandles val="exact"/>
        </dgm:presLayoutVars>
      </dgm:prSet>
      <dgm:spPr/>
    </dgm:pt>
    <dgm:pt modelId="{9258AB42-DA32-4F39-B87D-F1AEAA2B5FFE}" type="pres">
      <dgm:prSet presAssocID="{7734BE19-8767-44F7-B9F7-F494EF76ABAA}" presName="parentLin" presStyleCnt="0"/>
      <dgm:spPr/>
    </dgm:pt>
    <dgm:pt modelId="{3029A8E8-0572-4489-BBC3-024BF1815364}" type="pres">
      <dgm:prSet presAssocID="{7734BE19-8767-44F7-B9F7-F494EF76ABAA}" presName="parentLeftMargin" presStyleLbl="node1" presStyleIdx="0" presStyleCnt="2"/>
      <dgm:spPr/>
    </dgm:pt>
    <dgm:pt modelId="{84D0BC20-B3ED-4D66-966A-04A55860BAC8}" type="pres">
      <dgm:prSet presAssocID="{7734BE19-8767-44F7-B9F7-F494EF76ABAA}" presName="parentText" presStyleLbl="node1" presStyleIdx="0" presStyleCnt="2">
        <dgm:presLayoutVars>
          <dgm:chMax val="0"/>
          <dgm:bulletEnabled val="1"/>
        </dgm:presLayoutVars>
      </dgm:prSet>
      <dgm:spPr/>
    </dgm:pt>
    <dgm:pt modelId="{F42FB0CF-6D26-4C9F-9C8E-98A10C5A2506}" type="pres">
      <dgm:prSet presAssocID="{7734BE19-8767-44F7-B9F7-F494EF76ABAA}" presName="negativeSpace" presStyleCnt="0"/>
      <dgm:spPr/>
    </dgm:pt>
    <dgm:pt modelId="{2CCA7F56-A8D8-483B-9A64-F52C46C53792}" type="pres">
      <dgm:prSet presAssocID="{7734BE19-8767-44F7-B9F7-F494EF76ABAA}" presName="childText" presStyleLbl="conFgAcc1" presStyleIdx="0" presStyleCnt="2">
        <dgm:presLayoutVars>
          <dgm:bulletEnabled val="1"/>
        </dgm:presLayoutVars>
      </dgm:prSet>
      <dgm:spPr/>
    </dgm:pt>
    <dgm:pt modelId="{2FD24113-2AA9-47C1-A6B4-2FD336F68BD2}" type="pres">
      <dgm:prSet presAssocID="{83D3031F-B16A-4482-93ED-4870FDCBB551}" presName="spaceBetweenRectangles" presStyleCnt="0"/>
      <dgm:spPr/>
    </dgm:pt>
    <dgm:pt modelId="{845A1E7A-07AA-4AE9-829F-60389C78EB45}" type="pres">
      <dgm:prSet presAssocID="{034E76DA-9139-4ECC-BCC0-6EFA3554AAA9}" presName="parentLin" presStyleCnt="0"/>
      <dgm:spPr/>
    </dgm:pt>
    <dgm:pt modelId="{8608ED70-C85F-489F-80FD-BF0BFAADC90E}" type="pres">
      <dgm:prSet presAssocID="{034E76DA-9139-4ECC-BCC0-6EFA3554AAA9}" presName="parentLeftMargin" presStyleLbl="node1" presStyleIdx="0" presStyleCnt="2"/>
      <dgm:spPr/>
    </dgm:pt>
    <dgm:pt modelId="{81F65F43-DC2A-4240-A79D-7A4D30EF453F}" type="pres">
      <dgm:prSet presAssocID="{034E76DA-9139-4ECC-BCC0-6EFA3554AAA9}" presName="parentText" presStyleLbl="node1" presStyleIdx="1" presStyleCnt="2">
        <dgm:presLayoutVars>
          <dgm:chMax val="0"/>
          <dgm:bulletEnabled val="1"/>
        </dgm:presLayoutVars>
      </dgm:prSet>
      <dgm:spPr/>
    </dgm:pt>
    <dgm:pt modelId="{A9D2B570-8FD7-4086-93A6-608E8AA343B6}" type="pres">
      <dgm:prSet presAssocID="{034E76DA-9139-4ECC-BCC0-6EFA3554AAA9}" presName="negativeSpace" presStyleCnt="0"/>
      <dgm:spPr/>
    </dgm:pt>
    <dgm:pt modelId="{7277F77C-A2EE-4534-8562-91C02D64A119}" type="pres">
      <dgm:prSet presAssocID="{034E76DA-9139-4ECC-BCC0-6EFA3554AAA9}" presName="childText" presStyleLbl="conFgAcc1" presStyleIdx="1" presStyleCnt="2">
        <dgm:presLayoutVars>
          <dgm:bulletEnabled val="1"/>
        </dgm:presLayoutVars>
      </dgm:prSet>
      <dgm:spPr/>
    </dgm:pt>
  </dgm:ptLst>
  <dgm:cxnLst>
    <dgm:cxn modelId="{B18C3C23-DE8D-4198-A164-AA1242C97402}" srcId="{034E76DA-9139-4ECC-BCC0-6EFA3554AAA9}" destId="{CF2BE4AE-8435-4C72-9610-BF6B9AB7A63A}" srcOrd="0" destOrd="0" parTransId="{7C1A60C9-AF5B-4028-8F6F-2D1990F0F185}" sibTransId="{BD7177BA-529C-4787-9C4C-09C92E16D497}"/>
    <dgm:cxn modelId="{E5F59A60-415E-46D4-9E32-8386C59457CB}" srcId="{7734BE19-8767-44F7-B9F7-F494EF76ABAA}" destId="{CFA05F76-0FDE-45A7-AE86-7E5A59601FC5}" srcOrd="1" destOrd="0" parTransId="{1DD67243-D018-41BB-8CD8-037C6451A4E2}" sibTransId="{C1695BC6-FDCB-487A-AF6F-9585CBEB9FEC}"/>
    <dgm:cxn modelId="{447D8F43-5B1A-433F-B780-3A5225C5147E}" type="presOf" srcId="{6C145A89-73C9-4C2C-986C-E8C56ABC8A68}" destId="{2CCA7F56-A8D8-483B-9A64-F52C46C53792}" srcOrd="0" destOrd="0" presId="urn:microsoft.com/office/officeart/2005/8/layout/list1"/>
    <dgm:cxn modelId="{110C047C-3082-44BB-845E-A37B4E9F663A}" type="presOf" srcId="{1B18BF9E-2E3A-493A-B54C-C221583DC399}" destId="{D8282026-CC0D-4F01-BB32-0019340F254B}" srcOrd="0" destOrd="0" presId="urn:microsoft.com/office/officeart/2005/8/layout/list1"/>
    <dgm:cxn modelId="{E3A48C93-A36F-4F5A-AD0C-AB2162262C93}" type="presOf" srcId="{CF2BE4AE-8435-4C72-9610-BF6B9AB7A63A}" destId="{7277F77C-A2EE-4534-8562-91C02D64A119}" srcOrd="0" destOrd="0" presId="urn:microsoft.com/office/officeart/2005/8/layout/list1"/>
    <dgm:cxn modelId="{5A2FBD9B-92C0-4466-A9B0-A7F5FD795C3D}" type="presOf" srcId="{7734BE19-8767-44F7-B9F7-F494EF76ABAA}" destId="{3029A8E8-0572-4489-BBC3-024BF1815364}" srcOrd="0" destOrd="0" presId="urn:microsoft.com/office/officeart/2005/8/layout/list1"/>
    <dgm:cxn modelId="{8EA425A0-0CCF-41AA-BF54-336DE0355D19}" type="presOf" srcId="{034E76DA-9139-4ECC-BCC0-6EFA3554AAA9}" destId="{8608ED70-C85F-489F-80FD-BF0BFAADC90E}" srcOrd="0" destOrd="0" presId="urn:microsoft.com/office/officeart/2005/8/layout/list1"/>
    <dgm:cxn modelId="{11343FB4-C09D-4271-8D59-8231B73289FE}" type="presOf" srcId="{CFA05F76-0FDE-45A7-AE86-7E5A59601FC5}" destId="{2CCA7F56-A8D8-483B-9A64-F52C46C53792}" srcOrd="0" destOrd="1" presId="urn:microsoft.com/office/officeart/2005/8/layout/list1"/>
    <dgm:cxn modelId="{470F28D3-BBB6-49CF-A5D4-FAE2F3C6C366}" srcId="{1B18BF9E-2E3A-493A-B54C-C221583DC399}" destId="{7734BE19-8767-44F7-B9F7-F494EF76ABAA}" srcOrd="0" destOrd="0" parTransId="{310CDF76-21CD-4624-B48E-2ABE205FF35A}" sibTransId="{83D3031F-B16A-4482-93ED-4870FDCBB551}"/>
    <dgm:cxn modelId="{3426B0E5-BE02-49F5-9ACF-5F02AD77356F}" srcId="{1B18BF9E-2E3A-493A-B54C-C221583DC399}" destId="{034E76DA-9139-4ECC-BCC0-6EFA3554AAA9}" srcOrd="1" destOrd="0" parTransId="{858EBDDA-E8B9-46B1-A9C1-39524E743738}" sibTransId="{FEDC4882-7313-4985-AE1F-D603124588ED}"/>
    <dgm:cxn modelId="{E4FFC9EC-3B70-440A-8CEB-D6E978BD3A3E}" type="presOf" srcId="{7734BE19-8767-44F7-B9F7-F494EF76ABAA}" destId="{84D0BC20-B3ED-4D66-966A-04A55860BAC8}" srcOrd="1" destOrd="0" presId="urn:microsoft.com/office/officeart/2005/8/layout/list1"/>
    <dgm:cxn modelId="{AC5007F1-CF5F-401A-98B7-F79848144B48}" srcId="{7734BE19-8767-44F7-B9F7-F494EF76ABAA}" destId="{6C145A89-73C9-4C2C-986C-E8C56ABC8A68}" srcOrd="0" destOrd="0" parTransId="{6D94849C-09FA-4978-9B1B-48D9582B3ADB}" sibTransId="{EFAA8ED5-C16C-4730-A968-9F6D7F1B12F6}"/>
    <dgm:cxn modelId="{95D57AF5-18F2-47CC-9556-5CB4C3D3EDAE}" type="presOf" srcId="{034E76DA-9139-4ECC-BCC0-6EFA3554AAA9}" destId="{81F65F43-DC2A-4240-A79D-7A4D30EF453F}" srcOrd="1" destOrd="0" presId="urn:microsoft.com/office/officeart/2005/8/layout/list1"/>
    <dgm:cxn modelId="{CC2B076C-9005-4F8B-9282-94213F18A6D5}" type="presParOf" srcId="{D8282026-CC0D-4F01-BB32-0019340F254B}" destId="{9258AB42-DA32-4F39-B87D-F1AEAA2B5FFE}" srcOrd="0" destOrd="0" presId="urn:microsoft.com/office/officeart/2005/8/layout/list1"/>
    <dgm:cxn modelId="{FFC08694-EC4B-4B15-9512-ACDF5D8C3377}" type="presParOf" srcId="{9258AB42-DA32-4F39-B87D-F1AEAA2B5FFE}" destId="{3029A8E8-0572-4489-BBC3-024BF1815364}" srcOrd="0" destOrd="0" presId="urn:microsoft.com/office/officeart/2005/8/layout/list1"/>
    <dgm:cxn modelId="{6917536D-43DD-43D1-8D57-F795DADDBDA5}" type="presParOf" srcId="{9258AB42-DA32-4F39-B87D-F1AEAA2B5FFE}" destId="{84D0BC20-B3ED-4D66-966A-04A55860BAC8}" srcOrd="1" destOrd="0" presId="urn:microsoft.com/office/officeart/2005/8/layout/list1"/>
    <dgm:cxn modelId="{4D315FC8-0AB9-436A-9970-51A8B3884FF4}" type="presParOf" srcId="{D8282026-CC0D-4F01-BB32-0019340F254B}" destId="{F42FB0CF-6D26-4C9F-9C8E-98A10C5A2506}" srcOrd="1" destOrd="0" presId="urn:microsoft.com/office/officeart/2005/8/layout/list1"/>
    <dgm:cxn modelId="{6594CED7-9018-4F74-A192-7F40AA9CA1B6}" type="presParOf" srcId="{D8282026-CC0D-4F01-BB32-0019340F254B}" destId="{2CCA7F56-A8D8-483B-9A64-F52C46C53792}" srcOrd="2" destOrd="0" presId="urn:microsoft.com/office/officeart/2005/8/layout/list1"/>
    <dgm:cxn modelId="{253E295D-A253-4379-8408-F3715AC5E4E5}" type="presParOf" srcId="{D8282026-CC0D-4F01-BB32-0019340F254B}" destId="{2FD24113-2AA9-47C1-A6B4-2FD336F68BD2}" srcOrd="3" destOrd="0" presId="urn:microsoft.com/office/officeart/2005/8/layout/list1"/>
    <dgm:cxn modelId="{B592CF68-B87C-4C2F-BF2E-DEEDD75502A5}" type="presParOf" srcId="{D8282026-CC0D-4F01-BB32-0019340F254B}" destId="{845A1E7A-07AA-4AE9-829F-60389C78EB45}" srcOrd="4" destOrd="0" presId="urn:microsoft.com/office/officeart/2005/8/layout/list1"/>
    <dgm:cxn modelId="{6465B2A6-0D26-4E95-96D4-68729CD176C5}" type="presParOf" srcId="{845A1E7A-07AA-4AE9-829F-60389C78EB45}" destId="{8608ED70-C85F-489F-80FD-BF0BFAADC90E}" srcOrd="0" destOrd="0" presId="urn:microsoft.com/office/officeart/2005/8/layout/list1"/>
    <dgm:cxn modelId="{7C35575A-3221-4615-874D-7A903FCBA382}" type="presParOf" srcId="{845A1E7A-07AA-4AE9-829F-60389C78EB45}" destId="{81F65F43-DC2A-4240-A79D-7A4D30EF453F}" srcOrd="1" destOrd="0" presId="urn:microsoft.com/office/officeart/2005/8/layout/list1"/>
    <dgm:cxn modelId="{535704B7-08EC-4076-B3F3-65B69BBF6CE0}" type="presParOf" srcId="{D8282026-CC0D-4F01-BB32-0019340F254B}" destId="{A9D2B570-8FD7-4086-93A6-608E8AA343B6}" srcOrd="5" destOrd="0" presId="urn:microsoft.com/office/officeart/2005/8/layout/list1"/>
    <dgm:cxn modelId="{BBB062FF-105F-4419-A8B8-030AF27D8CFD}" type="presParOf" srcId="{D8282026-CC0D-4F01-BB32-0019340F254B}" destId="{7277F77C-A2EE-4534-8562-91C02D64A119}"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A7F56-A8D8-483B-9A64-F52C46C53792}">
      <dsp:nvSpPr>
        <dsp:cNvPr id="0" name=""/>
        <dsp:cNvSpPr/>
      </dsp:nvSpPr>
      <dsp:spPr>
        <a:xfrm>
          <a:off x="0" y="591831"/>
          <a:ext cx="5098256" cy="2913750"/>
        </a:xfrm>
        <a:prstGeom prst="rect">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5681" tIns="520700" rIns="395681"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Ensure a class has only one instance, and provide a global point of access to it.</a:t>
          </a:r>
        </a:p>
        <a:p>
          <a:pPr marL="228600" lvl="1" indent="-228600" algn="l" defTabSz="1111250">
            <a:lnSpc>
              <a:spcPct val="90000"/>
            </a:lnSpc>
            <a:spcBef>
              <a:spcPct val="0"/>
            </a:spcBef>
            <a:spcAft>
              <a:spcPct val="15000"/>
            </a:spcAft>
            <a:buChar char="•"/>
          </a:pPr>
          <a:r>
            <a:rPr lang="en-US" sz="2500" kern="1200"/>
            <a:t>Encapsulated "just-in-time initialization" or "initialization on first use".</a:t>
          </a:r>
        </a:p>
      </dsp:txBody>
      <dsp:txXfrm>
        <a:off x="0" y="591831"/>
        <a:ext cx="5098256" cy="2913750"/>
      </dsp:txXfrm>
    </dsp:sp>
    <dsp:sp modelId="{84D0BC20-B3ED-4D66-966A-04A55860BAC8}">
      <dsp:nvSpPr>
        <dsp:cNvPr id="0" name=""/>
        <dsp:cNvSpPr/>
      </dsp:nvSpPr>
      <dsp:spPr>
        <a:xfrm>
          <a:off x="254912" y="222831"/>
          <a:ext cx="3568779" cy="73800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891" tIns="0" rIns="134891" bIns="0" numCol="1" spcCol="1270" anchor="ctr" anchorCtr="0">
          <a:noAutofit/>
        </a:bodyPr>
        <a:lstStyle/>
        <a:p>
          <a:pPr marL="0" lvl="0" indent="0" algn="l" defTabSz="1111250">
            <a:lnSpc>
              <a:spcPct val="90000"/>
            </a:lnSpc>
            <a:spcBef>
              <a:spcPct val="0"/>
            </a:spcBef>
            <a:spcAft>
              <a:spcPct val="35000"/>
            </a:spcAft>
            <a:buNone/>
          </a:pPr>
          <a:r>
            <a:rPr lang="en-US" sz="2500" kern="1200"/>
            <a:t>Intent</a:t>
          </a:r>
        </a:p>
      </dsp:txBody>
      <dsp:txXfrm>
        <a:off x="290938" y="258857"/>
        <a:ext cx="3496727" cy="665948"/>
      </dsp:txXfrm>
    </dsp:sp>
    <dsp:sp modelId="{7277F77C-A2EE-4534-8562-91C02D64A119}">
      <dsp:nvSpPr>
        <dsp:cNvPr id="0" name=""/>
        <dsp:cNvSpPr/>
      </dsp:nvSpPr>
      <dsp:spPr>
        <a:xfrm>
          <a:off x="0" y="4009581"/>
          <a:ext cx="5098256" cy="1417500"/>
        </a:xfrm>
        <a:prstGeom prst="rect">
          <a:avLst/>
        </a:prstGeom>
        <a:solidFill>
          <a:schemeClr val="lt1">
            <a:alpha val="90000"/>
            <a:hueOff val="0"/>
            <a:satOff val="0"/>
            <a:lumOff val="0"/>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5681" tIns="520700" rIns="395681" bIns="177800" numCol="1" spcCol="1270" anchor="t" anchorCtr="0">
          <a:noAutofit/>
        </a:bodyPr>
        <a:lstStyle/>
        <a:p>
          <a:pPr marL="228600" lvl="1" indent="-228600" algn="l" defTabSz="1111250">
            <a:lnSpc>
              <a:spcPct val="90000"/>
            </a:lnSpc>
            <a:spcBef>
              <a:spcPct val="0"/>
            </a:spcBef>
            <a:spcAft>
              <a:spcPct val="15000"/>
            </a:spcAft>
            <a:buChar char="•"/>
          </a:pPr>
          <a:r>
            <a:rPr lang="en-US" sz="2500" kern="1200"/>
            <a:t>Application needs one, and only one, instance of an object.</a:t>
          </a:r>
        </a:p>
      </dsp:txBody>
      <dsp:txXfrm>
        <a:off x="0" y="4009581"/>
        <a:ext cx="5098256" cy="1417500"/>
      </dsp:txXfrm>
    </dsp:sp>
    <dsp:sp modelId="{81F65F43-DC2A-4240-A79D-7A4D30EF453F}">
      <dsp:nvSpPr>
        <dsp:cNvPr id="0" name=""/>
        <dsp:cNvSpPr/>
      </dsp:nvSpPr>
      <dsp:spPr>
        <a:xfrm>
          <a:off x="254912" y="3640581"/>
          <a:ext cx="3568779" cy="738000"/>
        </a:xfrm>
        <a:prstGeom prst="roundRect">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4891" tIns="0" rIns="134891" bIns="0" numCol="1" spcCol="1270" anchor="ctr" anchorCtr="0">
          <a:noAutofit/>
        </a:bodyPr>
        <a:lstStyle/>
        <a:p>
          <a:pPr marL="0" lvl="0" indent="0" algn="l" defTabSz="1111250">
            <a:lnSpc>
              <a:spcPct val="90000"/>
            </a:lnSpc>
            <a:spcBef>
              <a:spcPct val="0"/>
            </a:spcBef>
            <a:spcAft>
              <a:spcPct val="35000"/>
            </a:spcAft>
            <a:buNone/>
          </a:pPr>
          <a:r>
            <a:rPr lang="en-US" sz="2500" b="1" kern="1200"/>
            <a:t>Problem</a:t>
          </a:r>
          <a:endParaRPr lang="en-US" sz="2500" kern="1200"/>
        </a:p>
      </dsp:txBody>
      <dsp:txXfrm>
        <a:off x="290938" y="3676607"/>
        <a:ext cx="3496727" cy="66594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9pPr>
          </a:lstStyle>
          <a:p>
            <a:endParaRPr/>
          </a:p>
        </p:txBody>
      </p:sp>
      <p:sp>
        <p:nvSpPr>
          <p:cNvPr id="4" name="Google Shape;4;n"/>
          <p:cNvSpPr txBox="1">
            <a:spLocks noGrp="1"/>
          </p:cNvSpPr>
          <p:nvPr>
            <p:ph type="dt" idx="10"/>
          </p:nvPr>
        </p:nvSpPr>
        <p:spPr>
          <a:xfrm>
            <a:off x="3963987" y="0"/>
            <a:ext cx="3032125" cy="463550"/>
          </a:xfrm>
          <a:prstGeom prst="rect">
            <a:avLst/>
          </a:prstGeom>
          <a:noFill/>
          <a:ln>
            <a:noFill/>
          </a:ln>
        </p:spPr>
        <p:txBody>
          <a:bodyPr spcFirstLastPara="1" wrap="square" lIns="93025" tIns="46500" rIns="93025" bIns="46500" anchor="t" anchorCtr="0">
            <a:noAutofit/>
          </a:bodyPr>
          <a:lstStyle>
            <a:lvl1pPr marR="0" lvl="0"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9pPr>
          </a:lstStyle>
          <a:p>
            <a:endParaRPr/>
          </a:p>
        </p:txBody>
      </p:sp>
      <p:sp>
        <p:nvSpPr>
          <p:cNvPr id="5" name="Google Shape;5;n"/>
          <p:cNvSpPr>
            <a:spLocks noGrp="1" noRot="1" noChangeAspect="1"/>
          </p:cNvSpPr>
          <p:nvPr>
            <p:ph type="sldImg" idx="3"/>
          </p:nvPr>
        </p:nvSpPr>
        <p:spPr>
          <a:xfrm>
            <a:off x="1177925" y="696912"/>
            <a:ext cx="4641850" cy="34813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0087" y="4410075"/>
            <a:ext cx="5597525" cy="4176712"/>
          </a:xfrm>
          <a:prstGeom prst="rect">
            <a:avLst/>
          </a:prstGeom>
          <a:noFill/>
          <a:ln>
            <a:noFill/>
          </a:ln>
        </p:spPr>
        <p:txBody>
          <a:bodyPr spcFirstLastPara="1" wrap="square" lIns="93025" tIns="46500" rIns="93025" bIns="465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818562"/>
            <a:ext cx="3032125" cy="463550"/>
          </a:xfrm>
          <a:prstGeom prst="rect">
            <a:avLst/>
          </a:prstGeom>
          <a:noFill/>
          <a:ln>
            <a:noFill/>
          </a:ln>
        </p:spPr>
        <p:txBody>
          <a:bodyPr spcFirstLastPara="1" wrap="square" lIns="93025" tIns="46500" rIns="93025" bIns="46500" anchor="b" anchorCtr="0">
            <a:noAutofit/>
          </a:bodyPr>
          <a:lstStyle>
            <a:lvl1pPr marR="0" lvl="0"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1pPr>
            <a:lvl2pPr marR="0" lvl="1"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2pPr>
            <a:lvl3pPr marR="0" lvl="2"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3pPr>
            <a:lvl4pPr marR="0" lvl="3"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4pPr>
            <a:lvl5pPr marR="0" lvl="4"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5pPr>
            <a:lvl6pPr marR="0" lvl="5"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6pPr>
            <a:lvl7pPr marR="0" lvl="6"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7pPr>
            <a:lvl8pPr marR="0" lvl="7"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8pPr>
            <a:lvl9pPr marR="0" lvl="8" algn="l" rtl="0">
              <a:lnSpc>
                <a:spcPct val="100000"/>
              </a:lnSpc>
              <a:spcBef>
                <a:spcPts val="0"/>
              </a:spcBef>
              <a:spcAft>
                <a:spcPts val="0"/>
              </a:spcAft>
              <a:buSzPts val="1400"/>
              <a:buNone/>
              <a:defRPr sz="2000" b="0" i="1" u="none" strike="noStrike" cap="none">
                <a:solidFill>
                  <a:srgbClr val="000000"/>
                </a:solidFill>
                <a:latin typeface="Georgia"/>
                <a:ea typeface="Georgia"/>
                <a:cs typeface="Georgia"/>
                <a:sym typeface="Georgia"/>
              </a:defRPr>
            </a:lvl9pPr>
          </a:lstStyle>
          <a:p>
            <a:endParaRPr/>
          </a:p>
        </p:txBody>
      </p:sp>
      <p:sp>
        <p:nvSpPr>
          <p:cNvPr id="8" name="Google Shape;8;n"/>
          <p:cNvSpPr txBox="1">
            <a:spLocks noGrp="1"/>
          </p:cNvSpPr>
          <p:nvPr>
            <p:ph type="sldNum" idx="12"/>
          </p:nvPr>
        </p:nvSpPr>
        <p:spPr>
          <a:xfrm>
            <a:off x="3963987" y="8818562"/>
            <a:ext cx="3032125" cy="463550"/>
          </a:xfrm>
          <a:prstGeom prst="rect">
            <a:avLst/>
          </a:prstGeom>
          <a:noFill/>
          <a:ln>
            <a:noFill/>
          </a:ln>
        </p:spPr>
        <p:txBody>
          <a:bodyPr spcFirstLastPara="1" wrap="square" lIns="93025" tIns="46500" rIns="93025" bIns="465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10" name="Google Shape;110;p1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87" name="Google Shape;187;p1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94" name="Google Shape;194;p2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39" name="Google Shape;239;p2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46" name="Google Shape;246;p2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55" name="Google Shape;255;p2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63" name="Google Shape;263;p2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70" name="Google Shape;270;p2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77" name="Google Shape;277;p2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17" name="Google Shape;117;p1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84" name="Google Shape;284;p2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91" name="Google Shape;291;p3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298" name="Google Shape;298;p3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56" name="Google Shape;356;p3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63" name="Google Shape;363;p3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69" name="Google Shape;369;p3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76" name="Google Shape;376;p3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83" name="Google Shape;383;p3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fontScale="85000" lnSpcReduction="10000"/>
          </a:bodyPr>
          <a:lstStyle/>
          <a:p>
            <a:r>
              <a:rPr lang="en-GB" b="1" dirty="0"/>
              <a:t>Faculty Notes:</a:t>
            </a:r>
          </a:p>
          <a:p>
            <a:r>
              <a:rPr lang="en-GB" b="0" dirty="0"/>
              <a:t>Review</a:t>
            </a:r>
            <a:r>
              <a:rPr lang="en-GB" b="0" baseline="0" dirty="0"/>
              <a:t> the slide content and Participant Notes with the participants.</a:t>
            </a:r>
          </a:p>
          <a:p>
            <a:r>
              <a:rPr lang="en-GB" b="0" baseline="0" dirty="0"/>
              <a:t>Animation on slide.</a:t>
            </a:r>
          </a:p>
          <a:p>
            <a:r>
              <a:rPr lang="en-GB" b="0" baseline="0" dirty="0"/>
              <a:t>On Display: Desired Characteristics / Arrow / Good Software</a:t>
            </a:r>
          </a:p>
          <a:p>
            <a:r>
              <a:rPr lang="en-GB" b="0" baseline="0" dirty="0"/>
              <a:t>On clicks 1-5: Usability, Scalability, Flexibility, Maintainability, Performance requirements</a:t>
            </a:r>
            <a:endParaRPr lang="en-GB" b="0" dirty="0"/>
          </a:p>
          <a:p>
            <a:endParaRPr lang="en-GB" b="1" dirty="0"/>
          </a:p>
          <a:p>
            <a:r>
              <a:rPr lang="en-GB" b="1" dirty="0"/>
              <a:t>Participant Notes:</a:t>
            </a:r>
          </a:p>
          <a:p>
            <a:pPr marL="85725" indent="-85725">
              <a:buFont typeface="Arial" pitchFamily="34" charset="0"/>
              <a:buChar char="•"/>
            </a:pPr>
            <a:r>
              <a:rPr lang="en-US" sz="1000" dirty="0"/>
              <a:t>Meeting complex requirements and incorporating desired characteristics/properties requires a systematic engineering approach. </a:t>
            </a:r>
          </a:p>
          <a:p>
            <a:pPr marL="266700" lvl="1" indent="-85725">
              <a:buFont typeface="Courier New" pitchFamily="49" charset="0"/>
              <a:buChar char="o"/>
            </a:pPr>
            <a:r>
              <a:rPr lang="en-US" baseline="0" dirty="0"/>
              <a:t>Usability: </a:t>
            </a:r>
            <a:r>
              <a:rPr lang="en-US" dirty="0"/>
              <a:t>R</a:t>
            </a:r>
            <a:r>
              <a:rPr lang="en-US" baseline="0" dirty="0"/>
              <a:t>efers to the ease of use</a:t>
            </a:r>
          </a:p>
          <a:p>
            <a:pPr marL="266700" lvl="1" indent="-85725">
              <a:buFont typeface="Courier New" pitchFamily="49" charset="0"/>
              <a:buChar char="o"/>
            </a:pPr>
            <a:r>
              <a:rPr lang="fi-FI" dirty="0"/>
              <a:t>Scalability:</a:t>
            </a:r>
            <a:r>
              <a:rPr lang="en-US" baseline="0" dirty="0"/>
              <a:t> </a:t>
            </a:r>
            <a:r>
              <a:rPr lang="en-US" dirty="0"/>
              <a:t>The degree to which an application can support an increase in processing volume or in number of users</a:t>
            </a:r>
          </a:p>
          <a:p>
            <a:pPr marL="266700" lvl="1" indent="-85725">
              <a:buFont typeface="Courier New" pitchFamily="49" charset="0"/>
              <a:buChar char="o"/>
            </a:pPr>
            <a:r>
              <a:rPr lang="en-US" dirty="0"/>
              <a:t>Flexibility: The ability of</a:t>
            </a:r>
            <a:r>
              <a:rPr lang="en-US" baseline="0" dirty="0"/>
              <a:t> a software to change swiftly</a:t>
            </a:r>
          </a:p>
          <a:p>
            <a:pPr marL="266700" lvl="1" indent="-85725">
              <a:buFont typeface="Courier New" pitchFamily="49" charset="0"/>
              <a:buChar char="o"/>
            </a:pPr>
            <a:r>
              <a:rPr lang="en-US" baseline="0" dirty="0"/>
              <a:t>Maintainability:</a:t>
            </a:r>
            <a:r>
              <a:rPr lang="en-US" dirty="0"/>
              <a:t> </a:t>
            </a:r>
            <a:r>
              <a:rPr lang="en-US" dirty="0">
                <a:solidFill>
                  <a:srgbClr val="000000"/>
                </a:solidFill>
              </a:rPr>
              <a:t>The ability to perform preventive and remedial maintenance activities on the infrastructure</a:t>
            </a:r>
          </a:p>
          <a:p>
            <a:pPr marL="266700" lvl="2" indent="-85725">
              <a:buFont typeface="Courier New" pitchFamily="49" charset="0"/>
              <a:buChar char="o"/>
              <a:defRPr/>
            </a:pPr>
            <a:r>
              <a:rPr lang="en-US" dirty="0">
                <a:solidFill>
                  <a:srgbClr val="000000"/>
                </a:solidFill>
              </a:rPr>
              <a:t>Performance Requirements:</a:t>
            </a:r>
            <a:r>
              <a:rPr lang="en-US" dirty="0"/>
              <a:t> </a:t>
            </a:r>
            <a:r>
              <a:rPr lang="fi-FI" dirty="0">
                <a:solidFill>
                  <a:srgbClr val="000000"/>
                </a:solidFill>
              </a:rPr>
              <a:t>The response time of the system to reacte to a user request</a:t>
            </a:r>
            <a:endParaRPr lang="en-US" dirty="0"/>
          </a:p>
          <a:p>
            <a:pPr marL="85725" indent="-85725">
              <a:buFont typeface="Arial" pitchFamily="34" charset="0"/>
              <a:buChar char="•"/>
            </a:pPr>
            <a:r>
              <a:rPr lang="en-US" sz="1000" dirty="0"/>
              <a:t>When programmers</a:t>
            </a:r>
            <a:r>
              <a:rPr lang="en-US" sz="1000" baseline="0" dirty="0"/>
              <a:t> do not follow </a:t>
            </a:r>
            <a:r>
              <a:rPr lang="en-US" sz="1000" dirty="0"/>
              <a:t>a systematic approach,</a:t>
            </a:r>
            <a:r>
              <a:rPr lang="en-US" sz="1000" baseline="0" dirty="0"/>
              <a:t> the software design is bad.</a:t>
            </a:r>
          </a:p>
        </p:txBody>
      </p:sp>
      <p:sp>
        <p:nvSpPr>
          <p:cNvPr id="8" name="Slide Number Placeholder 7"/>
          <p:cNvSpPr>
            <a:spLocks noGrp="1"/>
          </p:cNvSpPr>
          <p:nvPr>
            <p:ph type="sldNum" sz="quarter" idx="12"/>
          </p:nvPr>
        </p:nvSpPr>
        <p:spPr/>
        <p:txBody>
          <a:bodyPr/>
          <a:lstStyle/>
          <a:p>
            <a:fld id="{27CE0CED-C9FC-4C42-8AD7-7E9A6B171AE0}" type="slidenum">
              <a:rPr lang="en-GB" smtClean="0"/>
              <a:pPr/>
              <a:t>29</a:t>
            </a:fld>
            <a:endParaRPr lang="en-GB" dirty="0"/>
          </a:p>
        </p:txBody>
      </p:sp>
      <p:sp>
        <p:nvSpPr>
          <p:cNvPr id="9" name="Footer Placeholder 8"/>
          <p:cNvSpPr>
            <a:spLocks noGrp="1"/>
          </p:cNvSpPr>
          <p:nvPr>
            <p:ph type="ftr" sz="quarter" idx="13"/>
          </p:nvPr>
        </p:nvSpPr>
        <p:spPr/>
        <p:txBody>
          <a:bodyPr/>
          <a:lstStyle/>
          <a:p>
            <a:r>
              <a:rPr lang="en-GB" dirty="0"/>
              <a:t>Copyright © Accenture 2011</a:t>
            </a:r>
          </a:p>
        </p:txBody>
      </p:sp>
      <p:sp>
        <p:nvSpPr>
          <p:cNvPr id="10" name="Header Placeholder 9"/>
          <p:cNvSpPr>
            <a:spLocks noGrp="1"/>
          </p:cNvSpPr>
          <p:nvPr>
            <p:ph type="hdr" sz="quarter" idx="14"/>
          </p:nvPr>
        </p:nvSpPr>
        <p:spPr/>
        <p:txBody>
          <a:bodyPr/>
          <a:lstStyle/>
          <a:p>
            <a:r>
              <a:rPr lang="en-GB" dirty="0"/>
              <a:t>ADF 2.0: Java: Reuse OOP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fontScale="85000" lnSpcReduction="20000"/>
          </a:bodyPr>
          <a:lstStyle/>
          <a:p>
            <a:r>
              <a:rPr lang="en-GB" b="1" dirty="0"/>
              <a:t>Faculty Notes:</a:t>
            </a:r>
          </a:p>
          <a:p>
            <a:r>
              <a:rPr lang="en-GB" b="0" dirty="0"/>
              <a:t>Review</a:t>
            </a:r>
            <a:r>
              <a:rPr lang="en-GB" b="0" baseline="0" dirty="0"/>
              <a:t> the slide content and Participant Notes with the participants.</a:t>
            </a:r>
            <a:endParaRPr lang="en-GB" b="0" dirty="0"/>
          </a:p>
          <a:p>
            <a:endParaRPr lang="en-GB" b="1" dirty="0"/>
          </a:p>
          <a:p>
            <a:pPr>
              <a:defRPr/>
            </a:pPr>
            <a:r>
              <a:rPr lang="en-GB" b="1" dirty="0"/>
              <a:t>Participant Notes:</a:t>
            </a:r>
          </a:p>
          <a:p>
            <a:pPr marL="85725" marR="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en-GB" dirty="0"/>
              <a:t>Your class may be producing</a:t>
            </a:r>
            <a:r>
              <a:rPr lang="en-GB" baseline="0" dirty="0"/>
              <a:t> the desired output, however, it may not be the best possible way to do things. </a:t>
            </a:r>
          </a:p>
          <a:p>
            <a:pPr marL="85725" marR="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en-GB" baseline="0" dirty="0"/>
              <a:t>The way to achieve the best outcome has to do with good design.</a:t>
            </a:r>
          </a:p>
          <a:p>
            <a:pPr marL="85725" marR="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If, for example, a programmer needs to fix a bug</a:t>
            </a:r>
            <a:r>
              <a:rPr lang="en-US" baseline="0" dirty="0"/>
              <a:t> </a:t>
            </a:r>
            <a:r>
              <a:rPr lang="en-US" dirty="0"/>
              <a:t>or to add new functionality to an existing program,</a:t>
            </a:r>
            <a:r>
              <a:rPr lang="en-US" baseline="0" dirty="0"/>
              <a:t> the task may </a:t>
            </a:r>
            <a:r>
              <a:rPr lang="en-US" dirty="0"/>
              <a:t>be easy and obvious if the programmer has used </a:t>
            </a:r>
            <a:r>
              <a:rPr lang="en-US" u="sng" dirty="0"/>
              <a:t>well-designed classes</a:t>
            </a:r>
            <a:r>
              <a:rPr lang="en-US" dirty="0"/>
              <a:t>. </a:t>
            </a:r>
          </a:p>
          <a:p>
            <a:pPr marL="85725" marR="0" indent="-85725"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However,</a:t>
            </a:r>
            <a:r>
              <a:rPr lang="en-US" baseline="0" dirty="0"/>
              <a:t> </a:t>
            </a:r>
            <a:r>
              <a:rPr lang="en-US" dirty="0"/>
              <a:t>if the </a:t>
            </a:r>
            <a:r>
              <a:rPr lang="en-US" u="sng" dirty="0"/>
              <a:t>classes are badly designed</a:t>
            </a:r>
            <a:r>
              <a:rPr lang="en-US" baseline="0" dirty="0"/>
              <a:t>, the task </a:t>
            </a:r>
            <a:r>
              <a:rPr lang="en-US" dirty="0"/>
              <a:t>may well be very difficult and involve a great deal of work.</a:t>
            </a:r>
          </a:p>
          <a:p>
            <a:pPr marL="85725" indent="-85725">
              <a:buFont typeface="Arial" pitchFamily="34" charset="0"/>
              <a:buChar char="•"/>
            </a:pPr>
            <a:r>
              <a:rPr lang="en-US" dirty="0"/>
              <a:t>In larger applications, the effect of using bad design starts with the original implementation, but has a ripple effect:</a:t>
            </a:r>
          </a:p>
          <a:p>
            <a:pPr marL="266700" lvl="1" indent="-85725">
              <a:buFont typeface="Courier New" pitchFamily="49" charset="0"/>
              <a:buChar char="o"/>
            </a:pPr>
            <a:r>
              <a:rPr lang="en-US" dirty="0"/>
              <a:t>If the implementation starts with a bad structure, finishing it might later become overly complex. </a:t>
            </a:r>
          </a:p>
          <a:p>
            <a:pPr marL="266700" lvl="1" indent="-85725">
              <a:buFont typeface="Courier New" pitchFamily="49" charset="0"/>
              <a:buChar char="o"/>
            </a:pPr>
            <a:r>
              <a:rPr lang="en-US" dirty="0"/>
              <a:t>The complete program may not be finished, or might contain bugs, or it could take a lot longer to build than necessary.</a:t>
            </a:r>
          </a:p>
          <a:p>
            <a:pPr marL="182880" marR="0" indent="-9144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GB" b="1" dirty="0">
              <a:solidFill>
                <a:srgbClr val="C00000"/>
              </a:solidFill>
            </a:endParaRPr>
          </a:p>
          <a:p>
            <a:endParaRPr lang="en-GB" b="1" dirty="0"/>
          </a:p>
          <a:p>
            <a:endParaRPr lang="en-US" sz="1000" dirty="0"/>
          </a:p>
          <a:p>
            <a:endParaRPr lang="en-US" sz="1000" dirty="0"/>
          </a:p>
        </p:txBody>
      </p:sp>
      <p:sp>
        <p:nvSpPr>
          <p:cNvPr id="8" name="Slide Number Placeholder 7"/>
          <p:cNvSpPr>
            <a:spLocks noGrp="1"/>
          </p:cNvSpPr>
          <p:nvPr>
            <p:ph type="sldNum" sz="quarter" idx="12"/>
          </p:nvPr>
        </p:nvSpPr>
        <p:spPr/>
        <p:txBody>
          <a:bodyPr/>
          <a:lstStyle/>
          <a:p>
            <a:fld id="{27CE0CED-C9FC-4C42-8AD7-7E9A6B171AE0}" type="slidenum">
              <a:rPr lang="en-GB" smtClean="0"/>
              <a:pPr/>
              <a:t>30</a:t>
            </a:fld>
            <a:endParaRPr lang="en-GB" dirty="0"/>
          </a:p>
        </p:txBody>
      </p:sp>
      <p:sp>
        <p:nvSpPr>
          <p:cNvPr id="9" name="Footer Placeholder 8"/>
          <p:cNvSpPr>
            <a:spLocks noGrp="1"/>
          </p:cNvSpPr>
          <p:nvPr>
            <p:ph type="ftr" sz="quarter" idx="13"/>
          </p:nvPr>
        </p:nvSpPr>
        <p:spPr/>
        <p:txBody>
          <a:bodyPr/>
          <a:lstStyle/>
          <a:p>
            <a:r>
              <a:rPr lang="en-GB" dirty="0"/>
              <a:t>Copyright © Accenture 2011</a:t>
            </a:r>
          </a:p>
        </p:txBody>
      </p:sp>
      <p:sp>
        <p:nvSpPr>
          <p:cNvPr id="10" name="Header Placeholder 9"/>
          <p:cNvSpPr>
            <a:spLocks noGrp="1"/>
          </p:cNvSpPr>
          <p:nvPr>
            <p:ph type="hdr" sz="quarter" idx="14"/>
          </p:nvPr>
        </p:nvSpPr>
        <p:spPr/>
        <p:txBody>
          <a:bodyPr/>
          <a:lstStyle/>
          <a:p>
            <a:r>
              <a:rPr lang="en-GB" dirty="0"/>
              <a:t>ADF 2.0: Java: Reuse OOP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24" name="Google Shape;124;p1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fontScale="85000" lnSpcReduction="10000"/>
          </a:bodyPr>
          <a:lstStyle/>
          <a:p>
            <a:r>
              <a:rPr lang="en-GB" b="1" dirty="0"/>
              <a:t>Faculty Notes:</a:t>
            </a:r>
          </a:p>
          <a:p>
            <a:r>
              <a:rPr lang="en-GB" b="0" dirty="0"/>
              <a:t>Review</a:t>
            </a:r>
            <a:r>
              <a:rPr lang="en-GB" b="0" baseline="0" dirty="0"/>
              <a:t> the slide content and Participant Notes with the participants.</a:t>
            </a:r>
          </a:p>
          <a:p>
            <a:r>
              <a:rPr lang="en-GB" b="0" baseline="0" dirty="0"/>
              <a:t>Animation on slide.</a:t>
            </a:r>
          </a:p>
          <a:p>
            <a:r>
              <a:rPr lang="en-GB" b="0" baseline="0" dirty="0"/>
              <a:t>On display: Cohesion</a:t>
            </a:r>
          </a:p>
          <a:p>
            <a:r>
              <a:rPr lang="en-GB" b="0" baseline="0" dirty="0"/>
              <a:t>On clicks 1-3: Cohesion characteristics</a:t>
            </a:r>
            <a:endParaRPr lang="en-GB" b="0" dirty="0"/>
          </a:p>
          <a:p>
            <a:endParaRPr lang="en-GB" b="1" dirty="0"/>
          </a:p>
          <a:p>
            <a:r>
              <a:rPr lang="en-GB" b="1" dirty="0"/>
              <a:t>Participant Notes:</a:t>
            </a:r>
          </a:p>
          <a:p>
            <a:pPr marL="85725" indent="-85725">
              <a:buFont typeface="Arial" pitchFamily="34" charset="0"/>
              <a:buChar char="•"/>
            </a:pPr>
            <a:r>
              <a:rPr lang="en-GB" dirty="0"/>
              <a:t>Understanding terms like Cohesion and Cohesiveness is important to understanding OO Principles. </a:t>
            </a:r>
          </a:p>
          <a:p>
            <a:pPr marL="85725" indent="-85725">
              <a:buFont typeface="Arial" pitchFamily="34" charset="0"/>
              <a:buChar char="•"/>
            </a:pPr>
            <a:r>
              <a:rPr lang="en-GB" dirty="0"/>
              <a:t>Before OO programing people did not always use cohesion in their design. Cohesion is a principle of good design. </a:t>
            </a:r>
          </a:p>
          <a:p>
            <a:pPr marL="85725" indent="-85725">
              <a:buFont typeface="Arial" pitchFamily="34" charset="0"/>
              <a:buChar char="•"/>
            </a:pPr>
            <a:r>
              <a:rPr lang="en-GB" dirty="0">
                <a:effectLst/>
              </a:rPr>
              <a:t>Elements with low cohesion often suffer from being hard to comprehend, reuse, maintain, and change.</a:t>
            </a:r>
            <a:endParaRPr lang="en-GB" b="1" dirty="0">
              <a:solidFill>
                <a:srgbClr val="C00000"/>
              </a:solidFill>
            </a:endParaRPr>
          </a:p>
          <a:p>
            <a:pPr marL="85725" indent="-85725">
              <a:buFont typeface="Arial" pitchFamily="34" charset="0"/>
              <a:buChar char="•"/>
            </a:pPr>
            <a:r>
              <a:rPr lang="en-GB" dirty="0"/>
              <a:t>Before moving on to discuss Design Patterns, it is important to understand some terms like Cohesion and Cohesiveness.</a:t>
            </a:r>
            <a:endParaRPr lang="en-GB" b="1" dirty="0"/>
          </a:p>
          <a:p>
            <a:pPr marL="85725" indent="-85725">
              <a:buFont typeface="Arial" pitchFamily="34" charset="0"/>
              <a:buChar char="•"/>
            </a:pPr>
            <a:r>
              <a:rPr lang="en-US" dirty="0"/>
              <a:t>You can achieve</a:t>
            </a:r>
            <a:r>
              <a:rPr lang="en-US" baseline="0" dirty="0"/>
              <a:t> high cohesion by: </a:t>
            </a:r>
          </a:p>
          <a:p>
            <a:pPr marL="266700" indent="-85725">
              <a:buFont typeface="Courier New" pitchFamily="49" charset="0"/>
              <a:buChar char="o"/>
            </a:pPr>
            <a:r>
              <a:rPr lang="en-US" dirty="0"/>
              <a:t>Keeping related</a:t>
            </a:r>
            <a:r>
              <a:rPr lang="en-US" baseline="0" dirty="0"/>
              <a:t> methods in a class.</a:t>
            </a:r>
          </a:p>
          <a:p>
            <a:pPr marL="266700" indent="-85725">
              <a:buFont typeface="Courier New" pitchFamily="49" charset="0"/>
              <a:buChar char="o"/>
            </a:pPr>
            <a:r>
              <a:rPr lang="en-US" baseline="0" dirty="0"/>
              <a:t>Moving unrelated methods to other classes.</a:t>
            </a:r>
            <a:endParaRPr lang="en-US" dirty="0"/>
          </a:p>
          <a:p>
            <a:endParaRPr lang="en-US" dirty="0"/>
          </a:p>
        </p:txBody>
      </p:sp>
      <p:sp>
        <p:nvSpPr>
          <p:cNvPr id="4" name="Header Placeholder 3"/>
          <p:cNvSpPr>
            <a:spLocks noGrp="1"/>
          </p:cNvSpPr>
          <p:nvPr>
            <p:ph type="hdr" sz="quarter" idx="10"/>
          </p:nvPr>
        </p:nvSpPr>
        <p:spPr/>
        <p:txBody>
          <a:bodyPr/>
          <a:lstStyle/>
          <a:p>
            <a:r>
              <a:rPr lang="en-GB" dirty="0"/>
              <a:t>ADF 2.0: Java: Reuse OOP</a:t>
            </a:r>
          </a:p>
        </p:txBody>
      </p:sp>
      <p:sp>
        <p:nvSpPr>
          <p:cNvPr id="6" name="Footer Placeholder 5"/>
          <p:cNvSpPr>
            <a:spLocks noGrp="1"/>
          </p:cNvSpPr>
          <p:nvPr>
            <p:ph type="ftr" sz="quarter" idx="12"/>
          </p:nvPr>
        </p:nvSpPr>
        <p:spPr/>
        <p:txBody>
          <a:bodyPr/>
          <a:lstStyle/>
          <a:p>
            <a:r>
              <a:rPr lang="en-GB" dirty="0"/>
              <a:t>Copyright © Accenture 2011</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31</a:t>
            </a:fld>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a:bodyPr>
          <a:lstStyle/>
          <a:p>
            <a:r>
              <a:rPr lang="en-GB" b="1" dirty="0"/>
              <a:t>Faculty Notes:</a:t>
            </a:r>
          </a:p>
          <a:p>
            <a:r>
              <a:rPr lang="en-GB" b="0" dirty="0"/>
              <a:t>Review</a:t>
            </a:r>
            <a:r>
              <a:rPr lang="en-GB" b="0" baseline="0" dirty="0"/>
              <a:t> the slide content and Participant Notes with the participants.</a:t>
            </a:r>
          </a:p>
          <a:p>
            <a:r>
              <a:rPr lang="en-GB" b="0" baseline="0" dirty="0"/>
              <a:t>Animation on slide.</a:t>
            </a:r>
          </a:p>
          <a:p>
            <a:r>
              <a:rPr lang="en-GB" b="0" baseline="0" dirty="0"/>
              <a:t>On display: Coupling</a:t>
            </a:r>
          </a:p>
          <a:p>
            <a:r>
              <a:rPr lang="en-GB" b="0" baseline="0" dirty="0"/>
              <a:t>On clicks 1-3: Coupling characteristics</a:t>
            </a:r>
            <a:endParaRPr lang="en-GB" b="0" dirty="0"/>
          </a:p>
          <a:p>
            <a:endParaRPr lang="en-GB" b="1" dirty="0"/>
          </a:p>
          <a:p>
            <a:r>
              <a:rPr lang="en-GB" b="1" dirty="0"/>
              <a:t>Participant Notes:</a:t>
            </a:r>
          </a:p>
          <a:p>
            <a:pPr marL="85725" indent="-85725">
              <a:buFont typeface="Arial" pitchFamily="34" charset="0"/>
              <a:buChar char="•"/>
            </a:pPr>
            <a:r>
              <a:rPr lang="en-US" dirty="0"/>
              <a:t>You can achieve</a:t>
            </a:r>
            <a:r>
              <a:rPr lang="en-US" baseline="0" dirty="0"/>
              <a:t> low coupling by using interfaces. Interfaces </a:t>
            </a:r>
            <a:r>
              <a:rPr lang="en-US" dirty="0"/>
              <a:t>act like media that</a:t>
            </a:r>
            <a:r>
              <a:rPr lang="en-US" baseline="0" dirty="0"/>
              <a:t> </a:t>
            </a:r>
            <a:r>
              <a:rPr lang="en-US" dirty="0"/>
              <a:t>classes use to communicate</a:t>
            </a:r>
            <a:r>
              <a:rPr lang="en-US" baseline="0" dirty="0"/>
              <a:t> with each other. </a:t>
            </a:r>
          </a:p>
          <a:p>
            <a:pPr marL="85725" indent="-85725">
              <a:buFont typeface="Arial" pitchFamily="34" charset="0"/>
              <a:buChar char="•"/>
            </a:pPr>
            <a:r>
              <a:rPr lang="en-GB" baseline="0" dirty="0"/>
              <a:t>Good design has High Cohesion/Low Coupling.</a:t>
            </a:r>
            <a:endParaRPr lang="en-US" dirty="0"/>
          </a:p>
        </p:txBody>
      </p:sp>
      <p:sp>
        <p:nvSpPr>
          <p:cNvPr id="4" name="Header Placeholder 3"/>
          <p:cNvSpPr>
            <a:spLocks noGrp="1"/>
          </p:cNvSpPr>
          <p:nvPr>
            <p:ph type="hdr" sz="quarter" idx="10"/>
          </p:nvPr>
        </p:nvSpPr>
        <p:spPr/>
        <p:txBody>
          <a:bodyPr/>
          <a:lstStyle/>
          <a:p>
            <a:r>
              <a:rPr lang="en-GB" dirty="0"/>
              <a:t>ADF 2.0: Java: Reuse OOP</a:t>
            </a:r>
          </a:p>
        </p:txBody>
      </p:sp>
      <p:sp>
        <p:nvSpPr>
          <p:cNvPr id="6" name="Footer Placeholder 5"/>
          <p:cNvSpPr>
            <a:spLocks noGrp="1"/>
          </p:cNvSpPr>
          <p:nvPr>
            <p:ph type="ftr" sz="quarter" idx="12"/>
          </p:nvPr>
        </p:nvSpPr>
        <p:spPr/>
        <p:txBody>
          <a:bodyPr/>
          <a:lstStyle/>
          <a:p>
            <a:r>
              <a:rPr lang="en-GB" dirty="0"/>
              <a:t>Copyright © Accenture 2011</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32</a:t>
            </a:fld>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a:bodyPr>
          <a:lstStyle/>
          <a:p>
            <a:r>
              <a:rPr lang="en-GB" b="1" dirty="0"/>
              <a:t>Faculty Notes:</a:t>
            </a:r>
          </a:p>
          <a:p>
            <a:r>
              <a:rPr lang="en-GB" b="0" dirty="0"/>
              <a:t>Review</a:t>
            </a:r>
            <a:r>
              <a:rPr lang="en-GB" b="0" baseline="0" dirty="0"/>
              <a:t> the slide content with the participants.</a:t>
            </a:r>
          </a:p>
          <a:p>
            <a:r>
              <a:rPr lang="en-GB" b="0" baseline="0" dirty="0"/>
              <a:t>Animation on slide.</a:t>
            </a:r>
          </a:p>
          <a:p>
            <a:r>
              <a:rPr lang="en-GB" b="0" baseline="0" dirty="0"/>
              <a:t>On display: Low Coupling</a:t>
            </a:r>
          </a:p>
          <a:p>
            <a:r>
              <a:rPr lang="en-GB" b="0" baseline="0" dirty="0"/>
              <a:t>On click: Low coupling characteristics</a:t>
            </a:r>
            <a:endParaRPr lang="en-GB" b="0" dirty="0"/>
          </a:p>
          <a:p>
            <a:endParaRPr lang="en-GB" b="1" dirty="0"/>
          </a:p>
          <a:p>
            <a:pPr marL="0" marR="0" indent="0" algn="l" defTabSz="914400" rtl="0" eaLnBrk="1" fontAlgn="auto" latinLnBrk="0" hangingPunct="1">
              <a:lnSpc>
                <a:spcPct val="100000"/>
              </a:lnSpc>
              <a:spcBef>
                <a:spcPts val="0"/>
              </a:spcBef>
              <a:spcAft>
                <a:spcPts val="0"/>
              </a:spcAft>
              <a:buClrTx/>
              <a:buSzTx/>
              <a:buFontTx/>
              <a:buNone/>
              <a:tabLst/>
              <a:defRPr/>
            </a:pPr>
            <a:r>
              <a:rPr lang="en-GB" b="1" dirty="0"/>
              <a:t>Participant Notes:</a:t>
            </a:r>
          </a:p>
          <a:p>
            <a:r>
              <a:rPr lang="en-GB" b="0" dirty="0"/>
              <a:t>N/A</a:t>
            </a:r>
          </a:p>
          <a:p>
            <a:endParaRPr lang="en-US" dirty="0"/>
          </a:p>
        </p:txBody>
      </p:sp>
      <p:sp>
        <p:nvSpPr>
          <p:cNvPr id="4" name="Header Placeholder 3"/>
          <p:cNvSpPr>
            <a:spLocks noGrp="1"/>
          </p:cNvSpPr>
          <p:nvPr>
            <p:ph type="hdr" sz="quarter" idx="10"/>
          </p:nvPr>
        </p:nvSpPr>
        <p:spPr/>
        <p:txBody>
          <a:bodyPr/>
          <a:lstStyle/>
          <a:p>
            <a:r>
              <a:rPr lang="en-GB" dirty="0"/>
              <a:t>ADF 2.0: Java: Reuse OOP</a:t>
            </a:r>
          </a:p>
        </p:txBody>
      </p:sp>
      <p:sp>
        <p:nvSpPr>
          <p:cNvPr id="6" name="Footer Placeholder 5"/>
          <p:cNvSpPr>
            <a:spLocks noGrp="1"/>
          </p:cNvSpPr>
          <p:nvPr>
            <p:ph type="ftr" sz="quarter" idx="12"/>
          </p:nvPr>
        </p:nvSpPr>
        <p:spPr/>
        <p:txBody>
          <a:bodyPr/>
          <a:lstStyle/>
          <a:p>
            <a:r>
              <a:rPr lang="en-GB" dirty="0"/>
              <a:t>Copyright © Accenture 2011</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33</a:t>
            </a:fld>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fontScale="85000" lnSpcReduction="20000"/>
          </a:bodyPr>
          <a:lstStyle/>
          <a:p>
            <a:r>
              <a:rPr lang="en-GB" b="1" dirty="0"/>
              <a:t>Faculty Notes:</a:t>
            </a:r>
          </a:p>
          <a:p>
            <a:r>
              <a:rPr lang="en-GB" b="0" dirty="0"/>
              <a:t>Review</a:t>
            </a:r>
            <a:r>
              <a:rPr lang="en-GB" b="0" baseline="0" dirty="0"/>
              <a:t> the slide content and Participant Notes with the participants.</a:t>
            </a:r>
          </a:p>
          <a:p>
            <a:r>
              <a:rPr lang="en-GB" b="0" baseline="0" dirty="0"/>
              <a:t>Animation on slide.</a:t>
            </a:r>
          </a:p>
          <a:p>
            <a:r>
              <a:rPr lang="en-GB" b="0" baseline="0" dirty="0"/>
              <a:t>On display: Question</a:t>
            </a:r>
          </a:p>
          <a:p>
            <a:r>
              <a:rPr lang="en-GB" b="0" baseline="0" dirty="0"/>
              <a:t>On click: Answers</a:t>
            </a:r>
            <a:endParaRPr lang="en-GB" b="0" dirty="0"/>
          </a:p>
          <a:p>
            <a:endParaRPr lang="en-GB" b="1" dirty="0"/>
          </a:p>
          <a:p>
            <a:r>
              <a:rPr lang="en-GB" b="1" dirty="0"/>
              <a:t>Participant Notes:</a:t>
            </a:r>
          </a:p>
          <a:p>
            <a:r>
              <a:rPr lang="en-US" dirty="0"/>
              <a:t>Interfaces define a contract that a class (an implementation) must satisfy.</a:t>
            </a:r>
          </a:p>
          <a:p>
            <a:pPr marL="85725" indent="-85725">
              <a:buFont typeface="Arial" pitchFamily="34" charset="0"/>
              <a:buChar char="•"/>
            </a:pPr>
            <a:r>
              <a:rPr lang="en-US" dirty="0"/>
              <a:t>If a class implements an interface, the class promises to conform to a standard. </a:t>
            </a:r>
          </a:p>
          <a:p>
            <a:pPr marL="85725" indent="-85725">
              <a:buFont typeface="Arial" pitchFamily="34" charset="0"/>
              <a:buChar char="•"/>
            </a:pPr>
            <a:r>
              <a:rPr lang="en-US" dirty="0"/>
              <a:t>Another class which may be a consumer of this class, accesses it through its interface. </a:t>
            </a:r>
          </a:p>
          <a:p>
            <a:pPr marL="85725" indent="-85725">
              <a:buFont typeface="Arial" pitchFamily="34" charset="0"/>
              <a:buChar char="•"/>
            </a:pPr>
            <a:r>
              <a:rPr lang="en-US" dirty="0"/>
              <a:t>An interface acts like a contract between these two classes.</a:t>
            </a:r>
          </a:p>
          <a:p>
            <a:pPr marL="171450" indent="-171450">
              <a:buFont typeface="Arial" pitchFamily="34" charset="0"/>
              <a:buChar char="•"/>
            </a:pPr>
            <a:endParaRPr lang="en-US" dirty="0"/>
          </a:p>
          <a:p>
            <a:r>
              <a:rPr lang="en-US" dirty="0"/>
              <a:t>Interfaces:</a:t>
            </a:r>
          </a:p>
          <a:p>
            <a:pPr marL="85725" indent="-85725">
              <a:buFont typeface="Arial" pitchFamily="34" charset="0"/>
              <a:buChar char="•"/>
            </a:pPr>
            <a:r>
              <a:rPr lang="en-US" dirty="0"/>
              <a:t>Also, provide a level of abstraction that makes programs easier to understand.</a:t>
            </a:r>
          </a:p>
          <a:p>
            <a:pPr marL="85725" indent="-85725">
              <a:buFont typeface="Arial" pitchFamily="34" charset="0"/>
              <a:buChar char="•"/>
            </a:pPr>
            <a:r>
              <a:rPr lang="en-US" dirty="0"/>
              <a:t>Allow developers to show the general way that code behaves without having to get into the details.</a:t>
            </a:r>
          </a:p>
        </p:txBody>
      </p:sp>
      <p:sp>
        <p:nvSpPr>
          <p:cNvPr id="4" name="Header Placeholder 3"/>
          <p:cNvSpPr>
            <a:spLocks noGrp="1"/>
          </p:cNvSpPr>
          <p:nvPr>
            <p:ph type="hdr" sz="quarter" idx="10"/>
          </p:nvPr>
        </p:nvSpPr>
        <p:spPr/>
        <p:txBody>
          <a:bodyPr/>
          <a:lstStyle/>
          <a:p>
            <a:r>
              <a:rPr lang="en-GB" dirty="0"/>
              <a:t>ADF 2.0: Java: Reuse OOP</a:t>
            </a:r>
          </a:p>
        </p:txBody>
      </p:sp>
      <p:sp>
        <p:nvSpPr>
          <p:cNvPr id="6" name="Footer Placeholder 5"/>
          <p:cNvSpPr>
            <a:spLocks noGrp="1"/>
          </p:cNvSpPr>
          <p:nvPr>
            <p:ph type="ftr" sz="quarter" idx="12"/>
          </p:nvPr>
        </p:nvSpPr>
        <p:spPr/>
        <p:txBody>
          <a:bodyPr/>
          <a:lstStyle/>
          <a:p>
            <a:r>
              <a:rPr lang="en-GB" dirty="0"/>
              <a:t>Copyright © Accenture 2011</a:t>
            </a:r>
          </a:p>
        </p:txBody>
      </p:sp>
      <p:sp>
        <p:nvSpPr>
          <p:cNvPr id="7" name="Slide Number Placeholder 6"/>
          <p:cNvSpPr>
            <a:spLocks noGrp="1"/>
          </p:cNvSpPr>
          <p:nvPr>
            <p:ph type="sldNum" sz="quarter" idx="13"/>
          </p:nvPr>
        </p:nvSpPr>
        <p:spPr/>
        <p:txBody>
          <a:bodyPr/>
          <a:lstStyle/>
          <a:p>
            <a:fld id="{27CE0CED-C9FC-4C42-8AD7-7E9A6B171AE0}" type="slidenum">
              <a:rPr lang="en-GB" smtClean="0"/>
              <a:pPr/>
              <a:t>34</a:t>
            </a:fld>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6913"/>
            <a:ext cx="4641850" cy="3481387"/>
          </a:xfrm>
        </p:spPr>
      </p:sp>
      <p:sp>
        <p:nvSpPr>
          <p:cNvPr id="3" name="Notes Placeholder 2"/>
          <p:cNvSpPr>
            <a:spLocks noGrp="1"/>
          </p:cNvSpPr>
          <p:nvPr>
            <p:ph type="body" idx="1"/>
          </p:nvPr>
        </p:nvSpPr>
        <p:spPr/>
        <p:txBody>
          <a:bodyPr>
            <a:normAutofit/>
          </a:bodyPr>
          <a:lstStyle/>
          <a:p>
            <a:r>
              <a:rPr lang="en-GB" b="1" dirty="0"/>
              <a:t>Faculty Notes:</a:t>
            </a:r>
          </a:p>
          <a:p>
            <a:r>
              <a:rPr lang="en-GB" b="0" dirty="0"/>
              <a:t>Review</a:t>
            </a:r>
            <a:r>
              <a:rPr lang="en-GB" b="0" baseline="0" dirty="0"/>
              <a:t> the slide content and Participant Notes with the participants.</a:t>
            </a:r>
            <a:endParaRPr lang="en-GB" b="0" dirty="0"/>
          </a:p>
          <a:p>
            <a:endParaRPr lang="en-GB" b="1" dirty="0"/>
          </a:p>
          <a:p>
            <a:r>
              <a:rPr lang="en-GB" b="1" dirty="0"/>
              <a:t>Participant Notes:</a:t>
            </a:r>
          </a:p>
          <a:p>
            <a:r>
              <a:rPr lang="en-GB" dirty="0"/>
              <a:t>In terms of the time and effort you expend, quality class design will give you a solid payoff,</a:t>
            </a:r>
            <a:r>
              <a:rPr lang="en-GB" baseline="0" dirty="0"/>
              <a:t> especially </a:t>
            </a:r>
            <a:r>
              <a:rPr lang="en-GB" dirty="0"/>
              <a:t>later, when you need to make changes because requirements</a:t>
            </a:r>
            <a:r>
              <a:rPr lang="en-GB" baseline="0" dirty="0"/>
              <a:t> change or any other enhancements are required to be incorporated into the current design.</a:t>
            </a:r>
            <a:endParaRPr lang="en-GB" b="1" dirty="0">
              <a:solidFill>
                <a:srgbClr val="C00000"/>
              </a:solidFill>
            </a:endParaRPr>
          </a:p>
        </p:txBody>
      </p:sp>
      <p:sp>
        <p:nvSpPr>
          <p:cNvPr id="8" name="Slide Number Placeholder 7"/>
          <p:cNvSpPr>
            <a:spLocks noGrp="1"/>
          </p:cNvSpPr>
          <p:nvPr>
            <p:ph type="sldNum" sz="quarter" idx="12"/>
          </p:nvPr>
        </p:nvSpPr>
        <p:spPr/>
        <p:txBody>
          <a:bodyPr/>
          <a:lstStyle/>
          <a:p>
            <a:fld id="{27CE0CED-C9FC-4C42-8AD7-7E9A6B171AE0}" type="slidenum">
              <a:rPr lang="en-GB" smtClean="0"/>
              <a:pPr/>
              <a:t>35</a:t>
            </a:fld>
            <a:endParaRPr lang="en-GB" dirty="0"/>
          </a:p>
        </p:txBody>
      </p:sp>
      <p:sp>
        <p:nvSpPr>
          <p:cNvPr id="9" name="Footer Placeholder 8"/>
          <p:cNvSpPr>
            <a:spLocks noGrp="1"/>
          </p:cNvSpPr>
          <p:nvPr>
            <p:ph type="ftr" sz="quarter" idx="13"/>
          </p:nvPr>
        </p:nvSpPr>
        <p:spPr/>
        <p:txBody>
          <a:bodyPr/>
          <a:lstStyle/>
          <a:p>
            <a:r>
              <a:rPr lang="en-GB" dirty="0"/>
              <a:t>Copyright © Accenture 2011</a:t>
            </a:r>
          </a:p>
        </p:txBody>
      </p:sp>
      <p:sp>
        <p:nvSpPr>
          <p:cNvPr id="10" name="Header Placeholder 9"/>
          <p:cNvSpPr>
            <a:spLocks noGrp="1"/>
          </p:cNvSpPr>
          <p:nvPr>
            <p:ph type="hdr" sz="quarter" idx="14"/>
          </p:nvPr>
        </p:nvSpPr>
        <p:spPr/>
        <p:txBody>
          <a:bodyPr/>
          <a:lstStyle/>
          <a:p>
            <a:r>
              <a:rPr lang="en-GB" dirty="0"/>
              <a:t>ADF 2.0: Java: Reuse OOP</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398" name="Google Shape;398;p3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6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70" name="Google Shape;570;p6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9231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6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77" name="Google Shape;577;p6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4144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6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93" name="Google Shape;593;p6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7086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6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99" name="Google Shape;599;p6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8832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31" name="Google Shape;131;p1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p6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07" name="Google Shape;607;p6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98706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4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05" name="Google Shape;405;p4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11" name="Google Shape;411;p4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17" name="Google Shape;417;p4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24" name="Google Shape;424;p4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4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30" name="Google Shape;430;p4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4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36" name="Google Shape;436;p4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51" name="Google Shape;451;p4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57" name="Google Shape;457;p4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46" name="Google Shape;146;p1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63" name="Google Shape;463;p4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75" name="Google Shape;475;p5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5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84" name="Google Shape;484;p5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5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91" name="Google Shape;491;p5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497" name="Google Shape;497;p5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07" name="Google Shape;507;p5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14" name="Google Shape;514;p5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19" name="Google Shape;519;p5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25" name="Google Shape;525;p5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32" name="Google Shape;532;p5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53" name="Google Shape;153;p1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5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40" name="Google Shape;540;p5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6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47" name="Google Shape;547;p6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53" name="Google Shape;553;p6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6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563" name="Google Shape;563;p6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6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14" name="Google Shape;614;p6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p6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23" name="Google Shape;623;p6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70: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29" name="Google Shape;629;p70: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7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39" name="Google Shape;639;p7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72: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45" name="Google Shape;645;p72: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73: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55" name="Google Shape;655;p73: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60" name="Google Shape;160;p1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7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64" name="Google Shape;664;p7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7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71" name="Google Shape;671;p7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7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79" name="Google Shape;679;p7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a:extLst>
              <a:ext uri="{FF2B5EF4-FFF2-40B4-BE49-F238E27FC236}">
                <a16:creationId xmlns:a16="http://schemas.microsoft.com/office/drawing/2014/main" id="{7B5B2B2B-F262-412C-992E-0089FADF99CE}"/>
              </a:ext>
            </a:extLst>
          </p:cNvPr>
          <p:cNvSpPr>
            <a:spLocks noGrp="1" noRot="1" noChangeAspect="1" noTextEdit="1"/>
          </p:cNvSpPr>
          <p:nvPr>
            <p:ph type="sldImg"/>
          </p:nvPr>
        </p:nvSpPr>
        <p:spPr>
          <a:xfrm>
            <a:off x="1177925" y="696913"/>
            <a:ext cx="4641850" cy="3481387"/>
          </a:xfrm>
          <a:ln/>
        </p:spPr>
      </p:sp>
      <p:sp>
        <p:nvSpPr>
          <p:cNvPr id="186371" name="Notes Placeholder 2">
            <a:extLst>
              <a:ext uri="{FF2B5EF4-FFF2-40B4-BE49-F238E27FC236}">
                <a16:creationId xmlns:a16="http://schemas.microsoft.com/office/drawing/2014/main" id="{03799B34-CA63-4BF7-BE7B-CC63BE57995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6372" name="Slide Number Placeholder 3">
            <a:extLst>
              <a:ext uri="{FF2B5EF4-FFF2-40B4-BE49-F238E27FC236}">
                <a16:creationId xmlns:a16="http://schemas.microsoft.com/office/drawing/2014/main" id="{BE74BD26-C2B5-4E36-B312-81F66518622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i="1">
                <a:solidFill>
                  <a:schemeClr val="bg1"/>
                </a:solidFill>
                <a:latin typeface="Georgia" panose="02040502050405020303" pitchFamily="18" charset="0"/>
                <a:ea typeface="ＭＳ Ｐゴシック" panose="020B0600070205080204" pitchFamily="34" charset="-128"/>
              </a:defRPr>
            </a:lvl1pPr>
            <a:lvl2pPr marL="742950" indent="-285750" defTabSz="930275" eaLnBrk="0" hangingPunct="0">
              <a:defRPr sz="2000" i="1">
                <a:solidFill>
                  <a:schemeClr val="bg1"/>
                </a:solidFill>
                <a:latin typeface="Georgia" panose="02040502050405020303" pitchFamily="18" charset="0"/>
                <a:ea typeface="ＭＳ Ｐゴシック" panose="020B0600070205080204" pitchFamily="34" charset="-128"/>
              </a:defRPr>
            </a:lvl2pPr>
            <a:lvl3pPr marL="11430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3pPr>
            <a:lvl4pPr marL="16002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4pPr>
            <a:lvl5pPr marL="20574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5pPr>
            <a:lvl6pPr marL="25146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6pPr>
            <a:lvl7pPr marL="29718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7pPr>
            <a:lvl8pPr marL="34290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8pPr>
            <a:lvl9pPr marL="38862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9pPr>
          </a:lstStyle>
          <a:p>
            <a:pPr eaLnBrk="1" hangingPunct="1"/>
            <a:fld id="{ED374432-F00B-4C59-BCD9-8A5EAF7F5713}" type="slidenum">
              <a:rPr lang="en-IN" altLang="en-US" sz="1200" i="0">
                <a:solidFill>
                  <a:schemeClr val="tx1"/>
                </a:solidFill>
                <a:latin typeface="Arial" panose="020B0604020202020204" pitchFamily="34" charset="0"/>
              </a:rPr>
              <a:pPr eaLnBrk="1" hangingPunct="1"/>
              <a:t>75</a:t>
            </a:fld>
            <a:endParaRPr lang="en-IN" altLang="en-US" sz="1200" i="0">
              <a:solidFill>
                <a:schemeClr val="tx1"/>
              </a:solidFill>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7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694" name="Google Shape;694;p7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7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00" name="Google Shape;700;p7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a:extLst>
              <a:ext uri="{FF2B5EF4-FFF2-40B4-BE49-F238E27FC236}">
                <a16:creationId xmlns:a16="http://schemas.microsoft.com/office/drawing/2014/main" id="{173C7406-FEE0-4F9C-9018-7704DFA27424}"/>
              </a:ext>
            </a:extLst>
          </p:cNvPr>
          <p:cNvSpPr>
            <a:spLocks noGrp="1" noRot="1" noChangeAspect="1" noTextEdit="1"/>
          </p:cNvSpPr>
          <p:nvPr>
            <p:ph type="sldImg"/>
          </p:nvPr>
        </p:nvSpPr>
        <p:spPr>
          <a:ln/>
        </p:spPr>
      </p:sp>
      <p:sp>
        <p:nvSpPr>
          <p:cNvPr id="189443" name="Notes Placeholder 2">
            <a:extLst>
              <a:ext uri="{FF2B5EF4-FFF2-40B4-BE49-F238E27FC236}">
                <a16:creationId xmlns:a16="http://schemas.microsoft.com/office/drawing/2014/main" id="{5C581072-2FB0-43B0-BD60-E3045AF3E59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89444" name="Slide Number Placeholder 3">
            <a:extLst>
              <a:ext uri="{FF2B5EF4-FFF2-40B4-BE49-F238E27FC236}">
                <a16:creationId xmlns:a16="http://schemas.microsoft.com/office/drawing/2014/main" id="{26A4DAC4-BA1E-4EEC-8389-1B30922B24CD}"/>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000" i="1">
                <a:solidFill>
                  <a:schemeClr val="bg1"/>
                </a:solidFill>
                <a:latin typeface="Georgia" panose="02040502050405020303" pitchFamily="18" charset="0"/>
                <a:ea typeface="ＭＳ Ｐゴシック" panose="020B0600070205080204" pitchFamily="34" charset="-128"/>
              </a:defRPr>
            </a:lvl1pPr>
            <a:lvl2pPr marL="742950" indent="-285750" defTabSz="930275" eaLnBrk="0" hangingPunct="0">
              <a:defRPr sz="2000" i="1">
                <a:solidFill>
                  <a:schemeClr val="bg1"/>
                </a:solidFill>
                <a:latin typeface="Georgia" panose="02040502050405020303" pitchFamily="18" charset="0"/>
                <a:ea typeface="ＭＳ Ｐゴシック" panose="020B0600070205080204" pitchFamily="34" charset="-128"/>
              </a:defRPr>
            </a:lvl2pPr>
            <a:lvl3pPr marL="11430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3pPr>
            <a:lvl4pPr marL="16002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4pPr>
            <a:lvl5pPr marL="2057400" indent="-228600" defTabSz="930275" eaLnBrk="0" hangingPunct="0">
              <a:defRPr sz="2000" i="1">
                <a:solidFill>
                  <a:schemeClr val="bg1"/>
                </a:solidFill>
                <a:latin typeface="Georgia" panose="02040502050405020303" pitchFamily="18" charset="0"/>
                <a:ea typeface="ＭＳ Ｐゴシック" panose="020B0600070205080204" pitchFamily="34" charset="-128"/>
              </a:defRPr>
            </a:lvl5pPr>
            <a:lvl6pPr marL="25146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6pPr>
            <a:lvl7pPr marL="29718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7pPr>
            <a:lvl8pPr marL="34290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8pPr>
            <a:lvl9pPr marL="3886200" indent="-228600" defTabSz="930275"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9pPr>
          </a:lstStyle>
          <a:p>
            <a:pPr eaLnBrk="1" hangingPunct="1"/>
            <a:fld id="{9B4F01D7-BACC-40EC-AAC0-0C2704BBD8A4}" type="slidenum">
              <a:rPr lang="en-IN" altLang="en-US" sz="1200" i="0">
                <a:solidFill>
                  <a:schemeClr val="tx1"/>
                </a:solidFill>
                <a:latin typeface="Arial" panose="020B0604020202020204" pitchFamily="34" charset="0"/>
              </a:rPr>
              <a:pPr eaLnBrk="1" hangingPunct="1"/>
              <a:t>78</a:t>
            </a:fld>
            <a:endParaRPr lang="en-IN" altLang="en-US" sz="1200" i="0">
              <a:solidFill>
                <a:schemeClr val="tx1"/>
              </a:solidFill>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81: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16" name="Google Shape;716;p81: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p84: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34" name="Google Shape;734;p84: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85: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44" name="Google Shape;744;p85: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67" name="Google Shape;167;p1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86: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51" name="Google Shape;751;p86: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87: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58" name="Google Shape;758;p87: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8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65" name="Google Shape;765;p8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89: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772" name="Google Shape;772;p89: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8:notes"/>
          <p:cNvSpPr txBox="1">
            <a:spLocks noGrp="1"/>
          </p:cNvSpPr>
          <p:nvPr>
            <p:ph type="body" idx="1"/>
          </p:nvPr>
        </p:nvSpPr>
        <p:spPr>
          <a:xfrm>
            <a:off x="700087" y="4410075"/>
            <a:ext cx="5597525" cy="4176712"/>
          </a:xfrm>
          <a:prstGeom prst="rect">
            <a:avLst/>
          </a:prstGeom>
        </p:spPr>
        <p:txBody>
          <a:bodyPr spcFirstLastPara="1" wrap="square" lIns="93025" tIns="46500" rIns="93025" bIns="46500" anchor="t" anchorCtr="0">
            <a:noAutofit/>
          </a:bodyPr>
          <a:lstStyle/>
          <a:p>
            <a:pPr marL="0" lvl="0" indent="0" algn="l" rtl="0">
              <a:spcBef>
                <a:spcPts val="0"/>
              </a:spcBef>
              <a:spcAft>
                <a:spcPts val="0"/>
              </a:spcAft>
              <a:buNone/>
            </a:pPr>
            <a:endParaRPr/>
          </a:p>
        </p:txBody>
      </p:sp>
      <p:sp>
        <p:nvSpPr>
          <p:cNvPr id="180" name="Google Shape;180;p18:notes"/>
          <p:cNvSpPr>
            <a:spLocks noGrp="1" noRot="1" noChangeAspect="1"/>
          </p:cNvSpPr>
          <p:nvPr>
            <p:ph type="sldImg" idx="2"/>
          </p:nvPr>
        </p:nvSpPr>
        <p:spPr>
          <a:xfrm>
            <a:off x="1177925" y="696913"/>
            <a:ext cx="4641850"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116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3255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538475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itle, Text, and Conten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0850" y="522288"/>
            <a:ext cx="8235900" cy="5016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446088" y="1282700"/>
            <a:ext cx="4038600" cy="46482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360"/>
              </a:spcBef>
              <a:spcAft>
                <a:spcPts val="0"/>
              </a:spcAft>
              <a:buSzPts val="1800"/>
              <a:buChar char="●"/>
              <a:defRPr/>
            </a:lvl1pPr>
            <a:lvl2pPr marL="914400" lvl="1" indent="-342900" algn="l" rtl="0">
              <a:lnSpc>
                <a:spcPct val="120000"/>
              </a:lnSpc>
              <a:spcBef>
                <a:spcPts val="360"/>
              </a:spcBef>
              <a:spcAft>
                <a:spcPts val="0"/>
              </a:spcAft>
              <a:buSzPts val="1800"/>
              <a:buChar char="○"/>
              <a:defRPr/>
            </a:lvl2pPr>
            <a:lvl3pPr marL="1371600" lvl="2" indent="-342900" algn="l" rtl="0">
              <a:lnSpc>
                <a:spcPct val="120000"/>
              </a:lnSpc>
              <a:spcBef>
                <a:spcPts val="360"/>
              </a:spcBef>
              <a:spcAft>
                <a:spcPts val="0"/>
              </a:spcAft>
              <a:buSzPts val="1800"/>
              <a:buChar char="■"/>
              <a:defRPr/>
            </a:lvl3pPr>
            <a:lvl4pPr marL="1828800" lvl="3" indent="-342900" algn="l" rtl="0">
              <a:lnSpc>
                <a:spcPct val="120000"/>
              </a:lnSpc>
              <a:spcBef>
                <a:spcPts val="360"/>
              </a:spcBef>
              <a:spcAft>
                <a:spcPts val="0"/>
              </a:spcAft>
              <a:buSzPts val="1800"/>
              <a:buChar char="●"/>
              <a:defRPr/>
            </a:lvl4pPr>
            <a:lvl5pPr marL="2286000" lvl="4" indent="-342900" algn="l" rtl="0">
              <a:lnSpc>
                <a:spcPct val="120000"/>
              </a:lnSpc>
              <a:spcBef>
                <a:spcPts val="360"/>
              </a:spcBef>
              <a:spcAft>
                <a:spcPts val="0"/>
              </a:spcAft>
              <a:buSzPts val="1800"/>
              <a:buChar char="○"/>
              <a:defRPr/>
            </a:lvl5pPr>
            <a:lvl6pPr marL="2743200" lvl="5" indent="-342900" algn="l" rtl="0">
              <a:lnSpc>
                <a:spcPct val="120000"/>
              </a:lnSpc>
              <a:spcBef>
                <a:spcPts val="360"/>
              </a:spcBef>
              <a:spcAft>
                <a:spcPts val="0"/>
              </a:spcAft>
              <a:buSzPts val="1800"/>
              <a:buChar char="■"/>
              <a:defRPr/>
            </a:lvl6pPr>
            <a:lvl7pPr marL="3200400" lvl="6" indent="-342900" algn="l" rtl="0">
              <a:lnSpc>
                <a:spcPct val="120000"/>
              </a:lnSpc>
              <a:spcBef>
                <a:spcPts val="360"/>
              </a:spcBef>
              <a:spcAft>
                <a:spcPts val="0"/>
              </a:spcAft>
              <a:buSzPts val="1800"/>
              <a:buChar char="●"/>
              <a:defRPr/>
            </a:lvl7pPr>
            <a:lvl8pPr marL="3657600" lvl="7" indent="-342900" algn="l" rtl="0">
              <a:lnSpc>
                <a:spcPct val="120000"/>
              </a:lnSpc>
              <a:spcBef>
                <a:spcPts val="360"/>
              </a:spcBef>
              <a:spcAft>
                <a:spcPts val="0"/>
              </a:spcAft>
              <a:buSzPts val="1800"/>
              <a:buChar char="○"/>
              <a:defRPr/>
            </a:lvl8pPr>
            <a:lvl9pPr marL="4114800" lvl="8" indent="-342900" algn="l" rtl="0">
              <a:lnSpc>
                <a:spcPct val="120000"/>
              </a:lnSpc>
              <a:spcBef>
                <a:spcPts val="360"/>
              </a:spcBef>
              <a:spcAft>
                <a:spcPts val="0"/>
              </a:spcAft>
              <a:buSzPts val="1800"/>
              <a:buChar char="■"/>
              <a:defRPr/>
            </a:lvl9pPr>
          </a:lstStyle>
          <a:p>
            <a:endParaRPr/>
          </a:p>
        </p:txBody>
      </p:sp>
      <p:sp>
        <p:nvSpPr>
          <p:cNvPr id="61" name="Google Shape;61;p15"/>
          <p:cNvSpPr txBox="1">
            <a:spLocks noGrp="1"/>
          </p:cNvSpPr>
          <p:nvPr>
            <p:ph type="body" idx="2"/>
          </p:nvPr>
        </p:nvSpPr>
        <p:spPr>
          <a:xfrm>
            <a:off x="4637088" y="1282700"/>
            <a:ext cx="4038600" cy="46482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360"/>
              </a:spcBef>
              <a:spcAft>
                <a:spcPts val="0"/>
              </a:spcAft>
              <a:buSzPts val="1800"/>
              <a:buChar char="●"/>
              <a:defRPr/>
            </a:lvl1pPr>
            <a:lvl2pPr marL="914400" lvl="1" indent="-342900" algn="l" rtl="0">
              <a:lnSpc>
                <a:spcPct val="120000"/>
              </a:lnSpc>
              <a:spcBef>
                <a:spcPts val="360"/>
              </a:spcBef>
              <a:spcAft>
                <a:spcPts val="0"/>
              </a:spcAft>
              <a:buSzPts val="1800"/>
              <a:buChar char="○"/>
              <a:defRPr/>
            </a:lvl2pPr>
            <a:lvl3pPr marL="1371600" lvl="2" indent="-342900" algn="l" rtl="0">
              <a:lnSpc>
                <a:spcPct val="120000"/>
              </a:lnSpc>
              <a:spcBef>
                <a:spcPts val="360"/>
              </a:spcBef>
              <a:spcAft>
                <a:spcPts val="0"/>
              </a:spcAft>
              <a:buSzPts val="1800"/>
              <a:buChar char="■"/>
              <a:defRPr/>
            </a:lvl3pPr>
            <a:lvl4pPr marL="1828800" lvl="3" indent="-342900" algn="l" rtl="0">
              <a:lnSpc>
                <a:spcPct val="120000"/>
              </a:lnSpc>
              <a:spcBef>
                <a:spcPts val="360"/>
              </a:spcBef>
              <a:spcAft>
                <a:spcPts val="0"/>
              </a:spcAft>
              <a:buSzPts val="1800"/>
              <a:buChar char="●"/>
              <a:defRPr/>
            </a:lvl4pPr>
            <a:lvl5pPr marL="2286000" lvl="4" indent="-342900" algn="l" rtl="0">
              <a:lnSpc>
                <a:spcPct val="120000"/>
              </a:lnSpc>
              <a:spcBef>
                <a:spcPts val="360"/>
              </a:spcBef>
              <a:spcAft>
                <a:spcPts val="0"/>
              </a:spcAft>
              <a:buSzPts val="1800"/>
              <a:buChar char="○"/>
              <a:defRPr/>
            </a:lvl5pPr>
            <a:lvl6pPr marL="2743200" lvl="5" indent="-342900" algn="l" rtl="0">
              <a:lnSpc>
                <a:spcPct val="120000"/>
              </a:lnSpc>
              <a:spcBef>
                <a:spcPts val="360"/>
              </a:spcBef>
              <a:spcAft>
                <a:spcPts val="0"/>
              </a:spcAft>
              <a:buSzPts val="1800"/>
              <a:buChar char="■"/>
              <a:defRPr/>
            </a:lvl6pPr>
            <a:lvl7pPr marL="3200400" lvl="6" indent="-342900" algn="l" rtl="0">
              <a:lnSpc>
                <a:spcPct val="120000"/>
              </a:lnSpc>
              <a:spcBef>
                <a:spcPts val="360"/>
              </a:spcBef>
              <a:spcAft>
                <a:spcPts val="0"/>
              </a:spcAft>
              <a:buSzPts val="1800"/>
              <a:buChar char="●"/>
              <a:defRPr/>
            </a:lvl7pPr>
            <a:lvl8pPr marL="3657600" lvl="7" indent="-342900" algn="l" rtl="0">
              <a:lnSpc>
                <a:spcPct val="120000"/>
              </a:lnSpc>
              <a:spcBef>
                <a:spcPts val="360"/>
              </a:spcBef>
              <a:spcAft>
                <a:spcPts val="0"/>
              </a:spcAft>
              <a:buSzPts val="1800"/>
              <a:buChar char="○"/>
              <a:defRPr/>
            </a:lvl8pPr>
            <a:lvl9pPr marL="4114800" lvl="8" indent="-342900" algn="l" rtl="0">
              <a:lnSpc>
                <a:spcPct val="120000"/>
              </a:lnSpc>
              <a:spcBef>
                <a:spcPts val="360"/>
              </a:spcBef>
              <a:spcAft>
                <a:spcPts val="0"/>
              </a:spcAft>
              <a:buSzPts val="1800"/>
              <a:buChar char="■"/>
              <a:defRPr/>
            </a:lvl9pPr>
          </a:lstStyle>
          <a:p>
            <a:endParaRPr/>
          </a:p>
        </p:txBody>
      </p:sp>
    </p:spTree>
    <p:extLst>
      <p:ext uri="{BB962C8B-B14F-4D97-AF65-F5344CB8AC3E}">
        <p14:creationId xmlns:p14="http://schemas.microsoft.com/office/powerpoint/2010/main" val="478160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type="objOnly">
  <p:cSld name="Content">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46088" y="522288"/>
            <a:ext cx="8240700" cy="5408700"/>
          </a:xfrm>
          <a:prstGeom prst="rect">
            <a:avLst/>
          </a:prstGeom>
          <a:noFill/>
          <a:ln>
            <a:noFill/>
          </a:ln>
        </p:spPr>
        <p:txBody>
          <a:bodyPr spcFirstLastPara="1" wrap="square" lIns="91425" tIns="45700" rIns="91425" bIns="45700" anchor="t" anchorCtr="0">
            <a:normAutofit/>
          </a:bodyPr>
          <a:lstStyle>
            <a:lvl1pPr marL="457200" lvl="0" indent="-342900" algn="l" rtl="0">
              <a:lnSpc>
                <a:spcPct val="120000"/>
              </a:lnSpc>
              <a:spcBef>
                <a:spcPts val="360"/>
              </a:spcBef>
              <a:spcAft>
                <a:spcPts val="0"/>
              </a:spcAft>
              <a:buSzPts val="1800"/>
              <a:buChar char="●"/>
              <a:defRPr/>
            </a:lvl1pPr>
            <a:lvl2pPr marL="914400" lvl="1" indent="-342900" algn="l" rtl="0">
              <a:lnSpc>
                <a:spcPct val="120000"/>
              </a:lnSpc>
              <a:spcBef>
                <a:spcPts val="360"/>
              </a:spcBef>
              <a:spcAft>
                <a:spcPts val="0"/>
              </a:spcAft>
              <a:buSzPts val="1800"/>
              <a:buChar char="○"/>
              <a:defRPr/>
            </a:lvl2pPr>
            <a:lvl3pPr marL="1371600" lvl="2" indent="-342900" algn="l" rtl="0">
              <a:lnSpc>
                <a:spcPct val="120000"/>
              </a:lnSpc>
              <a:spcBef>
                <a:spcPts val="360"/>
              </a:spcBef>
              <a:spcAft>
                <a:spcPts val="0"/>
              </a:spcAft>
              <a:buSzPts val="1800"/>
              <a:buChar char="■"/>
              <a:defRPr/>
            </a:lvl3pPr>
            <a:lvl4pPr marL="1828800" lvl="3" indent="-342900" algn="l" rtl="0">
              <a:lnSpc>
                <a:spcPct val="120000"/>
              </a:lnSpc>
              <a:spcBef>
                <a:spcPts val="360"/>
              </a:spcBef>
              <a:spcAft>
                <a:spcPts val="0"/>
              </a:spcAft>
              <a:buSzPts val="1800"/>
              <a:buChar char="●"/>
              <a:defRPr/>
            </a:lvl4pPr>
            <a:lvl5pPr marL="2286000" lvl="4" indent="-342900" algn="l" rtl="0">
              <a:lnSpc>
                <a:spcPct val="120000"/>
              </a:lnSpc>
              <a:spcBef>
                <a:spcPts val="360"/>
              </a:spcBef>
              <a:spcAft>
                <a:spcPts val="0"/>
              </a:spcAft>
              <a:buSzPts val="1800"/>
              <a:buChar char="○"/>
              <a:defRPr/>
            </a:lvl5pPr>
            <a:lvl6pPr marL="2743200" lvl="5" indent="-342900" algn="l" rtl="0">
              <a:lnSpc>
                <a:spcPct val="120000"/>
              </a:lnSpc>
              <a:spcBef>
                <a:spcPts val="360"/>
              </a:spcBef>
              <a:spcAft>
                <a:spcPts val="0"/>
              </a:spcAft>
              <a:buSzPts val="1800"/>
              <a:buChar char="■"/>
              <a:defRPr/>
            </a:lvl6pPr>
            <a:lvl7pPr marL="3200400" lvl="6" indent="-342900" algn="l" rtl="0">
              <a:lnSpc>
                <a:spcPct val="120000"/>
              </a:lnSpc>
              <a:spcBef>
                <a:spcPts val="360"/>
              </a:spcBef>
              <a:spcAft>
                <a:spcPts val="0"/>
              </a:spcAft>
              <a:buSzPts val="1800"/>
              <a:buChar char="●"/>
              <a:defRPr/>
            </a:lvl7pPr>
            <a:lvl8pPr marL="3657600" lvl="7" indent="-342900" algn="l" rtl="0">
              <a:lnSpc>
                <a:spcPct val="120000"/>
              </a:lnSpc>
              <a:spcBef>
                <a:spcPts val="360"/>
              </a:spcBef>
              <a:spcAft>
                <a:spcPts val="0"/>
              </a:spcAft>
              <a:buSzPts val="1800"/>
              <a:buChar char="○"/>
              <a:defRPr/>
            </a:lvl8pPr>
            <a:lvl9pPr marL="4114800" lvl="8" indent="-342900" algn="l" rtl="0">
              <a:lnSpc>
                <a:spcPct val="120000"/>
              </a:lnSpc>
              <a:spcBef>
                <a:spcPts val="360"/>
              </a:spcBef>
              <a:spcAft>
                <a:spcPts val="0"/>
              </a:spcAft>
              <a:buSzPts val="1800"/>
              <a:buChar char="■"/>
              <a:defRPr/>
            </a:lvl9pPr>
          </a:lstStyle>
          <a:p>
            <a:endParaRPr/>
          </a:p>
        </p:txBody>
      </p:sp>
    </p:spTree>
    <p:extLst>
      <p:ext uri="{BB962C8B-B14F-4D97-AF65-F5344CB8AC3E}">
        <p14:creationId xmlns:p14="http://schemas.microsoft.com/office/powerpoint/2010/main" val="4291937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341364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slid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57200" y="185738"/>
            <a:ext cx="8077200" cy="868362"/>
          </a:xfrm>
        </p:spPr>
        <p:txBody>
          <a:bodyPr>
            <a:noAutofit/>
          </a:bodyPr>
          <a:lstStyle>
            <a:lvl1pPr>
              <a:defRPr sz="2100"/>
            </a:lvl1pPr>
          </a:lstStyle>
          <a:p>
            <a:r>
              <a:rPr lang="en-US" dirty="0"/>
              <a:t>Slide title: can span two lines of the slide and uses this font color (28pt) </a:t>
            </a:r>
            <a:endParaRPr lang="en-GB" dirty="0"/>
          </a:p>
        </p:txBody>
      </p:sp>
    </p:spTree>
    <p:extLst>
      <p:ext uri="{BB962C8B-B14F-4D97-AF65-F5344CB8AC3E}">
        <p14:creationId xmlns:p14="http://schemas.microsoft.com/office/powerpoint/2010/main" val="1066776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1912A5-2E8B-4B64-86FB-CE13F7770FE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3D7A8A-377C-4640-BBCA-2A816D3027FA}" type="slidenum">
              <a:rPr lang="en-US" smtClean="0"/>
              <a:t>‹#›</a:t>
            </a:fld>
            <a:endParaRPr lang="en-US"/>
          </a:p>
        </p:txBody>
      </p:sp>
    </p:spTree>
    <p:extLst>
      <p:ext uri="{BB962C8B-B14F-4D97-AF65-F5344CB8AC3E}">
        <p14:creationId xmlns:p14="http://schemas.microsoft.com/office/powerpoint/2010/main" val="189173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849656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03670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80759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47576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70147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8/19/2025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1927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6DFF08F-DC6B-4601-B491-B0F83F6DD2DA}" type="datetimeFigureOut">
              <a:rPr lang="en-US" dirty="0"/>
              <a:pPr/>
              <a:t>8/19/2025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482298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191993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8/19/2025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68972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2.xml"/><Relationship Id="rId5" Type="http://schemas.openxmlformats.org/officeDocument/2006/relationships/image" Target="../media/image40.jpg"/><Relationship Id="rId4" Type="http://schemas.openxmlformats.org/officeDocument/2006/relationships/image" Target="../media/image39.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image" Target="../media/image4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53.png"/><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0.xml"/><Relationship Id="rId1" Type="http://schemas.openxmlformats.org/officeDocument/2006/relationships/slideLayout" Target="../slideLayouts/slideLayout1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64.png"/><Relationship Id="rId4" Type="http://schemas.openxmlformats.org/officeDocument/2006/relationships/image" Target="../media/image6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9.xml"/><Relationship Id="rId1" Type="http://schemas.openxmlformats.org/officeDocument/2006/relationships/slideLayout" Target="../slideLayouts/slideLayout12.xml"/><Relationship Id="rId5" Type="http://schemas.openxmlformats.org/officeDocument/2006/relationships/image" Target="../media/image69.png"/><Relationship Id="rId4" Type="http://schemas.openxmlformats.org/officeDocument/2006/relationships/image" Target="../media/image68.png"/></Relationships>
</file>

<file path=ppt/slides/_rels/slide62.xml.rels><?xml version="1.0" encoding="UTF-8" standalone="yes"?>
<Relationships xmlns="http://schemas.openxmlformats.org/package/2006/relationships"><Relationship Id="rId3" Type="http://schemas.openxmlformats.org/officeDocument/2006/relationships/image" Target="../media/image70.jp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1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76.jpg"/><Relationship Id="rId2" Type="http://schemas.openxmlformats.org/officeDocument/2006/relationships/notesSlide" Target="../notesSlides/notesSlide64.xml"/><Relationship Id="rId1" Type="http://schemas.openxmlformats.org/officeDocument/2006/relationships/slideLayout" Target="../slideLayouts/slideLayout12.xml"/><Relationship Id="rId5" Type="http://schemas.openxmlformats.org/officeDocument/2006/relationships/image" Target="../media/image78.jpg"/><Relationship Id="rId4" Type="http://schemas.openxmlformats.org/officeDocument/2006/relationships/image" Target="../media/image77.jpg"/></Relationships>
</file>

<file path=ppt/slides/_rels/slide6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66.xml"/><Relationship Id="rId1" Type="http://schemas.openxmlformats.org/officeDocument/2006/relationships/slideLayout" Target="../slideLayouts/slideLayout12.xml"/><Relationship Id="rId5" Type="http://schemas.openxmlformats.org/officeDocument/2006/relationships/image" Target="../media/image82.png"/><Relationship Id="rId4" Type="http://schemas.openxmlformats.org/officeDocument/2006/relationships/image" Target="../media/image81.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8.xml"/><Relationship Id="rId1" Type="http://schemas.openxmlformats.org/officeDocument/2006/relationships/slideLayout" Target="../slideLayouts/slideLayout12.xml"/><Relationship Id="rId6" Type="http://schemas.openxmlformats.org/officeDocument/2006/relationships/image" Target="../media/image83.png"/><Relationship Id="rId5" Type="http://schemas.openxmlformats.org/officeDocument/2006/relationships/image" Target="../media/image81.png"/><Relationship Id="rId4" Type="http://schemas.openxmlformats.org/officeDocument/2006/relationships/image" Target="../media/image80.png"/></Relationships>
</file>

<file path=ppt/slides/_rels/slide71.xml.rels><?xml version="1.0" encoding="UTF-8" standalone="yes"?>
<Relationships xmlns="http://schemas.openxmlformats.org/package/2006/relationships"><Relationship Id="rId3" Type="http://schemas.openxmlformats.org/officeDocument/2006/relationships/image" Target="../media/image84.jp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71.xml"/><Relationship Id="rId1" Type="http://schemas.openxmlformats.org/officeDocument/2006/relationships/slideLayout" Target="../slideLayouts/slideLayout12.xml"/><Relationship Id="rId4" Type="http://schemas.openxmlformats.org/officeDocument/2006/relationships/image" Target="../media/image87.jpg"/></Relationships>
</file>

<file path=ppt/slides/_rels/slide7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7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73.xml"/><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7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76.xml"/><Relationship Id="rId1" Type="http://schemas.openxmlformats.org/officeDocument/2006/relationships/slideLayout" Target="../slideLayouts/slideLayout12.xml"/><Relationship Id="rId6" Type="http://schemas.openxmlformats.org/officeDocument/2006/relationships/image" Target="../media/image94.png"/><Relationship Id="rId5" Type="http://schemas.openxmlformats.org/officeDocument/2006/relationships/image" Target="../media/image41.png"/><Relationship Id="rId4" Type="http://schemas.openxmlformats.org/officeDocument/2006/relationships/image" Target="../media/image93.png"/></Relationships>
</file>

<file path=ppt/slides/_rels/slide79.xml.rels><?xml version="1.0" encoding="UTF-8" standalone="yes"?>
<Relationships xmlns="http://schemas.openxmlformats.org/package/2006/relationships"><Relationship Id="rId3" Type="http://schemas.openxmlformats.org/officeDocument/2006/relationships/image" Target="../media/image95.jp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78.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79.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3" Type="http://schemas.openxmlformats.org/officeDocument/2006/relationships/image" Target="../media/image98.jpg"/><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97.jpg"/><Relationship Id="rId2" Type="http://schemas.openxmlformats.org/officeDocument/2006/relationships/notesSlide" Target="../notesSlides/notesSlide82.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CF72-4EF4-778C-18A5-F6A92421C313}"/>
              </a:ext>
            </a:extLst>
          </p:cNvPr>
          <p:cNvSpPr>
            <a:spLocks noGrp="1"/>
          </p:cNvSpPr>
          <p:nvPr>
            <p:ph type="ctrTitle"/>
          </p:nvPr>
        </p:nvSpPr>
        <p:spPr/>
        <p:txBody>
          <a:bodyPr/>
          <a:lstStyle/>
          <a:p>
            <a:r>
              <a:rPr lang="en-IN" dirty="0"/>
              <a:t>UML Class Diagram and Design Practices</a:t>
            </a:r>
          </a:p>
        </p:txBody>
      </p:sp>
      <p:sp>
        <p:nvSpPr>
          <p:cNvPr id="3" name="Subtitle 2">
            <a:extLst>
              <a:ext uri="{FF2B5EF4-FFF2-40B4-BE49-F238E27FC236}">
                <a16:creationId xmlns:a16="http://schemas.microsoft.com/office/drawing/2014/main" id="{2661AA84-F7F8-125F-A860-AC9B9D88B3F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93144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3"/>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Interfaces and Implementation</a:t>
            </a:r>
            <a:endParaRPr/>
          </a:p>
        </p:txBody>
      </p:sp>
      <p:sp>
        <p:nvSpPr>
          <p:cNvPr id="183" name="Google Shape;183;p33"/>
          <p:cNvSpPr txBox="1">
            <a:spLocks noGrp="1"/>
          </p:cNvSpPr>
          <p:nvPr>
            <p:ph type="body" idx="1"/>
          </p:nvPr>
        </p:nvSpPr>
        <p:spPr>
          <a:xfrm>
            <a:off x="446087" y="1282700"/>
            <a:ext cx="4911725" cy="46482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700"/>
              <a:buChar char="•"/>
            </a:pPr>
            <a:r>
              <a:rPr lang="en-US" sz="1700" b="0" i="0" u="none">
                <a:solidFill>
                  <a:srgbClr val="4D4D4D"/>
                </a:solidFill>
                <a:latin typeface="Georgia"/>
                <a:ea typeface="Georgia"/>
                <a:cs typeface="Georgia"/>
                <a:sym typeface="Georgia"/>
              </a:rPr>
              <a:t>The public methods and attributes of a class are considered interfaces.</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Interfaces define how the users of the class interact with the class.</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There could be </a:t>
            </a:r>
            <a:r>
              <a:rPr lang="en-US" sz="1700" b="0" i="0" u="none">
                <a:solidFill>
                  <a:schemeClr val="accent1"/>
                </a:solidFill>
                <a:latin typeface="Georgia"/>
                <a:ea typeface="Georgia"/>
                <a:cs typeface="Georgia"/>
                <a:sym typeface="Georgia"/>
              </a:rPr>
              <a:t>multiple ways</a:t>
            </a:r>
            <a:r>
              <a:rPr lang="en-US" sz="1700" b="0" i="0" u="none">
                <a:solidFill>
                  <a:srgbClr val="4D4D4D"/>
                </a:solidFill>
                <a:latin typeface="Georgia"/>
                <a:ea typeface="Georgia"/>
                <a:cs typeface="Georgia"/>
                <a:sym typeface="Georgia"/>
              </a:rPr>
              <a:t> of defining the interfaces of the class – </a:t>
            </a:r>
            <a:r>
              <a:rPr lang="en-US" sz="1700" b="0" i="0" u="none">
                <a:solidFill>
                  <a:schemeClr val="accent1"/>
                </a:solidFill>
                <a:latin typeface="Georgia"/>
                <a:ea typeface="Georgia"/>
                <a:cs typeface="Georgia"/>
                <a:sym typeface="Georgia"/>
              </a:rPr>
              <a:t>interface, abstract class, public methods</a:t>
            </a:r>
            <a:r>
              <a:rPr lang="en-US" sz="1700" b="0" i="0" u="none">
                <a:solidFill>
                  <a:srgbClr val="4D4D4D"/>
                </a:solidFill>
                <a:latin typeface="Georgia"/>
                <a:ea typeface="Georgia"/>
                <a:cs typeface="Georgia"/>
                <a:sym typeface="Georgia"/>
              </a:rPr>
              <a:t>. </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Implementation details like algorithm to sort employees, calculate square root of a number should be hidden from the other objects.</a:t>
            </a:r>
            <a:endParaRPr/>
          </a:p>
        </p:txBody>
      </p:sp>
      <p:pic>
        <p:nvPicPr>
          <p:cNvPr id="184" name="Google Shape;184;p33" descr="toaster"/>
          <p:cNvPicPr preferRelativeResize="0"/>
          <p:nvPr/>
        </p:nvPicPr>
        <p:blipFill rotWithShape="1">
          <a:blip r:embed="rId3">
            <a:alphaModFix/>
          </a:blip>
          <a:srcRect/>
          <a:stretch/>
        </p:blipFill>
        <p:spPr>
          <a:xfrm>
            <a:off x="5451475" y="1335087"/>
            <a:ext cx="3322637" cy="4395787"/>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69277" y="605896"/>
            <a:ext cx="2313633" cy="5646208"/>
          </a:xfrm>
        </p:spPr>
        <p:txBody>
          <a:bodyPr vert="horz" lIns="91440" tIns="45720" rIns="91440" bIns="45720" rtlCol="0" anchor="ctr">
            <a:normAutofit/>
          </a:bodyPr>
          <a:lstStyle/>
          <a:p>
            <a:r>
              <a:rPr lang="en-US" sz="3100" b="1">
                <a:solidFill>
                  <a:srgbClr val="FFFFFF"/>
                </a:solidFill>
              </a:rPr>
              <a:t>Eager initialization</a:t>
            </a:r>
            <a:br>
              <a:rPr lang="en-US" sz="3100" b="1">
                <a:solidFill>
                  <a:srgbClr val="FFFFFF"/>
                </a:solidFill>
              </a:rPr>
            </a:br>
            <a:endParaRPr lang="en-US" sz="3100">
              <a:solidFill>
                <a:srgbClr val="FFFFFF"/>
              </a:solidFill>
            </a:endParaRP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3"/>
          <p:cNvSpPr/>
          <p:nvPr/>
        </p:nvSpPr>
        <p:spPr>
          <a:xfrm>
            <a:off x="3556512" y="605896"/>
            <a:ext cx="4810247"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public final class Singleton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private static final Singleton INSTANCE = new Singleton();</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private Singleton() {}</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public static Singleton getInstance()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return INSTANCE;</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t>
            </a:r>
          </a:p>
        </p:txBody>
      </p:sp>
    </p:spTree>
    <p:extLst>
      <p:ext uri="{BB962C8B-B14F-4D97-AF65-F5344CB8AC3E}">
        <p14:creationId xmlns:p14="http://schemas.microsoft.com/office/powerpoint/2010/main" val="117437029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5D6FC8-12D3-2CE0-B827-FE78BB945E00}"/>
              </a:ext>
            </a:extLst>
          </p:cNvPr>
          <p:cNvSpPr>
            <a:spLocks noGrp="1"/>
          </p:cNvSpPr>
          <p:nvPr>
            <p:ph type="ctrTitle"/>
          </p:nvPr>
        </p:nvSpPr>
        <p:spPr>
          <a:xfrm>
            <a:off x="822960" y="758952"/>
            <a:ext cx="7543800" cy="3892168"/>
          </a:xfrm>
        </p:spPr>
        <p:txBody>
          <a:bodyPr>
            <a:normAutofit/>
          </a:bodyPr>
          <a:lstStyle/>
          <a:p>
            <a:r>
              <a:rPr lang="en-US" sz="6200" b="1"/>
              <a:t>Why is Singleton Design Pattern is Considered an Anti-pattern?</a:t>
            </a:r>
            <a:br>
              <a:rPr lang="en-US" sz="6200" b="1"/>
            </a:br>
            <a:endParaRPr lang="en-IN" sz="6200"/>
          </a:p>
        </p:txBody>
      </p:sp>
      <p:sp>
        <p:nvSpPr>
          <p:cNvPr id="11" name="Rectangle 10">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30" y="4953000"/>
            <a:ext cx="9141714"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Subtitle 3">
            <a:extLst>
              <a:ext uri="{FF2B5EF4-FFF2-40B4-BE49-F238E27FC236}">
                <a16:creationId xmlns:a16="http://schemas.microsoft.com/office/drawing/2014/main" id="{73360337-8A7F-3E25-03BE-C7BF0FB1BB1D}"/>
              </a:ext>
            </a:extLst>
          </p:cNvPr>
          <p:cNvSpPr>
            <a:spLocks noGrp="1"/>
          </p:cNvSpPr>
          <p:nvPr>
            <p:ph type="subTitle" idx="1"/>
          </p:nvPr>
        </p:nvSpPr>
        <p:spPr>
          <a:xfrm>
            <a:off x="825038" y="5225240"/>
            <a:ext cx="7543800" cy="1143000"/>
          </a:xfrm>
        </p:spPr>
        <p:txBody>
          <a:bodyPr>
            <a:normAutofit/>
          </a:bodyPr>
          <a:lstStyle/>
          <a:p>
            <a:endParaRPr lang="en-IN">
              <a:solidFill>
                <a:srgbClr val="FFFFFF"/>
              </a:solidFill>
            </a:endParaRPr>
          </a:p>
        </p:txBody>
      </p:sp>
      <p:sp>
        <p:nvSpPr>
          <p:cNvPr id="13" name="Rectangle 12">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0" y="4906176"/>
            <a:ext cx="9141714"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2951138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8DBC2B3-9760-CC25-026F-70C3074E6786}"/>
              </a:ext>
            </a:extLst>
          </p:cNvPr>
          <p:cNvSpPr>
            <a:spLocks noGrp="1"/>
          </p:cNvSpPr>
          <p:nvPr>
            <p:ph type="title"/>
          </p:nvPr>
        </p:nvSpPr>
        <p:spPr>
          <a:xfrm>
            <a:off x="369277" y="605896"/>
            <a:ext cx="2313633" cy="5646208"/>
          </a:xfrm>
        </p:spPr>
        <p:txBody>
          <a:bodyPr anchor="ctr">
            <a:normAutofit/>
          </a:bodyPr>
          <a:lstStyle/>
          <a:p>
            <a:br>
              <a:rPr lang="en-IN" sz="3100" b="1">
                <a:solidFill>
                  <a:srgbClr val="FFFFFF"/>
                </a:solidFill>
              </a:rPr>
            </a:br>
            <a:r>
              <a:rPr lang="en-IN" sz="3100" b="1">
                <a:solidFill>
                  <a:srgbClr val="FFFFFF"/>
                </a:solidFill>
              </a:rPr>
              <a:t>What are Anti-patterns?</a:t>
            </a:r>
            <a:br>
              <a:rPr lang="en-IN" sz="3100" b="1">
                <a:solidFill>
                  <a:srgbClr val="FFFFFF"/>
                </a:solidFill>
              </a:rPr>
            </a:br>
            <a:endParaRPr lang="en-IN" sz="310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64E4ADDB-5A7F-95B2-9B98-A60D308281EC}"/>
              </a:ext>
            </a:extLst>
          </p:cNvPr>
          <p:cNvSpPr>
            <a:spLocks noGrp="1"/>
          </p:cNvSpPr>
          <p:nvPr>
            <p:ph idx="1"/>
          </p:nvPr>
        </p:nvSpPr>
        <p:spPr>
          <a:xfrm>
            <a:off x="3556512" y="605896"/>
            <a:ext cx="4810247" cy="5646208"/>
          </a:xfrm>
        </p:spPr>
        <p:txBody>
          <a:bodyPr anchor="ctr">
            <a:normAutofit/>
          </a:bodyPr>
          <a:lstStyle/>
          <a:p>
            <a:r>
              <a:rPr lang="en-US" dirty="0"/>
              <a:t>Anti-patterns in system design are common mistakes or traps that developers can fall into when designing software. They're solutions that may seem good at first but can lead to problems later on.</a:t>
            </a:r>
            <a:endParaRPr lang="en-IN" dirty="0"/>
          </a:p>
        </p:txBody>
      </p:sp>
    </p:spTree>
    <p:extLst>
      <p:ext uri="{BB962C8B-B14F-4D97-AF65-F5344CB8AC3E}">
        <p14:creationId xmlns:p14="http://schemas.microsoft.com/office/powerpoint/2010/main" val="26306278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8466BB5-DCF5-1427-D358-C18360D1C573}"/>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Code Example</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Content Placeholder 3">
            <a:extLst>
              <a:ext uri="{FF2B5EF4-FFF2-40B4-BE49-F238E27FC236}">
                <a16:creationId xmlns:a16="http://schemas.microsoft.com/office/drawing/2014/main" id="{B53E10C7-A651-85D3-3B86-AFEF6B48B6EA}"/>
              </a:ext>
            </a:extLst>
          </p:cNvPr>
          <p:cNvSpPr>
            <a:spLocks noGrp="1"/>
          </p:cNvSpPr>
          <p:nvPr>
            <p:ph idx="1"/>
          </p:nvPr>
        </p:nvSpPr>
        <p:spPr>
          <a:xfrm>
            <a:off x="3556512" y="605896"/>
            <a:ext cx="4810247" cy="5646208"/>
          </a:xfrm>
        </p:spPr>
        <p:txBody>
          <a:bodyPr anchor="ctr">
            <a:normAutofit/>
          </a:bodyPr>
          <a:lstStyle/>
          <a:p>
            <a:r>
              <a:rPr lang="en-IN" sz="1300" dirty="0"/>
              <a:t>public class Logger {</a:t>
            </a:r>
          </a:p>
          <a:p>
            <a:r>
              <a:rPr lang="en-IN" sz="1300" dirty="0"/>
              <a:t>    private static Logger instance;</a:t>
            </a:r>
          </a:p>
          <a:p>
            <a:r>
              <a:rPr lang="en-IN" sz="1300" dirty="0"/>
              <a:t>    private </a:t>
            </a:r>
            <a:r>
              <a:rPr lang="en-IN" sz="1300" dirty="0" err="1"/>
              <a:t>PrintWriter</a:t>
            </a:r>
            <a:r>
              <a:rPr lang="en-IN" sz="1300" dirty="0"/>
              <a:t> </a:t>
            </a:r>
            <a:r>
              <a:rPr lang="en-IN" sz="1300" dirty="0" err="1"/>
              <a:t>fileWriter</a:t>
            </a:r>
            <a:r>
              <a:rPr lang="en-IN" sz="1300" dirty="0"/>
              <a:t>;</a:t>
            </a:r>
          </a:p>
          <a:p>
            <a:r>
              <a:rPr lang="en-IN" sz="1300" dirty="0"/>
              <a:t>    public static Logger </a:t>
            </a:r>
            <a:r>
              <a:rPr lang="en-IN" sz="1300" dirty="0" err="1"/>
              <a:t>getInstance</a:t>
            </a:r>
            <a:r>
              <a:rPr lang="en-IN" sz="1300" dirty="0"/>
              <a:t>() {</a:t>
            </a:r>
          </a:p>
          <a:p>
            <a:r>
              <a:rPr lang="en-IN" sz="1300" dirty="0"/>
              <a:t>        if (instance == null) {</a:t>
            </a:r>
          </a:p>
          <a:p>
            <a:r>
              <a:rPr lang="en-IN" sz="1300" dirty="0"/>
              <a:t>            instance = new Logger();</a:t>
            </a:r>
          </a:p>
          <a:p>
            <a:r>
              <a:rPr lang="en-IN" sz="1300" dirty="0"/>
              <a:t>        }</a:t>
            </a:r>
          </a:p>
          <a:p>
            <a:r>
              <a:rPr lang="en-IN" sz="1300" dirty="0"/>
              <a:t>        return instance;</a:t>
            </a:r>
          </a:p>
          <a:p>
            <a:r>
              <a:rPr lang="en-IN" sz="1300" dirty="0"/>
              <a:t>    } </a:t>
            </a:r>
          </a:p>
          <a:p>
            <a:r>
              <a:rPr lang="en-IN" sz="1300" dirty="0"/>
              <a:t>private Logger() {</a:t>
            </a:r>
          </a:p>
          <a:p>
            <a:r>
              <a:rPr lang="en-IN" sz="1300" dirty="0"/>
              <a:t>        try {</a:t>
            </a:r>
          </a:p>
          <a:p>
            <a:r>
              <a:rPr lang="en-IN" sz="1300" dirty="0"/>
              <a:t>            </a:t>
            </a:r>
            <a:r>
              <a:rPr lang="en-IN" sz="1300" dirty="0" err="1"/>
              <a:t>fileWriter</a:t>
            </a:r>
            <a:r>
              <a:rPr lang="en-IN" sz="1300" dirty="0"/>
              <a:t> = new </a:t>
            </a:r>
            <a:r>
              <a:rPr lang="en-IN" sz="1300" dirty="0" err="1"/>
              <a:t>PrintWriter</a:t>
            </a:r>
            <a:r>
              <a:rPr lang="en-IN" sz="1300" dirty="0"/>
              <a:t>(new </a:t>
            </a:r>
            <a:r>
              <a:rPr lang="en-IN" sz="1300" dirty="0" err="1"/>
              <a:t>FileWriter</a:t>
            </a:r>
            <a:r>
              <a:rPr lang="en-IN" sz="1300" dirty="0"/>
              <a:t>("app.log", true));</a:t>
            </a:r>
          </a:p>
          <a:p>
            <a:r>
              <a:rPr lang="en-IN" sz="1300" dirty="0"/>
              <a:t>        } catch (</a:t>
            </a:r>
            <a:r>
              <a:rPr lang="en-IN" sz="1300" dirty="0" err="1"/>
              <a:t>IOException</a:t>
            </a:r>
            <a:r>
              <a:rPr lang="en-IN" sz="1300" dirty="0"/>
              <a:t> e) {</a:t>
            </a:r>
          </a:p>
          <a:p>
            <a:r>
              <a:rPr lang="en-IN" sz="1300" dirty="0"/>
              <a:t>            </a:t>
            </a:r>
            <a:r>
              <a:rPr lang="en-IN" sz="1300" dirty="0" err="1"/>
              <a:t>e.printStackTrace</a:t>
            </a:r>
            <a:r>
              <a:rPr lang="en-IN" sz="1300" dirty="0"/>
              <a:t>();</a:t>
            </a:r>
          </a:p>
          <a:p>
            <a:r>
              <a:rPr lang="en-IN" sz="1300" dirty="0"/>
              <a:t>        }</a:t>
            </a:r>
          </a:p>
          <a:p>
            <a:r>
              <a:rPr lang="en-IN" sz="1300" dirty="0"/>
              <a:t>    }</a:t>
            </a:r>
          </a:p>
          <a:p>
            <a:endParaRPr lang="en-IN" sz="1300" dirty="0"/>
          </a:p>
        </p:txBody>
      </p:sp>
    </p:spTree>
    <p:extLst>
      <p:ext uri="{BB962C8B-B14F-4D97-AF65-F5344CB8AC3E}">
        <p14:creationId xmlns:p14="http://schemas.microsoft.com/office/powerpoint/2010/main" val="10581347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6B77AD-2D81-C1FE-467C-12D5F76A2543}"/>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E3EC804-D3A7-C0B4-5829-C7B7761A8D35}"/>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Code Example</a:t>
            </a:r>
          </a:p>
        </p:txBody>
      </p:sp>
      <p:sp>
        <p:nvSpPr>
          <p:cNvPr id="26" name="Rectangle 2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Content Placeholder 3">
            <a:extLst>
              <a:ext uri="{FF2B5EF4-FFF2-40B4-BE49-F238E27FC236}">
                <a16:creationId xmlns:a16="http://schemas.microsoft.com/office/drawing/2014/main" id="{B764C3A1-021C-1C31-DAE6-59A6A92A86CC}"/>
              </a:ext>
            </a:extLst>
          </p:cNvPr>
          <p:cNvSpPr>
            <a:spLocks noGrp="1"/>
          </p:cNvSpPr>
          <p:nvPr>
            <p:ph idx="1"/>
          </p:nvPr>
        </p:nvSpPr>
        <p:spPr>
          <a:xfrm>
            <a:off x="3556512" y="605896"/>
            <a:ext cx="4810247" cy="5646208"/>
          </a:xfrm>
        </p:spPr>
        <p:txBody>
          <a:bodyPr anchor="ctr">
            <a:normAutofit/>
          </a:bodyPr>
          <a:lstStyle/>
          <a:p>
            <a:r>
              <a:rPr lang="en-IN" dirty="0"/>
              <a:t>public void log(String message) {</a:t>
            </a:r>
          </a:p>
          <a:p>
            <a:r>
              <a:rPr lang="en-IN" dirty="0"/>
              <a:t>        String log = </a:t>
            </a:r>
            <a:r>
              <a:rPr lang="en-IN" dirty="0" err="1"/>
              <a:t>String.format</a:t>
            </a:r>
            <a:r>
              <a:rPr lang="en-IN" dirty="0"/>
              <a:t>("[%s]- %s", </a:t>
            </a:r>
            <a:r>
              <a:rPr lang="en-IN" dirty="0" err="1"/>
              <a:t>LocalDateTime.now</a:t>
            </a:r>
            <a:r>
              <a:rPr lang="en-IN" dirty="0"/>
              <a:t>(), message);</a:t>
            </a:r>
          </a:p>
          <a:p>
            <a:r>
              <a:rPr lang="en-IN" dirty="0"/>
              <a:t>        </a:t>
            </a:r>
            <a:r>
              <a:rPr lang="en-IN" dirty="0" err="1"/>
              <a:t>fileWriter.println</a:t>
            </a:r>
            <a:r>
              <a:rPr lang="en-IN" dirty="0"/>
              <a:t>(log);</a:t>
            </a:r>
          </a:p>
          <a:p>
            <a:r>
              <a:rPr lang="en-IN" dirty="0"/>
              <a:t>        </a:t>
            </a:r>
            <a:r>
              <a:rPr lang="en-IN" dirty="0" err="1"/>
              <a:t>fileWriter.flush</a:t>
            </a:r>
            <a:r>
              <a:rPr lang="en-IN" dirty="0"/>
              <a:t>();</a:t>
            </a:r>
          </a:p>
          <a:p>
            <a:r>
              <a:rPr lang="en-IN" dirty="0"/>
              <a:t>    }</a:t>
            </a:r>
          </a:p>
          <a:p>
            <a:r>
              <a:rPr lang="en-IN" dirty="0"/>
              <a:t>}</a:t>
            </a:r>
          </a:p>
        </p:txBody>
      </p:sp>
    </p:spTree>
    <p:extLst>
      <p:ext uri="{BB962C8B-B14F-4D97-AF65-F5344CB8AC3E}">
        <p14:creationId xmlns:p14="http://schemas.microsoft.com/office/powerpoint/2010/main" val="219421101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84B9936-988A-60F0-1F1F-320675B00895}"/>
              </a:ext>
            </a:extLst>
          </p:cNvPr>
          <p:cNvSpPr>
            <a:spLocks noGrp="1"/>
          </p:cNvSpPr>
          <p:nvPr>
            <p:ph type="title"/>
          </p:nvPr>
        </p:nvSpPr>
        <p:spPr>
          <a:xfrm>
            <a:off x="369277" y="605896"/>
            <a:ext cx="2313633" cy="5646208"/>
          </a:xfrm>
        </p:spPr>
        <p:txBody>
          <a:bodyPr anchor="ctr">
            <a:normAutofit/>
          </a:bodyPr>
          <a:lstStyle/>
          <a:p>
            <a:r>
              <a:rPr lang="en-IN" sz="2900">
                <a:solidFill>
                  <a:srgbClr val="FFFFFF"/>
                </a:solidFill>
              </a:rPr>
              <a:t>Disadvantages of Singleton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62139643-D235-15BC-F131-AEEB0763F1C1}"/>
              </a:ext>
            </a:extLst>
          </p:cNvPr>
          <p:cNvSpPr>
            <a:spLocks noGrp="1"/>
          </p:cNvSpPr>
          <p:nvPr>
            <p:ph idx="1"/>
          </p:nvPr>
        </p:nvSpPr>
        <p:spPr>
          <a:xfrm>
            <a:off x="3556512" y="605896"/>
            <a:ext cx="4810247" cy="5646208"/>
          </a:xfrm>
        </p:spPr>
        <p:txBody>
          <a:bodyPr anchor="ctr">
            <a:normAutofit/>
          </a:bodyPr>
          <a:lstStyle/>
          <a:p>
            <a:r>
              <a:rPr lang="en-US" dirty="0"/>
              <a:t>By definition, the Singleton pattern ensures a class has only one instance and, additionally, provides global access to this instance. Therefore, we should use it in cases where we need both of those things.</a:t>
            </a:r>
          </a:p>
          <a:p>
            <a:endParaRPr lang="en-US" dirty="0"/>
          </a:p>
          <a:p>
            <a:r>
              <a:rPr lang="en-US" b="1" dirty="0"/>
              <a:t>Looking at its definition, we can notice it violates the </a:t>
            </a:r>
            <a:r>
              <a:rPr lang="en-US" b="1"/>
              <a:t>Single Responsibility Principle.</a:t>
            </a:r>
            <a:r>
              <a:rPr lang="en-US" dirty="0"/>
              <a:t> The principle states one class should have only one responsibility.</a:t>
            </a:r>
          </a:p>
          <a:p>
            <a:endParaRPr lang="en-US" dirty="0"/>
          </a:p>
          <a:p>
            <a:r>
              <a:rPr lang="en-US" dirty="0"/>
              <a:t>However, the Singleton pattern has at least two responsibilities – it ensures the class has only one instance and contains business logic.</a:t>
            </a:r>
            <a:endParaRPr lang="en-IN" dirty="0"/>
          </a:p>
        </p:txBody>
      </p:sp>
    </p:spTree>
    <p:extLst>
      <p:ext uri="{BB962C8B-B14F-4D97-AF65-F5344CB8AC3E}">
        <p14:creationId xmlns:p14="http://schemas.microsoft.com/office/powerpoint/2010/main" val="31369522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8163B2D-539B-F77F-E083-F706B4ACD825}"/>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Global State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220DA11-20EE-A4D3-960E-7E4157925C6E}"/>
              </a:ext>
            </a:extLst>
          </p:cNvPr>
          <p:cNvSpPr>
            <a:spLocks noGrp="1"/>
          </p:cNvSpPr>
          <p:nvPr>
            <p:ph idx="1"/>
          </p:nvPr>
        </p:nvSpPr>
        <p:spPr>
          <a:xfrm>
            <a:off x="3556512" y="605896"/>
            <a:ext cx="4810247" cy="5646208"/>
          </a:xfrm>
        </p:spPr>
        <p:txBody>
          <a:bodyPr anchor="ctr">
            <a:normAutofit/>
          </a:bodyPr>
          <a:lstStyle/>
          <a:p>
            <a:r>
              <a:rPr lang="en-US" sz="1700"/>
              <a:t> Global states are considered to be a bad practice and, thus, should be avoided.</a:t>
            </a:r>
          </a:p>
          <a:p>
            <a:r>
              <a:rPr lang="en-US" sz="1700"/>
              <a:t>Although it may not be obvious, a singleton introduces global variables in our code, but they’re encapsulated within a class.</a:t>
            </a:r>
          </a:p>
          <a:p>
            <a:r>
              <a:rPr lang="en-US" sz="1700" b="1"/>
              <a:t>Since they’re global, everyone can access and use them. Moreover, if they aren’t immutable, everyone can change them as well.</a:t>
            </a:r>
          </a:p>
          <a:p>
            <a:r>
              <a:rPr lang="en-US" sz="1700"/>
              <a:t>Suppose we use the Logger class in several places in our code. Everyone can access and modify its values.</a:t>
            </a:r>
          </a:p>
          <a:p>
            <a:r>
              <a:rPr lang="en-US" sz="1700"/>
              <a:t>Now, if we encounter a problem in one method that uses it and discover the problem is in the singleton itself, we need to check the entire codebase and every method that uses it to find the impact of the problem.</a:t>
            </a:r>
          </a:p>
          <a:p>
            <a:endParaRPr lang="en-US" sz="1700"/>
          </a:p>
          <a:p>
            <a:r>
              <a:rPr lang="en-US" sz="1700"/>
              <a:t>This can quickly become a bottleneck for our application.</a:t>
            </a:r>
            <a:endParaRPr lang="en-IN" sz="1700"/>
          </a:p>
        </p:txBody>
      </p:sp>
    </p:spTree>
    <p:extLst>
      <p:ext uri="{BB962C8B-B14F-4D97-AF65-F5344CB8AC3E}">
        <p14:creationId xmlns:p14="http://schemas.microsoft.com/office/powerpoint/2010/main" val="144030641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264A5D5-267C-8568-C278-97A7C5EEF795}"/>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Code Flexibility</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663994D6-C11B-F127-6832-86C15BF5E131}"/>
              </a:ext>
            </a:extLst>
          </p:cNvPr>
          <p:cNvSpPr>
            <a:spLocks noGrp="1"/>
          </p:cNvSpPr>
          <p:nvPr>
            <p:ph idx="1"/>
          </p:nvPr>
        </p:nvSpPr>
        <p:spPr>
          <a:xfrm>
            <a:off x="3556512" y="605896"/>
            <a:ext cx="4810247" cy="5646208"/>
          </a:xfrm>
        </p:spPr>
        <p:txBody>
          <a:bodyPr anchor="ctr">
            <a:normAutofit/>
          </a:bodyPr>
          <a:lstStyle/>
          <a:p>
            <a:r>
              <a:rPr lang="en-US" sz="1700"/>
              <a:t>When a project is in the early stages of development, we can make the assumption there will be no more than one instance of certain classes and define them using the Singleton design pattern.</a:t>
            </a:r>
          </a:p>
          <a:p>
            <a:r>
              <a:rPr lang="en-US" sz="1700" b="1"/>
              <a:t>However, if requirements change and our assumption turns out to be incorrect, we’d need to put a big effort into refactoring our code.</a:t>
            </a:r>
          </a:p>
          <a:p>
            <a:r>
              <a:rPr lang="en-US" sz="1700"/>
              <a:t>We assumed we’d only need one instance of our Logger class. What if, in the future, we decide one file isn’t enough?</a:t>
            </a:r>
          </a:p>
          <a:p>
            <a:r>
              <a:rPr lang="en-US" sz="1700"/>
              <a:t>For instance, we might need separate files for errors and info messages. Additionally, one instance of a class wouldn’t be enough anymore. Next, in order to make the modification possible, we’d need to refactor our entire codebase and remove the singleton, which would require a lot of effort.</a:t>
            </a:r>
          </a:p>
          <a:p>
            <a:endParaRPr lang="en-US" sz="1700"/>
          </a:p>
          <a:p>
            <a:r>
              <a:rPr lang="en-US" sz="1700"/>
              <a:t>With singletons, we’re making our code </a:t>
            </a:r>
            <a:r>
              <a:rPr lang="en-US" sz="1700" b="1"/>
              <a:t>tightly coupled</a:t>
            </a:r>
            <a:r>
              <a:rPr lang="en-US" sz="1700"/>
              <a:t> and </a:t>
            </a:r>
            <a:r>
              <a:rPr lang="en-US" sz="1700" b="1"/>
              <a:t>less flexible</a:t>
            </a:r>
            <a:r>
              <a:rPr lang="en-US" sz="1700"/>
              <a:t>.</a:t>
            </a:r>
            <a:endParaRPr lang="en-IN" sz="1700"/>
          </a:p>
        </p:txBody>
      </p:sp>
    </p:spTree>
    <p:extLst>
      <p:ext uri="{BB962C8B-B14F-4D97-AF65-F5344CB8AC3E}">
        <p14:creationId xmlns:p14="http://schemas.microsoft.com/office/powerpoint/2010/main" val="1652449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10B86DF4-5288-C010-D89A-F33B9B9C1F92}"/>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Dependency Hiding</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EAA51A9F-0EE9-9F01-26D8-05771853D392}"/>
              </a:ext>
            </a:extLst>
          </p:cNvPr>
          <p:cNvSpPr>
            <a:spLocks noGrp="1"/>
          </p:cNvSpPr>
          <p:nvPr>
            <p:ph idx="1"/>
          </p:nvPr>
        </p:nvSpPr>
        <p:spPr>
          <a:xfrm>
            <a:off x="3556512" y="605896"/>
            <a:ext cx="4810247" cy="5646208"/>
          </a:xfrm>
        </p:spPr>
        <p:txBody>
          <a:bodyPr anchor="ctr">
            <a:normAutofit/>
          </a:bodyPr>
          <a:lstStyle/>
          <a:p>
            <a:r>
              <a:rPr lang="en-IN" sz="1700"/>
              <a:t>When we’re using them in other classes, we’re hiding the fact these classes depend on a singleton instance.</a:t>
            </a:r>
          </a:p>
          <a:p>
            <a:endParaRPr lang="en-IN" sz="1700"/>
          </a:p>
          <a:p>
            <a:r>
              <a:rPr lang="en-IN" sz="1700"/>
              <a:t>Let’s consider the sum() method:</a:t>
            </a:r>
          </a:p>
          <a:p>
            <a:pPr marL="0" indent="0">
              <a:buNone/>
            </a:pPr>
            <a:r>
              <a:rPr lang="en-IN" sz="1700" b="1"/>
              <a:t>public static int sum(int a, int b){</a:t>
            </a:r>
          </a:p>
          <a:p>
            <a:r>
              <a:rPr lang="en-IN" sz="1700" b="1"/>
              <a:t>    Logger </a:t>
            </a:r>
            <a:r>
              <a:rPr lang="en-IN" sz="1700" b="1" err="1"/>
              <a:t>logger</a:t>
            </a:r>
            <a:r>
              <a:rPr lang="en-IN" sz="1700" b="1"/>
              <a:t> = </a:t>
            </a:r>
            <a:r>
              <a:rPr lang="en-IN" sz="1700" b="1" err="1"/>
              <a:t>Logger.getInstance</a:t>
            </a:r>
            <a:r>
              <a:rPr lang="en-IN" sz="1700" b="1"/>
              <a:t>();</a:t>
            </a:r>
          </a:p>
          <a:p>
            <a:r>
              <a:rPr lang="en-IN" sz="1700" b="1"/>
              <a:t>    logger.log("A simple message");</a:t>
            </a:r>
          </a:p>
          <a:p>
            <a:r>
              <a:rPr lang="en-IN" sz="1700" b="1"/>
              <a:t>    return a + b;</a:t>
            </a:r>
          </a:p>
          <a:p>
            <a:r>
              <a:rPr lang="en-IN" sz="1700" b="1"/>
              <a:t>}</a:t>
            </a:r>
          </a:p>
          <a:p>
            <a:r>
              <a:rPr lang="en-US" sz="1700"/>
              <a:t>If we don’t look directly at the implementation of the sum() method, we have no way of knowing it uses the Logger class.</a:t>
            </a:r>
          </a:p>
          <a:p>
            <a:endParaRPr lang="en-US" sz="1700"/>
          </a:p>
          <a:p>
            <a:r>
              <a:rPr lang="en-US" sz="1700"/>
              <a:t>We didn’t pass the dependencies as usual, as arguments to the constructor or a method.</a:t>
            </a:r>
            <a:endParaRPr lang="en-IN" sz="1700"/>
          </a:p>
        </p:txBody>
      </p:sp>
    </p:spTree>
    <p:extLst>
      <p:ext uri="{BB962C8B-B14F-4D97-AF65-F5344CB8AC3E}">
        <p14:creationId xmlns:p14="http://schemas.microsoft.com/office/powerpoint/2010/main" val="42726793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27132DC-02B8-1F18-BDA2-F206E57959D9}"/>
              </a:ext>
            </a:extLst>
          </p:cNvPr>
          <p:cNvSpPr>
            <a:spLocks noGrp="1"/>
          </p:cNvSpPr>
          <p:nvPr>
            <p:ph type="title"/>
          </p:nvPr>
        </p:nvSpPr>
        <p:spPr>
          <a:xfrm>
            <a:off x="369277" y="605896"/>
            <a:ext cx="2313633" cy="5646208"/>
          </a:xfrm>
        </p:spPr>
        <p:txBody>
          <a:bodyPr anchor="ctr">
            <a:normAutofit/>
          </a:bodyPr>
          <a:lstStyle/>
          <a:p>
            <a:r>
              <a:rPr lang="en-IN" sz="3100">
                <a:solidFill>
                  <a:srgbClr val="FFFFFF"/>
                </a:solidFill>
              </a:rPr>
              <a:t>Alternatives to Singleton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5232B4A8-2987-E44D-C0F1-13A632657A71}"/>
              </a:ext>
            </a:extLst>
          </p:cNvPr>
          <p:cNvSpPr>
            <a:spLocks noGrp="1"/>
          </p:cNvSpPr>
          <p:nvPr>
            <p:ph idx="1"/>
          </p:nvPr>
        </p:nvSpPr>
        <p:spPr>
          <a:xfrm>
            <a:off x="3556512" y="605896"/>
            <a:ext cx="4810247" cy="5646208"/>
          </a:xfrm>
        </p:spPr>
        <p:txBody>
          <a:bodyPr anchor="ctr">
            <a:normAutofit/>
          </a:bodyPr>
          <a:lstStyle/>
          <a:p>
            <a:r>
              <a:rPr lang="en-US" dirty="0"/>
              <a:t>In cases where we need only one instance, </a:t>
            </a:r>
            <a:r>
              <a:rPr lang="en-US" b="1"/>
              <a:t>we could use dependency injection. In other words, we can create only one instance and pass it as an argument where it’s needed.</a:t>
            </a:r>
            <a:r>
              <a:rPr lang="en-US" dirty="0"/>
              <a:t> This way, we’d raise the awareness of dependencies a method or another class needs in order to function properly.</a:t>
            </a:r>
          </a:p>
          <a:p>
            <a:endParaRPr lang="en-US" dirty="0"/>
          </a:p>
          <a:p>
            <a:r>
              <a:rPr lang="en-US" dirty="0"/>
              <a:t>Additionally, if we need multiple instances in the future, we’d change our code more easily.</a:t>
            </a:r>
          </a:p>
          <a:p>
            <a:endParaRPr lang="en-US" dirty="0"/>
          </a:p>
          <a:p>
            <a:r>
              <a:rPr lang="en-US" dirty="0"/>
              <a:t>Moreover, we can use the Factory pattern for long-living objects.</a:t>
            </a:r>
            <a:endParaRPr lang="en-IN" dirty="0"/>
          </a:p>
        </p:txBody>
      </p:sp>
    </p:spTree>
    <p:extLst>
      <p:ext uri="{BB962C8B-B14F-4D97-AF65-F5344CB8AC3E}">
        <p14:creationId xmlns:p14="http://schemas.microsoft.com/office/powerpoint/2010/main" val="135459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What is UML?</a:t>
            </a:r>
            <a:endParaRPr/>
          </a:p>
        </p:txBody>
      </p:sp>
      <p:sp>
        <p:nvSpPr>
          <p:cNvPr id="190" name="Google Shape;190;p34"/>
          <p:cNvSpPr txBox="1">
            <a:spLocks noGrp="1"/>
          </p:cNvSpPr>
          <p:nvPr>
            <p:ph type="body" idx="1"/>
          </p:nvPr>
        </p:nvSpPr>
        <p:spPr>
          <a:xfrm>
            <a:off x="446087" y="1282700"/>
            <a:ext cx="4632325" cy="5040312"/>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Standard </a:t>
            </a:r>
            <a:r>
              <a:rPr lang="en-US" sz="1600" b="0" i="0" u="none">
                <a:solidFill>
                  <a:schemeClr val="accent1"/>
                </a:solidFill>
                <a:latin typeface="Georgia"/>
                <a:ea typeface="Georgia"/>
                <a:cs typeface="Georgia"/>
                <a:sym typeface="Georgia"/>
              </a:rPr>
              <a:t>modeling language</a:t>
            </a:r>
            <a:r>
              <a:rPr lang="en-US" sz="1600" b="0" i="0" u="none">
                <a:solidFill>
                  <a:srgbClr val="4D4D4D"/>
                </a:solidFill>
                <a:latin typeface="Georgia"/>
                <a:ea typeface="Georgia"/>
                <a:cs typeface="Georgia"/>
                <a:sym typeface="Georgia"/>
              </a:rPr>
              <a:t> for OO software.</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Includes a set of graphic notation techniques to create visual models of object-oriented software-intensive systems.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Formal Definition:</a:t>
            </a:r>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The Unified Modeling Language (UML) is used to construct, visualize, and document the artifacts of an object-oriented software-intensive system under development.</a:t>
            </a:r>
            <a:endParaRPr/>
          </a:p>
          <a:p>
            <a:pPr marL="285750" lvl="0" indent="-2857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We will study the following today - Actor, Use Case, Use Case Diagram, Class, Object, Class Diagram, and Sequence Diagram.</a:t>
            </a:r>
            <a:endParaRPr/>
          </a:p>
        </p:txBody>
      </p:sp>
      <p:pic>
        <p:nvPicPr>
          <p:cNvPr id="191" name="Google Shape;191;p34" descr="uml_logo"/>
          <p:cNvPicPr preferRelativeResize="0"/>
          <p:nvPr/>
        </p:nvPicPr>
        <p:blipFill rotWithShape="1">
          <a:blip r:embed="rId3">
            <a:alphaModFix/>
          </a:blip>
          <a:srcRect/>
          <a:stretch/>
        </p:blipFill>
        <p:spPr>
          <a:xfrm>
            <a:off x="5610225" y="2403475"/>
            <a:ext cx="2719387" cy="22923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59E39E-D6E7-4A5D-A2A3-1F3A12911723}"/>
              </a:ext>
            </a:extLst>
          </p:cNvPr>
          <p:cNvSpPr>
            <a:spLocks noGrp="1"/>
          </p:cNvSpPr>
          <p:nvPr>
            <p:ph type="title"/>
          </p:nvPr>
        </p:nvSpPr>
        <p:spPr/>
        <p:txBody>
          <a:bodyPr/>
          <a:lstStyle/>
          <a:p>
            <a:pPr>
              <a:defRPr/>
            </a:pPr>
            <a:r>
              <a:rPr lang="en-US" dirty="0"/>
              <a:t>Factory Method pattern</a:t>
            </a:r>
          </a:p>
        </p:txBody>
      </p:sp>
      <p:sp>
        <p:nvSpPr>
          <p:cNvPr id="44035" name="Text Placeholder 4">
            <a:extLst>
              <a:ext uri="{FF2B5EF4-FFF2-40B4-BE49-F238E27FC236}">
                <a16:creationId xmlns:a16="http://schemas.microsoft.com/office/drawing/2014/main" id="{C9E79C5F-F490-4C88-BA24-129354EBEA6E}"/>
              </a:ext>
            </a:extLst>
          </p:cNvPr>
          <p:cNvSpPr>
            <a:spLocks noGrp="1"/>
          </p:cNvSpPr>
          <p:nvPr>
            <p:ph type="body" idx="1"/>
          </p:nvPr>
        </p:nvSpPr>
        <p:spPr/>
        <p:txBody>
          <a:bodyPr/>
          <a:lstStyle/>
          <a:p>
            <a:endParaRPr lang="en-US" altLang="en-US"/>
          </a:p>
        </p:txBody>
      </p:sp>
      <p:pic>
        <p:nvPicPr>
          <p:cNvPr id="44036" name="Picture 5" descr="factory-method-mini.png">
            <a:extLst>
              <a:ext uri="{FF2B5EF4-FFF2-40B4-BE49-F238E27FC236}">
                <a16:creationId xmlns:a16="http://schemas.microsoft.com/office/drawing/2014/main" id="{AC657111-EC85-4CC3-8C39-35639BC2DE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6133" y="963773"/>
            <a:ext cx="187523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69277" y="605896"/>
            <a:ext cx="2313633" cy="5646208"/>
          </a:xfrm>
        </p:spPr>
        <p:txBody>
          <a:bodyPr anchor="ctr">
            <a:normAutofit/>
          </a:bodyPr>
          <a:lstStyle/>
          <a:p>
            <a:r>
              <a:rPr lang="en-US" sz="3100">
                <a:solidFill>
                  <a:srgbClr val="FFFFFF"/>
                </a:solidFill>
              </a:rPr>
              <a:t>Factory Design Pattern</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3556512" y="605896"/>
            <a:ext cx="4810247" cy="5646208"/>
          </a:xfrm>
        </p:spPr>
        <p:txBody>
          <a:bodyPr anchor="ctr">
            <a:normAutofit/>
          </a:bodyPr>
          <a:lstStyle/>
          <a:p>
            <a:r>
              <a:rPr lang="en-US" sz="1700"/>
              <a:t>Uses factory methods to deal with the problem of creating objects without having to specify the exact class of the object that will be created. This is done by creating objects by calling a factory method—either specified in an interface and implemented by child classes, or implemented in a base class and optionally overridden by derived classes—rather than by calling a constructor.</a:t>
            </a:r>
          </a:p>
          <a:p>
            <a:r>
              <a:rPr lang="en-US" sz="1700"/>
              <a:t>Intent</a:t>
            </a:r>
          </a:p>
          <a:p>
            <a:pPr lvl="1"/>
            <a:r>
              <a:rPr lang="en-US" sz="1700"/>
              <a:t>Define an interface for creating an object, but let subclasses decide which class to instantiate. Factory Method lets a class defer instantiation to subclasses.</a:t>
            </a:r>
          </a:p>
          <a:p>
            <a:r>
              <a:rPr lang="en-US" sz="1700"/>
              <a:t>Problem</a:t>
            </a:r>
          </a:p>
          <a:p>
            <a:pPr lvl="1"/>
            <a:r>
              <a:rPr lang="en-US" sz="1700"/>
              <a:t>A framework needs to standardize the architectural model for a range of applications, but allow for individual applications to define their own domain objects and provide for their instantiation.</a:t>
            </a:r>
          </a:p>
          <a:p>
            <a:endParaRPr lang="en-US" sz="1700"/>
          </a:p>
        </p:txBody>
      </p:sp>
    </p:spTree>
    <p:extLst>
      <p:ext uri="{BB962C8B-B14F-4D97-AF65-F5344CB8AC3E}">
        <p14:creationId xmlns:p14="http://schemas.microsoft.com/office/powerpoint/2010/main" val="264358475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85CE-92DD-E33A-6A2E-8E0A9D1275D1}"/>
              </a:ext>
            </a:extLst>
          </p:cNvPr>
          <p:cNvSpPr>
            <a:spLocks noGrp="1"/>
          </p:cNvSpPr>
          <p:nvPr>
            <p:ph type="title"/>
          </p:nvPr>
        </p:nvSpPr>
        <p:spPr/>
        <p:txBody>
          <a:bodyPr/>
          <a:lstStyle/>
          <a:p>
            <a:r>
              <a:rPr lang="en-US" dirty="0"/>
              <a:t>When to Use Factory Method Design Pattern?</a:t>
            </a:r>
            <a:endParaRPr lang="en-IN" dirty="0"/>
          </a:p>
        </p:txBody>
      </p:sp>
      <p:sp>
        <p:nvSpPr>
          <p:cNvPr id="3" name="Content Placeholder 2">
            <a:extLst>
              <a:ext uri="{FF2B5EF4-FFF2-40B4-BE49-F238E27FC236}">
                <a16:creationId xmlns:a16="http://schemas.microsoft.com/office/drawing/2014/main" id="{EDBC1A7A-7F2C-0925-4D69-8052DD8CE3E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t>If object creation process is complex or varies under different conditions, using a factory method can make your client code simpler and promote reusability.</a:t>
            </a:r>
          </a:p>
          <a:p>
            <a:pPr>
              <a:buFont typeface="Wingdings" panose="05000000000000000000" pitchFamily="2" charset="2"/>
              <a:buChar char="Ø"/>
            </a:pPr>
            <a:r>
              <a:rPr lang="en-US" dirty="0"/>
              <a:t>The Factory Method Pattern allows you to create objects through an interface or abstract class, hiding the details of concrete implementations. This reduces dependencies and makes it easier to modify or expand the system without affecting existing code.</a:t>
            </a:r>
          </a:p>
          <a:p>
            <a:pPr>
              <a:buFont typeface="Wingdings" panose="05000000000000000000" pitchFamily="2" charset="2"/>
              <a:buChar char="Ø"/>
            </a:pPr>
            <a:r>
              <a:rPr lang="en-US" dirty="0"/>
              <a:t>If your application needs to create different versions of a product or may introduce new types in the future, the Factory Method Pattern provides a flexible way to handle these variations by defining specific factory methods for each product type.</a:t>
            </a:r>
          </a:p>
          <a:p>
            <a:pPr>
              <a:buFont typeface="Wingdings" panose="05000000000000000000" pitchFamily="2" charset="2"/>
              <a:buChar char="Ø"/>
            </a:pPr>
            <a:r>
              <a:rPr lang="en-US" dirty="0"/>
              <a:t>Factories can also encapsulate configuration logic, allowing clients to customize the object creation process by providing parameters or options to the factory method.</a:t>
            </a:r>
            <a:endParaRPr lang="en-IN" dirty="0"/>
          </a:p>
        </p:txBody>
      </p:sp>
    </p:spTree>
    <p:extLst>
      <p:ext uri="{BB962C8B-B14F-4D97-AF65-F5344CB8AC3E}">
        <p14:creationId xmlns:p14="http://schemas.microsoft.com/office/powerpoint/2010/main" val="37763045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5" name="Rectangle 1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31D026E5-4293-2E72-3E7F-9062E35AE42A}"/>
              </a:ext>
            </a:extLst>
          </p:cNvPr>
          <p:cNvSpPr>
            <a:spLocks noGrp="1"/>
          </p:cNvSpPr>
          <p:nvPr>
            <p:ph type="title"/>
          </p:nvPr>
        </p:nvSpPr>
        <p:spPr>
          <a:xfrm>
            <a:off x="822960" y="286603"/>
            <a:ext cx="7543800" cy="1450757"/>
          </a:xfrm>
        </p:spPr>
        <p:txBody>
          <a:bodyPr vert="horz" lIns="91440" tIns="45720" rIns="91440" bIns="45720" rtlCol="0" anchor="b">
            <a:normAutofit/>
          </a:bodyPr>
          <a:lstStyle/>
          <a:p>
            <a:r>
              <a:rPr lang="en-US" b="1" dirty="0"/>
              <a:t>Components of Factory Method Design Pattern</a:t>
            </a:r>
            <a:endParaRPr lang="en-US"/>
          </a:p>
        </p:txBody>
      </p:sp>
      <p:sp>
        <p:nvSpPr>
          <p:cNvPr id="5" name="Content Placeholder 4">
            <a:extLst>
              <a:ext uri="{FF2B5EF4-FFF2-40B4-BE49-F238E27FC236}">
                <a16:creationId xmlns:a16="http://schemas.microsoft.com/office/drawing/2014/main" id="{A3D2A14F-3473-A544-5BFE-1E7DD1F7D9B0}"/>
              </a:ext>
            </a:extLst>
          </p:cNvPr>
          <p:cNvSpPr>
            <a:spLocks noGrp="1"/>
          </p:cNvSpPr>
          <p:nvPr>
            <p:ph sz="half" idx="1"/>
          </p:nvPr>
        </p:nvSpPr>
        <p:spPr>
          <a:xfrm>
            <a:off x="822959" y="1845734"/>
            <a:ext cx="4841240" cy="4023360"/>
          </a:xfrm>
        </p:spPr>
        <p:txBody>
          <a:bodyPr vert="horz" lIns="0" tIns="45720" rIns="0" bIns="45720" rtlCol="0">
            <a:normAutofit/>
          </a:bodyPr>
          <a:lstStyle/>
          <a:p>
            <a:r>
              <a:rPr lang="en-US" dirty="0"/>
              <a:t>Product: Represents the interface of the objects created by the factory method.</a:t>
            </a:r>
          </a:p>
          <a:p>
            <a:r>
              <a:rPr lang="en-US" dirty="0" err="1"/>
              <a:t>ConcreteProduct</a:t>
            </a:r>
            <a:r>
              <a:rPr lang="en-US" dirty="0"/>
              <a:t>: Implements the Product interface and represents the concrete objects created by the factory method.</a:t>
            </a:r>
          </a:p>
          <a:p>
            <a:r>
              <a:rPr lang="en-US" dirty="0"/>
              <a:t>Creator: Declares the factory method, which returns an instance of the Product interface.</a:t>
            </a:r>
          </a:p>
          <a:p>
            <a:r>
              <a:rPr lang="en-US" dirty="0" err="1"/>
              <a:t>ConcreteCreator</a:t>
            </a:r>
            <a:r>
              <a:rPr lang="en-US" dirty="0"/>
              <a:t>: Implements the factory method to create instances of </a:t>
            </a:r>
            <a:r>
              <a:rPr lang="en-US" dirty="0" err="1"/>
              <a:t>ConcreteProduct</a:t>
            </a:r>
            <a:r>
              <a:rPr lang="en-US" dirty="0"/>
              <a:t>.</a:t>
            </a:r>
          </a:p>
        </p:txBody>
      </p:sp>
      <p:pic>
        <p:nvPicPr>
          <p:cNvPr id="8" name="Picture 7">
            <a:extLst>
              <a:ext uri="{FF2B5EF4-FFF2-40B4-BE49-F238E27FC236}">
                <a16:creationId xmlns:a16="http://schemas.microsoft.com/office/drawing/2014/main" id="{293A9A15-E430-FC3A-D461-22EF2D08C91B}"/>
              </a:ext>
            </a:extLst>
          </p:cNvPr>
          <p:cNvPicPr>
            <a:picLocks noChangeAspect="1"/>
          </p:cNvPicPr>
          <p:nvPr/>
        </p:nvPicPr>
        <p:blipFill>
          <a:blip r:embed="rId2"/>
          <a:stretch>
            <a:fillRect/>
          </a:stretch>
        </p:blipFill>
        <p:spPr>
          <a:xfrm>
            <a:off x="5847907" y="2062721"/>
            <a:ext cx="3051544" cy="2833568"/>
          </a:xfrm>
          <a:prstGeom prst="rect">
            <a:avLst/>
          </a:prstGeom>
        </p:spPr>
      </p:pic>
    </p:spTree>
    <p:extLst>
      <p:ext uri="{BB962C8B-B14F-4D97-AF65-F5344CB8AC3E}">
        <p14:creationId xmlns:p14="http://schemas.microsoft.com/office/powerpoint/2010/main" val="32195406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5" name="Picture 4">
            <a:extLst>
              <a:ext uri="{FF2B5EF4-FFF2-40B4-BE49-F238E27FC236}">
                <a16:creationId xmlns:a16="http://schemas.microsoft.com/office/drawing/2014/main" id="{3C9905D3-1F5B-8442-F67A-B3768F673C19}"/>
              </a:ext>
            </a:extLst>
          </p:cNvPr>
          <p:cNvPicPr>
            <a:picLocks noChangeAspect="1"/>
          </p:cNvPicPr>
          <p:nvPr/>
        </p:nvPicPr>
        <p:blipFill>
          <a:blip r:embed="rId2"/>
          <a:stretch>
            <a:fillRect/>
          </a:stretch>
        </p:blipFill>
        <p:spPr>
          <a:xfrm>
            <a:off x="1408814" y="2281630"/>
            <a:ext cx="5784112" cy="3436501"/>
          </a:xfrm>
          <a:prstGeom prst="rect">
            <a:avLst/>
          </a:prstGeom>
        </p:spPr>
      </p:pic>
    </p:spTree>
    <p:extLst>
      <p:ext uri="{BB962C8B-B14F-4D97-AF65-F5344CB8AC3E}">
        <p14:creationId xmlns:p14="http://schemas.microsoft.com/office/powerpoint/2010/main" val="16693432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DEE9D-F19E-F9DA-8717-19B1956E1149}"/>
              </a:ext>
            </a:extLst>
          </p:cNvPr>
          <p:cNvSpPr>
            <a:spLocks noGrp="1"/>
          </p:cNvSpPr>
          <p:nvPr>
            <p:ph type="title"/>
          </p:nvPr>
        </p:nvSpPr>
        <p:spPr/>
        <p:txBody>
          <a:bodyPr/>
          <a:lstStyle/>
          <a:p>
            <a:r>
              <a:rPr lang="en-IN" dirty="0"/>
              <a:t>Advantages of Factory Method </a:t>
            </a:r>
          </a:p>
        </p:txBody>
      </p:sp>
      <p:sp>
        <p:nvSpPr>
          <p:cNvPr id="3" name="Content Placeholder 2">
            <a:extLst>
              <a:ext uri="{FF2B5EF4-FFF2-40B4-BE49-F238E27FC236}">
                <a16:creationId xmlns:a16="http://schemas.microsoft.com/office/drawing/2014/main" id="{E0BD731F-1C74-EFF5-8BDF-F6D08CDB1A8B}"/>
              </a:ext>
            </a:extLst>
          </p:cNvPr>
          <p:cNvSpPr>
            <a:spLocks noGrp="1"/>
          </p:cNvSpPr>
          <p:nvPr>
            <p:ph idx="1"/>
          </p:nvPr>
        </p:nvSpPr>
        <p:spPr/>
        <p:txBody>
          <a:bodyPr/>
          <a:lstStyle/>
          <a:p>
            <a:pPr>
              <a:buFont typeface="Wingdings" panose="05000000000000000000" pitchFamily="2" charset="2"/>
              <a:buChar char="Ø"/>
            </a:pPr>
            <a:r>
              <a:rPr lang="en-US" dirty="0"/>
              <a:t>Encourages loose coupling between client code and the created objects.</a:t>
            </a:r>
          </a:p>
          <a:p>
            <a:pPr>
              <a:buFont typeface="Wingdings" panose="05000000000000000000" pitchFamily="2" charset="2"/>
              <a:buChar char="Ø"/>
            </a:pPr>
            <a:r>
              <a:rPr lang="en-US" dirty="0"/>
              <a:t>Provides a centralized point of control for object creation, facilitating easier maintenance and testing.</a:t>
            </a:r>
          </a:p>
          <a:p>
            <a:pPr>
              <a:buFont typeface="Wingdings" panose="05000000000000000000" pitchFamily="2" charset="2"/>
              <a:buChar char="Ø"/>
            </a:pPr>
            <a:r>
              <a:rPr lang="en-US" dirty="0"/>
              <a:t>Supports the Open/Closed Principle, allowing for the addition of new product types without modifying existing client code.</a:t>
            </a:r>
          </a:p>
          <a:p>
            <a:pPr>
              <a:buFont typeface="Wingdings" panose="05000000000000000000" pitchFamily="2" charset="2"/>
              <a:buChar char="Ø"/>
            </a:pPr>
            <a:r>
              <a:rPr lang="en-US" dirty="0"/>
              <a:t>Promotes code reusability by defining common creation logic in superclass methods.</a:t>
            </a:r>
            <a:endParaRPr lang="en-IN" dirty="0"/>
          </a:p>
        </p:txBody>
      </p:sp>
    </p:spTree>
    <p:extLst>
      <p:ext uri="{BB962C8B-B14F-4D97-AF65-F5344CB8AC3E}">
        <p14:creationId xmlns:p14="http://schemas.microsoft.com/office/powerpoint/2010/main" val="126658426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B46F-13BD-9BA0-BE07-EC761A9EEF4C}"/>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6A194435-27C7-68B7-9C24-7168A9BB3C11}"/>
              </a:ext>
            </a:extLst>
          </p:cNvPr>
          <p:cNvSpPr>
            <a:spLocks noGrp="1"/>
          </p:cNvSpPr>
          <p:nvPr>
            <p:ph idx="1"/>
          </p:nvPr>
        </p:nvSpPr>
        <p:spPr/>
        <p:txBody>
          <a:bodyPr/>
          <a:lstStyle/>
          <a:p>
            <a:pPr>
              <a:buFont typeface="Wingdings" panose="05000000000000000000" pitchFamily="2" charset="2"/>
              <a:buChar char="Ø"/>
            </a:pPr>
            <a:r>
              <a:rPr lang="en-US" dirty="0"/>
              <a:t>Can lead to an explosion of subclasses if there are many variations of products.</a:t>
            </a:r>
          </a:p>
          <a:p>
            <a:pPr>
              <a:buFont typeface="Wingdings" panose="05000000000000000000" pitchFamily="2" charset="2"/>
              <a:buChar char="Ø"/>
            </a:pPr>
            <a:r>
              <a:rPr lang="en-US" dirty="0"/>
              <a:t>Increases complexity in the codebase, especially when dealing with multiple factories and product types.</a:t>
            </a:r>
          </a:p>
          <a:p>
            <a:pPr>
              <a:buFont typeface="Wingdings" panose="05000000000000000000" pitchFamily="2" charset="2"/>
              <a:buChar char="Ø"/>
            </a:pPr>
            <a:r>
              <a:rPr lang="en-US" dirty="0"/>
              <a:t>May introduce runtime errors if the factory method is not implemented properly or if there are inconsistencies in product creation logic across subclasses.</a:t>
            </a:r>
          </a:p>
          <a:p>
            <a:endParaRPr lang="en-IN" dirty="0"/>
          </a:p>
        </p:txBody>
      </p:sp>
    </p:spTree>
    <p:extLst>
      <p:ext uri="{BB962C8B-B14F-4D97-AF65-F5344CB8AC3E}">
        <p14:creationId xmlns:p14="http://schemas.microsoft.com/office/powerpoint/2010/main" val="31520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Notation - Class</a:t>
            </a:r>
            <a:endParaRPr/>
          </a:p>
        </p:txBody>
      </p:sp>
      <p:pic>
        <p:nvPicPr>
          <p:cNvPr id="197" name="Google Shape;197;p35"/>
          <p:cNvPicPr preferRelativeResize="0"/>
          <p:nvPr/>
        </p:nvPicPr>
        <p:blipFill rotWithShape="1">
          <a:blip r:embed="rId3">
            <a:alphaModFix/>
          </a:blip>
          <a:srcRect/>
          <a:stretch/>
        </p:blipFill>
        <p:spPr>
          <a:xfrm>
            <a:off x="1711325" y="1479550"/>
            <a:ext cx="5640387" cy="3078162"/>
          </a:xfrm>
          <a:prstGeom prst="rect">
            <a:avLst/>
          </a:prstGeom>
          <a:noFill/>
          <a:ln>
            <a:noFill/>
          </a:ln>
        </p:spPr>
      </p:pic>
      <p:sp>
        <p:nvSpPr>
          <p:cNvPr id="198" name="Google Shape;198;p35"/>
          <p:cNvSpPr txBox="1"/>
          <p:nvPr/>
        </p:nvSpPr>
        <p:spPr>
          <a:xfrm>
            <a:off x="506412" y="5168900"/>
            <a:ext cx="8204200" cy="1200150"/>
          </a:xfrm>
          <a:prstGeom prst="rect">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800"/>
              <a:buFont typeface="Times New Roman"/>
              <a:buNone/>
            </a:pPr>
            <a:r>
              <a:rPr lang="en-US" sz="1800" b="0" i="0" u="none" dirty="0">
                <a:solidFill>
                  <a:srgbClr val="FF0000"/>
                </a:solidFill>
                <a:latin typeface="Times New Roman"/>
                <a:ea typeface="Times New Roman"/>
                <a:cs typeface="Times New Roman"/>
                <a:sym typeface="Times New Roman"/>
              </a:rPr>
              <a:t>In UML, the visibility is normally designated by a plus or minus symbol: </a:t>
            </a:r>
            <a:endParaRPr dirty="0">
              <a:solidFill>
                <a:srgbClr val="FF0000"/>
              </a:solidFill>
            </a:endParaRPr>
          </a:p>
          <a:p>
            <a:pPr marL="0" marR="0" lvl="0" indent="0" algn="l" rtl="0">
              <a:lnSpc>
                <a:spcPct val="100000"/>
              </a:lnSpc>
              <a:spcBef>
                <a:spcPts val="0"/>
              </a:spcBef>
              <a:spcAft>
                <a:spcPts val="0"/>
              </a:spcAft>
              <a:buClr>
                <a:schemeClr val="lt2"/>
              </a:buClr>
              <a:buSzPts val="1800"/>
              <a:buFont typeface="Times New Roman"/>
              <a:buNone/>
            </a:pPr>
            <a:r>
              <a:rPr lang="en-US" sz="1800" b="0" i="0" u="none" dirty="0">
                <a:solidFill>
                  <a:srgbClr val="FF0000"/>
                </a:solidFill>
                <a:latin typeface="Times New Roman"/>
                <a:ea typeface="Times New Roman"/>
                <a:cs typeface="Times New Roman"/>
                <a:sym typeface="Times New Roman"/>
              </a:rPr>
              <a:t>+  for public visibility</a:t>
            </a:r>
            <a:endParaRPr dirty="0">
              <a:solidFill>
                <a:srgbClr val="FF0000"/>
              </a:solidFill>
            </a:endParaRPr>
          </a:p>
          <a:p>
            <a:pPr marR="0" lvl="0" algn="l" rtl="0">
              <a:lnSpc>
                <a:spcPct val="100000"/>
              </a:lnSpc>
              <a:spcBef>
                <a:spcPts val="0"/>
              </a:spcBef>
              <a:spcAft>
                <a:spcPts val="0"/>
              </a:spcAft>
              <a:buClr>
                <a:schemeClr val="lt2"/>
              </a:buClr>
              <a:buSzPts val="1800"/>
            </a:pPr>
            <a:r>
              <a:rPr lang="en-US" sz="1800" b="0" i="0" u="none">
                <a:solidFill>
                  <a:srgbClr val="FF0000"/>
                </a:solidFill>
                <a:latin typeface="Times New Roman"/>
                <a:ea typeface="Times New Roman"/>
                <a:cs typeface="Times New Roman"/>
                <a:sym typeface="Times New Roman"/>
              </a:rPr>
              <a:t>-   </a:t>
            </a:r>
            <a:r>
              <a:rPr lang="en-US" sz="1800" b="0" i="0" u="none" dirty="0">
                <a:solidFill>
                  <a:srgbClr val="FF0000"/>
                </a:solidFill>
                <a:latin typeface="Times New Roman"/>
                <a:ea typeface="Times New Roman"/>
                <a:cs typeface="Times New Roman"/>
                <a:sym typeface="Times New Roman"/>
              </a:rPr>
              <a:t>for private visibility</a:t>
            </a:r>
            <a:endParaRPr dirty="0">
              <a:solidFill>
                <a:srgbClr val="FF0000"/>
              </a:solidFill>
            </a:endParaRPr>
          </a:p>
          <a:p>
            <a:pPr marL="0" marR="0" lvl="0" indent="0" algn="l" rtl="0">
              <a:lnSpc>
                <a:spcPct val="100000"/>
              </a:lnSpc>
              <a:spcBef>
                <a:spcPts val="0"/>
              </a:spcBef>
              <a:spcAft>
                <a:spcPts val="0"/>
              </a:spcAft>
              <a:buClr>
                <a:schemeClr val="lt2"/>
              </a:buClr>
              <a:buSzPts val="1800"/>
              <a:buFont typeface="Times New Roman"/>
              <a:buNone/>
            </a:pPr>
            <a:r>
              <a:rPr lang="en-US" sz="1800" b="0" i="0" u="none" dirty="0">
                <a:solidFill>
                  <a:srgbClr val="FF0000"/>
                </a:solidFill>
                <a:latin typeface="Times New Roman"/>
                <a:ea typeface="Times New Roman"/>
                <a:cs typeface="Times New Roman"/>
                <a:sym typeface="Times New Roman"/>
              </a:rPr>
              <a:t>#  for protected visibility</a:t>
            </a:r>
            <a:endParaRPr dirty="0">
              <a:solidFill>
                <a:srgbClr val="FF0000"/>
              </a:solidFill>
            </a:endParaRPr>
          </a:p>
        </p:txBody>
      </p:sp>
      <p:grpSp>
        <p:nvGrpSpPr>
          <p:cNvPr id="199" name="Google Shape;199;p35"/>
          <p:cNvGrpSpPr/>
          <p:nvPr/>
        </p:nvGrpSpPr>
        <p:grpSpPr>
          <a:xfrm>
            <a:off x="541337" y="2190750"/>
            <a:ext cx="1368425" cy="565150"/>
            <a:chOff x="541337" y="2190750"/>
            <a:chExt cx="1368425" cy="565150"/>
          </a:xfrm>
        </p:grpSpPr>
        <p:cxnSp>
          <p:nvCxnSpPr>
            <p:cNvPr id="200" name="Google Shape;200;p35"/>
            <p:cNvCxnSpPr/>
            <p:nvPr/>
          </p:nvCxnSpPr>
          <p:spPr>
            <a:xfrm>
              <a:off x="1909762" y="2190750"/>
              <a:ext cx="0" cy="565150"/>
            </a:xfrm>
            <a:prstGeom prst="straightConnector1">
              <a:avLst/>
            </a:prstGeom>
            <a:noFill/>
            <a:ln w="9525" cap="flat" cmpd="sng">
              <a:solidFill>
                <a:srgbClr val="FF0000"/>
              </a:solidFill>
              <a:prstDash val="solid"/>
              <a:miter lim="800000"/>
              <a:headEnd type="triangle" w="med" len="med"/>
              <a:tailEnd type="triangle" w="med" len="med"/>
            </a:ln>
          </p:spPr>
        </p:cxnSp>
        <p:sp>
          <p:nvSpPr>
            <p:cNvPr id="201" name="Google Shape;201;p35"/>
            <p:cNvSpPr txBox="1"/>
            <p:nvPr/>
          </p:nvSpPr>
          <p:spPr>
            <a:xfrm>
              <a:off x="541337" y="2224087"/>
              <a:ext cx="13160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2000"/>
                <a:buFont typeface="Georgia"/>
                <a:buNone/>
              </a:pPr>
              <a:r>
                <a:rPr lang="en-US" sz="2000" b="0" i="0" u="none">
                  <a:solidFill>
                    <a:srgbClr val="DF140F"/>
                  </a:solidFill>
                  <a:latin typeface="Georgia"/>
                  <a:ea typeface="Georgia"/>
                  <a:cs typeface="Georgia"/>
                  <a:sym typeface="Georgia"/>
                </a:rPr>
                <a:t>Attributes</a:t>
              </a:r>
              <a:endParaRPr/>
            </a:p>
          </p:txBody>
        </p:sp>
      </p:grpSp>
      <p:grpSp>
        <p:nvGrpSpPr>
          <p:cNvPr id="202" name="Google Shape;202;p35"/>
          <p:cNvGrpSpPr/>
          <p:nvPr/>
        </p:nvGrpSpPr>
        <p:grpSpPr>
          <a:xfrm>
            <a:off x="690562" y="3221037"/>
            <a:ext cx="1431925" cy="915987"/>
            <a:chOff x="450850" y="3221037"/>
            <a:chExt cx="1431925" cy="915987"/>
          </a:xfrm>
        </p:grpSpPr>
        <p:cxnSp>
          <p:nvCxnSpPr>
            <p:cNvPr id="203" name="Google Shape;203;p35"/>
            <p:cNvCxnSpPr/>
            <p:nvPr/>
          </p:nvCxnSpPr>
          <p:spPr>
            <a:xfrm>
              <a:off x="1878012" y="3221037"/>
              <a:ext cx="0" cy="915987"/>
            </a:xfrm>
            <a:prstGeom prst="straightConnector1">
              <a:avLst/>
            </a:prstGeom>
            <a:noFill/>
            <a:ln w="9525" cap="flat" cmpd="sng">
              <a:solidFill>
                <a:srgbClr val="FF0000"/>
              </a:solidFill>
              <a:prstDash val="solid"/>
              <a:miter lim="800000"/>
              <a:headEnd type="triangle" w="med" len="med"/>
              <a:tailEnd type="triangle" w="med" len="med"/>
            </a:ln>
          </p:spPr>
        </p:cxnSp>
        <p:sp>
          <p:nvSpPr>
            <p:cNvPr id="204" name="Google Shape;204;p35"/>
            <p:cNvSpPr txBox="1"/>
            <p:nvPr/>
          </p:nvSpPr>
          <p:spPr>
            <a:xfrm>
              <a:off x="450850" y="3479800"/>
              <a:ext cx="143192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2000"/>
                <a:buFont typeface="Georgia"/>
                <a:buNone/>
              </a:pPr>
              <a:r>
                <a:rPr lang="en-US" sz="2000" b="0" i="0" u="none">
                  <a:solidFill>
                    <a:srgbClr val="DF140F"/>
                  </a:solidFill>
                  <a:latin typeface="Georgia"/>
                  <a:ea typeface="Georgia"/>
                  <a:cs typeface="Georgia"/>
                  <a:sym typeface="Georgia"/>
                </a:rPr>
                <a:t>Methods</a:t>
              </a:r>
              <a:endParaRPr/>
            </a:p>
          </p:txBody>
        </p:sp>
      </p:grpSp>
      <p:grpSp>
        <p:nvGrpSpPr>
          <p:cNvPr id="205" name="Google Shape;205;p35"/>
          <p:cNvGrpSpPr/>
          <p:nvPr/>
        </p:nvGrpSpPr>
        <p:grpSpPr>
          <a:xfrm>
            <a:off x="7197725" y="1731962"/>
            <a:ext cx="1597024" cy="396875"/>
            <a:chOff x="7197725" y="1731962"/>
            <a:chExt cx="1597024" cy="396875"/>
          </a:xfrm>
        </p:grpSpPr>
        <p:cxnSp>
          <p:nvCxnSpPr>
            <p:cNvPr id="206" name="Google Shape;206;p35"/>
            <p:cNvCxnSpPr/>
            <p:nvPr/>
          </p:nvCxnSpPr>
          <p:spPr>
            <a:xfrm>
              <a:off x="7197725" y="1765300"/>
              <a:ext cx="0" cy="363537"/>
            </a:xfrm>
            <a:prstGeom prst="straightConnector1">
              <a:avLst/>
            </a:prstGeom>
            <a:noFill/>
            <a:ln w="9525" cap="flat" cmpd="sng">
              <a:solidFill>
                <a:srgbClr val="FF0000"/>
              </a:solidFill>
              <a:prstDash val="solid"/>
              <a:miter lim="800000"/>
              <a:headEnd type="triangle" w="med" len="med"/>
              <a:tailEnd type="triangle" w="med" len="med"/>
            </a:ln>
          </p:spPr>
        </p:cxnSp>
        <p:sp>
          <p:nvSpPr>
            <p:cNvPr id="207" name="Google Shape;207;p35"/>
            <p:cNvSpPr txBox="1"/>
            <p:nvPr/>
          </p:nvSpPr>
          <p:spPr>
            <a:xfrm>
              <a:off x="7294562" y="1731962"/>
              <a:ext cx="150018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2000"/>
                <a:buFont typeface="Georgia"/>
                <a:buNone/>
              </a:pPr>
              <a:r>
                <a:rPr lang="en-US" sz="2000" b="0" i="0" u="none">
                  <a:solidFill>
                    <a:srgbClr val="DF140F"/>
                  </a:solidFill>
                  <a:latin typeface="Georgia"/>
                  <a:ea typeface="Georgia"/>
                  <a:cs typeface="Georgia"/>
                  <a:sym typeface="Georgia"/>
                </a:rPr>
                <a:t>Class Name</a:t>
              </a:r>
              <a:endParaRPr/>
            </a:p>
          </p:txBody>
        </p:sp>
      </p:grpSp>
      <p:grpSp>
        <p:nvGrpSpPr>
          <p:cNvPr id="208" name="Google Shape;208;p35"/>
          <p:cNvGrpSpPr/>
          <p:nvPr/>
        </p:nvGrpSpPr>
        <p:grpSpPr>
          <a:xfrm>
            <a:off x="7170737" y="2732087"/>
            <a:ext cx="1654175" cy="396875"/>
            <a:chOff x="7170737" y="2732087"/>
            <a:chExt cx="1654175" cy="396875"/>
          </a:xfrm>
        </p:grpSpPr>
        <p:cxnSp>
          <p:nvCxnSpPr>
            <p:cNvPr id="209" name="Google Shape;209;p35"/>
            <p:cNvCxnSpPr/>
            <p:nvPr/>
          </p:nvCxnSpPr>
          <p:spPr>
            <a:xfrm>
              <a:off x="7170737" y="2813050"/>
              <a:ext cx="0" cy="284162"/>
            </a:xfrm>
            <a:prstGeom prst="straightConnector1">
              <a:avLst/>
            </a:prstGeom>
            <a:noFill/>
            <a:ln w="9525" cap="flat" cmpd="sng">
              <a:solidFill>
                <a:srgbClr val="FF0000"/>
              </a:solidFill>
              <a:prstDash val="solid"/>
              <a:miter lim="800000"/>
              <a:headEnd type="triangle" w="med" len="med"/>
              <a:tailEnd type="triangle" w="med" len="med"/>
            </a:ln>
          </p:spPr>
        </p:cxnSp>
        <p:sp>
          <p:nvSpPr>
            <p:cNvPr id="210" name="Google Shape;210;p35"/>
            <p:cNvSpPr txBox="1"/>
            <p:nvPr/>
          </p:nvSpPr>
          <p:spPr>
            <a:xfrm>
              <a:off x="7297737" y="2732087"/>
              <a:ext cx="1527175"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2000"/>
                <a:buFont typeface="Georgia"/>
                <a:buNone/>
              </a:pPr>
              <a:r>
                <a:rPr lang="en-US" sz="2000" b="0" i="0" u="none">
                  <a:solidFill>
                    <a:srgbClr val="DF140F"/>
                  </a:solidFill>
                  <a:latin typeface="Georgia"/>
                  <a:ea typeface="Georgia"/>
                  <a:cs typeface="Georgia"/>
                  <a:sym typeface="Georgia"/>
                </a:rPr>
                <a:t>Constructor</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Notation - Object</a:t>
            </a:r>
            <a:endParaRPr/>
          </a:p>
        </p:txBody>
      </p:sp>
      <p:pic>
        <p:nvPicPr>
          <p:cNvPr id="216" name="Google Shape;216;p36"/>
          <p:cNvPicPr preferRelativeResize="0"/>
          <p:nvPr/>
        </p:nvPicPr>
        <p:blipFill rotWithShape="1">
          <a:blip r:embed="rId3">
            <a:alphaModFix/>
          </a:blip>
          <a:srcRect/>
          <a:stretch/>
        </p:blipFill>
        <p:spPr>
          <a:xfrm>
            <a:off x="1373187" y="4314825"/>
            <a:ext cx="2527300" cy="1658937"/>
          </a:xfrm>
          <a:prstGeom prst="rect">
            <a:avLst/>
          </a:prstGeom>
          <a:noFill/>
          <a:ln>
            <a:noFill/>
          </a:ln>
        </p:spPr>
      </p:pic>
      <p:pic>
        <p:nvPicPr>
          <p:cNvPr id="217" name="Google Shape;217;p36" descr="SNAGHTML9b059b"/>
          <p:cNvPicPr preferRelativeResize="0"/>
          <p:nvPr/>
        </p:nvPicPr>
        <p:blipFill rotWithShape="1">
          <a:blip r:embed="rId4">
            <a:alphaModFix/>
          </a:blip>
          <a:srcRect/>
          <a:stretch/>
        </p:blipFill>
        <p:spPr>
          <a:xfrm>
            <a:off x="1428750" y="1139825"/>
            <a:ext cx="6210300" cy="2333625"/>
          </a:xfrm>
          <a:prstGeom prst="rect">
            <a:avLst/>
          </a:prstGeom>
          <a:noFill/>
          <a:ln>
            <a:noFill/>
          </a:ln>
        </p:spPr>
      </p:pic>
      <p:cxnSp>
        <p:nvCxnSpPr>
          <p:cNvPr id="218" name="Google Shape;218;p36"/>
          <p:cNvCxnSpPr/>
          <p:nvPr/>
        </p:nvCxnSpPr>
        <p:spPr>
          <a:xfrm rot="10800000" flipH="1">
            <a:off x="836612" y="3919537"/>
            <a:ext cx="7720012" cy="25400"/>
          </a:xfrm>
          <a:prstGeom prst="straightConnector1">
            <a:avLst/>
          </a:prstGeom>
          <a:noFill/>
          <a:ln w="9525" cap="flat" cmpd="sng">
            <a:solidFill>
              <a:schemeClr val="dk1"/>
            </a:solidFill>
            <a:prstDash val="solid"/>
            <a:miter lim="800000"/>
            <a:headEnd type="none" w="med" len="med"/>
            <a:tailEnd type="none" w="med" len="med"/>
          </a:ln>
        </p:spPr>
      </p:cxnSp>
      <p:pic>
        <p:nvPicPr>
          <p:cNvPr id="219" name="Google Shape;219;p36"/>
          <p:cNvPicPr preferRelativeResize="0"/>
          <p:nvPr/>
        </p:nvPicPr>
        <p:blipFill rotWithShape="1">
          <a:blip r:embed="rId5">
            <a:alphaModFix/>
          </a:blip>
          <a:srcRect/>
          <a:stretch/>
        </p:blipFill>
        <p:spPr>
          <a:xfrm>
            <a:off x="5672137" y="4435475"/>
            <a:ext cx="2476500" cy="1497012"/>
          </a:xfrm>
          <a:prstGeom prst="rect">
            <a:avLst/>
          </a:prstGeom>
          <a:noFill/>
          <a:ln>
            <a:noFill/>
          </a:ln>
        </p:spPr>
      </p:pic>
      <p:cxnSp>
        <p:nvCxnSpPr>
          <p:cNvPr id="220" name="Google Shape;220;p36"/>
          <p:cNvCxnSpPr/>
          <p:nvPr/>
        </p:nvCxnSpPr>
        <p:spPr>
          <a:xfrm flipH="1">
            <a:off x="2820987" y="3395662"/>
            <a:ext cx="876300" cy="1189037"/>
          </a:xfrm>
          <a:prstGeom prst="straightConnector1">
            <a:avLst/>
          </a:prstGeom>
          <a:noFill/>
          <a:ln w="9525" cap="flat" cmpd="sng">
            <a:solidFill>
              <a:schemeClr val="dk1"/>
            </a:solidFill>
            <a:prstDash val="solid"/>
            <a:miter lim="800000"/>
            <a:headEnd type="none" w="med" len="med"/>
            <a:tailEnd type="none" w="med" len="med"/>
          </a:ln>
        </p:spPr>
      </p:cxnSp>
      <p:cxnSp>
        <p:nvCxnSpPr>
          <p:cNvPr id="221" name="Google Shape;221;p36"/>
          <p:cNvCxnSpPr/>
          <p:nvPr/>
        </p:nvCxnSpPr>
        <p:spPr>
          <a:xfrm>
            <a:off x="5303837" y="3409950"/>
            <a:ext cx="1514475" cy="1239837"/>
          </a:xfrm>
          <a:prstGeom prst="straightConnector1">
            <a:avLst/>
          </a:prstGeom>
          <a:noFill/>
          <a:ln w="9525" cap="flat" cmpd="sng">
            <a:solidFill>
              <a:schemeClr val="dk1"/>
            </a:solidFill>
            <a:prstDash val="solid"/>
            <a:miter lim="800000"/>
            <a:headEnd type="none" w="med" len="med"/>
            <a:tailEnd type="none" w="med" len="med"/>
          </a:ln>
        </p:spPr>
      </p:cxnSp>
      <p:grpSp>
        <p:nvGrpSpPr>
          <p:cNvPr id="222" name="Google Shape;222;p36"/>
          <p:cNvGrpSpPr/>
          <p:nvPr/>
        </p:nvGrpSpPr>
        <p:grpSpPr>
          <a:xfrm>
            <a:off x="3749675" y="4564062"/>
            <a:ext cx="1909762" cy="347663"/>
            <a:chOff x="3749675" y="4564062"/>
            <a:chExt cx="1909762" cy="347663"/>
          </a:xfrm>
        </p:grpSpPr>
        <p:cxnSp>
          <p:nvCxnSpPr>
            <p:cNvPr id="223" name="Google Shape;223;p36"/>
            <p:cNvCxnSpPr/>
            <p:nvPr/>
          </p:nvCxnSpPr>
          <p:spPr>
            <a:xfrm>
              <a:off x="3749675" y="4572000"/>
              <a:ext cx="0" cy="339725"/>
            </a:xfrm>
            <a:prstGeom prst="straightConnector1">
              <a:avLst/>
            </a:prstGeom>
            <a:noFill/>
            <a:ln w="9525" cap="flat" cmpd="sng">
              <a:solidFill>
                <a:srgbClr val="FF0000"/>
              </a:solidFill>
              <a:prstDash val="solid"/>
              <a:miter lim="800000"/>
              <a:headEnd type="triangle" w="med" len="med"/>
              <a:tailEnd type="triangle" w="med" len="med"/>
            </a:ln>
          </p:spPr>
        </p:cxnSp>
        <p:sp>
          <p:nvSpPr>
            <p:cNvPr id="224" name="Google Shape;224;p36"/>
            <p:cNvSpPr txBox="1"/>
            <p:nvPr/>
          </p:nvSpPr>
          <p:spPr>
            <a:xfrm>
              <a:off x="3794125" y="4564062"/>
              <a:ext cx="186531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1600"/>
                <a:buFont typeface="Georgia"/>
                <a:buNone/>
              </a:pPr>
              <a:r>
                <a:rPr lang="en-US" sz="1600" b="1" i="0" u="none">
                  <a:solidFill>
                    <a:srgbClr val="DF140F"/>
                  </a:solidFill>
                  <a:latin typeface="Georgia"/>
                  <a:ea typeface="Georgia"/>
                  <a:cs typeface="Georgia"/>
                  <a:sym typeface="Georgia"/>
                </a:rPr>
                <a:t>Object Name</a:t>
              </a:r>
              <a:endParaRPr/>
            </a:p>
          </p:txBody>
        </p:sp>
      </p:grpSp>
      <p:grpSp>
        <p:nvGrpSpPr>
          <p:cNvPr id="225" name="Google Shape;225;p36"/>
          <p:cNvGrpSpPr/>
          <p:nvPr/>
        </p:nvGrpSpPr>
        <p:grpSpPr>
          <a:xfrm>
            <a:off x="3743325" y="4999037"/>
            <a:ext cx="1925637" cy="665162"/>
            <a:chOff x="3743325" y="4999037"/>
            <a:chExt cx="1925637" cy="665162"/>
          </a:xfrm>
        </p:grpSpPr>
        <p:cxnSp>
          <p:nvCxnSpPr>
            <p:cNvPr id="226" name="Google Shape;226;p36"/>
            <p:cNvCxnSpPr/>
            <p:nvPr/>
          </p:nvCxnSpPr>
          <p:spPr>
            <a:xfrm>
              <a:off x="3743325" y="4999037"/>
              <a:ext cx="0" cy="665162"/>
            </a:xfrm>
            <a:prstGeom prst="straightConnector1">
              <a:avLst/>
            </a:prstGeom>
            <a:noFill/>
            <a:ln w="9525" cap="flat" cmpd="sng">
              <a:solidFill>
                <a:schemeClr val="accent1"/>
              </a:solidFill>
              <a:prstDash val="solid"/>
              <a:miter lim="800000"/>
              <a:headEnd type="triangle" w="med" len="med"/>
              <a:tailEnd type="triangle" w="med" len="med"/>
            </a:ln>
          </p:spPr>
        </p:cxnSp>
        <p:sp>
          <p:nvSpPr>
            <p:cNvPr id="227" name="Google Shape;227;p36"/>
            <p:cNvSpPr txBox="1"/>
            <p:nvPr/>
          </p:nvSpPr>
          <p:spPr>
            <a:xfrm>
              <a:off x="3803650" y="5159375"/>
              <a:ext cx="1865312"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DF140F"/>
                </a:buClr>
                <a:buSzPts val="1400"/>
                <a:buFont typeface="Georgia"/>
                <a:buNone/>
              </a:pPr>
              <a:r>
                <a:rPr lang="en-US" sz="1400" b="1" i="0" u="none">
                  <a:solidFill>
                    <a:srgbClr val="DF140F"/>
                  </a:solidFill>
                  <a:latin typeface="Georgia"/>
                  <a:ea typeface="Georgia"/>
                  <a:cs typeface="Georgia"/>
                  <a:sym typeface="Georgia"/>
                </a:rPr>
                <a:t>Object Attributes</a:t>
              </a:r>
              <a:endParaRPr/>
            </a:p>
          </p:txBody>
        </p:sp>
      </p:grpSp>
      <p:sp>
        <p:nvSpPr>
          <p:cNvPr id="228" name="Google Shape;228;p36"/>
          <p:cNvSpPr txBox="1"/>
          <p:nvPr/>
        </p:nvSpPr>
        <p:spPr>
          <a:xfrm>
            <a:off x="7116762" y="873125"/>
            <a:ext cx="730250"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9AC"/>
              </a:buClr>
              <a:buSzPts val="1600"/>
              <a:buFont typeface="Georgia"/>
              <a:buNone/>
            </a:pPr>
            <a:r>
              <a:rPr lang="en-US" sz="1600" b="1" i="0" u="none">
                <a:solidFill>
                  <a:srgbClr val="0029AC"/>
                </a:solidFill>
                <a:latin typeface="Georgia"/>
                <a:ea typeface="Georgia"/>
                <a:cs typeface="Georgia"/>
                <a:sym typeface="Georgia"/>
              </a:rPr>
              <a:t>Class</a:t>
            </a:r>
            <a:endParaRPr/>
          </a:p>
        </p:txBody>
      </p:sp>
      <p:sp>
        <p:nvSpPr>
          <p:cNvPr id="229" name="Google Shape;229;p36"/>
          <p:cNvSpPr txBox="1"/>
          <p:nvPr/>
        </p:nvSpPr>
        <p:spPr>
          <a:xfrm>
            <a:off x="6559550" y="3983037"/>
            <a:ext cx="220027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9AC"/>
              </a:buClr>
              <a:buSzPts val="1600"/>
              <a:buFont typeface="Georgia"/>
              <a:buNone/>
            </a:pPr>
            <a:r>
              <a:rPr lang="en-US" sz="1600" b="1" i="0" u="none">
                <a:solidFill>
                  <a:srgbClr val="0029AC"/>
                </a:solidFill>
                <a:latin typeface="Georgia"/>
                <a:ea typeface="Georgia"/>
                <a:cs typeface="Georgia"/>
                <a:sym typeface="Georgia"/>
              </a:rPr>
              <a:t>Instances (Objects)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7"/>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Inheritance</a:t>
            </a:r>
            <a:endParaRPr/>
          </a:p>
        </p:txBody>
      </p:sp>
      <p:sp>
        <p:nvSpPr>
          <p:cNvPr id="235" name="Google Shape;235;p37"/>
          <p:cNvSpPr txBox="1">
            <a:spLocks noGrp="1"/>
          </p:cNvSpPr>
          <p:nvPr>
            <p:ph type="body" idx="1"/>
          </p:nvPr>
        </p:nvSpPr>
        <p:spPr>
          <a:xfrm>
            <a:off x="446087" y="1282700"/>
            <a:ext cx="4038600"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Inheritance is a way to form new classes using classes that have already been defined.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001864"/>
                </a:solidFill>
                <a:latin typeface="Georgia"/>
                <a:ea typeface="Georgia"/>
                <a:cs typeface="Georgia"/>
                <a:sym typeface="Georgia"/>
              </a:rPr>
              <a:t>Helps in </a:t>
            </a:r>
            <a:r>
              <a:rPr lang="en-US" sz="1600" b="0" i="0" u="none">
                <a:solidFill>
                  <a:schemeClr val="accent1"/>
                </a:solidFill>
                <a:latin typeface="Georgia"/>
                <a:ea typeface="Georgia"/>
                <a:cs typeface="Georgia"/>
                <a:sym typeface="Georgia"/>
              </a:rPr>
              <a:t>reusing</a:t>
            </a:r>
            <a:r>
              <a:rPr lang="en-US" sz="1600" b="0" i="0" u="none">
                <a:solidFill>
                  <a:srgbClr val="001864"/>
                </a:solidFill>
                <a:latin typeface="Georgia"/>
                <a:ea typeface="Georgia"/>
                <a:cs typeface="Georgia"/>
                <a:sym typeface="Georgia"/>
              </a:rPr>
              <a:t> existing code.</a:t>
            </a:r>
            <a:endParaRPr/>
          </a:p>
          <a:p>
            <a:pPr marL="285750" lvl="0" indent="-285750" algn="just" rtl="0">
              <a:lnSpc>
                <a:spcPct val="120000"/>
              </a:lnSpc>
              <a:spcBef>
                <a:spcPts val="320"/>
              </a:spcBef>
              <a:spcAft>
                <a:spcPts val="0"/>
              </a:spcAft>
              <a:buSzPts val="1600"/>
              <a:buChar char="•"/>
            </a:pPr>
            <a:r>
              <a:rPr lang="en-US" sz="1600" b="0" i="0" u="none">
                <a:solidFill>
                  <a:srgbClr val="001864"/>
                </a:solidFill>
                <a:latin typeface="Georgia"/>
                <a:ea typeface="Georgia"/>
                <a:cs typeface="Georgia"/>
                <a:sym typeface="Georgia"/>
              </a:rPr>
              <a:t>Helps in defining the </a:t>
            </a:r>
            <a:r>
              <a:rPr lang="en-US" sz="1600" b="0" i="0" u="none">
                <a:solidFill>
                  <a:schemeClr val="accent1"/>
                </a:solidFill>
                <a:latin typeface="Georgia"/>
                <a:ea typeface="Georgia"/>
                <a:cs typeface="Georgia"/>
                <a:sym typeface="Georgia"/>
              </a:rPr>
              <a:t>relationship between classes</a:t>
            </a:r>
            <a:r>
              <a:rPr lang="en-US" sz="1600" b="0" i="0" u="none">
                <a:solidFill>
                  <a:srgbClr val="001864"/>
                </a:solidFill>
                <a:latin typeface="Georgia"/>
                <a:ea typeface="Georgia"/>
                <a:cs typeface="Georgia"/>
                <a:sym typeface="Georgia"/>
              </a:rPr>
              <a:t>.</a:t>
            </a:r>
            <a:endParaRPr/>
          </a:p>
          <a:p>
            <a:pPr marL="285750" lvl="0" indent="-184150" algn="just" rtl="0">
              <a:lnSpc>
                <a:spcPct val="120000"/>
              </a:lnSpc>
              <a:spcBef>
                <a:spcPts val="320"/>
              </a:spcBef>
              <a:spcAft>
                <a:spcPts val="0"/>
              </a:spcAft>
              <a:buSzPts val="1600"/>
              <a:buNone/>
            </a:pPr>
            <a:endParaRPr sz="1600" b="0" i="0" u="none">
              <a:solidFill>
                <a:srgbClr val="001864"/>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Is-A Relationship.</a:t>
            </a:r>
            <a:endParaRPr/>
          </a:p>
          <a:p>
            <a:pPr marL="742950" lvl="1" indent="-1587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For ex.</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CivilEngineer is an Enginner.</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Manager is an Employee.</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Lion is an Animal.</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MountainBike is a Bicycle.</a:t>
            </a:r>
            <a:endParaRPr/>
          </a:p>
        </p:txBody>
      </p:sp>
      <p:pic>
        <p:nvPicPr>
          <p:cNvPr id="236" name="Google Shape;236;p37" descr="inherit"/>
          <p:cNvPicPr preferRelativeResize="0">
            <a:picLocks noGrp="1"/>
          </p:cNvPicPr>
          <p:nvPr>
            <p:ph type="body" idx="2"/>
          </p:nvPr>
        </p:nvPicPr>
        <p:blipFill rotWithShape="1">
          <a:blip r:embed="rId3">
            <a:alphaModFix/>
          </a:blip>
          <a:stretch/>
        </p:blipFill>
        <p:spPr>
          <a:xfrm>
            <a:off x="6046788" y="3020060"/>
            <a:ext cx="1219200" cy="117348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p:nvPr>
        </p:nvSpPr>
        <p:spPr>
          <a:xfrm>
            <a:off x="450850" y="46355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Abstraction</a:t>
            </a:r>
            <a:endParaRPr/>
          </a:p>
        </p:txBody>
      </p:sp>
      <p:sp>
        <p:nvSpPr>
          <p:cNvPr id="242" name="Google Shape;242;p38"/>
          <p:cNvSpPr txBox="1">
            <a:spLocks noGrp="1"/>
          </p:cNvSpPr>
          <p:nvPr>
            <p:ph type="body" idx="1"/>
          </p:nvPr>
        </p:nvSpPr>
        <p:spPr>
          <a:xfrm>
            <a:off x="446087" y="1203325"/>
            <a:ext cx="4316412"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chemeClr val="accent1"/>
                </a:solidFill>
                <a:latin typeface="Georgia"/>
                <a:ea typeface="Georgia"/>
                <a:cs typeface="Georgia"/>
                <a:sym typeface="Georgia"/>
              </a:rPr>
              <a:t>Super class</a:t>
            </a:r>
            <a:r>
              <a:rPr lang="en-US" sz="1600" b="0" i="0" u="none">
                <a:solidFill>
                  <a:srgbClr val="4D4D4D"/>
                </a:solidFill>
                <a:latin typeface="Georgia"/>
                <a:ea typeface="Georgia"/>
                <a:cs typeface="Georgia"/>
                <a:sym typeface="Georgia"/>
              </a:rPr>
              <a:t> or parent class has all the methods and attributes common to all the child classes.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chemeClr val="accent1"/>
                </a:solidFill>
                <a:latin typeface="Georgia"/>
                <a:ea typeface="Georgia"/>
                <a:cs typeface="Georgia"/>
                <a:sym typeface="Georgia"/>
              </a:rPr>
              <a:t>Sub class</a:t>
            </a:r>
            <a:r>
              <a:rPr lang="en-US" sz="1600" b="0" i="0" u="none">
                <a:solidFill>
                  <a:srgbClr val="4D4D4D"/>
                </a:solidFill>
                <a:latin typeface="Georgia"/>
                <a:ea typeface="Georgia"/>
                <a:cs typeface="Georgia"/>
                <a:sym typeface="Georgia"/>
              </a:rPr>
              <a:t> or child class inherit the attributes and methods from the base class.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process of identifying the common behavior in the related classes and keeping it in the parent class is called </a:t>
            </a:r>
            <a:r>
              <a:rPr lang="en-US" sz="1600" b="0" i="0" u="none">
                <a:solidFill>
                  <a:schemeClr val="accent1"/>
                </a:solidFill>
                <a:latin typeface="Georgia"/>
                <a:ea typeface="Georgia"/>
                <a:cs typeface="Georgia"/>
                <a:sym typeface="Georgia"/>
              </a:rPr>
              <a:t>abstraction</a:t>
            </a:r>
            <a:r>
              <a:rPr lang="en-US" sz="1600" b="0" i="0" u="none">
                <a:solidFill>
                  <a:srgbClr val="4D4D4D"/>
                </a:solidFill>
                <a:latin typeface="Georgia"/>
                <a:ea typeface="Georgia"/>
                <a:cs typeface="Georgia"/>
                <a:sym typeface="Georgia"/>
              </a:rPr>
              <a:t>.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For ex. Dog and Cat share certain attributes like eyeColor, weight etc. These can be moved to Mammal class.</a:t>
            </a:r>
            <a:endParaRPr/>
          </a:p>
        </p:txBody>
      </p:sp>
      <p:pic>
        <p:nvPicPr>
          <p:cNvPr id="243" name="Google Shape;243;p38" descr="OOBikeConcept"/>
          <p:cNvPicPr preferRelativeResize="0"/>
          <p:nvPr/>
        </p:nvPicPr>
        <p:blipFill rotWithShape="1">
          <a:blip r:embed="rId3">
            <a:alphaModFix/>
          </a:blip>
          <a:srcRect/>
          <a:stretch/>
        </p:blipFill>
        <p:spPr>
          <a:xfrm>
            <a:off x="4953000" y="1982787"/>
            <a:ext cx="3810000" cy="3009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9"/>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Notation - Inheritance</a:t>
            </a:r>
            <a:endParaRPr/>
          </a:p>
        </p:txBody>
      </p:sp>
      <p:pic>
        <p:nvPicPr>
          <p:cNvPr id="249" name="Google Shape;249;p39"/>
          <p:cNvPicPr preferRelativeResize="0"/>
          <p:nvPr/>
        </p:nvPicPr>
        <p:blipFill rotWithShape="1">
          <a:blip r:embed="rId3">
            <a:alphaModFix/>
          </a:blip>
          <a:srcRect/>
          <a:stretch/>
        </p:blipFill>
        <p:spPr>
          <a:xfrm>
            <a:off x="963612" y="1663700"/>
            <a:ext cx="4765675" cy="4464050"/>
          </a:xfrm>
          <a:prstGeom prst="rect">
            <a:avLst/>
          </a:prstGeom>
          <a:noFill/>
          <a:ln>
            <a:noFill/>
          </a:ln>
        </p:spPr>
      </p:pic>
      <p:grpSp>
        <p:nvGrpSpPr>
          <p:cNvPr id="250" name="Google Shape;250;p39"/>
          <p:cNvGrpSpPr/>
          <p:nvPr/>
        </p:nvGrpSpPr>
        <p:grpSpPr>
          <a:xfrm>
            <a:off x="4432300" y="3762375"/>
            <a:ext cx="3792537" cy="531812"/>
            <a:chOff x="4432300" y="3762375"/>
            <a:chExt cx="3792537" cy="531812"/>
          </a:xfrm>
        </p:grpSpPr>
        <p:sp>
          <p:nvSpPr>
            <p:cNvPr id="251" name="Google Shape;251;p39"/>
            <p:cNvSpPr txBox="1"/>
            <p:nvPr/>
          </p:nvSpPr>
          <p:spPr>
            <a:xfrm>
              <a:off x="4699000" y="3762375"/>
              <a:ext cx="352583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Georgia"/>
                <a:buNone/>
              </a:pPr>
              <a:r>
                <a:rPr lang="en-US" sz="2000" b="1" i="1" u="none">
                  <a:solidFill>
                    <a:schemeClr val="accent1"/>
                  </a:solidFill>
                  <a:latin typeface="Georgia"/>
                  <a:ea typeface="Georgia"/>
                  <a:cs typeface="Georgia"/>
                  <a:sym typeface="Georgia"/>
                </a:rPr>
                <a:t>Inheritance UML Symbol</a:t>
              </a:r>
              <a:endParaRPr/>
            </a:p>
          </p:txBody>
        </p:sp>
        <p:cxnSp>
          <p:nvCxnSpPr>
            <p:cNvPr id="252" name="Google Shape;252;p39"/>
            <p:cNvCxnSpPr/>
            <p:nvPr/>
          </p:nvCxnSpPr>
          <p:spPr>
            <a:xfrm flipH="1">
              <a:off x="4432300" y="4273550"/>
              <a:ext cx="2763837" cy="20637"/>
            </a:xfrm>
            <a:prstGeom prst="straightConnector1">
              <a:avLst/>
            </a:prstGeom>
            <a:noFill/>
            <a:ln w="9525" cap="flat" cmpd="sng">
              <a:solidFill>
                <a:srgbClr val="FF0000"/>
              </a:solidFill>
              <a:prstDash val="solid"/>
              <a:miter lim="800000"/>
              <a:headEnd type="none" w="med" len="med"/>
              <a:tailEnd type="triangl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Overloading and Overriding</a:t>
            </a:r>
            <a:endParaRPr/>
          </a:p>
        </p:txBody>
      </p:sp>
      <p:sp>
        <p:nvSpPr>
          <p:cNvPr id="258" name="Google Shape;258;p40"/>
          <p:cNvSpPr txBox="1">
            <a:spLocks noGrp="1"/>
          </p:cNvSpPr>
          <p:nvPr>
            <p:ph type="body" idx="1"/>
          </p:nvPr>
        </p:nvSpPr>
        <p:spPr>
          <a:xfrm>
            <a:off x="381000" y="1282700"/>
            <a:ext cx="4114800" cy="48895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10000"/>
              </a:lnSpc>
              <a:spcBef>
                <a:spcPts val="0"/>
              </a:spcBef>
              <a:spcAft>
                <a:spcPts val="0"/>
              </a:spcAft>
              <a:buSzPts val="1800"/>
              <a:buChar char="•"/>
            </a:pPr>
            <a:r>
              <a:rPr lang="en-US" sz="1800" b="1" i="0" u="none">
                <a:solidFill>
                  <a:srgbClr val="4D4D4D"/>
                </a:solidFill>
                <a:latin typeface="Georgia"/>
                <a:ea typeface="Georgia"/>
                <a:cs typeface="Georgia"/>
                <a:sym typeface="Georgia"/>
              </a:rPr>
              <a:t>Overloading</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Writing two or more methods with the same name in the same class.</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The method parameters are different.</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The methods can’t be overloaded just by changing the return type.</a:t>
            </a:r>
            <a:endParaRPr/>
          </a:p>
          <a:p>
            <a:pPr marL="285750" lvl="0" indent="-171450" algn="just" rtl="0">
              <a:lnSpc>
                <a:spcPct val="110000"/>
              </a:lnSpc>
              <a:spcBef>
                <a:spcPts val="360"/>
              </a:spcBef>
              <a:spcAft>
                <a:spcPts val="0"/>
              </a:spcAft>
              <a:buSzPts val="1800"/>
              <a:buNone/>
            </a:pPr>
            <a:endParaRPr sz="1800" b="0" i="0" u="none">
              <a:solidFill>
                <a:srgbClr val="4D4D4D"/>
              </a:solidFill>
              <a:latin typeface="Georgia"/>
              <a:ea typeface="Georgia"/>
              <a:cs typeface="Georgia"/>
              <a:sym typeface="Georgia"/>
            </a:endParaRPr>
          </a:p>
          <a:p>
            <a:pPr marL="285750" lvl="0" indent="-285750" algn="just" rtl="0">
              <a:lnSpc>
                <a:spcPct val="110000"/>
              </a:lnSpc>
              <a:spcBef>
                <a:spcPts val="320"/>
              </a:spcBef>
              <a:spcAft>
                <a:spcPts val="0"/>
              </a:spcAft>
              <a:buSzPts val="1600"/>
              <a:buChar char="•"/>
            </a:pPr>
            <a:r>
              <a:rPr lang="en-US" sz="1600" b="1" i="0" u="none">
                <a:solidFill>
                  <a:srgbClr val="4D4D4D"/>
                </a:solidFill>
                <a:latin typeface="Georgia"/>
                <a:ea typeface="Georgia"/>
                <a:cs typeface="Georgia"/>
                <a:sym typeface="Georgia"/>
              </a:rPr>
              <a:t>Overriding</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A method with the same name and parameters present in base and child class. </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The child class method is overriding the base class method.</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Overriding changes the behavior of the method in the child class.</a:t>
            </a:r>
            <a:endParaRPr/>
          </a:p>
        </p:txBody>
      </p:sp>
      <p:pic>
        <p:nvPicPr>
          <p:cNvPr id="259" name="Google Shape;259;p40" descr="SNAGHTML3d6633"/>
          <p:cNvPicPr preferRelativeResize="0"/>
          <p:nvPr/>
        </p:nvPicPr>
        <p:blipFill rotWithShape="1">
          <a:blip r:embed="rId3">
            <a:alphaModFix/>
          </a:blip>
          <a:srcRect/>
          <a:stretch/>
        </p:blipFill>
        <p:spPr>
          <a:xfrm>
            <a:off x="4929187" y="3763962"/>
            <a:ext cx="3967162" cy="2592387"/>
          </a:xfrm>
          <a:prstGeom prst="rect">
            <a:avLst/>
          </a:prstGeom>
          <a:noFill/>
          <a:ln>
            <a:noFill/>
          </a:ln>
        </p:spPr>
      </p:pic>
      <p:pic>
        <p:nvPicPr>
          <p:cNvPr id="260" name="Google Shape;260;p40" descr="SNAGHTML4490db"/>
          <p:cNvPicPr preferRelativeResize="0"/>
          <p:nvPr/>
        </p:nvPicPr>
        <p:blipFill rotWithShape="1">
          <a:blip r:embed="rId4">
            <a:alphaModFix/>
          </a:blip>
          <a:srcRect/>
          <a:stretch/>
        </p:blipFill>
        <p:spPr>
          <a:xfrm>
            <a:off x="4813300" y="1624012"/>
            <a:ext cx="4046537" cy="150336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Polymorphism</a:t>
            </a:r>
            <a:endParaRPr/>
          </a:p>
        </p:txBody>
      </p:sp>
      <p:pic>
        <p:nvPicPr>
          <p:cNvPr id="266" name="Google Shape;266;p41" descr="SNAGHTML578e4e"/>
          <p:cNvPicPr preferRelativeResize="0"/>
          <p:nvPr/>
        </p:nvPicPr>
        <p:blipFill rotWithShape="1">
          <a:blip r:embed="rId3">
            <a:alphaModFix/>
          </a:blip>
          <a:srcRect/>
          <a:stretch/>
        </p:blipFill>
        <p:spPr>
          <a:xfrm>
            <a:off x="3721100" y="1258887"/>
            <a:ext cx="5160962" cy="5060950"/>
          </a:xfrm>
          <a:prstGeom prst="rect">
            <a:avLst/>
          </a:prstGeom>
          <a:noFill/>
          <a:ln>
            <a:noFill/>
          </a:ln>
        </p:spPr>
      </p:pic>
      <p:sp>
        <p:nvSpPr>
          <p:cNvPr id="267" name="Google Shape;267;p41"/>
          <p:cNvSpPr txBox="1"/>
          <p:nvPr/>
        </p:nvSpPr>
        <p:spPr>
          <a:xfrm>
            <a:off x="295275" y="1433512"/>
            <a:ext cx="3221037" cy="4889500"/>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20000"/>
              </a:lnSpc>
              <a:spcBef>
                <a:spcPts val="0"/>
              </a:spcBef>
              <a:spcAft>
                <a:spcPts val="0"/>
              </a:spcAft>
              <a:buClr>
                <a:srgbClr val="4D4D4D"/>
              </a:buClr>
              <a:buSzPts val="1600"/>
              <a:buFont typeface="Georgia"/>
              <a:buChar char="•"/>
            </a:pPr>
            <a:r>
              <a:rPr lang="en-US" sz="1600" b="0" i="0" u="none">
                <a:solidFill>
                  <a:srgbClr val="4D4D4D"/>
                </a:solidFill>
                <a:latin typeface="Georgia"/>
                <a:ea typeface="Georgia"/>
                <a:cs typeface="Georgia"/>
                <a:sym typeface="Georgia"/>
              </a:rPr>
              <a:t>An ability to appear in many forms. </a:t>
            </a:r>
            <a:endParaRPr/>
          </a:p>
          <a:p>
            <a:pPr marL="285750" marR="0" lvl="0" indent="-184150" algn="just" rtl="0">
              <a:lnSpc>
                <a:spcPct val="120000"/>
              </a:lnSpc>
              <a:spcBef>
                <a:spcPts val="320"/>
              </a:spcBef>
              <a:spcAft>
                <a:spcPts val="0"/>
              </a:spcAft>
              <a:buClr>
                <a:schemeClr val="lt1"/>
              </a:buClr>
              <a:buSzPts val="1600"/>
              <a:buFont typeface="Georgia"/>
              <a:buNone/>
            </a:pPr>
            <a:endParaRPr sz="1600" b="0" i="0" u="none">
              <a:solidFill>
                <a:srgbClr val="4D4D4D"/>
              </a:solidFill>
              <a:latin typeface="Georgia"/>
              <a:ea typeface="Georgia"/>
              <a:cs typeface="Georgia"/>
              <a:sym typeface="Georgia"/>
            </a:endParaRPr>
          </a:p>
          <a:p>
            <a:pPr marL="285750" marR="0" lvl="0" indent="-285750" algn="just" rtl="0">
              <a:lnSpc>
                <a:spcPct val="120000"/>
              </a:lnSpc>
              <a:spcBef>
                <a:spcPts val="320"/>
              </a:spcBef>
              <a:spcAft>
                <a:spcPts val="0"/>
              </a:spcAft>
              <a:buClr>
                <a:srgbClr val="4D4D4D"/>
              </a:buClr>
              <a:buSzPts val="1600"/>
              <a:buFont typeface="Georgia"/>
              <a:buChar char="•"/>
            </a:pPr>
            <a:r>
              <a:rPr lang="en-US" sz="1600" b="0" i="0" u="none">
                <a:solidFill>
                  <a:srgbClr val="4D4D4D"/>
                </a:solidFill>
                <a:latin typeface="Georgia"/>
                <a:ea typeface="Georgia"/>
                <a:cs typeface="Georgia"/>
                <a:sym typeface="Georgia"/>
              </a:rPr>
              <a:t>Sending identical messages to objects of different classes.</a:t>
            </a:r>
            <a:endParaRPr/>
          </a:p>
          <a:p>
            <a:pPr marL="285750" marR="0" lvl="0" indent="-184150" algn="just" rtl="0">
              <a:lnSpc>
                <a:spcPct val="120000"/>
              </a:lnSpc>
              <a:spcBef>
                <a:spcPts val="320"/>
              </a:spcBef>
              <a:spcAft>
                <a:spcPts val="0"/>
              </a:spcAft>
              <a:buClr>
                <a:schemeClr val="lt1"/>
              </a:buClr>
              <a:buSzPts val="1600"/>
              <a:buFont typeface="Georgia"/>
              <a:buNone/>
            </a:pPr>
            <a:endParaRPr sz="1600" b="0" i="0" u="none">
              <a:solidFill>
                <a:srgbClr val="4D4D4D"/>
              </a:solidFill>
              <a:latin typeface="Georgia"/>
              <a:ea typeface="Georgia"/>
              <a:cs typeface="Georgia"/>
              <a:sym typeface="Georgia"/>
            </a:endParaRPr>
          </a:p>
          <a:p>
            <a:pPr marL="285750" marR="0" lvl="0" indent="-285750" algn="just" rtl="0">
              <a:lnSpc>
                <a:spcPct val="120000"/>
              </a:lnSpc>
              <a:spcBef>
                <a:spcPts val="320"/>
              </a:spcBef>
              <a:spcAft>
                <a:spcPts val="0"/>
              </a:spcAft>
              <a:buClr>
                <a:srgbClr val="4D4D4D"/>
              </a:buClr>
              <a:buSzPts val="1600"/>
              <a:buFont typeface="Georgia"/>
              <a:buChar char="•"/>
            </a:pPr>
            <a:r>
              <a:rPr lang="en-US" sz="1600" b="0" i="0" u="none">
                <a:solidFill>
                  <a:srgbClr val="4D4D4D"/>
                </a:solidFill>
                <a:latin typeface="Georgia"/>
                <a:ea typeface="Georgia"/>
                <a:cs typeface="Georgia"/>
                <a:sym typeface="Georgia"/>
              </a:rPr>
              <a:t>Each object responds to the message in a different, yet still an appropriate way.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381000" y="457200"/>
            <a:ext cx="8464550" cy="5016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ts val="2600"/>
              <a:buFont typeface="Georgia"/>
              <a:buNone/>
            </a:pPr>
            <a:r>
              <a:rPr lang="en-US" sz="2600" b="0" i="0" u="none">
                <a:solidFill>
                  <a:schemeClr val="dk2"/>
                </a:solidFill>
                <a:latin typeface="Georgia"/>
                <a:ea typeface="Georgia"/>
                <a:cs typeface="Georgia"/>
                <a:sym typeface="Georgia"/>
              </a:rPr>
              <a:t>Polymorphism (Contd..)</a:t>
            </a:r>
            <a:endParaRPr/>
          </a:p>
        </p:txBody>
      </p:sp>
      <p:sp>
        <p:nvSpPr>
          <p:cNvPr id="273" name="Google Shape;273;p42"/>
          <p:cNvSpPr txBox="1">
            <a:spLocks noGrp="1"/>
          </p:cNvSpPr>
          <p:nvPr>
            <p:ph type="body" idx="1"/>
          </p:nvPr>
        </p:nvSpPr>
        <p:spPr>
          <a:xfrm>
            <a:off x="381000" y="914400"/>
            <a:ext cx="4495800" cy="4889500"/>
          </a:xfrm>
          <a:prstGeom prst="rect">
            <a:avLst/>
          </a:prstGeom>
          <a:noFill/>
          <a:ln>
            <a:noFill/>
          </a:ln>
        </p:spPr>
        <p:txBody>
          <a:bodyPr spcFirstLastPara="1" wrap="square" lIns="91425" tIns="45700" rIns="91425" bIns="45700" anchor="t" anchorCtr="0">
            <a:normAutofit/>
          </a:bodyPr>
          <a:lstStyle/>
          <a:p>
            <a:pPr marL="742950" lvl="1" indent="-247650" algn="just" rtl="0">
              <a:lnSpc>
                <a:spcPct val="120000"/>
              </a:lnSpc>
              <a:spcBef>
                <a:spcPts val="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Let us now define Polymorphism formally.</a:t>
            </a:r>
            <a:endParaRPr/>
          </a:p>
          <a:p>
            <a:pPr marL="742950" lvl="1" indent="-1587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Polymorphism is a programming language feature that allows values of different data types to be handled using a uniform interface.</a:t>
            </a:r>
            <a:endParaRPr sz="1800" b="0" i="0" u="none">
              <a:solidFill>
                <a:srgbClr val="4D4D4D"/>
              </a:solidFill>
              <a:latin typeface="Georgia"/>
              <a:ea typeface="Georgia"/>
              <a:cs typeface="Georgia"/>
              <a:sym typeface="Georgia"/>
            </a:endParaRPr>
          </a:p>
          <a:p>
            <a:pPr marL="285750" lvl="0" indent="-171450" algn="l" rtl="0">
              <a:lnSpc>
                <a:spcPct val="120000"/>
              </a:lnSpc>
              <a:spcBef>
                <a:spcPts val="360"/>
              </a:spcBef>
              <a:spcAft>
                <a:spcPts val="0"/>
              </a:spcAft>
              <a:buSzPts val="1800"/>
              <a:buNone/>
            </a:pPr>
            <a:endParaRPr sz="1800" b="0" i="0" u="none">
              <a:solidFill>
                <a:srgbClr val="4D4D4D"/>
              </a:solidFill>
              <a:latin typeface="Georgia"/>
              <a:ea typeface="Georgia"/>
              <a:cs typeface="Georgia"/>
              <a:sym typeface="Georgia"/>
            </a:endParaRPr>
          </a:p>
        </p:txBody>
      </p:sp>
      <p:pic>
        <p:nvPicPr>
          <p:cNvPr id="274" name="Google Shape;274;p42" descr="poly"/>
          <p:cNvPicPr preferRelativeResize="0"/>
          <p:nvPr/>
        </p:nvPicPr>
        <p:blipFill rotWithShape="1">
          <a:blip r:embed="rId3">
            <a:alphaModFix/>
          </a:blip>
          <a:srcRect/>
          <a:stretch/>
        </p:blipFill>
        <p:spPr>
          <a:xfrm>
            <a:off x="5335587" y="1828800"/>
            <a:ext cx="3503612" cy="4191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333375" y="46355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Procedural vs. OO Programming</a:t>
            </a:r>
            <a:endParaRPr/>
          </a:p>
        </p:txBody>
      </p:sp>
      <p:sp>
        <p:nvSpPr>
          <p:cNvPr id="113" name="Google Shape;113;p25"/>
          <p:cNvSpPr txBox="1">
            <a:spLocks noGrp="1"/>
          </p:cNvSpPr>
          <p:nvPr>
            <p:ph idx="1"/>
          </p:nvPr>
        </p:nvSpPr>
        <p:spPr>
          <a:xfrm>
            <a:off x="252412" y="1322387"/>
            <a:ext cx="4459287" cy="49403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a:solidFill>
                  <a:srgbClr val="4D4D4D"/>
                </a:solidFill>
                <a:latin typeface="Georgia"/>
                <a:ea typeface="Georgia"/>
                <a:cs typeface="Georgia"/>
                <a:sym typeface="Georgia"/>
              </a:rPr>
              <a:t>Programming involves</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Data (Attribute/Variables)</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Behavior (Function/Proc/Method)</a:t>
            </a:r>
            <a:endParaRPr/>
          </a:p>
          <a:p>
            <a:pPr marL="742950" lvl="1" indent="-2476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Procedural Programming</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a:t>
            </a:r>
            <a:r>
              <a:rPr lang="en-US" sz="1600" b="0" i="0" u="none">
                <a:solidFill>
                  <a:schemeClr val="accent1"/>
                </a:solidFill>
                <a:latin typeface="Georgia"/>
                <a:ea typeface="Georgia"/>
                <a:cs typeface="Georgia"/>
                <a:sym typeface="Georgia"/>
              </a:rPr>
              <a:t>data and behaviors</a:t>
            </a:r>
            <a:r>
              <a:rPr lang="en-US" sz="1600" b="0" i="0" u="none">
                <a:solidFill>
                  <a:srgbClr val="4D4D4D"/>
                </a:solidFill>
                <a:latin typeface="Georgia"/>
                <a:ea typeface="Georgia"/>
                <a:cs typeface="Georgia"/>
                <a:sym typeface="Georgia"/>
              </a:rPr>
              <a:t> are normally </a:t>
            </a:r>
            <a:r>
              <a:rPr lang="en-US" sz="1600" b="0" i="0" u="none">
                <a:solidFill>
                  <a:schemeClr val="accent1"/>
                </a:solidFill>
                <a:latin typeface="Georgia"/>
                <a:ea typeface="Georgia"/>
                <a:cs typeface="Georgia"/>
                <a:sym typeface="Georgia"/>
              </a:rPr>
              <a:t>separated</a:t>
            </a:r>
            <a:r>
              <a:rPr lang="en-US" sz="1600" b="0" i="0" u="none">
                <a:solidFill>
                  <a:srgbClr val="4D4D4D"/>
                </a:solidFill>
                <a:latin typeface="Georgia"/>
                <a:ea typeface="Georgia"/>
                <a:cs typeface="Georgia"/>
                <a:sym typeface="Georgia"/>
              </a:rPr>
              <a:t>.</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programmer needs to remember which code applies to which data.</a:t>
            </a:r>
            <a:endParaRPr/>
          </a:p>
          <a:p>
            <a:pPr marL="742950" lvl="1" indent="-247650" algn="just" rtl="0">
              <a:lnSpc>
                <a:spcPct val="120000"/>
              </a:lnSpc>
              <a:spcBef>
                <a:spcPts val="320"/>
              </a:spcBef>
              <a:spcAft>
                <a:spcPts val="0"/>
              </a:spcAft>
              <a:buSzPts val="1600"/>
              <a:buChar char="•"/>
            </a:pPr>
            <a:r>
              <a:rPr lang="en-US" sz="1600" b="0" i="0" u="none">
                <a:solidFill>
                  <a:schemeClr val="accent1"/>
                </a:solidFill>
                <a:latin typeface="Georgia"/>
                <a:ea typeface="Georgia"/>
                <a:cs typeface="Georgia"/>
                <a:sym typeface="Georgia"/>
              </a:rPr>
              <a:t>No control over data</a:t>
            </a:r>
            <a:r>
              <a:rPr lang="en-US" sz="1600" b="0" i="0" u="none">
                <a:solidFill>
                  <a:srgbClr val="4D4D4D"/>
                </a:solidFill>
                <a:latin typeface="Georgia"/>
                <a:ea typeface="Georgia"/>
                <a:cs typeface="Georgia"/>
                <a:sym typeface="Georgia"/>
              </a:rPr>
              <a:t> (any code can modify it) so testing, debugging more difficult.</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114" name="Google Shape;114;p25" descr="SNAGHTML8fe259"/>
          <p:cNvPicPr preferRelativeResize="0"/>
          <p:nvPr/>
        </p:nvPicPr>
        <p:blipFill rotWithShape="1">
          <a:blip r:embed="rId3">
            <a:alphaModFix/>
          </a:blip>
          <a:srcRect/>
          <a:stretch/>
        </p:blipFill>
        <p:spPr>
          <a:xfrm>
            <a:off x="4841875" y="1360487"/>
            <a:ext cx="4049712" cy="50085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animEffect transition="in" filter="fade">
                                      <p:cBhvr>
                                        <p:cTn id="7" dur="500"/>
                                        <p:tgtEl>
                                          <p:spTgt spid="1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xEl>
                                              <p:pRg st="1" end="1"/>
                                            </p:txEl>
                                          </p:spTgt>
                                        </p:tgtEl>
                                        <p:attrNameLst>
                                          <p:attrName>style.visibility</p:attrName>
                                        </p:attrNameLst>
                                      </p:cBhvr>
                                      <p:to>
                                        <p:strVal val="visible"/>
                                      </p:to>
                                    </p:set>
                                    <p:animEffect transition="in" filter="fade">
                                      <p:cBhvr>
                                        <p:cTn id="12" dur="500"/>
                                        <p:tgtEl>
                                          <p:spTgt spid="1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3">
                                            <p:txEl>
                                              <p:pRg st="2" end="2"/>
                                            </p:txEl>
                                          </p:spTgt>
                                        </p:tgtEl>
                                        <p:attrNameLst>
                                          <p:attrName>style.visibility</p:attrName>
                                        </p:attrNameLst>
                                      </p:cBhvr>
                                      <p:to>
                                        <p:strVal val="visible"/>
                                      </p:to>
                                    </p:set>
                                    <p:animEffect transition="in" filter="fade">
                                      <p:cBhvr>
                                        <p:cTn id="17" dur="500"/>
                                        <p:tgtEl>
                                          <p:spTgt spid="1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xEl>
                                              <p:pRg st="3" end="3"/>
                                            </p:txEl>
                                          </p:spTgt>
                                        </p:tgtEl>
                                        <p:attrNameLst>
                                          <p:attrName>style.visibility</p:attrName>
                                        </p:attrNameLst>
                                      </p:cBhvr>
                                      <p:to>
                                        <p:strVal val="visible"/>
                                      </p:to>
                                    </p:set>
                                    <p:animEffect transition="in" filter="fade">
                                      <p:cBhvr>
                                        <p:cTn id="22" dur="500"/>
                                        <p:tgtEl>
                                          <p:spTgt spid="1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3">
                                            <p:txEl>
                                              <p:pRg st="4" end="4"/>
                                            </p:txEl>
                                          </p:spTgt>
                                        </p:tgtEl>
                                        <p:attrNameLst>
                                          <p:attrName>style.visibility</p:attrName>
                                        </p:attrNameLst>
                                      </p:cBhvr>
                                      <p:to>
                                        <p:strVal val="visible"/>
                                      </p:to>
                                    </p:set>
                                    <p:animEffect transition="in" filter="fade">
                                      <p:cBhvr>
                                        <p:cTn id="27" dur="500"/>
                                        <p:tgtEl>
                                          <p:spTgt spid="1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3">
                                            <p:txEl>
                                              <p:pRg st="5" end="5"/>
                                            </p:txEl>
                                          </p:spTgt>
                                        </p:tgtEl>
                                        <p:attrNameLst>
                                          <p:attrName>style.visibility</p:attrName>
                                        </p:attrNameLst>
                                      </p:cBhvr>
                                      <p:to>
                                        <p:strVal val="visible"/>
                                      </p:to>
                                    </p:set>
                                    <p:animEffect transition="in" filter="fade">
                                      <p:cBhvr>
                                        <p:cTn id="32" dur="500"/>
                                        <p:tgtEl>
                                          <p:spTgt spid="1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3">
                                            <p:txEl>
                                              <p:pRg st="6" end="6"/>
                                            </p:txEl>
                                          </p:spTgt>
                                        </p:tgtEl>
                                        <p:attrNameLst>
                                          <p:attrName>style.visibility</p:attrName>
                                        </p:attrNameLst>
                                      </p:cBhvr>
                                      <p:to>
                                        <p:strVal val="visible"/>
                                      </p:to>
                                    </p:set>
                                    <p:animEffect transition="in" filter="fade">
                                      <p:cBhvr>
                                        <p:cTn id="37" dur="500"/>
                                        <p:tgtEl>
                                          <p:spTgt spid="1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3">
                                            <p:txEl>
                                              <p:pRg st="7" end="7"/>
                                            </p:txEl>
                                          </p:spTgt>
                                        </p:tgtEl>
                                        <p:attrNameLst>
                                          <p:attrName>style.visibility</p:attrName>
                                        </p:attrNameLst>
                                      </p:cBhvr>
                                      <p:to>
                                        <p:strVal val="visible"/>
                                      </p:to>
                                    </p:set>
                                    <p:animEffect transition="in" filter="fade">
                                      <p:cBhvr>
                                        <p:cTn id="42" dur="500"/>
                                        <p:tgtEl>
                                          <p:spTgt spid="11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3">
                                            <p:txEl>
                                              <p:pRg st="8" end="8"/>
                                            </p:txEl>
                                          </p:spTgt>
                                        </p:tgtEl>
                                        <p:attrNameLst>
                                          <p:attrName>style.visibility</p:attrName>
                                        </p:attrNameLst>
                                      </p:cBhvr>
                                      <p:to>
                                        <p:strVal val="visible"/>
                                      </p:to>
                                    </p:set>
                                    <p:animEffect transition="in" filter="fade">
                                      <p:cBhvr>
                                        <p:cTn id="47" dur="500"/>
                                        <p:tgtEl>
                                          <p:spTgt spid="113">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fade">
                                      <p:cBhvr>
                                        <p:cTn id="5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3"/>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Containership</a:t>
            </a:r>
            <a:endParaRPr/>
          </a:p>
        </p:txBody>
      </p:sp>
      <p:sp>
        <p:nvSpPr>
          <p:cNvPr id="280" name="Google Shape;280;p43"/>
          <p:cNvSpPr txBox="1">
            <a:spLocks noGrp="1"/>
          </p:cNvSpPr>
          <p:nvPr>
            <p:ph type="body" idx="1"/>
          </p:nvPr>
        </p:nvSpPr>
        <p:spPr>
          <a:xfrm>
            <a:off x="446087" y="1282700"/>
            <a:ext cx="4038600"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Objects containing other objects.</a:t>
            </a:r>
            <a:endParaRPr/>
          </a:p>
          <a:p>
            <a:pPr marL="285750" lvl="0" indent="-2857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Objects are often built/composed of other objects.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Few classes don’t support IS-A relationship like Basket and Fruit.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Explains Has-A or USES-A relationship For ex. Building has washroom, Professor teaches students.</a:t>
            </a:r>
            <a:r>
              <a:rPr lang="en-US" sz="1600" b="1" i="0" u="none">
                <a:solidFill>
                  <a:srgbClr val="4D4D4D"/>
                </a:solidFill>
                <a:latin typeface="Georgia"/>
                <a:ea typeface="Georgia"/>
                <a:cs typeface="Georgia"/>
                <a:sym typeface="Georgia"/>
              </a:rPr>
              <a:t>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Shows whole/part relationship. </a:t>
            </a:r>
            <a:endParaRPr/>
          </a:p>
        </p:txBody>
      </p:sp>
      <p:pic>
        <p:nvPicPr>
          <p:cNvPr id="281" name="Google Shape;281;p43" descr="fruitbasket"/>
          <p:cNvPicPr preferRelativeResize="0">
            <a:picLocks noGrp="1"/>
          </p:cNvPicPr>
          <p:nvPr>
            <p:ph type="body" idx="2"/>
          </p:nvPr>
        </p:nvPicPr>
        <p:blipFill rotWithShape="1">
          <a:blip r:embed="rId3">
            <a:alphaModFix/>
          </a:blip>
          <a:stretch/>
        </p:blipFill>
        <p:spPr>
          <a:xfrm>
            <a:off x="4637088" y="1885347"/>
            <a:ext cx="4038600" cy="34429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4"/>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Containership – Benefits and Types</a:t>
            </a:r>
            <a:endParaRPr/>
          </a:p>
        </p:txBody>
      </p:sp>
      <p:sp>
        <p:nvSpPr>
          <p:cNvPr id="287" name="Google Shape;287;p44"/>
          <p:cNvSpPr txBox="1">
            <a:spLocks noGrp="1"/>
          </p:cNvSpPr>
          <p:nvPr>
            <p:ph type="body" idx="1"/>
          </p:nvPr>
        </p:nvSpPr>
        <p:spPr>
          <a:xfrm>
            <a:off x="446087" y="1282700"/>
            <a:ext cx="8039100"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Represents the way objects interact.</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Decoupling - Break the big complex objects into small simpler objects.</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Decoupling </a:t>
            </a:r>
            <a:r>
              <a:rPr lang="en-US" sz="1600" b="0" i="0" u="none">
                <a:solidFill>
                  <a:schemeClr val="accent1"/>
                </a:solidFill>
                <a:latin typeface="Georgia"/>
                <a:ea typeface="Georgia"/>
                <a:cs typeface="Georgia"/>
                <a:sym typeface="Georgia"/>
              </a:rPr>
              <a:t>reduces the complexity</a:t>
            </a:r>
            <a:r>
              <a:rPr lang="en-US" sz="1600" b="0" i="0" u="none">
                <a:solidFill>
                  <a:srgbClr val="4D4D4D"/>
                </a:solidFill>
                <a:latin typeface="Georgia"/>
                <a:ea typeface="Georgia"/>
                <a:cs typeface="Georgia"/>
                <a:sym typeface="Georgia"/>
              </a:rPr>
              <a:t> of the system and increase the ease in maintenance.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Two types of composition – </a:t>
            </a:r>
            <a:r>
              <a:rPr lang="en-US" sz="1600" b="0" i="0" u="none">
                <a:solidFill>
                  <a:schemeClr val="accent1"/>
                </a:solidFill>
                <a:latin typeface="Georgia"/>
                <a:ea typeface="Georgia"/>
                <a:cs typeface="Georgia"/>
                <a:sym typeface="Georgia"/>
              </a:rPr>
              <a:t>Aggregation </a:t>
            </a:r>
            <a:r>
              <a:rPr lang="en-US" sz="1600" b="0" i="0" u="none">
                <a:solidFill>
                  <a:srgbClr val="4D4D4D"/>
                </a:solidFill>
                <a:latin typeface="Georgia"/>
                <a:ea typeface="Georgia"/>
                <a:cs typeface="Georgia"/>
                <a:sym typeface="Georgia"/>
              </a:rPr>
              <a:t>and </a:t>
            </a:r>
            <a:r>
              <a:rPr lang="en-US" sz="1600" b="0" i="0" u="none">
                <a:solidFill>
                  <a:schemeClr val="accent1"/>
                </a:solidFill>
                <a:latin typeface="Georgia"/>
                <a:ea typeface="Georgia"/>
                <a:cs typeface="Georgia"/>
                <a:sym typeface="Georgia"/>
              </a:rPr>
              <a:t>Composition</a:t>
            </a:r>
            <a:r>
              <a:rPr lang="en-US" sz="1600" b="0" i="0" u="none">
                <a:solidFill>
                  <a:srgbClr val="4D4D4D"/>
                </a:solidFill>
                <a:latin typeface="Georgia"/>
                <a:ea typeface="Georgia"/>
                <a:cs typeface="Georgia"/>
                <a:sym typeface="Georgia"/>
              </a:rPr>
              <a:t>.</a:t>
            </a:r>
            <a:endParaRPr/>
          </a:p>
        </p:txBody>
      </p:sp>
      <p:pic>
        <p:nvPicPr>
          <p:cNvPr id="288" name="Google Shape;288;p44" descr="car-composition"/>
          <p:cNvPicPr preferRelativeResize="0"/>
          <p:nvPr/>
        </p:nvPicPr>
        <p:blipFill rotWithShape="1">
          <a:blip r:embed="rId3">
            <a:alphaModFix/>
          </a:blip>
          <a:srcRect/>
          <a:stretch/>
        </p:blipFill>
        <p:spPr>
          <a:xfrm>
            <a:off x="3673475" y="4149725"/>
            <a:ext cx="5248275" cy="2200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5"/>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Aggregation</a:t>
            </a:r>
            <a:endParaRPr/>
          </a:p>
        </p:txBody>
      </p:sp>
      <p:sp>
        <p:nvSpPr>
          <p:cNvPr id="294" name="Google Shape;294;p45"/>
          <p:cNvSpPr txBox="1">
            <a:spLocks noGrp="1"/>
          </p:cNvSpPr>
          <p:nvPr>
            <p:ph type="body" idx="1"/>
          </p:nvPr>
        </p:nvSpPr>
        <p:spPr>
          <a:xfrm>
            <a:off x="446087" y="1282700"/>
            <a:ext cx="6961187"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Only see the whole.</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 complex object composed of other objects.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TV composed of transistor, picture tube, tuner etc.</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Car composed of engine, stereo, door. Engine is composed of piston and spark plug etc.</a:t>
            </a:r>
            <a:endParaRPr/>
          </a:p>
        </p:txBody>
      </p:sp>
      <p:pic>
        <p:nvPicPr>
          <p:cNvPr id="295" name="Google Shape;295;p45" descr="car1"/>
          <p:cNvPicPr preferRelativeResize="0"/>
          <p:nvPr/>
        </p:nvPicPr>
        <p:blipFill rotWithShape="1">
          <a:blip r:embed="rId3">
            <a:alphaModFix/>
          </a:blip>
          <a:srcRect/>
          <a:stretch/>
        </p:blipFill>
        <p:spPr>
          <a:xfrm>
            <a:off x="4332287" y="3538537"/>
            <a:ext cx="4567237" cy="274478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tx1"/>
                </a:solidFill>
                <a:latin typeface="Georgia"/>
                <a:ea typeface="Georgia"/>
                <a:cs typeface="Georgia"/>
                <a:sym typeface="Georgia"/>
              </a:rPr>
              <a:t>Composition</a:t>
            </a:r>
            <a:endParaRPr>
              <a:solidFill>
                <a:schemeClr val="tx1"/>
              </a:solidFill>
            </a:endParaRPr>
          </a:p>
        </p:txBody>
      </p:sp>
      <p:grpSp>
        <p:nvGrpSpPr>
          <p:cNvPr id="301" name="Google Shape;301;p46"/>
          <p:cNvGrpSpPr/>
          <p:nvPr/>
        </p:nvGrpSpPr>
        <p:grpSpPr>
          <a:xfrm>
            <a:off x="671512" y="1114425"/>
            <a:ext cx="2951163" cy="4676775"/>
            <a:chOff x="684212" y="0"/>
            <a:chExt cx="2951163" cy="6019800"/>
          </a:xfrm>
        </p:grpSpPr>
        <p:grpSp>
          <p:nvGrpSpPr>
            <p:cNvPr id="302" name="Google Shape;302;p46"/>
            <p:cNvGrpSpPr/>
            <p:nvPr/>
          </p:nvGrpSpPr>
          <p:grpSpPr>
            <a:xfrm>
              <a:off x="684212" y="0"/>
              <a:ext cx="2879725" cy="2089150"/>
              <a:chOff x="-1836737" y="2636837"/>
              <a:chExt cx="2879725" cy="2089150"/>
            </a:xfrm>
          </p:grpSpPr>
          <p:cxnSp>
            <p:nvCxnSpPr>
              <p:cNvPr id="303" name="Google Shape;303;p46"/>
              <p:cNvCxnSpPr/>
              <p:nvPr/>
            </p:nvCxnSpPr>
            <p:spPr>
              <a:xfrm>
                <a:off x="-1836737" y="2636837"/>
                <a:ext cx="2879725" cy="2089150"/>
              </a:xfrm>
              <a:prstGeom prst="straightConnector1">
                <a:avLst/>
              </a:prstGeom>
              <a:noFill/>
              <a:ln w="76200" cap="flat" cmpd="sng">
                <a:solidFill>
                  <a:srgbClr val="FF2727"/>
                </a:solidFill>
                <a:prstDash val="solid"/>
                <a:miter lim="800000"/>
                <a:headEnd type="none" w="med" len="med"/>
                <a:tailEnd type="none" w="med" len="med"/>
              </a:ln>
            </p:spPr>
          </p:cxnSp>
          <p:cxnSp>
            <p:nvCxnSpPr>
              <p:cNvPr id="304" name="Google Shape;304;p46"/>
              <p:cNvCxnSpPr/>
              <p:nvPr/>
            </p:nvCxnSpPr>
            <p:spPr>
              <a:xfrm rot="10800000" flipH="1">
                <a:off x="-1549400" y="2852737"/>
                <a:ext cx="2233612" cy="1439862"/>
              </a:xfrm>
              <a:prstGeom prst="straightConnector1">
                <a:avLst/>
              </a:prstGeom>
              <a:noFill/>
              <a:ln w="76200" cap="flat" cmpd="sng">
                <a:solidFill>
                  <a:srgbClr val="FF2727"/>
                </a:solidFill>
                <a:prstDash val="solid"/>
                <a:miter lim="800000"/>
                <a:headEnd type="none" w="med" len="med"/>
                <a:tailEnd type="none" w="med" len="med"/>
              </a:ln>
            </p:spPr>
          </p:cxnSp>
        </p:grpSp>
        <p:grpSp>
          <p:nvGrpSpPr>
            <p:cNvPr id="305" name="Google Shape;305;p46"/>
            <p:cNvGrpSpPr/>
            <p:nvPr/>
          </p:nvGrpSpPr>
          <p:grpSpPr>
            <a:xfrm>
              <a:off x="755650" y="50800"/>
              <a:ext cx="2879725" cy="5969000"/>
              <a:chOff x="755650" y="50800"/>
              <a:chExt cx="2879725" cy="5969000"/>
            </a:xfrm>
          </p:grpSpPr>
          <p:sp>
            <p:nvSpPr>
              <p:cNvPr id="306" name="Google Shape;306;p46"/>
              <p:cNvSpPr txBox="1"/>
              <p:nvPr/>
            </p:nvSpPr>
            <p:spPr>
              <a:xfrm>
                <a:off x="793750" y="114300"/>
                <a:ext cx="2728912"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cxnSp>
            <p:nvCxnSpPr>
              <p:cNvPr id="307" name="Google Shape;307;p46"/>
              <p:cNvCxnSpPr/>
              <p:nvPr/>
            </p:nvCxnSpPr>
            <p:spPr>
              <a:xfrm>
                <a:off x="793750" y="585787"/>
                <a:ext cx="2728912" cy="0"/>
              </a:xfrm>
              <a:prstGeom prst="straightConnector1">
                <a:avLst/>
              </a:prstGeom>
              <a:noFill/>
              <a:ln w="9525" cap="flat" cmpd="sng">
                <a:solidFill>
                  <a:schemeClr val="dk1"/>
                </a:solidFill>
                <a:prstDash val="solid"/>
                <a:miter lim="800000"/>
                <a:headEnd type="none" w="med" len="med"/>
                <a:tailEnd type="none" w="med" len="med"/>
              </a:ln>
            </p:spPr>
          </p:cxnSp>
          <p:sp>
            <p:nvSpPr>
              <p:cNvPr id="308" name="Google Shape;308;p46"/>
              <p:cNvSpPr txBox="1"/>
              <p:nvPr/>
            </p:nvSpPr>
            <p:spPr>
              <a:xfrm>
                <a:off x="1587500" y="50800"/>
                <a:ext cx="868362" cy="593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dirty="0">
                    <a:solidFill>
                      <a:schemeClr val="tx1"/>
                    </a:solidFill>
                    <a:latin typeface="Times New Roman"/>
                    <a:ea typeface="Times New Roman"/>
                    <a:cs typeface="Times New Roman"/>
                    <a:sym typeface="Times New Roman"/>
                  </a:rPr>
                  <a:t>Hand</a:t>
                </a:r>
                <a:endParaRPr dirty="0">
                  <a:solidFill>
                    <a:schemeClr val="tx1"/>
                  </a:solidFill>
                </a:endParaRPr>
              </a:p>
            </p:txBody>
          </p:sp>
          <p:cxnSp>
            <p:nvCxnSpPr>
              <p:cNvPr id="309" name="Google Shape;309;p46"/>
              <p:cNvCxnSpPr/>
              <p:nvPr/>
            </p:nvCxnSpPr>
            <p:spPr>
              <a:xfrm>
                <a:off x="793750" y="952500"/>
                <a:ext cx="2743200" cy="0"/>
              </a:xfrm>
              <a:prstGeom prst="straightConnector1">
                <a:avLst/>
              </a:prstGeom>
              <a:noFill/>
              <a:ln w="9525" cap="flat" cmpd="sng">
                <a:solidFill>
                  <a:schemeClr val="dk1"/>
                </a:solidFill>
                <a:prstDash val="solid"/>
                <a:miter lim="800000"/>
                <a:headEnd type="none" w="med" len="med"/>
                <a:tailEnd type="none" w="med" len="med"/>
              </a:ln>
            </p:spPr>
          </p:cxnSp>
          <p:sp>
            <p:nvSpPr>
              <p:cNvPr id="310" name="Google Shape;310;p46"/>
              <p:cNvSpPr txBox="1"/>
              <p:nvPr/>
            </p:nvSpPr>
            <p:spPr>
              <a:xfrm>
                <a:off x="793750" y="2476500"/>
                <a:ext cx="2728912"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cxnSp>
            <p:nvCxnSpPr>
              <p:cNvPr id="311" name="Google Shape;311;p46"/>
              <p:cNvCxnSpPr/>
              <p:nvPr/>
            </p:nvCxnSpPr>
            <p:spPr>
              <a:xfrm>
                <a:off x="793750" y="2947987"/>
                <a:ext cx="2728912" cy="0"/>
              </a:xfrm>
              <a:prstGeom prst="straightConnector1">
                <a:avLst/>
              </a:prstGeom>
              <a:noFill/>
              <a:ln w="9525" cap="flat" cmpd="sng">
                <a:solidFill>
                  <a:schemeClr val="dk1"/>
                </a:solidFill>
                <a:prstDash val="solid"/>
                <a:miter lim="800000"/>
                <a:headEnd type="none" w="med" len="med"/>
                <a:tailEnd type="none" w="med" len="med"/>
              </a:ln>
            </p:spPr>
          </p:cxnSp>
          <p:sp>
            <p:nvSpPr>
              <p:cNvPr id="312" name="Google Shape;312;p46"/>
              <p:cNvSpPr txBox="1"/>
              <p:nvPr/>
            </p:nvSpPr>
            <p:spPr>
              <a:xfrm>
                <a:off x="1587500" y="2362200"/>
                <a:ext cx="1020762" cy="593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a:solidFill>
                      <a:schemeClr val="tx1"/>
                    </a:solidFill>
                    <a:latin typeface="Times New Roman"/>
                    <a:ea typeface="Times New Roman"/>
                    <a:cs typeface="Times New Roman"/>
                    <a:sym typeface="Times New Roman"/>
                  </a:rPr>
                  <a:t>Finger</a:t>
                </a:r>
                <a:endParaRPr>
                  <a:solidFill>
                    <a:schemeClr val="tx1"/>
                  </a:solidFill>
                </a:endParaRPr>
              </a:p>
            </p:txBody>
          </p:sp>
          <p:cxnSp>
            <p:nvCxnSpPr>
              <p:cNvPr id="313" name="Google Shape;313;p46"/>
              <p:cNvCxnSpPr/>
              <p:nvPr/>
            </p:nvCxnSpPr>
            <p:spPr>
              <a:xfrm>
                <a:off x="793750" y="3314700"/>
                <a:ext cx="2743200" cy="0"/>
              </a:xfrm>
              <a:prstGeom prst="straightConnector1">
                <a:avLst/>
              </a:prstGeom>
              <a:noFill/>
              <a:ln w="9525" cap="flat" cmpd="sng">
                <a:solidFill>
                  <a:schemeClr val="dk1"/>
                </a:solidFill>
                <a:prstDash val="solid"/>
                <a:miter lim="800000"/>
                <a:headEnd type="none" w="med" len="med"/>
                <a:tailEnd type="none" w="med" len="med"/>
              </a:ln>
            </p:spPr>
          </p:cxnSp>
          <p:cxnSp>
            <p:nvCxnSpPr>
              <p:cNvPr id="314" name="Google Shape;314;p46"/>
              <p:cNvCxnSpPr/>
              <p:nvPr/>
            </p:nvCxnSpPr>
            <p:spPr>
              <a:xfrm rot="10800000">
                <a:off x="2120900" y="12446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15" name="Google Shape;315;p46"/>
              <p:cNvSpPr/>
              <p:nvPr/>
            </p:nvSpPr>
            <p:spPr>
              <a:xfrm>
                <a:off x="1968500" y="1244600"/>
                <a:ext cx="304800" cy="381000"/>
              </a:xfrm>
              <a:prstGeom prst="flowChartSort">
                <a:avLst/>
              </a:prstGeom>
              <a:solidFill>
                <a:srgbClr val="003399"/>
              </a:solidFill>
              <a:ln w="9525" cap="flat" cmpd="sng">
                <a:solidFill>
                  <a:srgbClr val="00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sp>
            <p:nvSpPr>
              <p:cNvPr id="316" name="Google Shape;316;p46"/>
              <p:cNvSpPr txBox="1"/>
              <p:nvPr/>
            </p:nvSpPr>
            <p:spPr>
              <a:xfrm>
                <a:off x="2349500" y="1295400"/>
                <a:ext cx="1030287" cy="436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r>
                  <a:rPr lang="en-US" sz="1600" b="0" i="1" u="none">
                    <a:solidFill>
                      <a:schemeClr val="tx1"/>
                    </a:solidFill>
                    <a:latin typeface="Times New Roman"/>
                    <a:ea typeface="Times New Roman"/>
                    <a:cs typeface="Times New Roman"/>
                    <a:sym typeface="Times New Roman"/>
                  </a:rPr>
                  <a:t>is_part_of</a:t>
                </a:r>
                <a:endParaRPr>
                  <a:solidFill>
                    <a:schemeClr val="tx1"/>
                  </a:solidFill>
                </a:endParaRPr>
              </a:p>
            </p:txBody>
          </p:sp>
          <p:sp>
            <p:nvSpPr>
              <p:cNvPr id="317" name="Google Shape;317;p46"/>
              <p:cNvSpPr txBox="1"/>
              <p:nvPr/>
            </p:nvSpPr>
            <p:spPr>
              <a:xfrm>
                <a:off x="2425700" y="2082800"/>
                <a:ext cx="469900" cy="436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r>
                  <a:rPr lang="en-US" sz="1600" b="0" i="1" u="none">
                    <a:solidFill>
                      <a:schemeClr val="tx1"/>
                    </a:solidFill>
                    <a:latin typeface="Times New Roman"/>
                    <a:ea typeface="Times New Roman"/>
                    <a:cs typeface="Times New Roman"/>
                    <a:sym typeface="Times New Roman"/>
                  </a:rPr>
                  <a:t>has</a:t>
                </a:r>
                <a:endParaRPr>
                  <a:solidFill>
                    <a:schemeClr val="tx1"/>
                  </a:solidFill>
                </a:endParaRPr>
              </a:p>
            </p:txBody>
          </p:sp>
          <p:sp>
            <p:nvSpPr>
              <p:cNvPr id="318" name="Google Shape;318;p46"/>
              <p:cNvSpPr txBox="1"/>
              <p:nvPr/>
            </p:nvSpPr>
            <p:spPr>
              <a:xfrm>
                <a:off x="1816100" y="2159000"/>
                <a:ext cx="336550" cy="5445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400" b="0" i="1" u="none" dirty="0">
                    <a:solidFill>
                      <a:schemeClr val="tx1"/>
                    </a:solidFill>
                    <a:latin typeface="Times New Roman"/>
                    <a:ea typeface="Times New Roman"/>
                    <a:cs typeface="Times New Roman"/>
                    <a:sym typeface="Times New Roman"/>
                  </a:rPr>
                  <a:t>*</a:t>
                </a:r>
                <a:endParaRPr dirty="0">
                  <a:solidFill>
                    <a:schemeClr val="tx1"/>
                  </a:solidFill>
                </a:endParaRPr>
              </a:p>
            </p:txBody>
          </p:sp>
          <p:sp>
            <p:nvSpPr>
              <p:cNvPr id="319" name="Google Shape;319;p46"/>
              <p:cNvSpPr txBox="1"/>
              <p:nvPr/>
            </p:nvSpPr>
            <p:spPr>
              <a:xfrm>
                <a:off x="838200" y="4876800"/>
                <a:ext cx="2728912"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cxnSp>
            <p:nvCxnSpPr>
              <p:cNvPr id="320" name="Google Shape;320;p46"/>
              <p:cNvCxnSpPr/>
              <p:nvPr/>
            </p:nvCxnSpPr>
            <p:spPr>
              <a:xfrm>
                <a:off x="838200" y="5348287"/>
                <a:ext cx="2728912" cy="0"/>
              </a:xfrm>
              <a:prstGeom prst="straightConnector1">
                <a:avLst/>
              </a:prstGeom>
              <a:noFill/>
              <a:ln w="9525" cap="flat" cmpd="sng">
                <a:solidFill>
                  <a:schemeClr val="dk1"/>
                </a:solidFill>
                <a:prstDash val="solid"/>
                <a:miter lim="800000"/>
                <a:headEnd type="none" w="med" len="med"/>
                <a:tailEnd type="none" w="med" len="med"/>
              </a:ln>
            </p:spPr>
          </p:cxnSp>
          <p:sp>
            <p:nvSpPr>
              <p:cNvPr id="321" name="Google Shape;321;p46"/>
              <p:cNvSpPr txBox="1"/>
              <p:nvPr/>
            </p:nvSpPr>
            <p:spPr>
              <a:xfrm>
                <a:off x="1765300" y="4864100"/>
                <a:ext cx="714375" cy="5937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a:solidFill>
                      <a:schemeClr val="tx1"/>
                    </a:solidFill>
                    <a:latin typeface="Times New Roman"/>
                    <a:ea typeface="Times New Roman"/>
                    <a:cs typeface="Times New Roman"/>
                    <a:sym typeface="Times New Roman"/>
                  </a:rPr>
                  <a:t>Nail</a:t>
                </a:r>
                <a:endParaRPr>
                  <a:solidFill>
                    <a:schemeClr val="tx1"/>
                  </a:solidFill>
                </a:endParaRPr>
              </a:p>
            </p:txBody>
          </p:sp>
          <p:cxnSp>
            <p:nvCxnSpPr>
              <p:cNvPr id="322" name="Google Shape;322;p46"/>
              <p:cNvCxnSpPr/>
              <p:nvPr/>
            </p:nvCxnSpPr>
            <p:spPr>
              <a:xfrm>
                <a:off x="838200" y="5715000"/>
                <a:ext cx="2743200" cy="0"/>
              </a:xfrm>
              <a:prstGeom prst="straightConnector1">
                <a:avLst/>
              </a:prstGeom>
              <a:noFill/>
              <a:ln w="9525" cap="flat" cmpd="sng">
                <a:solidFill>
                  <a:schemeClr val="dk1"/>
                </a:solidFill>
                <a:prstDash val="solid"/>
                <a:miter lim="800000"/>
                <a:headEnd type="none" w="med" len="med"/>
                <a:tailEnd type="none" w="med" len="med"/>
              </a:ln>
            </p:spPr>
          </p:cxnSp>
          <p:cxnSp>
            <p:nvCxnSpPr>
              <p:cNvPr id="323" name="Google Shape;323;p46"/>
              <p:cNvCxnSpPr/>
              <p:nvPr/>
            </p:nvCxnSpPr>
            <p:spPr>
              <a:xfrm rot="10800000">
                <a:off x="2165350" y="3644900"/>
                <a:ext cx="0" cy="1219200"/>
              </a:xfrm>
              <a:prstGeom prst="straightConnector1">
                <a:avLst/>
              </a:prstGeom>
              <a:noFill/>
              <a:ln w="9525" cap="flat" cmpd="sng">
                <a:solidFill>
                  <a:schemeClr val="dk1"/>
                </a:solidFill>
                <a:prstDash val="solid"/>
                <a:miter lim="800000"/>
                <a:headEnd type="none" w="med" len="med"/>
                <a:tailEnd type="none" w="med" len="med"/>
              </a:ln>
            </p:spPr>
          </p:cxnSp>
          <p:sp>
            <p:nvSpPr>
              <p:cNvPr id="324" name="Google Shape;324;p46"/>
              <p:cNvSpPr/>
              <p:nvPr/>
            </p:nvSpPr>
            <p:spPr>
              <a:xfrm>
                <a:off x="2012950" y="3644900"/>
                <a:ext cx="304800" cy="381000"/>
              </a:xfrm>
              <a:prstGeom prst="flowChartSort">
                <a:avLst/>
              </a:prstGeom>
              <a:solidFill>
                <a:srgbClr val="003399"/>
              </a:solidFill>
              <a:ln w="9525" cap="flat" cmpd="sng">
                <a:solidFill>
                  <a:srgbClr val="00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sp>
            <p:nvSpPr>
              <p:cNvPr id="325" name="Google Shape;325;p46"/>
              <p:cNvSpPr txBox="1"/>
              <p:nvPr/>
            </p:nvSpPr>
            <p:spPr>
              <a:xfrm>
                <a:off x="2393950" y="3697287"/>
                <a:ext cx="1011237" cy="4000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600"/>
                  <a:buFont typeface="Times New Roman"/>
                  <a:buNone/>
                </a:pPr>
                <a:r>
                  <a:rPr lang="en-US" sz="1600" b="0" i="1" u="none">
                    <a:solidFill>
                      <a:schemeClr val="tx1"/>
                    </a:solidFill>
                    <a:latin typeface="Times New Roman"/>
                    <a:ea typeface="Times New Roman"/>
                    <a:cs typeface="Times New Roman"/>
                    <a:sym typeface="Times New Roman"/>
                  </a:rPr>
                  <a:t>is_part_of</a:t>
                </a:r>
                <a:endParaRPr>
                  <a:solidFill>
                    <a:schemeClr val="tx1"/>
                  </a:solidFill>
                </a:endParaRPr>
              </a:p>
            </p:txBody>
          </p:sp>
          <p:sp>
            <p:nvSpPr>
              <p:cNvPr id="326" name="Google Shape;326;p46"/>
              <p:cNvSpPr txBox="1"/>
              <p:nvPr/>
            </p:nvSpPr>
            <p:spPr>
              <a:xfrm>
                <a:off x="2470150" y="4483100"/>
                <a:ext cx="469900" cy="436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1600"/>
                  <a:buFont typeface="Times New Roman"/>
                  <a:buNone/>
                </a:pPr>
                <a:r>
                  <a:rPr lang="en-US" sz="1600" b="0" i="1" u="none">
                    <a:solidFill>
                      <a:schemeClr val="tx1"/>
                    </a:solidFill>
                    <a:latin typeface="Times New Roman"/>
                    <a:ea typeface="Times New Roman"/>
                    <a:cs typeface="Times New Roman"/>
                    <a:sym typeface="Times New Roman"/>
                  </a:rPr>
                  <a:t>has</a:t>
                </a:r>
                <a:endParaRPr>
                  <a:solidFill>
                    <a:schemeClr val="tx1"/>
                  </a:solidFill>
                </a:endParaRPr>
              </a:p>
            </p:txBody>
          </p:sp>
          <p:sp>
            <p:nvSpPr>
              <p:cNvPr id="327" name="Google Shape;327;p46"/>
              <p:cNvSpPr txBox="1"/>
              <p:nvPr/>
            </p:nvSpPr>
            <p:spPr>
              <a:xfrm>
                <a:off x="1860550" y="4559300"/>
                <a:ext cx="336550" cy="542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400" b="0" i="1" u="none">
                    <a:solidFill>
                      <a:schemeClr val="tx1"/>
                    </a:solidFill>
                    <a:latin typeface="Times New Roman"/>
                    <a:ea typeface="Times New Roman"/>
                    <a:cs typeface="Times New Roman"/>
                    <a:sym typeface="Times New Roman"/>
                  </a:rPr>
                  <a:t>1</a:t>
                </a:r>
                <a:endParaRPr>
                  <a:solidFill>
                    <a:schemeClr val="tx1"/>
                  </a:solidFill>
                </a:endParaRPr>
              </a:p>
            </p:txBody>
          </p:sp>
          <p:grpSp>
            <p:nvGrpSpPr>
              <p:cNvPr id="328" name="Google Shape;328;p46"/>
              <p:cNvGrpSpPr/>
              <p:nvPr/>
            </p:nvGrpSpPr>
            <p:grpSpPr>
              <a:xfrm>
                <a:off x="755650" y="2060575"/>
                <a:ext cx="2879725" cy="2089150"/>
                <a:chOff x="-1836737" y="2636837"/>
                <a:chExt cx="2879725" cy="2089150"/>
              </a:xfrm>
            </p:grpSpPr>
            <p:cxnSp>
              <p:nvCxnSpPr>
                <p:cNvPr id="329" name="Google Shape;329;p46"/>
                <p:cNvCxnSpPr/>
                <p:nvPr/>
              </p:nvCxnSpPr>
              <p:spPr>
                <a:xfrm>
                  <a:off x="-1836737" y="2636837"/>
                  <a:ext cx="2879725" cy="2089150"/>
                </a:xfrm>
                <a:prstGeom prst="straightConnector1">
                  <a:avLst/>
                </a:prstGeom>
                <a:noFill/>
                <a:ln w="76200" cap="flat" cmpd="sng">
                  <a:solidFill>
                    <a:srgbClr val="FF2727"/>
                  </a:solidFill>
                  <a:prstDash val="solid"/>
                  <a:miter lim="800000"/>
                  <a:headEnd type="none" w="med" len="med"/>
                  <a:tailEnd type="none" w="med" len="med"/>
                </a:ln>
              </p:spPr>
            </p:cxnSp>
            <p:cxnSp>
              <p:nvCxnSpPr>
                <p:cNvPr id="330" name="Google Shape;330;p46"/>
                <p:cNvCxnSpPr/>
                <p:nvPr/>
              </p:nvCxnSpPr>
              <p:spPr>
                <a:xfrm rot="10800000" flipH="1">
                  <a:off x="-1549400" y="2852737"/>
                  <a:ext cx="2233612" cy="1439862"/>
                </a:xfrm>
                <a:prstGeom prst="straightConnector1">
                  <a:avLst/>
                </a:prstGeom>
                <a:noFill/>
                <a:ln w="76200" cap="flat" cmpd="sng">
                  <a:solidFill>
                    <a:srgbClr val="FF2727"/>
                  </a:solidFill>
                  <a:prstDash val="solid"/>
                  <a:miter lim="800000"/>
                  <a:headEnd type="none" w="med" len="med"/>
                  <a:tailEnd type="none" w="med" len="med"/>
                </a:ln>
              </p:spPr>
            </p:cxnSp>
          </p:grpSp>
        </p:grpSp>
      </p:grpSp>
      <p:sp>
        <p:nvSpPr>
          <p:cNvPr id="331" name="Google Shape;331;p46"/>
          <p:cNvSpPr txBox="1"/>
          <p:nvPr/>
        </p:nvSpPr>
        <p:spPr>
          <a:xfrm>
            <a:off x="4953000" y="2438400"/>
            <a:ext cx="2728912"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cxnSp>
        <p:nvCxnSpPr>
          <p:cNvPr id="332" name="Google Shape;332;p46"/>
          <p:cNvCxnSpPr/>
          <p:nvPr/>
        </p:nvCxnSpPr>
        <p:spPr>
          <a:xfrm>
            <a:off x="4953000" y="2909887"/>
            <a:ext cx="2728912" cy="0"/>
          </a:xfrm>
          <a:prstGeom prst="straightConnector1">
            <a:avLst/>
          </a:prstGeom>
          <a:noFill/>
          <a:ln w="9525" cap="flat" cmpd="sng">
            <a:solidFill>
              <a:schemeClr val="dk1"/>
            </a:solidFill>
            <a:prstDash val="solid"/>
            <a:miter lim="800000"/>
            <a:headEnd type="none" w="med" len="med"/>
            <a:tailEnd type="none" w="med" len="med"/>
          </a:ln>
        </p:spPr>
      </p:cxnSp>
      <p:sp>
        <p:nvSpPr>
          <p:cNvPr id="333" name="Google Shape;333;p46"/>
          <p:cNvSpPr txBox="1"/>
          <p:nvPr/>
        </p:nvSpPr>
        <p:spPr>
          <a:xfrm>
            <a:off x="5746750" y="2501900"/>
            <a:ext cx="885825" cy="4619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dirty="0">
                <a:solidFill>
                  <a:schemeClr val="tx1"/>
                </a:solidFill>
                <a:latin typeface="Times New Roman"/>
                <a:ea typeface="Times New Roman"/>
                <a:cs typeface="Times New Roman"/>
                <a:sym typeface="Times New Roman"/>
              </a:rPr>
              <a:t>Crate</a:t>
            </a:r>
            <a:endParaRPr dirty="0">
              <a:solidFill>
                <a:schemeClr val="tx1"/>
              </a:solidFill>
            </a:endParaRPr>
          </a:p>
        </p:txBody>
      </p:sp>
      <p:cxnSp>
        <p:nvCxnSpPr>
          <p:cNvPr id="334" name="Google Shape;334;p46"/>
          <p:cNvCxnSpPr/>
          <p:nvPr/>
        </p:nvCxnSpPr>
        <p:spPr>
          <a:xfrm>
            <a:off x="4953000" y="3276600"/>
            <a:ext cx="2743200" cy="0"/>
          </a:xfrm>
          <a:prstGeom prst="straightConnector1">
            <a:avLst/>
          </a:prstGeom>
          <a:noFill/>
          <a:ln w="9525" cap="flat" cmpd="sng">
            <a:solidFill>
              <a:schemeClr val="dk1"/>
            </a:solidFill>
            <a:prstDash val="solid"/>
            <a:miter lim="800000"/>
            <a:headEnd type="none" w="med" len="med"/>
            <a:tailEnd type="none" w="med" len="med"/>
          </a:ln>
        </p:spPr>
      </p:cxnSp>
      <p:sp>
        <p:nvSpPr>
          <p:cNvPr id="335" name="Google Shape;335;p46"/>
          <p:cNvSpPr txBox="1"/>
          <p:nvPr/>
        </p:nvSpPr>
        <p:spPr>
          <a:xfrm>
            <a:off x="4984750" y="4711700"/>
            <a:ext cx="2728912" cy="11430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cxnSp>
        <p:nvCxnSpPr>
          <p:cNvPr id="336" name="Google Shape;336;p46"/>
          <p:cNvCxnSpPr/>
          <p:nvPr/>
        </p:nvCxnSpPr>
        <p:spPr>
          <a:xfrm>
            <a:off x="4984750" y="5183187"/>
            <a:ext cx="2728912" cy="0"/>
          </a:xfrm>
          <a:prstGeom prst="straightConnector1">
            <a:avLst/>
          </a:prstGeom>
          <a:noFill/>
          <a:ln w="9525" cap="flat" cmpd="sng">
            <a:solidFill>
              <a:schemeClr val="dk1"/>
            </a:solidFill>
            <a:prstDash val="solid"/>
            <a:miter lim="800000"/>
            <a:headEnd type="none" w="med" len="med"/>
            <a:tailEnd type="none" w="med" len="med"/>
          </a:ln>
        </p:spPr>
      </p:cxnSp>
      <p:sp>
        <p:nvSpPr>
          <p:cNvPr id="337" name="Google Shape;337;p46"/>
          <p:cNvSpPr txBox="1"/>
          <p:nvPr/>
        </p:nvSpPr>
        <p:spPr>
          <a:xfrm>
            <a:off x="5778500" y="4775200"/>
            <a:ext cx="1577975"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dirty="0">
                <a:solidFill>
                  <a:schemeClr val="tx1"/>
                </a:solidFill>
                <a:latin typeface="Times New Roman"/>
                <a:ea typeface="Times New Roman"/>
                <a:cs typeface="Times New Roman"/>
                <a:sym typeface="Times New Roman"/>
              </a:rPr>
              <a:t>Beer Bottle</a:t>
            </a:r>
            <a:endParaRPr dirty="0">
              <a:solidFill>
                <a:schemeClr val="tx1"/>
              </a:solidFill>
            </a:endParaRPr>
          </a:p>
        </p:txBody>
      </p:sp>
      <p:cxnSp>
        <p:nvCxnSpPr>
          <p:cNvPr id="338" name="Google Shape;338;p46"/>
          <p:cNvCxnSpPr/>
          <p:nvPr/>
        </p:nvCxnSpPr>
        <p:spPr>
          <a:xfrm>
            <a:off x="4984750" y="5549900"/>
            <a:ext cx="2743200" cy="0"/>
          </a:xfrm>
          <a:prstGeom prst="straightConnector1">
            <a:avLst/>
          </a:prstGeom>
          <a:noFill/>
          <a:ln w="9525" cap="flat" cmpd="sng">
            <a:solidFill>
              <a:schemeClr val="dk1"/>
            </a:solidFill>
            <a:prstDash val="solid"/>
            <a:miter lim="800000"/>
            <a:headEnd type="none" w="med" len="med"/>
            <a:tailEnd type="none" w="med" len="med"/>
          </a:ln>
        </p:spPr>
      </p:cxnSp>
      <p:cxnSp>
        <p:nvCxnSpPr>
          <p:cNvPr id="339" name="Google Shape;339;p46"/>
          <p:cNvCxnSpPr/>
          <p:nvPr/>
        </p:nvCxnSpPr>
        <p:spPr>
          <a:xfrm rot="10800000">
            <a:off x="6280150" y="3568700"/>
            <a:ext cx="0" cy="1143000"/>
          </a:xfrm>
          <a:prstGeom prst="straightConnector1">
            <a:avLst/>
          </a:prstGeom>
          <a:noFill/>
          <a:ln w="9525" cap="flat" cmpd="sng">
            <a:solidFill>
              <a:schemeClr val="dk1"/>
            </a:solidFill>
            <a:prstDash val="solid"/>
            <a:miter lim="800000"/>
            <a:headEnd type="none" w="med" len="med"/>
            <a:tailEnd type="none" w="med" len="med"/>
          </a:ln>
        </p:spPr>
      </p:cxnSp>
      <p:sp>
        <p:nvSpPr>
          <p:cNvPr id="340" name="Google Shape;340;p46"/>
          <p:cNvSpPr/>
          <p:nvPr/>
        </p:nvSpPr>
        <p:spPr>
          <a:xfrm>
            <a:off x="6127750" y="3568700"/>
            <a:ext cx="304800" cy="381000"/>
          </a:xfrm>
          <a:prstGeom prst="flowChartSort">
            <a:avLst/>
          </a:prstGeom>
          <a:solidFill>
            <a:schemeClr val="lt1"/>
          </a:solidFill>
          <a:ln w="9525" cap="flat" cmpd="sng">
            <a:solidFill>
              <a:srgbClr val="00339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tx1"/>
              </a:solidFill>
              <a:latin typeface="Georgia"/>
              <a:ea typeface="Georgia"/>
              <a:cs typeface="Georgia"/>
              <a:sym typeface="Georgia"/>
            </a:endParaRPr>
          </a:p>
        </p:txBody>
      </p:sp>
      <p:sp>
        <p:nvSpPr>
          <p:cNvPr id="341" name="Google Shape;341;p46"/>
          <p:cNvSpPr txBox="1"/>
          <p:nvPr/>
        </p:nvSpPr>
        <p:spPr>
          <a:xfrm>
            <a:off x="5899150" y="4406900"/>
            <a:ext cx="33655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1" u="none">
                <a:solidFill>
                  <a:schemeClr val="tx1"/>
                </a:solidFill>
                <a:latin typeface="Times New Roman"/>
                <a:ea typeface="Times New Roman"/>
                <a:cs typeface="Times New Roman"/>
                <a:sym typeface="Times New Roman"/>
              </a:rPr>
              <a:t>*</a:t>
            </a:r>
            <a:endParaRPr>
              <a:solidFill>
                <a:schemeClr val="tx1"/>
              </a:solidFill>
            </a:endParaRPr>
          </a:p>
        </p:txBody>
      </p:sp>
      <p:cxnSp>
        <p:nvCxnSpPr>
          <p:cNvPr id="342" name="Google Shape;342;p46"/>
          <p:cNvCxnSpPr/>
          <p:nvPr/>
        </p:nvCxnSpPr>
        <p:spPr>
          <a:xfrm rot="10800000" flipH="1">
            <a:off x="6172200" y="3733800"/>
            <a:ext cx="228600" cy="76200"/>
          </a:xfrm>
          <a:prstGeom prst="straightConnector1">
            <a:avLst/>
          </a:prstGeom>
          <a:noFill/>
          <a:ln w="76200" cap="flat" cmpd="sng">
            <a:solidFill>
              <a:schemeClr val="lt1"/>
            </a:solidFill>
            <a:prstDash val="solid"/>
            <a:miter lim="800000"/>
            <a:headEnd type="none" w="med" len="med"/>
            <a:tailEnd type="none" w="med" len="med"/>
          </a:ln>
        </p:spPr>
      </p:cxnSp>
      <p:sp>
        <p:nvSpPr>
          <p:cNvPr id="343" name="Google Shape;343;p46"/>
          <p:cNvSpPr txBox="1"/>
          <p:nvPr/>
        </p:nvSpPr>
        <p:spPr>
          <a:xfrm>
            <a:off x="361950" y="5908675"/>
            <a:ext cx="3706812" cy="822325"/>
          </a:xfrm>
          <a:prstGeom prst="rect">
            <a:avLst/>
          </a:prstGeom>
          <a:solidFill>
            <a:srgbClr val="FF27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000" b="0" i="1" u="none" dirty="0">
                <a:solidFill>
                  <a:schemeClr val="bg1"/>
                </a:solidFill>
                <a:latin typeface="Times New Roman"/>
                <a:ea typeface="Times New Roman"/>
                <a:cs typeface="Times New Roman"/>
                <a:sym typeface="Times New Roman"/>
              </a:rPr>
              <a:t>Composition</a:t>
            </a:r>
            <a:endParaRPr sz="1200" dirty="0">
              <a:solidFill>
                <a:schemeClr val="bg1"/>
              </a:solidFill>
            </a:endParaRPr>
          </a:p>
          <a:p>
            <a:pPr marL="0" marR="0" lvl="0" indent="-152400" algn="l" rtl="0">
              <a:lnSpc>
                <a:spcPct val="100000"/>
              </a:lnSpc>
              <a:spcBef>
                <a:spcPts val="0"/>
              </a:spcBef>
              <a:spcAft>
                <a:spcPts val="0"/>
              </a:spcAft>
              <a:buClr>
                <a:schemeClr val="lt1"/>
              </a:buClr>
              <a:buSzPts val="2400"/>
              <a:buFont typeface="Times New Roman"/>
              <a:buChar char="•"/>
            </a:pPr>
            <a:r>
              <a:rPr lang="en-US" sz="2000" b="0" i="1" u="none" dirty="0">
                <a:solidFill>
                  <a:schemeClr val="bg1"/>
                </a:solidFill>
                <a:latin typeface="Times New Roman"/>
                <a:ea typeface="Times New Roman"/>
                <a:cs typeface="Times New Roman"/>
                <a:sym typeface="Times New Roman"/>
              </a:rPr>
              <a:t>Strong containment </a:t>
            </a:r>
            <a:r>
              <a:rPr lang="en-US" sz="2000" b="0" i="1" u="none" dirty="0" err="1">
                <a:solidFill>
                  <a:schemeClr val="bg1"/>
                </a:solidFill>
                <a:latin typeface="Times New Roman"/>
                <a:ea typeface="Times New Roman"/>
                <a:cs typeface="Times New Roman"/>
                <a:sym typeface="Times New Roman"/>
              </a:rPr>
              <a:t>propery</a:t>
            </a:r>
            <a:endParaRPr sz="1200" dirty="0">
              <a:solidFill>
                <a:schemeClr val="bg1"/>
              </a:solidFill>
            </a:endParaRPr>
          </a:p>
        </p:txBody>
      </p:sp>
      <p:sp>
        <p:nvSpPr>
          <p:cNvPr id="344" name="Google Shape;344;p46"/>
          <p:cNvSpPr txBox="1"/>
          <p:nvPr/>
        </p:nvSpPr>
        <p:spPr>
          <a:xfrm>
            <a:off x="4787900" y="5883275"/>
            <a:ext cx="3763962" cy="822325"/>
          </a:xfrm>
          <a:prstGeom prst="rect">
            <a:avLst/>
          </a:prstGeom>
          <a:solidFill>
            <a:srgbClr val="00B05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000" b="0" i="1" u="none" dirty="0">
                <a:solidFill>
                  <a:schemeClr val="bg1"/>
                </a:solidFill>
                <a:latin typeface="Times New Roman"/>
                <a:ea typeface="Times New Roman"/>
                <a:cs typeface="Times New Roman"/>
                <a:sym typeface="Times New Roman"/>
              </a:rPr>
              <a:t>Aggregation</a:t>
            </a:r>
            <a:endParaRPr sz="1200" dirty="0">
              <a:solidFill>
                <a:schemeClr val="bg1"/>
              </a:solidFill>
            </a:endParaRPr>
          </a:p>
          <a:p>
            <a:pPr marL="0" marR="0" lvl="0" indent="-152400" algn="l" rtl="0">
              <a:lnSpc>
                <a:spcPct val="100000"/>
              </a:lnSpc>
              <a:spcBef>
                <a:spcPts val="0"/>
              </a:spcBef>
              <a:spcAft>
                <a:spcPts val="0"/>
              </a:spcAft>
              <a:buClr>
                <a:schemeClr val="lt1"/>
              </a:buClr>
              <a:buSzPts val="2400"/>
              <a:buFont typeface="Times New Roman"/>
              <a:buChar char="•"/>
            </a:pPr>
            <a:r>
              <a:rPr lang="en-US" sz="2000" b="0" i="1" u="none" dirty="0">
                <a:solidFill>
                  <a:schemeClr val="bg1"/>
                </a:solidFill>
                <a:latin typeface="Times New Roman"/>
                <a:ea typeface="Times New Roman"/>
                <a:cs typeface="Times New Roman"/>
                <a:sym typeface="Times New Roman"/>
              </a:rPr>
              <a:t> Weak containment property</a:t>
            </a:r>
            <a:endParaRPr sz="1200" dirty="0">
              <a:solidFill>
                <a:schemeClr val="bg1"/>
              </a:solidFill>
            </a:endParaRPr>
          </a:p>
        </p:txBody>
      </p:sp>
      <p:grpSp>
        <p:nvGrpSpPr>
          <p:cNvPr id="345" name="Google Shape;345;p46"/>
          <p:cNvGrpSpPr/>
          <p:nvPr/>
        </p:nvGrpSpPr>
        <p:grpSpPr>
          <a:xfrm>
            <a:off x="3233737" y="2746375"/>
            <a:ext cx="5618162" cy="1187450"/>
            <a:chOff x="7451725" y="3213100"/>
            <a:chExt cx="5618162" cy="1187450"/>
          </a:xfrm>
        </p:grpSpPr>
        <p:sp>
          <p:nvSpPr>
            <p:cNvPr id="346" name="Google Shape;346;p46"/>
            <p:cNvSpPr txBox="1"/>
            <p:nvPr/>
          </p:nvSpPr>
          <p:spPr>
            <a:xfrm>
              <a:off x="7451725" y="3213100"/>
              <a:ext cx="1944687" cy="1187450"/>
            </a:xfrm>
            <a:prstGeom prst="rect">
              <a:avLst/>
            </a:prstGeom>
            <a:solidFill>
              <a:srgbClr val="FF272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400" b="0" i="1" u="none" dirty="0">
                  <a:solidFill>
                    <a:schemeClr val="bg1"/>
                  </a:solidFill>
                  <a:latin typeface="Times New Roman"/>
                  <a:ea typeface="Times New Roman"/>
                  <a:cs typeface="Times New Roman"/>
                  <a:sym typeface="Times New Roman"/>
                </a:rPr>
                <a:t>A finger cannot exist on its own</a:t>
              </a:r>
              <a:endParaRPr dirty="0">
                <a:solidFill>
                  <a:schemeClr val="bg1"/>
                </a:solidFill>
              </a:endParaRPr>
            </a:p>
          </p:txBody>
        </p:sp>
        <p:sp>
          <p:nvSpPr>
            <p:cNvPr id="347" name="Google Shape;347;p46"/>
            <p:cNvSpPr txBox="1"/>
            <p:nvPr/>
          </p:nvSpPr>
          <p:spPr>
            <a:xfrm>
              <a:off x="11125200" y="3213100"/>
              <a:ext cx="1944687" cy="1187450"/>
            </a:xfrm>
            <a:prstGeom prst="rect">
              <a:avLst/>
            </a:prstGeom>
            <a:solidFill>
              <a:srgbClr val="00B05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400"/>
                <a:buFont typeface="Times New Roman"/>
                <a:buNone/>
              </a:pPr>
              <a:r>
                <a:rPr lang="en-US" sz="2400" b="0" i="1" u="none" dirty="0">
                  <a:solidFill>
                    <a:schemeClr val="bg1"/>
                  </a:solidFill>
                  <a:latin typeface="Times New Roman"/>
                  <a:ea typeface="Times New Roman"/>
                  <a:cs typeface="Times New Roman"/>
                  <a:sym typeface="Times New Roman"/>
                </a:rPr>
                <a:t>A bottle of beer can exist on its own</a:t>
              </a:r>
              <a:endParaRPr dirty="0">
                <a:solidFill>
                  <a:schemeClr val="bg1"/>
                </a:solidFill>
              </a:endParaRPr>
            </a:p>
          </p:txBody>
        </p:sp>
      </p:grpSp>
      <p:grpSp>
        <p:nvGrpSpPr>
          <p:cNvPr id="348" name="Google Shape;348;p46"/>
          <p:cNvGrpSpPr/>
          <p:nvPr/>
        </p:nvGrpSpPr>
        <p:grpSpPr>
          <a:xfrm>
            <a:off x="827087" y="4127500"/>
            <a:ext cx="2879725" cy="2089150"/>
            <a:chOff x="-1836737" y="2636837"/>
            <a:chExt cx="2879725" cy="2089150"/>
          </a:xfrm>
        </p:grpSpPr>
        <p:cxnSp>
          <p:nvCxnSpPr>
            <p:cNvPr id="349" name="Google Shape;349;p46"/>
            <p:cNvCxnSpPr/>
            <p:nvPr/>
          </p:nvCxnSpPr>
          <p:spPr>
            <a:xfrm>
              <a:off x="-1836737" y="2636837"/>
              <a:ext cx="2879725" cy="2089150"/>
            </a:xfrm>
            <a:prstGeom prst="straightConnector1">
              <a:avLst/>
            </a:prstGeom>
            <a:noFill/>
            <a:ln w="76200" cap="flat" cmpd="sng">
              <a:solidFill>
                <a:srgbClr val="FF2727"/>
              </a:solidFill>
              <a:prstDash val="solid"/>
              <a:miter lim="800000"/>
              <a:headEnd type="none" w="med" len="med"/>
              <a:tailEnd type="none" w="med" len="med"/>
            </a:ln>
          </p:spPr>
        </p:cxnSp>
        <p:cxnSp>
          <p:nvCxnSpPr>
            <p:cNvPr id="350" name="Google Shape;350;p46"/>
            <p:cNvCxnSpPr/>
            <p:nvPr/>
          </p:nvCxnSpPr>
          <p:spPr>
            <a:xfrm rot="10800000" flipH="1">
              <a:off x="-1549400" y="2852737"/>
              <a:ext cx="2233612" cy="1439862"/>
            </a:xfrm>
            <a:prstGeom prst="straightConnector1">
              <a:avLst/>
            </a:prstGeom>
            <a:noFill/>
            <a:ln w="76200" cap="flat" cmpd="sng">
              <a:solidFill>
                <a:srgbClr val="FF2727"/>
              </a:solidFill>
              <a:prstDash val="solid"/>
              <a:miter lim="800000"/>
              <a:headEnd type="none" w="med" len="med"/>
              <a:tailEnd type="none" w="med" len="med"/>
            </a:ln>
          </p:spPr>
        </p:cxnSp>
      </p:grpSp>
      <p:grpSp>
        <p:nvGrpSpPr>
          <p:cNvPr id="351" name="Google Shape;351;p46"/>
          <p:cNvGrpSpPr/>
          <p:nvPr/>
        </p:nvGrpSpPr>
        <p:grpSpPr>
          <a:xfrm>
            <a:off x="5003800" y="2205037"/>
            <a:ext cx="2879725" cy="2089150"/>
            <a:chOff x="-1836737" y="2636837"/>
            <a:chExt cx="2879725" cy="2089150"/>
          </a:xfrm>
        </p:grpSpPr>
        <p:cxnSp>
          <p:nvCxnSpPr>
            <p:cNvPr id="352" name="Google Shape;352;p46"/>
            <p:cNvCxnSpPr/>
            <p:nvPr/>
          </p:nvCxnSpPr>
          <p:spPr>
            <a:xfrm>
              <a:off x="-1836737" y="2636837"/>
              <a:ext cx="2879725" cy="2089150"/>
            </a:xfrm>
            <a:prstGeom prst="straightConnector1">
              <a:avLst/>
            </a:prstGeom>
            <a:noFill/>
            <a:ln w="76200" cap="flat" cmpd="sng">
              <a:solidFill>
                <a:srgbClr val="FF2727"/>
              </a:solidFill>
              <a:prstDash val="solid"/>
              <a:miter lim="800000"/>
              <a:headEnd type="none" w="med" len="med"/>
              <a:tailEnd type="none" w="med" len="med"/>
            </a:ln>
          </p:spPr>
        </p:cxnSp>
        <p:cxnSp>
          <p:nvCxnSpPr>
            <p:cNvPr id="353" name="Google Shape;353;p46"/>
            <p:cNvCxnSpPr/>
            <p:nvPr/>
          </p:nvCxnSpPr>
          <p:spPr>
            <a:xfrm rot="10800000" flipH="1">
              <a:off x="-1549400" y="2852737"/>
              <a:ext cx="2233612" cy="1439862"/>
            </a:xfrm>
            <a:prstGeom prst="straightConnector1">
              <a:avLst/>
            </a:prstGeom>
            <a:noFill/>
            <a:ln w="76200" cap="flat" cmpd="sng">
              <a:solidFill>
                <a:srgbClr val="FF2727"/>
              </a:solidFill>
              <a:prstDash val="solid"/>
              <a:miter lim="800000"/>
              <a:headEnd type="none" w="med" len="med"/>
              <a:tailEnd type="none"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7"/>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Association</a:t>
            </a:r>
            <a:endParaRPr/>
          </a:p>
        </p:txBody>
      </p:sp>
      <p:sp>
        <p:nvSpPr>
          <p:cNvPr id="359" name="Google Shape;359;p47"/>
          <p:cNvSpPr txBox="1">
            <a:spLocks noGrp="1"/>
          </p:cNvSpPr>
          <p:nvPr>
            <p:ph type="body" idx="1"/>
          </p:nvPr>
        </p:nvSpPr>
        <p:spPr>
          <a:xfrm>
            <a:off x="446087" y="1282700"/>
            <a:ext cx="8039100"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Association represent the relationship between objects.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An object wants another object to perform a service for it.</a:t>
            </a:r>
            <a:endParaRPr/>
          </a:p>
          <a:p>
            <a:pPr marL="285750" lvl="0" indent="-2857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Computer system is composed of monitor, keyboard, mouse and system box.</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Meeting room is composed of chairs, table, phone etc.</a:t>
            </a:r>
            <a:endParaRPr/>
          </a:p>
        </p:txBody>
      </p:sp>
      <p:pic>
        <p:nvPicPr>
          <p:cNvPr id="360" name="Google Shape;360;p47" descr="computer1"/>
          <p:cNvPicPr preferRelativeResize="0"/>
          <p:nvPr/>
        </p:nvPicPr>
        <p:blipFill rotWithShape="1">
          <a:blip r:embed="rId3">
            <a:alphaModFix/>
          </a:blip>
          <a:srcRect/>
          <a:stretch/>
        </p:blipFill>
        <p:spPr>
          <a:xfrm>
            <a:off x="4946650" y="3597275"/>
            <a:ext cx="3937000" cy="280828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Aggregation and Association - UML Notation</a:t>
            </a:r>
            <a:endParaRPr/>
          </a:p>
        </p:txBody>
      </p:sp>
      <p:pic>
        <p:nvPicPr>
          <p:cNvPr id="366" name="Google Shape;366;p48" descr="SNAGHTMLcb807f"/>
          <p:cNvPicPr preferRelativeResize="0"/>
          <p:nvPr/>
        </p:nvPicPr>
        <p:blipFill rotWithShape="1">
          <a:blip r:embed="rId3">
            <a:alphaModFix/>
          </a:blip>
          <a:srcRect/>
          <a:stretch/>
        </p:blipFill>
        <p:spPr>
          <a:xfrm>
            <a:off x="846137" y="1460500"/>
            <a:ext cx="7480300" cy="4835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9"/>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Cardinality </a:t>
            </a:r>
            <a:endParaRPr/>
          </a:p>
        </p:txBody>
      </p:sp>
      <p:sp>
        <p:nvSpPr>
          <p:cNvPr id="372" name="Google Shape;372;p49"/>
          <p:cNvSpPr txBox="1">
            <a:spLocks noGrp="1"/>
          </p:cNvSpPr>
          <p:nvPr>
            <p:ph type="body" idx="1"/>
          </p:nvPr>
        </p:nvSpPr>
        <p:spPr>
          <a:xfrm>
            <a:off x="430212" y="1087437"/>
            <a:ext cx="8039100"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It specifies how many times (minimum and maximum) an entity is related to another entity in a given relationship</a:t>
            </a:r>
            <a:r>
              <a:rPr lang="en-US" sz="1600" b="1" i="0" u="none">
                <a:solidFill>
                  <a:srgbClr val="4D4D4D"/>
                </a:solidFill>
                <a:latin typeface="Georgia"/>
                <a:ea typeface="Georgia"/>
                <a:cs typeface="Georgia"/>
                <a:sym typeface="Georgia"/>
              </a:rPr>
              <a:t>.</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Determine the cardinality by asking following questions - </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Which objects collaborate with other objects?</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How many objects participate in the collaboration?</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Is the collaboration optional or mandatory?</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373" name="Google Shape;373;p49" descr="SNAGHTML9581ae"/>
          <p:cNvPicPr preferRelativeResize="0"/>
          <p:nvPr/>
        </p:nvPicPr>
        <p:blipFill rotWithShape="1">
          <a:blip r:embed="rId3">
            <a:alphaModFix/>
          </a:blip>
          <a:srcRect/>
          <a:stretch/>
        </p:blipFill>
        <p:spPr>
          <a:xfrm>
            <a:off x="2574925" y="3840162"/>
            <a:ext cx="6307137" cy="24971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0"/>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Cardinality – UML Notation</a:t>
            </a:r>
            <a:endParaRPr/>
          </a:p>
        </p:txBody>
      </p:sp>
      <p:sp>
        <p:nvSpPr>
          <p:cNvPr id="379" name="Google Shape;379;p50"/>
          <p:cNvSpPr txBox="1">
            <a:spLocks noGrp="1"/>
          </p:cNvSpPr>
          <p:nvPr>
            <p:ph type="body" idx="1"/>
          </p:nvPr>
        </p:nvSpPr>
        <p:spPr>
          <a:xfrm>
            <a:off x="430212" y="1282700"/>
            <a:ext cx="8267700" cy="1214437"/>
          </a:xfrm>
          <a:prstGeom prst="rect">
            <a:avLst/>
          </a:prstGeom>
          <a:noFill/>
          <a:ln>
            <a:noFill/>
          </a:ln>
        </p:spPr>
        <p:txBody>
          <a:bodyPr spcFirstLastPara="1" wrap="square" lIns="91425" tIns="45700" rIns="91425" bIns="45700" anchor="t" anchorCtr="0">
            <a:normAutofit/>
          </a:bodyPr>
          <a:lstStyle/>
          <a:p>
            <a:pPr marL="285750" lvl="0" indent="-247650" algn="just" rtl="0">
              <a:lnSpc>
                <a:spcPct val="120000"/>
              </a:lnSpc>
              <a:spcBef>
                <a:spcPts val="0"/>
              </a:spcBef>
              <a:spcAft>
                <a:spcPts val="0"/>
              </a:spcAft>
              <a:buSzPct val="100000"/>
              <a:buChar char="•"/>
            </a:pPr>
            <a:r>
              <a:rPr lang="en-US" sz="1600" b="0" i="0" u="none">
                <a:solidFill>
                  <a:srgbClr val="4D4D4D"/>
                </a:solidFill>
                <a:latin typeface="Georgia"/>
                <a:ea typeface="Georgia"/>
                <a:cs typeface="Georgia"/>
                <a:sym typeface="Georgia"/>
              </a:rPr>
              <a:t>Cardinality is indicated along the association lines</a:t>
            </a:r>
            <a:r>
              <a:rPr lang="en-US" sz="1600" b="1" i="0" u="none">
                <a:solidFill>
                  <a:srgbClr val="4D4D4D"/>
                </a:solidFill>
                <a:latin typeface="Georgia"/>
                <a:ea typeface="Georgia"/>
                <a:cs typeface="Georgia"/>
                <a:sym typeface="Georgia"/>
              </a:rPr>
              <a:t>.</a:t>
            </a:r>
            <a:endParaRPr/>
          </a:p>
          <a:p>
            <a:pPr marL="285750" lvl="0" indent="-247650" algn="just" rtl="0">
              <a:lnSpc>
                <a:spcPct val="120000"/>
              </a:lnSpc>
              <a:spcBef>
                <a:spcPts val="320"/>
              </a:spcBef>
              <a:spcAft>
                <a:spcPts val="0"/>
              </a:spcAft>
              <a:buSzPct val="100000"/>
              <a:buChar char="•"/>
            </a:pPr>
            <a:r>
              <a:rPr lang="en-US" sz="1600" b="0" i="0" u="none">
                <a:solidFill>
                  <a:srgbClr val="4D4D4D"/>
                </a:solidFill>
                <a:latin typeface="Georgia"/>
                <a:ea typeface="Georgia"/>
                <a:cs typeface="Georgia"/>
                <a:sym typeface="Georgia"/>
              </a:rPr>
              <a:t>A role identifies the meaning for the association end and it is used to navigate to an object of the other class to the association.</a:t>
            </a:r>
            <a:endParaRPr/>
          </a:p>
          <a:p>
            <a:pPr marL="285750" lvl="0" indent="-184150" algn="just" rtl="0">
              <a:lnSpc>
                <a:spcPct val="120000"/>
              </a:lnSpc>
              <a:spcBef>
                <a:spcPts val="320"/>
              </a:spcBef>
              <a:spcAft>
                <a:spcPts val="0"/>
              </a:spcAft>
              <a:buSzPct val="1000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ct val="100000"/>
              <a:buNone/>
            </a:pPr>
            <a:endParaRPr sz="1600" b="0" i="0" u="none">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ct val="100000"/>
              <a:buNone/>
            </a:pPr>
            <a:endParaRPr sz="1600" b="0" i="0" u="none">
              <a:solidFill>
                <a:srgbClr val="4D4D4D"/>
              </a:solidFill>
              <a:latin typeface="Georgia"/>
              <a:ea typeface="Georgia"/>
              <a:cs typeface="Georgia"/>
              <a:sym typeface="Georgia"/>
            </a:endParaRPr>
          </a:p>
        </p:txBody>
      </p:sp>
      <p:pic>
        <p:nvPicPr>
          <p:cNvPr id="380" name="Google Shape;380;p50" descr="SNAGHTML106959e"/>
          <p:cNvPicPr preferRelativeResize="0"/>
          <p:nvPr/>
        </p:nvPicPr>
        <p:blipFill rotWithShape="1">
          <a:blip r:embed="rId3">
            <a:alphaModFix/>
          </a:blip>
          <a:srcRect/>
          <a:stretch/>
        </p:blipFill>
        <p:spPr>
          <a:xfrm>
            <a:off x="720725" y="2614612"/>
            <a:ext cx="7815262" cy="36210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1"/>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Exercise</a:t>
            </a:r>
            <a:endParaRPr/>
          </a:p>
        </p:txBody>
      </p:sp>
      <p:sp>
        <p:nvSpPr>
          <p:cNvPr id="386" name="Google Shape;386;p51"/>
          <p:cNvSpPr txBox="1">
            <a:spLocks noGrp="1"/>
          </p:cNvSpPr>
          <p:nvPr>
            <p:ph type="body" idx="1"/>
          </p:nvPr>
        </p:nvSpPr>
        <p:spPr>
          <a:xfrm>
            <a:off x="430212" y="1620837"/>
            <a:ext cx="4127500" cy="4759325"/>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400"/>
              <a:buChar char="•"/>
            </a:pPr>
            <a:r>
              <a:rPr lang="en-US" sz="1400" b="0" i="0" u="none">
                <a:solidFill>
                  <a:srgbClr val="4D4D4D"/>
                </a:solidFill>
                <a:latin typeface="Georgia"/>
                <a:ea typeface="Georgia"/>
                <a:cs typeface="Georgia"/>
                <a:sym typeface="Georgia"/>
              </a:rPr>
              <a:t>Person</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Attributes: Name (String),  Age (int)</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Methods: int hashCode(), String toString(), int compareTo(Person)</a:t>
            </a:r>
            <a:endParaRPr/>
          </a:p>
          <a:p>
            <a:pPr marL="1085850" lvl="2" indent="-13970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Student</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Extends Person.</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Attributes: rollNumber</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Methods: getter and setter</a:t>
            </a:r>
            <a:endParaRPr/>
          </a:p>
          <a:p>
            <a:pPr marL="285750" lvl="0" indent="-1968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Lecturer</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Extends Person.</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Attributes: salary</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Methods: getter and setter</a:t>
            </a:r>
            <a:endParaRPr/>
          </a:p>
        </p:txBody>
      </p:sp>
      <p:sp>
        <p:nvSpPr>
          <p:cNvPr id="387" name="Google Shape;387;p51"/>
          <p:cNvSpPr txBox="1"/>
          <p:nvPr/>
        </p:nvSpPr>
        <p:spPr>
          <a:xfrm>
            <a:off x="4657725" y="1311275"/>
            <a:ext cx="4127500" cy="4808537"/>
          </a:xfrm>
          <a:prstGeom prst="rect">
            <a:avLst/>
          </a:prstGeom>
          <a:noFill/>
          <a:ln>
            <a:noFill/>
          </a:ln>
        </p:spPr>
        <p:txBody>
          <a:bodyPr spcFirstLastPara="1" wrap="square" lIns="91425" tIns="45700" rIns="91425" bIns="45700" anchor="t" anchorCtr="0">
            <a:noAutofit/>
          </a:bodyPr>
          <a:lstStyle/>
          <a:p>
            <a:pPr marL="742950" marR="0" lvl="1" indent="-247650" algn="just" rtl="0">
              <a:lnSpc>
                <a:spcPct val="120000"/>
              </a:lnSpc>
              <a:spcBef>
                <a:spcPts val="0"/>
              </a:spcBef>
              <a:spcAft>
                <a:spcPts val="0"/>
              </a:spcAft>
              <a:buClr>
                <a:schemeClr val="lt1"/>
              </a:buClr>
              <a:buSzPts val="1400"/>
              <a:buFont typeface="Georgia"/>
              <a:buNone/>
            </a:pPr>
            <a:endParaRPr sz="1400" b="0" i="0" u="none" strike="noStrike" cap="none">
              <a:solidFill>
                <a:srgbClr val="4D4D4D"/>
              </a:solidFill>
              <a:latin typeface="Georgia"/>
              <a:ea typeface="Georgia"/>
              <a:cs typeface="Georgia"/>
              <a:sym typeface="Georgia"/>
            </a:endParaRPr>
          </a:p>
          <a:p>
            <a:pPr marL="285750" marR="0" lvl="0" indent="-285750" algn="just" rtl="0">
              <a:lnSpc>
                <a:spcPct val="120000"/>
              </a:lnSpc>
              <a:spcBef>
                <a:spcPts val="280"/>
              </a:spcBef>
              <a:spcAft>
                <a:spcPts val="0"/>
              </a:spcAft>
              <a:buClr>
                <a:srgbClr val="4D4D4D"/>
              </a:buClr>
              <a:buSzPts val="1400"/>
              <a:buFont typeface="Georgia"/>
              <a:buChar char="•"/>
            </a:pPr>
            <a:r>
              <a:rPr lang="en-US" sz="1400" b="0" i="0" u="none">
                <a:solidFill>
                  <a:srgbClr val="4D4D4D"/>
                </a:solidFill>
                <a:latin typeface="Georgia"/>
                <a:ea typeface="Georgia"/>
                <a:cs typeface="Georgia"/>
                <a:sym typeface="Georgia"/>
              </a:rPr>
              <a:t>Department</a:t>
            </a:r>
            <a:endParaRPr/>
          </a:p>
          <a:p>
            <a:pPr marL="742950" marR="0" lvl="1" indent="-247650" algn="just" rtl="0">
              <a:lnSpc>
                <a:spcPct val="120000"/>
              </a:lnSpc>
              <a:spcBef>
                <a:spcPts val="280"/>
              </a:spcBef>
              <a:spcAft>
                <a:spcPts val="0"/>
              </a:spcAft>
              <a:buClr>
                <a:srgbClr val="4D4D4D"/>
              </a:buClr>
              <a:buSzPts val="1400"/>
              <a:buFont typeface="Georgia"/>
              <a:buChar char="•"/>
            </a:pPr>
            <a:r>
              <a:rPr lang="en-US" sz="1400" b="0" i="0" u="none" strike="noStrike" cap="none">
                <a:solidFill>
                  <a:srgbClr val="4D4D4D"/>
                </a:solidFill>
                <a:latin typeface="Georgia"/>
                <a:ea typeface="Georgia"/>
                <a:cs typeface="Georgia"/>
                <a:sym typeface="Georgia"/>
              </a:rPr>
              <a:t>Attribute: dept Id, dept name</a:t>
            </a:r>
            <a:endParaRPr/>
          </a:p>
          <a:p>
            <a:pPr marL="742950" marR="0" lvl="1" indent="-247650" algn="just" rtl="0">
              <a:lnSpc>
                <a:spcPct val="120000"/>
              </a:lnSpc>
              <a:spcBef>
                <a:spcPts val="280"/>
              </a:spcBef>
              <a:spcAft>
                <a:spcPts val="0"/>
              </a:spcAft>
              <a:buClr>
                <a:srgbClr val="4D4D4D"/>
              </a:buClr>
              <a:buSzPts val="1400"/>
              <a:buFont typeface="Georgia"/>
              <a:buChar char="•"/>
            </a:pPr>
            <a:r>
              <a:rPr lang="en-US" sz="1400" b="0" i="0" u="none" strike="noStrike" cap="none">
                <a:solidFill>
                  <a:srgbClr val="4D4D4D"/>
                </a:solidFill>
                <a:latin typeface="Georgia"/>
                <a:ea typeface="Georgia"/>
                <a:cs typeface="Georgia"/>
                <a:sym typeface="Georgia"/>
              </a:rPr>
              <a:t>Methods: getter and setter</a:t>
            </a:r>
            <a:endParaRPr/>
          </a:p>
          <a:p>
            <a:pPr marL="742950" marR="0" lvl="1" indent="-247650" algn="just" rtl="0">
              <a:lnSpc>
                <a:spcPct val="120000"/>
              </a:lnSpc>
              <a:spcBef>
                <a:spcPts val="280"/>
              </a:spcBef>
              <a:spcAft>
                <a:spcPts val="0"/>
              </a:spcAft>
              <a:buClr>
                <a:schemeClr val="lt1"/>
              </a:buClr>
              <a:buSzPts val="1400"/>
              <a:buFont typeface="Georgia"/>
              <a:buNone/>
            </a:pPr>
            <a:endParaRPr sz="1400" b="0" i="0" u="none" strike="noStrike" cap="none">
              <a:solidFill>
                <a:srgbClr val="4D4D4D"/>
              </a:solidFill>
              <a:latin typeface="Georgia"/>
              <a:ea typeface="Georgia"/>
              <a:cs typeface="Georgia"/>
              <a:sym typeface="Georgia"/>
            </a:endParaRPr>
          </a:p>
          <a:p>
            <a:pPr marL="285750" marR="0" lvl="0" indent="-285750" algn="just" rtl="0">
              <a:lnSpc>
                <a:spcPct val="120000"/>
              </a:lnSpc>
              <a:spcBef>
                <a:spcPts val="280"/>
              </a:spcBef>
              <a:spcAft>
                <a:spcPts val="0"/>
              </a:spcAft>
              <a:buClr>
                <a:srgbClr val="4D4D4D"/>
              </a:buClr>
              <a:buSzPts val="1400"/>
              <a:buFont typeface="Georgia"/>
              <a:buChar char="•"/>
            </a:pPr>
            <a:r>
              <a:rPr lang="en-US" sz="1400" b="0" i="0" u="none">
                <a:solidFill>
                  <a:srgbClr val="4D4D4D"/>
                </a:solidFill>
                <a:latin typeface="Georgia"/>
                <a:ea typeface="Georgia"/>
                <a:cs typeface="Georgia"/>
                <a:sym typeface="Georgia"/>
              </a:rPr>
              <a:t>Associations:</a:t>
            </a:r>
            <a:endParaRPr/>
          </a:p>
          <a:p>
            <a:pPr marL="742950" marR="0" lvl="1" indent="-247650" algn="just" rtl="0">
              <a:lnSpc>
                <a:spcPct val="120000"/>
              </a:lnSpc>
              <a:spcBef>
                <a:spcPts val="280"/>
              </a:spcBef>
              <a:spcAft>
                <a:spcPts val="0"/>
              </a:spcAft>
              <a:buClr>
                <a:srgbClr val="4D4D4D"/>
              </a:buClr>
              <a:buSzPts val="1400"/>
              <a:buFont typeface="Georgia"/>
              <a:buChar char="•"/>
            </a:pPr>
            <a:r>
              <a:rPr lang="en-US" sz="1400" b="0" i="0" u="none" strike="noStrike" cap="none">
                <a:solidFill>
                  <a:srgbClr val="4D4D4D"/>
                </a:solidFill>
                <a:latin typeface="Georgia"/>
                <a:ea typeface="Georgia"/>
                <a:cs typeface="Georgia"/>
                <a:sym typeface="Georgia"/>
              </a:rPr>
              <a:t>Identify the roles between classes.</a:t>
            </a:r>
            <a:endParaRPr/>
          </a:p>
          <a:p>
            <a:pPr marL="742950" marR="0" lvl="1" indent="-247650" algn="just" rtl="0">
              <a:lnSpc>
                <a:spcPct val="120000"/>
              </a:lnSpc>
              <a:spcBef>
                <a:spcPts val="280"/>
              </a:spcBef>
              <a:spcAft>
                <a:spcPts val="0"/>
              </a:spcAft>
              <a:buClr>
                <a:srgbClr val="4D4D4D"/>
              </a:buClr>
              <a:buSzPts val="1400"/>
              <a:buFont typeface="Georgia"/>
              <a:buChar char="•"/>
            </a:pPr>
            <a:r>
              <a:rPr lang="en-US" sz="1400" b="0" i="0" u="none" strike="noStrike" cap="none">
                <a:solidFill>
                  <a:srgbClr val="4D4D4D"/>
                </a:solidFill>
                <a:latin typeface="Georgia"/>
                <a:ea typeface="Georgia"/>
                <a:cs typeface="Georgia"/>
                <a:sym typeface="Georgia"/>
              </a:rPr>
              <a:t>Identify the cardinality between classes.</a:t>
            </a:r>
            <a:endParaRPr/>
          </a:p>
        </p:txBody>
      </p:sp>
      <p:sp>
        <p:nvSpPr>
          <p:cNvPr id="388" name="Google Shape;388;p51"/>
          <p:cNvSpPr txBox="1"/>
          <p:nvPr/>
        </p:nvSpPr>
        <p:spPr>
          <a:xfrm>
            <a:off x="436562" y="1119187"/>
            <a:ext cx="4213225"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Georgia"/>
              <a:buNone/>
            </a:pPr>
            <a:r>
              <a:rPr lang="en-US" sz="1600" b="0" i="1" u="none" dirty="0">
                <a:solidFill>
                  <a:schemeClr val="dk1"/>
                </a:solidFill>
                <a:latin typeface="Georgia"/>
                <a:ea typeface="Georgia"/>
                <a:cs typeface="Georgia"/>
                <a:sym typeface="Georgia"/>
              </a:rPr>
              <a:t>Create the </a:t>
            </a:r>
            <a:r>
              <a:rPr lang="en-US" sz="1600" i="1" dirty="0">
                <a:solidFill>
                  <a:schemeClr val="dk1"/>
                </a:solidFill>
                <a:latin typeface="Georgia"/>
                <a:ea typeface="Georgia"/>
                <a:cs typeface="Georgia"/>
                <a:sym typeface="Georgia"/>
              </a:rPr>
              <a:t>Class</a:t>
            </a:r>
            <a:r>
              <a:rPr lang="en-US" sz="1600" b="0" i="1" u="none" dirty="0">
                <a:solidFill>
                  <a:schemeClr val="dk1"/>
                </a:solidFill>
                <a:latin typeface="Georgia"/>
                <a:ea typeface="Georgia"/>
                <a:cs typeface="Georgia"/>
                <a:sym typeface="Georgia"/>
              </a:rPr>
              <a:t> diagram for the following - </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Overview: </a:t>
            </a:r>
            <a:r>
              <a:rPr lang="en-US" sz="2100" dirty="0"/>
              <a:t>Good Software Features</a:t>
            </a:r>
          </a:p>
        </p:txBody>
      </p:sp>
      <p:sp>
        <p:nvSpPr>
          <p:cNvPr id="5" name="Rectangle 4"/>
          <p:cNvSpPr/>
          <p:nvPr/>
        </p:nvSpPr>
        <p:spPr>
          <a:xfrm>
            <a:off x="1583871" y="2500933"/>
            <a:ext cx="1114425" cy="6490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Usability</a:t>
            </a:r>
          </a:p>
        </p:txBody>
      </p:sp>
      <p:sp>
        <p:nvSpPr>
          <p:cNvPr id="8" name="Rectangle 7"/>
          <p:cNvSpPr/>
          <p:nvPr/>
        </p:nvSpPr>
        <p:spPr>
          <a:xfrm>
            <a:off x="2808514" y="2500933"/>
            <a:ext cx="1114425" cy="6490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Scalability</a:t>
            </a:r>
          </a:p>
        </p:txBody>
      </p:sp>
      <p:sp>
        <p:nvSpPr>
          <p:cNvPr id="9" name="Rectangle 8"/>
          <p:cNvSpPr/>
          <p:nvPr/>
        </p:nvSpPr>
        <p:spPr>
          <a:xfrm>
            <a:off x="4008664" y="2500933"/>
            <a:ext cx="1114425" cy="6490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Flexibility</a:t>
            </a:r>
          </a:p>
        </p:txBody>
      </p:sp>
      <p:sp>
        <p:nvSpPr>
          <p:cNvPr id="10" name="Rectangle 9"/>
          <p:cNvSpPr/>
          <p:nvPr/>
        </p:nvSpPr>
        <p:spPr>
          <a:xfrm>
            <a:off x="5208813" y="2500933"/>
            <a:ext cx="1114425" cy="6490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Maintainability</a:t>
            </a:r>
          </a:p>
        </p:txBody>
      </p:sp>
      <p:sp>
        <p:nvSpPr>
          <p:cNvPr id="11" name="Rectangle 10"/>
          <p:cNvSpPr/>
          <p:nvPr/>
        </p:nvSpPr>
        <p:spPr>
          <a:xfrm>
            <a:off x="6421211" y="2500933"/>
            <a:ext cx="1114425" cy="6490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itchFamily="34" charset="0"/>
                <a:cs typeface="Arial" pitchFamily="34" charset="0"/>
              </a:rPr>
              <a:t>Performance requirements</a:t>
            </a:r>
          </a:p>
        </p:txBody>
      </p:sp>
      <p:sp>
        <p:nvSpPr>
          <p:cNvPr id="12" name="Down Arrow 11"/>
          <p:cNvSpPr/>
          <p:nvPr/>
        </p:nvSpPr>
        <p:spPr>
          <a:xfrm>
            <a:off x="2900983" y="3223461"/>
            <a:ext cx="3357176" cy="137788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rial" pitchFamily="34" charset="0"/>
              <a:cs typeface="Arial" pitchFamily="34" charset="0"/>
            </a:endParaRPr>
          </a:p>
        </p:txBody>
      </p:sp>
      <p:sp>
        <p:nvSpPr>
          <p:cNvPr id="13" name="Rectangle 12"/>
          <p:cNvSpPr/>
          <p:nvPr/>
        </p:nvSpPr>
        <p:spPr>
          <a:xfrm>
            <a:off x="2205457" y="4640415"/>
            <a:ext cx="4751615" cy="46536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itchFamily="34" charset="0"/>
                <a:cs typeface="Arial" pitchFamily="34" charset="0"/>
              </a:rPr>
              <a:t>Good Software</a:t>
            </a:r>
          </a:p>
        </p:txBody>
      </p:sp>
      <p:sp>
        <p:nvSpPr>
          <p:cNvPr id="15" name="Rectangle 14"/>
          <p:cNvSpPr/>
          <p:nvPr/>
        </p:nvSpPr>
        <p:spPr>
          <a:xfrm>
            <a:off x="1596118" y="2145774"/>
            <a:ext cx="5951765" cy="2816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bg1"/>
                </a:solidFill>
                <a:latin typeface="Arial" pitchFamily="34" charset="0"/>
                <a:cs typeface="Arial" pitchFamily="34" charset="0"/>
              </a:rPr>
              <a:t>Desired characteristics/properties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Procedural vs. OO Programming (Contd..)</a:t>
            </a:r>
            <a:endParaRPr/>
          </a:p>
        </p:txBody>
      </p:sp>
      <p:sp>
        <p:nvSpPr>
          <p:cNvPr id="120" name="Google Shape;120;p26"/>
          <p:cNvSpPr txBox="1">
            <a:spLocks noGrp="1"/>
          </p:cNvSpPr>
          <p:nvPr>
            <p:ph idx="1"/>
          </p:nvPr>
        </p:nvSpPr>
        <p:spPr>
          <a:xfrm>
            <a:off x="406400" y="1322387"/>
            <a:ext cx="4651375" cy="49403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a:solidFill>
                  <a:srgbClr val="4D4D4D"/>
                </a:solidFill>
                <a:latin typeface="Georgia"/>
                <a:ea typeface="Georgia"/>
                <a:cs typeface="Georgia"/>
                <a:sym typeface="Georgia"/>
              </a:rPr>
              <a:t>What is an Object?</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An entity that contains both data and behavior. For ex. Person.</a:t>
            </a:r>
            <a:endParaRPr/>
          </a:p>
          <a:p>
            <a:pPr marL="742950" lvl="1" indent="-1460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OO Programming</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Based on </a:t>
            </a:r>
            <a:r>
              <a:rPr lang="en-US" sz="1600" b="0" i="0" u="none">
                <a:solidFill>
                  <a:schemeClr val="accent1"/>
                </a:solidFill>
                <a:latin typeface="Georgia"/>
                <a:ea typeface="Georgia"/>
                <a:cs typeface="Georgia"/>
                <a:sym typeface="Georgia"/>
              </a:rPr>
              <a:t>real-life scenarios</a:t>
            </a:r>
            <a:r>
              <a:rPr lang="en-US" sz="1600" b="0" i="0" u="none">
                <a:solidFill>
                  <a:srgbClr val="4D4D4D"/>
                </a:solidFill>
                <a:latin typeface="Georgia"/>
                <a:ea typeface="Georgia"/>
                <a:cs typeface="Georgia"/>
                <a:sym typeface="Georgia"/>
              </a:rPr>
              <a:t>. Objects are the building blocks.</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data and the operation that manipulate the data are encapsulated in the object.</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objects communicate with each others through methods and change ‘only’ its own data.</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121" name="Google Shape;121;p26" descr="SNAGHTML104299f"/>
          <p:cNvPicPr preferRelativeResize="0"/>
          <p:nvPr/>
        </p:nvPicPr>
        <p:blipFill rotWithShape="1">
          <a:blip r:embed="rId3">
            <a:alphaModFix/>
          </a:blip>
          <a:srcRect/>
          <a:stretch/>
        </p:blipFill>
        <p:spPr>
          <a:xfrm>
            <a:off x="5305425" y="1397000"/>
            <a:ext cx="3511550" cy="450056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85332" y="757801"/>
            <a:ext cx="7773338" cy="1197133"/>
          </a:xfrm>
        </p:spPr>
        <p:txBody>
          <a:bodyPr/>
          <a:lstStyle/>
          <a:p>
            <a:r>
              <a:rPr lang="en-US" dirty="0"/>
              <a:t>Overview: </a:t>
            </a:r>
            <a:r>
              <a:rPr lang="en-US" sz="2100" dirty="0"/>
              <a:t>Bad Class Design</a:t>
            </a:r>
          </a:p>
        </p:txBody>
      </p:sp>
      <p:sp>
        <p:nvSpPr>
          <p:cNvPr id="3" name="Content Placeholder 2"/>
          <p:cNvSpPr>
            <a:spLocks noGrp="1"/>
          </p:cNvSpPr>
          <p:nvPr>
            <p:ph idx="1"/>
          </p:nvPr>
        </p:nvSpPr>
        <p:spPr>
          <a:xfrm>
            <a:off x="1310366" y="1780314"/>
            <a:ext cx="6093619" cy="3351773"/>
          </a:xfrm>
        </p:spPr>
        <p:txBody>
          <a:bodyPr/>
          <a:lstStyle/>
          <a:p>
            <a:r>
              <a:rPr lang="en-GB" dirty="0"/>
              <a:t>Badly designed classes may be able to perform tasks...but they may not be very efficient or robust.</a:t>
            </a:r>
          </a:p>
          <a:p>
            <a:endParaRPr lang="en-GB" dirty="0"/>
          </a:p>
          <a:p>
            <a:endParaRPr lang="en-GB" dirty="0"/>
          </a:p>
          <a:p>
            <a:endParaRPr lang="en-US" dirty="0"/>
          </a:p>
        </p:txBody>
      </p:sp>
      <p:pic>
        <p:nvPicPr>
          <p:cNvPr id="10" name="Picture 9" descr="ADF_Java_M11_PD_g002.jpg"/>
          <p:cNvPicPr>
            <a:picLocks noChangeAspect="1"/>
          </p:cNvPicPr>
          <p:nvPr/>
        </p:nvPicPr>
        <p:blipFill>
          <a:blip r:embed="rId4" cstate="print"/>
          <a:stretch>
            <a:fillRect/>
          </a:stretch>
        </p:blipFill>
        <p:spPr>
          <a:xfrm>
            <a:off x="4430418" y="2526660"/>
            <a:ext cx="3357563" cy="2593181"/>
          </a:xfrm>
          <a:prstGeom prst="rect">
            <a:avLst/>
          </a:prstGeom>
        </p:spPr>
      </p:pic>
      <p:sp>
        <p:nvSpPr>
          <p:cNvPr id="4" name="Rectangle 3"/>
          <p:cNvSpPr/>
          <p:nvPr/>
        </p:nvSpPr>
        <p:spPr>
          <a:xfrm>
            <a:off x="1417319" y="2510959"/>
            <a:ext cx="3429000" cy="2308324"/>
          </a:xfrm>
          <a:prstGeom prst="rect">
            <a:avLst/>
          </a:prstGeom>
        </p:spPr>
        <p:txBody>
          <a:bodyPr>
            <a:spAutoFit/>
          </a:bodyPr>
          <a:lstStyle/>
          <a:p>
            <a:pPr lvl="0"/>
            <a:r>
              <a:rPr lang="en-GB" dirty="0">
                <a:solidFill>
                  <a:srgbClr val="003344"/>
                </a:solidFill>
                <a:latin typeface="Arial" pitchFamily="34" charset="0"/>
                <a:cs typeface="Arial" pitchFamily="34" charset="0"/>
              </a:rPr>
              <a:t>Many of the problems with </a:t>
            </a:r>
            <a:br>
              <a:rPr lang="en-GB" dirty="0">
                <a:solidFill>
                  <a:srgbClr val="003344"/>
                </a:solidFill>
                <a:latin typeface="Arial" pitchFamily="34" charset="0"/>
                <a:cs typeface="Arial" pitchFamily="34" charset="0"/>
              </a:rPr>
            </a:br>
            <a:r>
              <a:rPr lang="en-GB" dirty="0">
                <a:solidFill>
                  <a:srgbClr val="003344"/>
                </a:solidFill>
                <a:latin typeface="Arial" pitchFamily="34" charset="0"/>
                <a:cs typeface="Arial" pitchFamily="34" charset="0"/>
              </a:rPr>
              <a:t>badly designed classes </a:t>
            </a:r>
            <a:br>
              <a:rPr lang="en-GB" dirty="0">
                <a:solidFill>
                  <a:srgbClr val="003344"/>
                </a:solidFill>
                <a:latin typeface="Arial" pitchFamily="34" charset="0"/>
                <a:cs typeface="Arial" pitchFamily="34" charset="0"/>
              </a:rPr>
            </a:br>
            <a:r>
              <a:rPr lang="en-GB" dirty="0">
                <a:solidFill>
                  <a:srgbClr val="003344"/>
                </a:solidFill>
                <a:latin typeface="Arial" pitchFamily="34" charset="0"/>
                <a:cs typeface="Arial" pitchFamily="34" charset="0"/>
              </a:rPr>
              <a:t>are exposed when existing </a:t>
            </a:r>
            <a:br>
              <a:rPr lang="en-GB" dirty="0">
                <a:solidFill>
                  <a:srgbClr val="003344"/>
                </a:solidFill>
                <a:latin typeface="Arial" pitchFamily="34" charset="0"/>
                <a:cs typeface="Arial" pitchFamily="34" charset="0"/>
              </a:rPr>
            </a:br>
            <a:r>
              <a:rPr lang="en-GB" dirty="0">
                <a:solidFill>
                  <a:srgbClr val="003344"/>
                </a:solidFill>
                <a:latin typeface="Arial" pitchFamily="34" charset="0"/>
                <a:cs typeface="Arial" pitchFamily="34" charset="0"/>
              </a:rPr>
              <a:t>applications need to </a:t>
            </a:r>
            <a:br>
              <a:rPr lang="en-GB" dirty="0">
                <a:solidFill>
                  <a:srgbClr val="003344"/>
                </a:solidFill>
                <a:latin typeface="Arial" pitchFamily="34" charset="0"/>
                <a:cs typeface="Arial" pitchFamily="34" charset="0"/>
              </a:rPr>
            </a:br>
            <a:r>
              <a:rPr lang="en-GB" dirty="0">
                <a:solidFill>
                  <a:srgbClr val="003344"/>
                </a:solidFill>
                <a:latin typeface="Arial" pitchFamily="34" charset="0"/>
                <a:cs typeface="Arial" pitchFamily="34" charset="0"/>
              </a:rPr>
              <a:t>be changed. They can be </a:t>
            </a:r>
          </a:p>
          <a:p>
            <a:pPr lvl="0"/>
            <a:r>
              <a:rPr lang="en-GB" dirty="0">
                <a:solidFill>
                  <a:srgbClr val="003344"/>
                </a:solidFill>
                <a:latin typeface="Arial" pitchFamily="34" charset="0"/>
                <a:cs typeface="Arial" pitchFamily="34" charset="0"/>
              </a:rPr>
              <a:t>very difficult to amend</a:t>
            </a:r>
          </a:p>
          <a:p>
            <a:pPr lvl="0"/>
            <a:r>
              <a:rPr lang="en-GB" dirty="0">
                <a:solidFill>
                  <a:srgbClr val="003344"/>
                </a:solidFill>
                <a:latin typeface="Arial" pitchFamily="34" charset="0"/>
                <a:cs typeface="Arial" pitchFamily="34" charset="0"/>
              </a:rPr>
              <a:t>because they have not been</a:t>
            </a:r>
          </a:p>
          <a:p>
            <a:pPr lvl="0"/>
            <a:r>
              <a:rPr lang="en-GB" dirty="0">
                <a:solidFill>
                  <a:srgbClr val="003344"/>
                </a:solidFill>
                <a:latin typeface="Arial" pitchFamily="34" charset="0"/>
                <a:cs typeface="Arial" pitchFamily="34" charset="0"/>
              </a:rPr>
              <a:t>designed systematically.</a:t>
            </a:r>
          </a:p>
        </p:txBody>
      </p:sp>
      <p:sp>
        <p:nvSpPr>
          <p:cNvPr id="2" name="TextBox 1"/>
          <p:cNvSpPr txBox="1"/>
          <p:nvPr>
            <p:custDataLst>
              <p:tags r:id="rId1"/>
            </p:custDataLst>
          </p:nvPr>
        </p:nvSpPr>
        <p:spPr>
          <a:xfrm>
            <a:off x="7486650" y="5762625"/>
            <a:ext cx="476250" cy="190500"/>
          </a:xfrm>
          <a:prstGeom prst="rect">
            <a:avLst/>
          </a:prstGeom>
        </p:spPr>
        <p:txBody>
          <a:bodyPr vert="horz" lIns="0" tIns="0" rIns="0" bIns="0" rtlCol="0" anchor="b" anchorCtr="0">
            <a:noAutofit/>
          </a:bodyPr>
          <a:lstStyle/>
          <a:p>
            <a:pPr>
              <a:spcBef>
                <a:spcPct val="0"/>
              </a:spcBef>
            </a:pPr>
            <a:r>
              <a:rPr lang="en-US" sz="750" dirty="0">
                <a:solidFill>
                  <a:srgbClr val="003344"/>
                </a:solidFill>
                <a:latin typeface="Arial"/>
                <a:ea typeface="+mj-ea"/>
                <a:cs typeface="Arial" pitchFamily="34" charset="0"/>
              </a:rPr>
              <a:t>5</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5737"/>
            <a:ext cx="7102549" cy="1244341"/>
          </a:xfrm>
        </p:spPr>
        <p:txBody>
          <a:bodyPr/>
          <a:lstStyle/>
          <a:p>
            <a:pPr lvl="1" algn="l" rtl="0">
              <a:spcBef>
                <a:spcPct val="0"/>
              </a:spcBef>
            </a:pPr>
            <a:r>
              <a:rPr lang="en-US" sz="2100" dirty="0">
                <a:solidFill>
                  <a:schemeClr val="tx1"/>
                </a:solidFill>
                <a:latin typeface="Arial" pitchFamily="34" charset="0"/>
                <a:cs typeface="Arial" pitchFamily="34" charset="0"/>
              </a:rPr>
              <a:t>Principles of Object-Oriented Design: </a:t>
            </a:r>
            <a:br>
              <a:rPr lang="en-US" sz="2100" dirty="0">
                <a:solidFill>
                  <a:schemeClr val="tx1"/>
                </a:solidFill>
                <a:latin typeface="Arial" pitchFamily="34" charset="0"/>
                <a:cs typeface="Arial" pitchFamily="34" charset="0"/>
              </a:rPr>
            </a:br>
            <a:r>
              <a:rPr lang="en-US" sz="2100" dirty="0">
                <a:solidFill>
                  <a:schemeClr val="tx1"/>
                </a:solidFill>
                <a:latin typeface="Arial" pitchFamily="34" charset="0"/>
                <a:cs typeface="Arial" pitchFamily="34" charset="0"/>
              </a:rPr>
              <a:t>Cohesion</a:t>
            </a:r>
          </a:p>
        </p:txBody>
      </p:sp>
      <p:sp>
        <p:nvSpPr>
          <p:cNvPr id="7" name="Rounded Rectangle 6"/>
          <p:cNvSpPr/>
          <p:nvPr/>
        </p:nvSpPr>
        <p:spPr>
          <a:xfrm>
            <a:off x="3678011" y="2085861"/>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Cohesion is a measure of how strongly related the responsibilities of a single module are.</a:t>
            </a:r>
          </a:p>
        </p:txBody>
      </p:sp>
      <p:sp>
        <p:nvSpPr>
          <p:cNvPr id="8" name="Rounded Rectangle 7"/>
          <p:cNvSpPr/>
          <p:nvPr/>
        </p:nvSpPr>
        <p:spPr>
          <a:xfrm>
            <a:off x="3678011" y="3102315"/>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With high cohesion, the reusability of the program increases.</a:t>
            </a:r>
          </a:p>
        </p:txBody>
      </p:sp>
      <p:sp>
        <p:nvSpPr>
          <p:cNvPr id="9" name="Rounded Rectangle 8"/>
          <p:cNvSpPr/>
          <p:nvPr/>
        </p:nvSpPr>
        <p:spPr>
          <a:xfrm>
            <a:off x="3678011" y="4118769"/>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Cohesion decreases if the methods of a class have little in common.</a:t>
            </a:r>
          </a:p>
        </p:txBody>
      </p:sp>
      <p:sp>
        <p:nvSpPr>
          <p:cNvPr id="12" name="Oval 11"/>
          <p:cNvSpPr/>
          <p:nvPr/>
        </p:nvSpPr>
        <p:spPr>
          <a:xfrm>
            <a:off x="1530660" y="2032904"/>
            <a:ext cx="1836964" cy="1285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Cohesion</a:t>
            </a:r>
          </a:p>
        </p:txBody>
      </p:sp>
    </p:spTree>
    <p:extLst>
      <p:ext uri="{BB962C8B-B14F-4D97-AF65-F5344CB8AC3E}">
        <p14:creationId xmlns:p14="http://schemas.microsoft.com/office/powerpoint/2010/main" val="30820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5738"/>
            <a:ext cx="8077200" cy="1185862"/>
          </a:xfrm>
        </p:spPr>
        <p:txBody>
          <a:bodyPr/>
          <a:lstStyle/>
          <a:p>
            <a:pPr lvl="1" algn="l" rtl="0">
              <a:spcBef>
                <a:spcPct val="0"/>
              </a:spcBef>
            </a:pPr>
            <a:r>
              <a:rPr lang="en-US" sz="2100" dirty="0">
                <a:solidFill>
                  <a:schemeClr val="tx1"/>
                </a:solidFill>
                <a:latin typeface="Arial" pitchFamily="34" charset="0"/>
                <a:cs typeface="Arial" pitchFamily="34" charset="0"/>
              </a:rPr>
              <a:t>Principles of Object-Oriented Design:</a:t>
            </a:r>
            <a:br>
              <a:rPr lang="en-US" sz="2100" dirty="0">
                <a:solidFill>
                  <a:schemeClr val="tx1"/>
                </a:solidFill>
                <a:latin typeface="Arial" pitchFamily="34" charset="0"/>
                <a:cs typeface="Arial" pitchFamily="34" charset="0"/>
              </a:rPr>
            </a:br>
            <a:r>
              <a:rPr lang="en-US" sz="2100" dirty="0">
                <a:solidFill>
                  <a:schemeClr val="tx1"/>
                </a:solidFill>
                <a:latin typeface="Arial" pitchFamily="34" charset="0"/>
                <a:cs typeface="Arial" pitchFamily="34" charset="0"/>
              </a:rPr>
              <a:t>Coupling</a:t>
            </a:r>
          </a:p>
        </p:txBody>
      </p:sp>
      <p:sp>
        <p:nvSpPr>
          <p:cNvPr id="7" name="Rounded Rectangle 6"/>
          <p:cNvSpPr/>
          <p:nvPr/>
        </p:nvSpPr>
        <p:spPr>
          <a:xfrm>
            <a:off x="3678011" y="2085861"/>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Coupling is the degree to which each program relies on other modules.</a:t>
            </a:r>
          </a:p>
        </p:txBody>
      </p:sp>
      <p:sp>
        <p:nvSpPr>
          <p:cNvPr id="8" name="Rounded Rectangle 7"/>
          <p:cNvSpPr/>
          <p:nvPr/>
        </p:nvSpPr>
        <p:spPr>
          <a:xfrm>
            <a:off x="3678011" y="3102315"/>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Coupling helps to achieve maintainability.</a:t>
            </a:r>
          </a:p>
        </p:txBody>
      </p:sp>
      <p:sp>
        <p:nvSpPr>
          <p:cNvPr id="9" name="Rounded Rectangle 8"/>
          <p:cNvSpPr/>
          <p:nvPr/>
        </p:nvSpPr>
        <p:spPr>
          <a:xfrm>
            <a:off x="3678011" y="4118769"/>
            <a:ext cx="3967842" cy="89002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dirty="0">
                <a:solidFill>
                  <a:schemeClr val="tx1"/>
                </a:solidFill>
                <a:latin typeface="Arial" pitchFamily="34" charset="0"/>
                <a:cs typeface="Arial" pitchFamily="34" charset="0"/>
              </a:rPr>
              <a:t>Coupling should be low (loose) if possible.</a:t>
            </a:r>
          </a:p>
        </p:txBody>
      </p:sp>
      <p:sp>
        <p:nvSpPr>
          <p:cNvPr id="11" name="Oval 10"/>
          <p:cNvSpPr/>
          <p:nvPr/>
        </p:nvSpPr>
        <p:spPr>
          <a:xfrm>
            <a:off x="1530660" y="2032904"/>
            <a:ext cx="1836964" cy="1285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Coupling</a:t>
            </a:r>
          </a:p>
        </p:txBody>
      </p:sp>
    </p:spTree>
    <p:extLst>
      <p:ext uri="{BB962C8B-B14F-4D97-AF65-F5344CB8AC3E}">
        <p14:creationId xmlns:p14="http://schemas.microsoft.com/office/powerpoint/2010/main" val="180054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5737"/>
            <a:ext cx="8077200" cy="1201811"/>
          </a:xfrm>
        </p:spPr>
        <p:txBody>
          <a:bodyPr/>
          <a:lstStyle/>
          <a:p>
            <a:pPr lvl="1" algn="l" rtl="0">
              <a:spcBef>
                <a:spcPct val="0"/>
              </a:spcBef>
            </a:pPr>
            <a:r>
              <a:rPr lang="en-US" sz="2100" dirty="0">
                <a:solidFill>
                  <a:schemeClr val="tx1"/>
                </a:solidFill>
                <a:latin typeface="Arial" pitchFamily="34" charset="0"/>
                <a:cs typeface="Arial" pitchFamily="34" charset="0"/>
              </a:rPr>
              <a:t>Principles of Object-Oriented Design:</a:t>
            </a:r>
            <a:br>
              <a:rPr lang="en-US" sz="2100" dirty="0">
                <a:solidFill>
                  <a:schemeClr val="tx1"/>
                </a:solidFill>
                <a:latin typeface="Arial" pitchFamily="34" charset="0"/>
                <a:cs typeface="Arial" pitchFamily="34" charset="0"/>
              </a:rPr>
            </a:br>
            <a:r>
              <a:rPr lang="en-US" sz="2100" dirty="0">
                <a:solidFill>
                  <a:schemeClr val="tx1"/>
                </a:solidFill>
                <a:latin typeface="Arial" pitchFamily="34" charset="0"/>
                <a:cs typeface="Arial" pitchFamily="34" charset="0"/>
              </a:rPr>
              <a:t>Low Coupling – Overview</a:t>
            </a:r>
          </a:p>
        </p:txBody>
      </p:sp>
      <p:sp>
        <p:nvSpPr>
          <p:cNvPr id="6" name="Oval 5"/>
          <p:cNvSpPr/>
          <p:nvPr/>
        </p:nvSpPr>
        <p:spPr>
          <a:xfrm>
            <a:off x="1530660" y="2035572"/>
            <a:ext cx="1836964" cy="1285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50" dirty="0">
                <a:latin typeface="Arial" pitchFamily="34" charset="0"/>
                <a:cs typeface="Arial" pitchFamily="34" charset="0"/>
              </a:rPr>
              <a:t>Low coupling</a:t>
            </a:r>
          </a:p>
        </p:txBody>
      </p:sp>
      <p:sp>
        <p:nvSpPr>
          <p:cNvPr id="7" name="Rounded Rectangle 6"/>
          <p:cNvSpPr/>
          <p:nvPr/>
        </p:nvSpPr>
        <p:spPr>
          <a:xfrm>
            <a:off x="3798027" y="2085860"/>
            <a:ext cx="3847828" cy="1837896"/>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indent="-205740">
              <a:buFont typeface="Arial" pitchFamily="34" charset="0"/>
              <a:buChar char="•"/>
            </a:pPr>
            <a:r>
              <a:rPr lang="en-US" sz="1500" dirty="0">
                <a:solidFill>
                  <a:schemeClr val="tx1"/>
                </a:solidFill>
                <a:latin typeface="Arial" pitchFamily="34" charset="0"/>
                <a:cs typeface="Arial" pitchFamily="34" charset="0"/>
              </a:rPr>
              <a:t>Low Coupling is useful because individual design elements should share as little information as possible with other design elements.</a:t>
            </a:r>
          </a:p>
          <a:p>
            <a:pPr marL="134541" indent="-134541">
              <a:buFont typeface="Arial" pitchFamily="34" charset="0"/>
              <a:buChar char="•"/>
            </a:pPr>
            <a:endParaRPr lang="en-US" sz="1500" dirty="0">
              <a:solidFill>
                <a:schemeClr val="tx1"/>
              </a:solidFill>
              <a:latin typeface="Arial" pitchFamily="34" charset="0"/>
              <a:cs typeface="Arial" pitchFamily="34" charset="0"/>
            </a:endParaRPr>
          </a:p>
          <a:p>
            <a:pPr marL="205740" indent="-205740">
              <a:buFont typeface="Arial" pitchFamily="34" charset="0"/>
              <a:buChar char="•"/>
            </a:pPr>
            <a:r>
              <a:rPr lang="en-US" sz="1500" dirty="0">
                <a:solidFill>
                  <a:schemeClr val="tx1"/>
                </a:solidFill>
                <a:latin typeface="Arial" pitchFamily="34" charset="0"/>
                <a:cs typeface="Arial" pitchFamily="34" charset="0"/>
              </a:rPr>
              <a:t>Low Coupling can be achieved using interfaces</a:t>
            </a:r>
          </a:p>
        </p:txBody>
      </p:sp>
    </p:spTree>
    <p:extLst>
      <p:ext uri="{BB962C8B-B14F-4D97-AF65-F5344CB8AC3E}">
        <p14:creationId xmlns:p14="http://schemas.microsoft.com/office/powerpoint/2010/main" val="34172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85738"/>
            <a:ext cx="8077200" cy="1329402"/>
          </a:xfrm>
        </p:spPr>
        <p:txBody>
          <a:bodyPr/>
          <a:lstStyle/>
          <a:p>
            <a:pPr lvl="1" algn="l" rtl="0">
              <a:spcBef>
                <a:spcPct val="0"/>
              </a:spcBef>
            </a:pPr>
            <a:r>
              <a:rPr lang="en-US" sz="2100" dirty="0">
                <a:solidFill>
                  <a:schemeClr val="tx1"/>
                </a:solidFill>
                <a:latin typeface="Arial" pitchFamily="34" charset="0"/>
                <a:cs typeface="Arial" pitchFamily="34" charset="0"/>
              </a:rPr>
              <a:t>Principles of Object-Oriented Design:</a:t>
            </a:r>
            <a:br>
              <a:rPr lang="en-US" sz="2100" dirty="0">
                <a:solidFill>
                  <a:schemeClr val="tx1"/>
                </a:solidFill>
                <a:latin typeface="Arial" pitchFamily="34" charset="0"/>
                <a:cs typeface="Arial" pitchFamily="34" charset="0"/>
              </a:rPr>
            </a:br>
            <a:r>
              <a:rPr lang="en-US" sz="2100" dirty="0">
                <a:solidFill>
                  <a:schemeClr val="tx1"/>
                </a:solidFill>
                <a:latin typeface="Arial" pitchFamily="34" charset="0"/>
                <a:cs typeface="Arial" pitchFamily="34" charset="0"/>
              </a:rPr>
              <a:t>Low Coupling – Using Interfaces</a:t>
            </a:r>
            <a:endParaRPr lang="en-US" sz="2100" dirty="0">
              <a:solidFill>
                <a:schemeClr val="tx1"/>
              </a:solidFill>
            </a:endParaRPr>
          </a:p>
        </p:txBody>
      </p:sp>
      <p:sp>
        <p:nvSpPr>
          <p:cNvPr id="10" name="Rounded Rectangle 9"/>
          <p:cNvSpPr/>
          <p:nvPr/>
        </p:nvSpPr>
        <p:spPr>
          <a:xfrm>
            <a:off x="1502786" y="2032858"/>
            <a:ext cx="2081892" cy="15308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Why do you need interfaces to achieve low coupling?</a:t>
            </a:r>
          </a:p>
        </p:txBody>
      </p:sp>
      <p:sp>
        <p:nvSpPr>
          <p:cNvPr id="11" name="Rounded Rectangle 10"/>
          <p:cNvSpPr/>
          <p:nvPr/>
        </p:nvSpPr>
        <p:spPr>
          <a:xfrm>
            <a:off x="3678011" y="2055991"/>
            <a:ext cx="3967842" cy="1514642"/>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05740" indent="-205740">
              <a:buFont typeface="Arial" pitchFamily="34" charset="0"/>
              <a:buChar char="•"/>
            </a:pPr>
            <a:r>
              <a:rPr lang="en-US" sz="1500" dirty="0">
                <a:solidFill>
                  <a:schemeClr val="tx1"/>
                </a:solidFill>
                <a:latin typeface="Arial" pitchFamily="34" charset="0"/>
                <a:cs typeface="Arial" pitchFamily="34" charset="0"/>
              </a:rPr>
              <a:t>Interfaces provide a means of setting a standard.</a:t>
            </a:r>
          </a:p>
          <a:p>
            <a:pPr marL="134541" indent="-134541">
              <a:buFont typeface="Arial" pitchFamily="34" charset="0"/>
              <a:buChar char="•"/>
            </a:pPr>
            <a:endParaRPr lang="en-US" sz="1500" dirty="0">
              <a:solidFill>
                <a:schemeClr val="tx1"/>
              </a:solidFill>
              <a:latin typeface="Arial" pitchFamily="34" charset="0"/>
              <a:cs typeface="Arial" pitchFamily="34" charset="0"/>
            </a:endParaRPr>
          </a:p>
          <a:p>
            <a:pPr marL="205740" indent="-205740">
              <a:buFont typeface="Arial" pitchFamily="34" charset="0"/>
              <a:buChar char="•"/>
            </a:pPr>
            <a:r>
              <a:rPr lang="en-US" sz="1500" dirty="0">
                <a:solidFill>
                  <a:schemeClr val="tx1"/>
                </a:solidFill>
                <a:latin typeface="Arial" pitchFamily="34" charset="0"/>
                <a:cs typeface="Arial" pitchFamily="34" charset="0"/>
              </a:rPr>
              <a:t>Interfaces provide a level of abstraction that makes programs easier to understand.</a:t>
            </a:r>
          </a:p>
        </p:txBody>
      </p:sp>
    </p:spTree>
    <p:extLst>
      <p:ext uri="{BB962C8B-B14F-4D97-AF65-F5344CB8AC3E}">
        <p14:creationId xmlns:p14="http://schemas.microsoft.com/office/powerpoint/2010/main" val="5108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2100" dirty="0"/>
              <a:t>Overview: Use Principles for Good Class Design</a:t>
            </a:r>
          </a:p>
        </p:txBody>
      </p:sp>
      <p:sp>
        <p:nvSpPr>
          <p:cNvPr id="3" name="Content Placeholder 2"/>
          <p:cNvSpPr>
            <a:spLocks noGrp="1"/>
          </p:cNvSpPr>
          <p:nvPr>
            <p:ph idx="1"/>
          </p:nvPr>
        </p:nvSpPr>
        <p:spPr>
          <a:xfrm>
            <a:off x="1485900" y="1768067"/>
            <a:ext cx="6150769" cy="1618071"/>
          </a:xfrm>
        </p:spPr>
        <p:txBody>
          <a:bodyPr>
            <a:normAutofit fontScale="70000" lnSpcReduction="20000"/>
          </a:bodyPr>
          <a:lstStyle/>
          <a:p>
            <a:r>
              <a:rPr lang="en-US" dirty="0"/>
              <a:t>Coding quality classes pays off!</a:t>
            </a:r>
          </a:p>
          <a:p>
            <a:r>
              <a:rPr lang="en-US" dirty="0"/>
              <a:t>To create long-lasting, solid designs, follow good</a:t>
            </a:r>
          </a:p>
          <a:p>
            <a:r>
              <a:rPr lang="en-US" dirty="0"/>
              <a:t>design principles. </a:t>
            </a:r>
          </a:p>
          <a:p>
            <a:endParaRPr lang="en-GB" dirty="0">
              <a:ea typeface="+mj-ea"/>
            </a:endParaRPr>
          </a:p>
          <a:p>
            <a:r>
              <a:rPr lang="en-GB" dirty="0">
                <a:ea typeface="+mj-ea"/>
              </a:rPr>
              <a:t>Well designed classes:</a:t>
            </a:r>
          </a:p>
          <a:p>
            <a:endParaRPr lang="en-US" dirty="0"/>
          </a:p>
        </p:txBody>
      </p:sp>
      <p:pic>
        <p:nvPicPr>
          <p:cNvPr id="7" name="Picture 6" descr="ADF_Java_M11_PD_g003.jpg"/>
          <p:cNvPicPr>
            <a:picLocks noChangeAspect="1"/>
          </p:cNvPicPr>
          <p:nvPr/>
        </p:nvPicPr>
        <p:blipFill>
          <a:blip r:embed="rId3" cstate="print"/>
          <a:stretch>
            <a:fillRect/>
          </a:stretch>
        </p:blipFill>
        <p:spPr>
          <a:xfrm>
            <a:off x="4379120" y="3145943"/>
            <a:ext cx="3621881" cy="2414588"/>
          </a:xfrm>
          <a:prstGeom prst="rect">
            <a:avLst/>
          </a:prstGeom>
        </p:spPr>
      </p:pic>
      <p:sp>
        <p:nvSpPr>
          <p:cNvPr id="9" name="TextBox 8"/>
          <p:cNvSpPr txBox="1"/>
          <p:nvPr/>
        </p:nvSpPr>
        <p:spPr>
          <a:xfrm>
            <a:off x="1489693" y="3463290"/>
            <a:ext cx="3337034" cy="1934424"/>
          </a:xfrm>
          <a:prstGeom prst="rect">
            <a:avLst/>
          </a:prstGeom>
        </p:spPr>
        <p:txBody>
          <a:bodyPr vert="horz" wrap="square" lIns="0" tIns="0" rIns="0" bIns="0" rtlCol="0" anchor="b" anchorCtr="0">
            <a:noAutofit/>
          </a:bodyPr>
          <a:lstStyle/>
          <a:p>
            <a:pPr>
              <a:spcBef>
                <a:spcPct val="0"/>
              </a:spcBef>
            </a:pPr>
            <a:endParaRPr lang="en-GB" sz="1500" dirty="0">
              <a:latin typeface="Arial" pitchFamily="34" charset="0"/>
              <a:ea typeface="+mj-ea"/>
              <a:cs typeface="Arial" pitchFamily="34" charset="0"/>
            </a:endParaRPr>
          </a:p>
          <a:p>
            <a:pPr marL="257175" indent="-257175">
              <a:spcBef>
                <a:spcPct val="0"/>
              </a:spcBef>
              <a:buFont typeface="Arial" pitchFamily="34" charset="0"/>
              <a:buChar char="•"/>
            </a:pPr>
            <a:r>
              <a:rPr lang="en-GB" dirty="0">
                <a:latin typeface="Arial" pitchFamily="34" charset="0"/>
                <a:ea typeface="+mj-ea"/>
                <a:cs typeface="Arial" pitchFamily="34" charset="0"/>
              </a:rPr>
              <a:t>Have one (or a small number of similar) well defined functions.</a:t>
            </a:r>
          </a:p>
          <a:p>
            <a:pPr marL="257175" indent="-257175">
              <a:spcBef>
                <a:spcPct val="0"/>
              </a:spcBef>
              <a:buFont typeface="Arial" pitchFamily="34" charset="0"/>
              <a:buChar char="•"/>
            </a:pPr>
            <a:endParaRPr lang="en-GB" dirty="0">
              <a:latin typeface="Arial" pitchFamily="34" charset="0"/>
              <a:ea typeface="+mj-ea"/>
              <a:cs typeface="Arial" pitchFamily="34" charset="0"/>
            </a:endParaRPr>
          </a:p>
          <a:p>
            <a:pPr marL="257175" indent="-257175">
              <a:spcBef>
                <a:spcPct val="0"/>
              </a:spcBef>
              <a:buFont typeface="Arial" pitchFamily="34" charset="0"/>
              <a:buChar char="•"/>
            </a:pPr>
            <a:r>
              <a:rPr lang="en-GB" dirty="0">
                <a:latin typeface="Arial" pitchFamily="34" charset="0"/>
                <a:ea typeface="+mj-ea"/>
                <a:cs typeface="Arial" pitchFamily="34" charset="0"/>
              </a:rPr>
              <a:t>Share only the information they need to with other classes.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3"/>
          <p:cNvSpPr txBox="1">
            <a:spLocks noGrp="1"/>
          </p:cNvSpPr>
          <p:nvPr>
            <p:ph type="title"/>
          </p:nvPr>
        </p:nvSpPr>
        <p:spPr>
          <a:xfrm>
            <a:off x="381000" y="707065"/>
            <a:ext cx="8235950" cy="89845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ct val="100000"/>
              <a:buFont typeface="Georgia"/>
              <a:buNone/>
            </a:pPr>
            <a:r>
              <a:rPr lang="en-US" sz="3000" b="0" i="0" u="none" dirty="0">
                <a:solidFill>
                  <a:schemeClr val="dk2"/>
                </a:solidFill>
                <a:latin typeface="Georgia"/>
                <a:ea typeface="Georgia"/>
                <a:cs typeface="Georgia"/>
                <a:sym typeface="Georgia"/>
              </a:rPr>
              <a:t>Good Design</a:t>
            </a:r>
            <a:endParaRPr dirty="0"/>
          </a:p>
        </p:txBody>
      </p:sp>
      <p:sp>
        <p:nvSpPr>
          <p:cNvPr id="401" name="Google Shape;401;p53"/>
          <p:cNvSpPr txBox="1">
            <a:spLocks noGrp="1"/>
          </p:cNvSpPr>
          <p:nvPr>
            <p:ph type="body" idx="1"/>
          </p:nvPr>
        </p:nvSpPr>
        <p:spPr>
          <a:xfrm>
            <a:off x="365125" y="1807535"/>
            <a:ext cx="8023225" cy="4512302"/>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dirty="0">
                <a:solidFill>
                  <a:srgbClr val="4D4D4D"/>
                </a:solidFill>
                <a:latin typeface="Georgia"/>
                <a:ea typeface="Georgia"/>
                <a:cs typeface="Georgia"/>
                <a:sym typeface="Georgia"/>
              </a:rPr>
              <a:t>Two Aspects</a:t>
            </a:r>
            <a:endParaRPr dirty="0"/>
          </a:p>
          <a:p>
            <a:pPr marL="742950" lvl="1" indent="-247650" algn="just"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Design should make the application work.</a:t>
            </a:r>
            <a:endParaRPr dirty="0"/>
          </a:p>
          <a:p>
            <a:pPr marL="742950" lvl="1" indent="-247650" algn="just"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Design is reusable, </a:t>
            </a:r>
            <a:r>
              <a:rPr lang="en-US" sz="1600" b="0" i="0" u="none" dirty="0">
                <a:solidFill>
                  <a:schemeClr val="dk1"/>
                </a:solidFill>
                <a:latin typeface="Georgia"/>
                <a:ea typeface="Georgia"/>
                <a:cs typeface="Georgia"/>
                <a:sym typeface="Georgia"/>
              </a:rPr>
              <a:t>flexible</a:t>
            </a:r>
            <a:r>
              <a:rPr lang="en-US" sz="1600" b="0" i="0" u="none" dirty="0">
                <a:solidFill>
                  <a:srgbClr val="4D4D4D"/>
                </a:solidFill>
                <a:latin typeface="Georgia"/>
                <a:ea typeface="Georgia"/>
                <a:cs typeface="Georgia"/>
                <a:sym typeface="Georgia"/>
              </a:rPr>
              <a:t> and maintainable.</a:t>
            </a:r>
            <a:endParaRPr dirty="0"/>
          </a:p>
        </p:txBody>
      </p:sp>
      <p:pic>
        <p:nvPicPr>
          <p:cNvPr id="402" name="Google Shape;402;p53" descr="two"/>
          <p:cNvPicPr preferRelativeResize="0"/>
          <p:nvPr/>
        </p:nvPicPr>
        <p:blipFill rotWithShape="1">
          <a:blip r:embed="rId3">
            <a:alphaModFix/>
          </a:blip>
          <a:srcRect/>
          <a:stretch/>
        </p:blipFill>
        <p:spPr>
          <a:xfrm>
            <a:off x="4502150" y="3463925"/>
            <a:ext cx="4419600" cy="28384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5D1041-503E-4B5E-B236-65B7FC21C73E}"/>
              </a:ext>
            </a:extLst>
          </p:cNvPr>
          <p:cNvSpPr>
            <a:spLocks noGrp="1"/>
          </p:cNvSpPr>
          <p:nvPr>
            <p:ph type="title"/>
          </p:nvPr>
        </p:nvSpPr>
        <p:spPr/>
        <p:txBody>
          <a:bodyPr/>
          <a:lstStyle/>
          <a:p>
            <a:r>
              <a:rPr lang="en-US" dirty="0"/>
              <a:t>Design Principle</a:t>
            </a:r>
          </a:p>
        </p:txBody>
      </p:sp>
      <p:sp>
        <p:nvSpPr>
          <p:cNvPr id="4" name="Content Placeholder 3">
            <a:extLst>
              <a:ext uri="{FF2B5EF4-FFF2-40B4-BE49-F238E27FC236}">
                <a16:creationId xmlns:a16="http://schemas.microsoft.com/office/drawing/2014/main" id="{FE477BEF-9C4C-4BB2-832A-E670D41E945B}"/>
              </a:ext>
            </a:extLst>
          </p:cNvPr>
          <p:cNvSpPr>
            <a:spLocks noGrp="1"/>
          </p:cNvSpPr>
          <p:nvPr>
            <p:ph sz="quarter" idx="13"/>
          </p:nvPr>
        </p:nvSpPr>
        <p:spPr>
          <a:xfrm>
            <a:off x="685330" y="2110563"/>
            <a:ext cx="7772870" cy="3090087"/>
          </a:xfrm>
        </p:spPr>
        <p:txBody>
          <a:bodyPr/>
          <a:lstStyle/>
          <a:p>
            <a:r>
              <a:rPr lang="en-US" dirty="0"/>
              <a:t>Is a basic tool or technique that can be applied to designing or writing code to make that code more maintainable , flexible and extensible.</a:t>
            </a:r>
          </a:p>
        </p:txBody>
      </p:sp>
    </p:spTree>
    <p:extLst>
      <p:ext uri="{BB962C8B-B14F-4D97-AF65-F5344CB8AC3E}">
        <p14:creationId xmlns:p14="http://schemas.microsoft.com/office/powerpoint/2010/main" val="784480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77"/>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Single Responsibility Principle (SRP)</a:t>
            </a:r>
            <a:endParaRPr/>
          </a:p>
        </p:txBody>
      </p:sp>
      <p:sp>
        <p:nvSpPr>
          <p:cNvPr id="573" name="Google Shape;573;p77"/>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0" i="0" u="none">
                <a:solidFill>
                  <a:srgbClr val="4D4D4D"/>
                </a:solidFill>
                <a:latin typeface="Georgia"/>
                <a:ea typeface="Georgia"/>
                <a:cs typeface="Georgia"/>
                <a:sym typeface="Georgia"/>
              </a:rPr>
              <a:t>A class should have a single reason to change.</a:t>
            </a:r>
            <a:endParaRPr/>
          </a:p>
          <a:p>
            <a:pPr marL="285750" lvl="0" indent="-1714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An internet and GUI application is planning to use a modem class which should be able to perform the following – </a:t>
            </a:r>
            <a:endParaRPr/>
          </a:p>
          <a:p>
            <a:pPr marL="746125"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Connect to the server.</a:t>
            </a:r>
            <a:endParaRPr/>
          </a:p>
          <a:p>
            <a:pPr marL="746125"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Disconnect from the server.</a:t>
            </a:r>
            <a:endParaRPr/>
          </a:p>
          <a:p>
            <a:pPr marL="746125"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Send the data to server.</a:t>
            </a:r>
            <a:endParaRPr/>
          </a:p>
          <a:p>
            <a:pPr marL="746125"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Receive data from the server.</a:t>
            </a:r>
            <a:endParaRPr/>
          </a:p>
          <a:p>
            <a:pPr marL="746125"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Draws the shape of the modem.</a:t>
            </a:r>
            <a:endParaRPr/>
          </a:p>
          <a:p>
            <a:pPr marL="746125" lvl="1" indent="-2476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The first four behaviour is required by the internet application while the last is required by the GUI application.</a:t>
            </a:r>
            <a:endParaRPr/>
          </a:p>
        </p:txBody>
      </p:sp>
      <p:pic>
        <p:nvPicPr>
          <p:cNvPr id="574" name="Google Shape;574;p77" descr="modem"/>
          <p:cNvPicPr preferRelativeResize="0"/>
          <p:nvPr/>
        </p:nvPicPr>
        <p:blipFill rotWithShape="1">
          <a:blip r:embed="rId3">
            <a:alphaModFix/>
          </a:blip>
          <a:srcRect/>
          <a:stretch/>
        </p:blipFill>
        <p:spPr>
          <a:xfrm>
            <a:off x="6226175" y="3046412"/>
            <a:ext cx="2359025" cy="2184400"/>
          </a:xfrm>
          <a:prstGeom prst="rect">
            <a:avLst/>
          </a:prstGeom>
          <a:noFill/>
          <a:ln>
            <a:noFill/>
          </a:ln>
        </p:spPr>
      </p:pic>
    </p:spTree>
    <p:extLst>
      <p:ext uri="{BB962C8B-B14F-4D97-AF65-F5344CB8AC3E}">
        <p14:creationId xmlns:p14="http://schemas.microsoft.com/office/powerpoint/2010/main" val="3691231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pic>
        <p:nvPicPr>
          <p:cNvPr id="579" name="Google Shape;579;p78" descr="SNAGHTMLf6dc3a"/>
          <p:cNvPicPr preferRelativeResize="0"/>
          <p:nvPr/>
        </p:nvPicPr>
        <p:blipFill rotWithShape="1">
          <a:blip r:embed="rId3">
            <a:alphaModFix/>
          </a:blip>
          <a:srcRect/>
          <a:stretch/>
        </p:blipFill>
        <p:spPr>
          <a:xfrm>
            <a:off x="2271712" y="287337"/>
            <a:ext cx="4298950" cy="3976687"/>
          </a:xfrm>
          <a:prstGeom prst="rect">
            <a:avLst/>
          </a:prstGeom>
          <a:noFill/>
          <a:ln>
            <a:noFill/>
          </a:ln>
        </p:spPr>
      </p:pic>
      <p:grpSp>
        <p:nvGrpSpPr>
          <p:cNvPr id="580" name="Google Shape;580;p78"/>
          <p:cNvGrpSpPr/>
          <p:nvPr/>
        </p:nvGrpSpPr>
        <p:grpSpPr>
          <a:xfrm>
            <a:off x="6054624" y="4075805"/>
            <a:ext cx="2778227" cy="2248794"/>
            <a:chOff x="6054624" y="4075805"/>
            <a:chExt cx="2778227" cy="2248794"/>
          </a:xfrm>
        </p:grpSpPr>
        <p:grpSp>
          <p:nvGrpSpPr>
            <p:cNvPr id="581" name="Google Shape;581;p78"/>
            <p:cNvGrpSpPr/>
            <p:nvPr/>
          </p:nvGrpSpPr>
          <p:grpSpPr>
            <a:xfrm>
              <a:off x="6464300" y="5135562"/>
              <a:ext cx="2368550" cy="1189037"/>
              <a:chOff x="6677025" y="4873625"/>
              <a:chExt cx="2155825" cy="1450975"/>
            </a:xfrm>
          </p:grpSpPr>
          <p:pic>
            <p:nvPicPr>
              <p:cNvPr id="582" name="Google Shape;582;p78" descr="gui"/>
              <p:cNvPicPr preferRelativeResize="0"/>
              <p:nvPr/>
            </p:nvPicPr>
            <p:blipFill rotWithShape="1">
              <a:blip r:embed="rId4">
                <a:alphaModFix/>
              </a:blip>
              <a:srcRect/>
              <a:stretch/>
            </p:blipFill>
            <p:spPr>
              <a:xfrm>
                <a:off x="6677025" y="4873625"/>
                <a:ext cx="2155825" cy="1450975"/>
              </a:xfrm>
              <a:prstGeom prst="rect">
                <a:avLst/>
              </a:prstGeom>
              <a:noFill/>
              <a:ln>
                <a:noFill/>
              </a:ln>
            </p:spPr>
          </p:pic>
          <p:sp>
            <p:nvSpPr>
              <p:cNvPr id="583" name="Google Shape;583;p78"/>
              <p:cNvSpPr txBox="1"/>
              <p:nvPr/>
            </p:nvSpPr>
            <p:spPr>
              <a:xfrm>
                <a:off x="7050087" y="5183187"/>
                <a:ext cx="1303337" cy="484187"/>
              </a:xfrm>
              <a:prstGeom prst="rect">
                <a:avLst/>
              </a:prstGeom>
              <a:no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
                    <a:srgbClr val="E48312"/>
                  </a:buClr>
                  <a:buSzPts val="2000"/>
                  <a:buFont typeface="Georgia"/>
                  <a:buNone/>
                  <a:tabLst/>
                  <a:defRPr/>
                </a:pPr>
                <a:r>
                  <a:rPr kumimoji="0" lang="en-US" sz="2000" b="1" i="0" u="none" strike="noStrike" kern="1200" cap="none" spc="0" normalizeH="0" baseline="0" noProof="0">
                    <a:ln>
                      <a:noFill/>
                    </a:ln>
                    <a:solidFill>
                      <a:srgbClr val="E48312"/>
                    </a:solidFill>
                    <a:effectLst/>
                    <a:uLnTx/>
                    <a:uFillTx/>
                    <a:latin typeface="Georgia"/>
                    <a:ea typeface="Georgia"/>
                    <a:cs typeface="Georgia"/>
                    <a:sym typeface="Georgia"/>
                  </a:rPr>
                  <a:t>GUI App</a:t>
                </a: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584" name="Google Shape;584;p78"/>
            <p:cNvSpPr/>
            <p:nvPr/>
          </p:nvSpPr>
          <p:spPr>
            <a:xfrm rot="-8100000">
              <a:off x="6315075" y="4149725"/>
              <a:ext cx="620712" cy="993775"/>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000" b="0" i="1" u="none" strike="noStrike" kern="1200" cap="none" spc="0" normalizeH="0" baseline="0" noProof="0">
                <a:ln>
                  <a:noFill/>
                </a:ln>
                <a:solidFill>
                  <a:prstClr val="white"/>
                </a:solidFill>
                <a:effectLst/>
                <a:uLnTx/>
                <a:uFillTx/>
                <a:latin typeface="Georgia"/>
                <a:ea typeface="Georgia"/>
                <a:cs typeface="Georgia"/>
                <a:sym typeface="Georgia"/>
              </a:endParaRPr>
            </a:p>
          </p:txBody>
        </p:sp>
      </p:grpSp>
      <p:grpSp>
        <p:nvGrpSpPr>
          <p:cNvPr id="585" name="Google Shape;585;p78"/>
          <p:cNvGrpSpPr/>
          <p:nvPr/>
        </p:nvGrpSpPr>
        <p:grpSpPr>
          <a:xfrm>
            <a:off x="298450" y="4084536"/>
            <a:ext cx="2194820" cy="2321026"/>
            <a:chOff x="298450" y="4084536"/>
            <a:chExt cx="2194820" cy="2321026"/>
          </a:xfrm>
        </p:grpSpPr>
        <p:grpSp>
          <p:nvGrpSpPr>
            <p:cNvPr id="586" name="Google Shape;586;p78"/>
            <p:cNvGrpSpPr/>
            <p:nvPr/>
          </p:nvGrpSpPr>
          <p:grpSpPr>
            <a:xfrm>
              <a:off x="298450" y="4759325"/>
              <a:ext cx="1928812" cy="1646237"/>
              <a:chOff x="298450" y="4759325"/>
              <a:chExt cx="1928812" cy="1646237"/>
            </a:xfrm>
          </p:grpSpPr>
          <p:pic>
            <p:nvPicPr>
              <p:cNvPr id="587" name="Google Shape;587;p78" descr="connecting-to-internet-from-laptop"/>
              <p:cNvPicPr preferRelativeResize="0"/>
              <p:nvPr/>
            </p:nvPicPr>
            <p:blipFill rotWithShape="1">
              <a:blip r:embed="rId5">
                <a:alphaModFix/>
              </a:blip>
              <a:srcRect/>
              <a:stretch/>
            </p:blipFill>
            <p:spPr>
              <a:xfrm>
                <a:off x="298450" y="4759325"/>
                <a:ext cx="1770062" cy="1646237"/>
              </a:xfrm>
              <a:prstGeom prst="rect">
                <a:avLst/>
              </a:prstGeom>
              <a:noFill/>
              <a:ln>
                <a:noFill/>
              </a:ln>
            </p:spPr>
          </p:pic>
          <p:sp>
            <p:nvSpPr>
              <p:cNvPr id="588" name="Google Shape;588;p78"/>
              <p:cNvSpPr txBox="1"/>
              <p:nvPr/>
            </p:nvSpPr>
            <p:spPr>
              <a:xfrm>
                <a:off x="366712" y="5094287"/>
                <a:ext cx="1860550" cy="396875"/>
              </a:xfrm>
              <a:prstGeom prst="rect">
                <a:avLst/>
              </a:prstGeom>
              <a:noFill/>
              <a:ln>
                <a:noFill/>
              </a:ln>
            </p:spPr>
            <p:txBody>
              <a:bodyPr spcFirstLastPara="1" wrap="square" lIns="91425" tIns="45700" rIns="91425" bIns="45700" anchor="t" anchorCtr="0">
                <a:noAutofit/>
              </a:bodyPr>
              <a:lstStyle/>
              <a:p>
                <a:pPr marL="0" marR="0" lvl="0" indent="0" algn="l" defTabSz="457200" rtl="0" eaLnBrk="1" fontAlgn="auto" latinLnBrk="0" hangingPunct="1">
                  <a:lnSpc>
                    <a:spcPct val="100000"/>
                  </a:lnSpc>
                  <a:spcBef>
                    <a:spcPts val="0"/>
                  </a:spcBef>
                  <a:spcAft>
                    <a:spcPts val="0"/>
                  </a:spcAft>
                  <a:buClr>
                    <a:srgbClr val="E48312"/>
                  </a:buClr>
                  <a:buSzPts val="2000"/>
                  <a:buFont typeface="Georgia"/>
                  <a:buNone/>
                  <a:tabLst/>
                  <a:defRPr/>
                </a:pPr>
                <a:r>
                  <a:rPr kumimoji="0" lang="en-US" sz="2000" b="1" i="0" u="none" strike="noStrike" kern="1200" cap="none" spc="0" normalizeH="0" baseline="0" noProof="0">
                    <a:ln>
                      <a:noFill/>
                    </a:ln>
                    <a:solidFill>
                      <a:srgbClr val="E48312"/>
                    </a:solidFill>
                    <a:effectLst/>
                    <a:uLnTx/>
                    <a:uFillTx/>
                    <a:latin typeface="Georgia"/>
                    <a:ea typeface="Georgia"/>
                    <a:cs typeface="Georgia"/>
                    <a:sym typeface="Georgia"/>
                  </a:rPr>
                  <a:t>Internet App</a:t>
                </a:r>
                <a:endParaRPr kumimoji="0"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sp>
          <p:nvSpPr>
            <p:cNvPr id="589" name="Google Shape;589;p78"/>
            <p:cNvSpPr/>
            <p:nvPr/>
          </p:nvSpPr>
          <p:spPr>
            <a:xfrm rot="-2700000">
              <a:off x="1425575" y="4344987"/>
              <a:ext cx="993775" cy="620712"/>
            </a:xfrm>
            <a:prstGeom prst="rightArrow">
              <a:avLst>
                <a:gd name="adj1" fmla="val 50000"/>
                <a:gd name="adj2" fmla="val 50000"/>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000" b="0" i="1" u="none" strike="noStrike" kern="1200" cap="none" spc="0" normalizeH="0" baseline="0" noProof="0">
                <a:ln>
                  <a:noFill/>
                </a:ln>
                <a:solidFill>
                  <a:prstClr val="white"/>
                </a:solidFill>
                <a:effectLst/>
                <a:uLnTx/>
                <a:uFillTx/>
                <a:latin typeface="Georgia"/>
                <a:ea typeface="Georgia"/>
                <a:cs typeface="Georgia"/>
                <a:sym typeface="Georgia"/>
              </a:endParaRPr>
            </a:p>
          </p:txBody>
        </p:sp>
      </p:grpSp>
      <p:sp>
        <p:nvSpPr>
          <p:cNvPr id="590" name="Google Shape;590;p78"/>
          <p:cNvSpPr txBox="1">
            <a:spLocks noGrp="1"/>
          </p:cNvSpPr>
          <p:nvPr>
            <p:ph type="title"/>
          </p:nvPr>
        </p:nvSpPr>
        <p:spPr>
          <a:xfrm>
            <a:off x="212725" y="392112"/>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2800" b="0" i="0" u="none">
                <a:solidFill>
                  <a:schemeClr val="dk2"/>
                </a:solidFill>
                <a:latin typeface="Georgia"/>
                <a:ea typeface="Georgia"/>
                <a:cs typeface="Georgia"/>
                <a:sym typeface="Georgia"/>
              </a:rPr>
              <a:t>Solution#1</a:t>
            </a:r>
            <a:endParaRPr/>
          </a:p>
        </p:txBody>
      </p:sp>
    </p:spTree>
    <p:extLst>
      <p:ext uri="{BB962C8B-B14F-4D97-AF65-F5344CB8AC3E}">
        <p14:creationId xmlns:p14="http://schemas.microsoft.com/office/powerpoint/2010/main" val="423752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9"/>
                                        </p:tgtEl>
                                        <p:attrNameLst>
                                          <p:attrName>style.visibility</p:attrName>
                                        </p:attrNameLst>
                                      </p:cBhvr>
                                      <p:to>
                                        <p:strVal val="visible"/>
                                      </p:to>
                                    </p:set>
                                    <p:animEffect transition="in" filter="fade">
                                      <p:cBhvr>
                                        <p:cTn id="7" dur="5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7"/>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What is an object?</a:t>
            </a:r>
            <a:endParaRPr/>
          </a:p>
        </p:txBody>
      </p:sp>
      <p:sp>
        <p:nvSpPr>
          <p:cNvPr id="127" name="Google Shape;127;p27"/>
          <p:cNvSpPr txBox="1">
            <a:spLocks noGrp="1"/>
          </p:cNvSpPr>
          <p:nvPr>
            <p:ph idx="1"/>
          </p:nvPr>
        </p:nvSpPr>
        <p:spPr>
          <a:xfrm>
            <a:off x="446087" y="1282700"/>
            <a:ext cx="4729162" cy="5175250"/>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dirty="0">
                <a:solidFill>
                  <a:srgbClr val="4D4D4D"/>
                </a:solidFill>
                <a:latin typeface="Georgia"/>
                <a:ea typeface="Georgia"/>
                <a:cs typeface="Georgia"/>
                <a:sym typeface="Georgia"/>
              </a:rPr>
              <a:t>An object is an instance of a thing.  </a:t>
            </a:r>
            <a:endParaRPr dirty="0"/>
          </a:p>
          <a:p>
            <a:pPr marL="285750" lvl="0" indent="-2857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It is something for which we like to hold information.</a:t>
            </a:r>
            <a:endParaRPr dirty="0"/>
          </a:p>
          <a:p>
            <a:pPr marL="285750" lvl="0" indent="-2857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It can be either concrete or abstract .</a:t>
            </a:r>
            <a:endParaRPr dirty="0"/>
          </a:p>
          <a:p>
            <a:pPr marL="285750" lvl="0" indent="-1841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285750" algn="l" rtl="0">
              <a:lnSpc>
                <a:spcPct val="120000"/>
              </a:lnSpc>
              <a:spcBef>
                <a:spcPts val="360"/>
              </a:spcBef>
              <a:spcAft>
                <a:spcPts val="0"/>
              </a:spcAft>
              <a:buSzPts val="1800"/>
              <a:buChar char="•"/>
            </a:pPr>
            <a:r>
              <a:rPr lang="en-US" sz="1800" b="0" i="0" u="none" dirty="0">
                <a:solidFill>
                  <a:srgbClr val="4D4D4D"/>
                </a:solidFill>
                <a:latin typeface="Georgia"/>
                <a:ea typeface="Georgia"/>
                <a:cs typeface="Georgia"/>
                <a:sym typeface="Georgia"/>
              </a:rPr>
              <a:t>Look around and identify objects:</a:t>
            </a:r>
            <a:endParaRPr dirty="0"/>
          </a:p>
          <a:p>
            <a:pPr marL="742950" lvl="1" indent="-2476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Student, Instructor, Chair, Table</a:t>
            </a:r>
            <a:endParaRPr dirty="0"/>
          </a:p>
          <a:p>
            <a:pPr marL="742950" lvl="1" indent="-1460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285750" algn="l" rtl="0">
              <a:lnSpc>
                <a:spcPct val="120000"/>
              </a:lnSpc>
              <a:spcBef>
                <a:spcPts val="360"/>
              </a:spcBef>
              <a:spcAft>
                <a:spcPts val="0"/>
              </a:spcAft>
              <a:buSzPts val="1800"/>
              <a:buChar char="•"/>
            </a:pPr>
            <a:r>
              <a:rPr lang="en-US" sz="1800" b="0" i="0" u="none" dirty="0">
                <a:solidFill>
                  <a:srgbClr val="4D4D4D"/>
                </a:solidFill>
                <a:latin typeface="Georgia"/>
                <a:ea typeface="Georgia"/>
                <a:cs typeface="Georgia"/>
                <a:sym typeface="Georgia"/>
              </a:rPr>
              <a:t>Objects share two characteristics:</a:t>
            </a:r>
            <a:endParaRPr dirty="0"/>
          </a:p>
          <a:p>
            <a:pPr marL="742950" lvl="1" indent="-2476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They have state.</a:t>
            </a:r>
            <a:endParaRPr dirty="0"/>
          </a:p>
          <a:p>
            <a:pPr marL="742950" lvl="1" indent="-2476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They have behavior.</a:t>
            </a:r>
            <a:endParaRPr dirty="0"/>
          </a:p>
        </p:txBody>
      </p:sp>
      <p:pic>
        <p:nvPicPr>
          <p:cNvPr id="128" name="Google Shape;128;p27" descr="objects"/>
          <p:cNvPicPr preferRelativeResize="0"/>
          <p:nvPr/>
        </p:nvPicPr>
        <p:blipFill rotWithShape="1">
          <a:blip r:embed="rId3">
            <a:alphaModFix/>
          </a:blip>
          <a:srcRect/>
          <a:stretch/>
        </p:blipFill>
        <p:spPr>
          <a:xfrm>
            <a:off x="5133975" y="914400"/>
            <a:ext cx="3781425" cy="5486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Solution#1 | Problems</a:t>
            </a:r>
            <a:endParaRPr/>
          </a:p>
        </p:txBody>
      </p:sp>
      <p:sp>
        <p:nvSpPr>
          <p:cNvPr id="596" name="Google Shape;596;p79"/>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Responsibility means “Reason for a change” (in context of SRP).</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Modem class has the following responsibilities:</a:t>
            </a:r>
            <a:endParaRPr/>
          </a:p>
          <a:p>
            <a:pPr marL="746125" lvl="1" indent="-247650" algn="l"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Connection Related</a:t>
            </a:r>
            <a:endParaRPr/>
          </a:p>
          <a:p>
            <a:pPr marL="746125" lvl="1" indent="-247650" algn="l"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Data Transmission Related</a:t>
            </a:r>
            <a:endParaRPr/>
          </a:p>
          <a:p>
            <a:pPr marL="746125" lvl="1" indent="-247650" algn="l"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Drawing related</a:t>
            </a:r>
            <a:endParaRPr/>
          </a:p>
          <a:p>
            <a:pPr marL="746125" lvl="1" indent="-158750" algn="l"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InternetGUI application will have the access to methods which it does not require. (deployment overhead)</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If only draw method is changed, redeployment required in both the applications.</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spTree>
    <p:extLst>
      <p:ext uri="{BB962C8B-B14F-4D97-AF65-F5344CB8AC3E}">
        <p14:creationId xmlns:p14="http://schemas.microsoft.com/office/powerpoint/2010/main" val="21938213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pic>
        <p:nvPicPr>
          <p:cNvPr id="601" name="Google Shape;601;p80"/>
          <p:cNvPicPr preferRelativeResize="0"/>
          <p:nvPr/>
        </p:nvPicPr>
        <p:blipFill rotWithShape="1">
          <a:blip r:embed="rId3">
            <a:alphaModFix/>
          </a:blip>
          <a:srcRect/>
          <a:stretch/>
        </p:blipFill>
        <p:spPr>
          <a:xfrm>
            <a:off x="5875337" y="465137"/>
            <a:ext cx="2959100" cy="1076325"/>
          </a:xfrm>
          <a:prstGeom prst="rect">
            <a:avLst/>
          </a:prstGeom>
          <a:noFill/>
          <a:ln>
            <a:noFill/>
          </a:ln>
        </p:spPr>
      </p:pic>
      <p:pic>
        <p:nvPicPr>
          <p:cNvPr id="602" name="Google Shape;602;p80" descr="SNAGHTML16fd4cb"/>
          <p:cNvPicPr preferRelativeResize="0"/>
          <p:nvPr/>
        </p:nvPicPr>
        <p:blipFill rotWithShape="1">
          <a:blip r:embed="rId4">
            <a:alphaModFix/>
          </a:blip>
          <a:srcRect/>
          <a:stretch/>
        </p:blipFill>
        <p:spPr>
          <a:xfrm>
            <a:off x="195262" y="211137"/>
            <a:ext cx="5619750" cy="2581275"/>
          </a:xfrm>
          <a:prstGeom prst="rect">
            <a:avLst/>
          </a:prstGeom>
          <a:noFill/>
          <a:ln>
            <a:noFill/>
          </a:ln>
        </p:spPr>
      </p:pic>
      <p:pic>
        <p:nvPicPr>
          <p:cNvPr id="603" name="Google Shape;603;p80" descr="SNAGHTML1703b07"/>
          <p:cNvPicPr preferRelativeResize="0"/>
          <p:nvPr/>
        </p:nvPicPr>
        <p:blipFill rotWithShape="1">
          <a:blip r:embed="rId5">
            <a:alphaModFix/>
          </a:blip>
          <a:srcRect/>
          <a:stretch/>
        </p:blipFill>
        <p:spPr>
          <a:xfrm>
            <a:off x="3621087" y="2387600"/>
            <a:ext cx="5200650" cy="2667000"/>
          </a:xfrm>
          <a:prstGeom prst="rect">
            <a:avLst/>
          </a:prstGeom>
          <a:noFill/>
          <a:ln>
            <a:noFill/>
          </a:ln>
        </p:spPr>
      </p:pic>
      <p:pic>
        <p:nvPicPr>
          <p:cNvPr id="604" name="Google Shape;604;p80" descr="SNAGHTML1710925"/>
          <p:cNvPicPr preferRelativeResize="0"/>
          <p:nvPr/>
        </p:nvPicPr>
        <p:blipFill rotWithShape="1">
          <a:blip r:embed="rId6">
            <a:alphaModFix/>
          </a:blip>
          <a:srcRect/>
          <a:stretch/>
        </p:blipFill>
        <p:spPr>
          <a:xfrm>
            <a:off x="211137" y="4911725"/>
            <a:ext cx="4943475" cy="1543050"/>
          </a:xfrm>
          <a:prstGeom prst="rect">
            <a:avLst/>
          </a:prstGeom>
          <a:noFill/>
          <a:ln>
            <a:noFill/>
          </a:ln>
        </p:spPr>
      </p:pic>
    </p:spTree>
    <p:extLst>
      <p:ext uri="{BB962C8B-B14F-4D97-AF65-F5344CB8AC3E}">
        <p14:creationId xmlns:p14="http://schemas.microsoft.com/office/powerpoint/2010/main" val="385334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2"/>
                                        </p:tgtEl>
                                        <p:attrNameLst>
                                          <p:attrName>style.visibility</p:attrName>
                                        </p:attrNameLst>
                                      </p:cBhvr>
                                      <p:to>
                                        <p:strVal val="visible"/>
                                      </p:to>
                                    </p:set>
                                    <p:animEffect transition="in" filter="fade">
                                      <p:cBhvr>
                                        <p:cTn id="7" dur="500"/>
                                        <p:tgtEl>
                                          <p:spTgt spid="6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3"/>
                                        </p:tgtEl>
                                        <p:attrNameLst>
                                          <p:attrName>style.visibility</p:attrName>
                                        </p:attrNameLst>
                                      </p:cBhvr>
                                      <p:to>
                                        <p:strVal val="visible"/>
                                      </p:to>
                                    </p:set>
                                    <p:animEffect transition="in" filter="fade">
                                      <p:cBhvr>
                                        <p:cTn id="12" dur="500"/>
                                        <p:tgtEl>
                                          <p:spTgt spid="6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
                                        </p:tgtEl>
                                        <p:attrNameLst>
                                          <p:attrName>style.visibility</p:attrName>
                                        </p:attrNameLst>
                                      </p:cBhvr>
                                      <p:to>
                                        <p:strVal val="visible"/>
                                      </p:to>
                                    </p:set>
                                    <p:animEffect transition="in" filter="fade">
                                      <p:cBhvr>
                                        <p:cTn id="17" dur="500"/>
                                        <p:tgtEl>
                                          <p:spTgt spid="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81"/>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Advantages</a:t>
            </a:r>
            <a:endParaRPr/>
          </a:p>
        </p:txBody>
      </p:sp>
      <p:sp>
        <p:nvSpPr>
          <p:cNvPr id="610" name="Google Shape;610;p81"/>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Code complexity reduced.</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Improved Readability.</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Reduced Coupling.</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Code has better chances of cleanly evolving.</a:t>
            </a:r>
            <a:endParaRPr/>
          </a:p>
        </p:txBody>
      </p:sp>
      <p:pic>
        <p:nvPicPr>
          <p:cNvPr id="611" name="Google Shape;611;p81" descr="SingleResponsibilityPrinciple2_71060858"/>
          <p:cNvPicPr preferRelativeResize="0"/>
          <p:nvPr/>
        </p:nvPicPr>
        <p:blipFill rotWithShape="1">
          <a:blip r:embed="rId3">
            <a:alphaModFix/>
          </a:blip>
          <a:srcRect/>
          <a:stretch/>
        </p:blipFill>
        <p:spPr>
          <a:xfrm>
            <a:off x="3176587" y="2938462"/>
            <a:ext cx="5751512" cy="3381375"/>
          </a:xfrm>
          <a:prstGeom prst="rect">
            <a:avLst/>
          </a:prstGeom>
          <a:noFill/>
          <a:ln>
            <a:noFill/>
          </a:ln>
        </p:spPr>
      </p:pic>
    </p:spTree>
    <p:extLst>
      <p:ext uri="{BB962C8B-B14F-4D97-AF65-F5344CB8AC3E}">
        <p14:creationId xmlns:p14="http://schemas.microsoft.com/office/powerpoint/2010/main" val="113677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The Open-Closed Principle (OCP)</a:t>
            </a:r>
            <a:endParaRPr/>
          </a:p>
        </p:txBody>
      </p:sp>
      <p:sp>
        <p:nvSpPr>
          <p:cNvPr id="408" name="Google Shape;408;p54"/>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a:solidFill>
                  <a:srgbClr val="4D4D4D"/>
                </a:solidFill>
                <a:latin typeface="Georgia"/>
                <a:ea typeface="Georgia"/>
                <a:cs typeface="Georgia"/>
                <a:sym typeface="Georgia"/>
              </a:rPr>
              <a:t>A software module (classes) should be </a:t>
            </a:r>
            <a:r>
              <a:rPr lang="en-US" sz="1800" b="1" i="0" u="none">
                <a:solidFill>
                  <a:schemeClr val="accent1"/>
                </a:solidFill>
                <a:latin typeface="Georgia"/>
                <a:ea typeface="Georgia"/>
                <a:cs typeface="Georgia"/>
                <a:sym typeface="Georgia"/>
              </a:rPr>
              <a:t>open for extension</a:t>
            </a:r>
            <a:r>
              <a:rPr lang="en-US" sz="1800" b="1" i="0" u="none">
                <a:solidFill>
                  <a:srgbClr val="4D4D4D"/>
                </a:solidFill>
                <a:latin typeface="Georgia"/>
                <a:ea typeface="Georgia"/>
                <a:cs typeface="Georgia"/>
                <a:sym typeface="Georgia"/>
              </a:rPr>
              <a:t> and </a:t>
            </a:r>
            <a:r>
              <a:rPr lang="en-US" sz="1800" b="1" i="0" u="none">
                <a:solidFill>
                  <a:schemeClr val="accent1"/>
                </a:solidFill>
                <a:latin typeface="Georgia"/>
                <a:ea typeface="Georgia"/>
                <a:cs typeface="Georgia"/>
                <a:sym typeface="Georgia"/>
              </a:rPr>
              <a:t>closed for modification</a:t>
            </a:r>
            <a:r>
              <a:rPr lang="en-US" sz="1800" b="1" i="0" u="none">
                <a:solidFill>
                  <a:srgbClr val="4D4D4D"/>
                </a:solidFill>
                <a:latin typeface="Georgia"/>
                <a:ea typeface="Georgia"/>
                <a:cs typeface="Georgia"/>
                <a:sym typeface="Georgia"/>
              </a:rPr>
              <a:t>.</a:t>
            </a:r>
            <a:endParaRPr/>
          </a:p>
          <a:p>
            <a:pPr marL="285750" lvl="0" indent="-1714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60"/>
              </a:spcBef>
              <a:spcAft>
                <a:spcPts val="0"/>
              </a:spcAft>
              <a:buSzPts val="1800"/>
              <a:buNone/>
            </a:pPr>
            <a:r>
              <a:rPr lang="en-US" sz="1800" b="0" i="0" u="none">
                <a:solidFill>
                  <a:srgbClr val="4D4D4D"/>
                </a:solidFill>
                <a:latin typeface="Georgia"/>
                <a:ea typeface="Georgia"/>
                <a:cs typeface="Georgia"/>
                <a:sym typeface="Georgia"/>
              </a:rPr>
              <a:t>	Design a </a:t>
            </a:r>
            <a:r>
              <a:rPr lang="en-US" sz="1800" b="0" i="1" u="none">
                <a:solidFill>
                  <a:srgbClr val="4D4D4D"/>
                </a:solidFill>
                <a:latin typeface="Georgia"/>
                <a:ea typeface="Georgia"/>
                <a:cs typeface="Georgia"/>
                <a:sym typeface="Georgia"/>
              </a:rPr>
              <a:t>banking application</a:t>
            </a:r>
            <a:r>
              <a:rPr lang="en-US" sz="1800" b="0" i="0" u="none">
                <a:solidFill>
                  <a:srgbClr val="4D4D4D"/>
                </a:solidFill>
                <a:latin typeface="Georgia"/>
                <a:ea typeface="Georgia"/>
                <a:cs typeface="Georgia"/>
                <a:sym typeface="Georgia"/>
              </a:rPr>
              <a:t> in which a particular loan is passed through a </a:t>
            </a:r>
            <a:r>
              <a:rPr lang="en-US" sz="1800" b="0" i="1" u="none">
                <a:solidFill>
                  <a:srgbClr val="4D4D4D"/>
                </a:solidFill>
                <a:latin typeface="Georgia"/>
                <a:ea typeface="Georgia"/>
                <a:cs typeface="Georgia"/>
                <a:sym typeface="Georgia"/>
              </a:rPr>
              <a:t>software module</a:t>
            </a:r>
            <a:r>
              <a:rPr lang="en-US" sz="1800" b="0" i="0" u="none">
                <a:solidFill>
                  <a:srgbClr val="4D4D4D"/>
                </a:solidFill>
                <a:latin typeface="Georgia"/>
                <a:ea typeface="Georgia"/>
                <a:cs typeface="Georgia"/>
                <a:sym typeface="Georgia"/>
              </a:rPr>
              <a:t> for approval. This software module approves the loan only if the balance in the applicant’s bank account is above certain value.</a:t>
            </a:r>
            <a:endParaRPr/>
          </a:p>
          <a:p>
            <a:pPr marL="285750" lvl="0" indent="-285750" algn="just" rtl="0">
              <a:lnSpc>
                <a:spcPct val="120000"/>
              </a:lnSpc>
              <a:spcBef>
                <a:spcPts val="360"/>
              </a:spcBef>
              <a:spcAft>
                <a:spcPts val="0"/>
              </a:spcAft>
              <a:buSzPts val="1800"/>
              <a:buNone/>
            </a:pPr>
            <a:endParaRPr sz="1800" b="0"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171450" algn="l"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a:t>
            </a:r>
            <a:br>
              <a:rPr lang="en-US" sz="3000" b="0" i="0" u="none">
                <a:solidFill>
                  <a:schemeClr val="dk2"/>
                </a:solidFill>
                <a:latin typeface="Georgia"/>
                <a:ea typeface="Georgia"/>
                <a:cs typeface="Georgia"/>
                <a:sym typeface="Georgia"/>
              </a:rPr>
            </a:br>
            <a:endParaRPr/>
          </a:p>
        </p:txBody>
      </p:sp>
      <p:pic>
        <p:nvPicPr>
          <p:cNvPr id="414" name="Google Shape;414;p55" descr="OCP_problem1.bmp"/>
          <p:cNvPicPr preferRelativeResize="0"/>
          <p:nvPr/>
        </p:nvPicPr>
        <p:blipFill rotWithShape="1">
          <a:blip r:embed="rId3">
            <a:alphaModFix/>
          </a:blip>
          <a:srcRect/>
          <a:stretch/>
        </p:blipFill>
        <p:spPr>
          <a:xfrm>
            <a:off x="2335212" y="1704975"/>
            <a:ext cx="4227512" cy="3579812"/>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pic>
        <p:nvPicPr>
          <p:cNvPr id="419" name="Google Shape;419;p56" descr="SNAGHTML93ec2"/>
          <p:cNvPicPr preferRelativeResize="0"/>
          <p:nvPr/>
        </p:nvPicPr>
        <p:blipFill rotWithShape="1">
          <a:blip r:embed="rId3">
            <a:alphaModFix/>
          </a:blip>
          <a:srcRect/>
          <a:stretch/>
        </p:blipFill>
        <p:spPr>
          <a:xfrm>
            <a:off x="214312" y="211137"/>
            <a:ext cx="4452937" cy="4602162"/>
          </a:xfrm>
          <a:prstGeom prst="rect">
            <a:avLst/>
          </a:prstGeom>
          <a:noFill/>
          <a:ln>
            <a:noFill/>
          </a:ln>
        </p:spPr>
      </p:pic>
      <p:pic>
        <p:nvPicPr>
          <p:cNvPr id="420" name="Google Shape;420;p56" descr="SNAGHTMLa059c"/>
          <p:cNvPicPr preferRelativeResize="0"/>
          <p:nvPr/>
        </p:nvPicPr>
        <p:blipFill rotWithShape="1">
          <a:blip r:embed="rId4">
            <a:alphaModFix/>
          </a:blip>
          <a:srcRect/>
          <a:stretch/>
        </p:blipFill>
        <p:spPr>
          <a:xfrm>
            <a:off x="4684712" y="4075112"/>
            <a:ext cx="4459287" cy="2424112"/>
          </a:xfrm>
          <a:prstGeom prst="rect">
            <a:avLst/>
          </a:prstGeom>
          <a:noFill/>
          <a:ln>
            <a:noFill/>
          </a:ln>
        </p:spPr>
      </p:pic>
      <p:pic>
        <p:nvPicPr>
          <p:cNvPr id="421" name="Google Shape;421;p56"/>
          <p:cNvPicPr preferRelativeResize="0"/>
          <p:nvPr/>
        </p:nvPicPr>
        <p:blipFill rotWithShape="1">
          <a:blip r:embed="rId5">
            <a:alphaModFix/>
          </a:blip>
          <a:srcRect/>
          <a:stretch/>
        </p:blipFill>
        <p:spPr>
          <a:xfrm>
            <a:off x="4940300" y="1063625"/>
            <a:ext cx="3716337" cy="12366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
                                        </p:tgtEl>
                                        <p:attrNameLst>
                                          <p:attrName>style.visibility</p:attrName>
                                        </p:attrNameLst>
                                      </p:cBhvr>
                                      <p:to>
                                        <p:strVal val="visible"/>
                                      </p:to>
                                    </p:set>
                                    <p:animEffect transition="in" filter="fade">
                                      <p:cBhvr>
                                        <p:cTn id="7" dur="500"/>
                                        <p:tgtEl>
                                          <p:spTgt spid="4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0"/>
                                        </p:tgtEl>
                                        <p:attrNameLst>
                                          <p:attrName>style.visibility</p:attrName>
                                        </p:attrNameLst>
                                      </p:cBhvr>
                                      <p:to>
                                        <p:strVal val="visible"/>
                                      </p:to>
                                    </p:set>
                                    <p:animEffect transition="in" filter="fade">
                                      <p:cBhvr>
                                        <p:cTn id="12" dur="500"/>
                                        <p:tgtEl>
                                          <p:spTgt spid="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Problem in Solution#1</a:t>
            </a:r>
            <a:endParaRPr/>
          </a:p>
        </p:txBody>
      </p:sp>
      <p:sp>
        <p:nvSpPr>
          <p:cNvPr id="427" name="Google Shape;427;p57"/>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High Coupling between </a:t>
            </a:r>
            <a:r>
              <a:rPr lang="en-US" sz="1600" b="0" i="1" u="none">
                <a:solidFill>
                  <a:srgbClr val="4D4D4D"/>
                </a:solidFill>
                <a:latin typeface="Georgia"/>
                <a:ea typeface="Georgia"/>
                <a:cs typeface="Georgia"/>
                <a:sym typeface="Georgia"/>
              </a:rPr>
              <a:t>LoanRequestHandler</a:t>
            </a:r>
            <a:r>
              <a:rPr lang="en-US" sz="1600" b="0" i="0" u="none">
                <a:solidFill>
                  <a:srgbClr val="4D4D4D"/>
                </a:solidFill>
                <a:latin typeface="Georgia"/>
                <a:ea typeface="Georgia"/>
                <a:cs typeface="Georgia"/>
                <a:sym typeface="Georgia"/>
              </a:rPr>
              <a:t> and </a:t>
            </a:r>
            <a:r>
              <a:rPr lang="en-US" sz="1600" b="0" i="1" u="none">
                <a:solidFill>
                  <a:srgbClr val="4D4D4D"/>
                </a:solidFill>
                <a:latin typeface="Georgia"/>
                <a:ea typeface="Georgia"/>
                <a:cs typeface="Georgia"/>
                <a:sym typeface="Georgia"/>
              </a:rPr>
              <a:t>PersonalLoadValidator</a:t>
            </a:r>
            <a:r>
              <a:rPr lang="en-US" sz="1600" b="0" i="0" u="none">
                <a:solidFill>
                  <a:srgbClr val="4D4D4D"/>
                </a:solidFill>
                <a:latin typeface="Georgia"/>
                <a:ea typeface="Georgia"/>
                <a:cs typeface="Georgia"/>
                <a:sym typeface="Georgia"/>
              </a:rPr>
              <a:t>.</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Every time bank decides to provide a different type of loan, modifications are required in both the classes.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How to solve above design problems?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Avoid the strong coupling between the two classes.</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Abstract the common loan validator and use this abstracted entity in the </a:t>
            </a:r>
            <a:r>
              <a:rPr lang="en-US" sz="1600" b="0" i="1" u="none">
                <a:solidFill>
                  <a:srgbClr val="4D4D4D"/>
                </a:solidFill>
                <a:latin typeface="Georgia"/>
                <a:ea typeface="Georgia"/>
                <a:cs typeface="Georgia"/>
                <a:sym typeface="Georgia"/>
              </a:rPr>
              <a:t>LoanRequestHandler</a:t>
            </a:r>
            <a:r>
              <a:rPr lang="en-US" sz="1600" b="0" i="0" u="none">
                <a:solidFill>
                  <a:srgbClr val="4D4D4D"/>
                </a:solidFill>
                <a:latin typeface="Georgia"/>
                <a:ea typeface="Georgia"/>
                <a:cs typeface="Georgia"/>
                <a:sym typeface="Georgia"/>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animEffect transition="in" filter="fade">
                                      <p:cBhvr>
                                        <p:cTn id="7" dur="500"/>
                                        <p:tgtEl>
                                          <p:spTgt spid="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7">
                                            <p:txEl>
                                              <p:pRg st="1" end="1"/>
                                            </p:txEl>
                                          </p:spTgt>
                                        </p:tgtEl>
                                        <p:attrNameLst>
                                          <p:attrName>style.visibility</p:attrName>
                                        </p:attrNameLst>
                                      </p:cBhvr>
                                      <p:to>
                                        <p:strVal val="visible"/>
                                      </p:to>
                                    </p:set>
                                    <p:animEffect transition="in" filter="fade">
                                      <p:cBhvr>
                                        <p:cTn id="12" dur="500"/>
                                        <p:tgtEl>
                                          <p:spTgt spid="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7">
                                            <p:txEl>
                                              <p:pRg st="2" end="2"/>
                                            </p:txEl>
                                          </p:spTgt>
                                        </p:tgtEl>
                                        <p:attrNameLst>
                                          <p:attrName>style.visibility</p:attrName>
                                        </p:attrNameLst>
                                      </p:cBhvr>
                                      <p:to>
                                        <p:strVal val="visible"/>
                                      </p:to>
                                    </p:set>
                                    <p:animEffect transition="in" filter="fade">
                                      <p:cBhvr>
                                        <p:cTn id="17" dur="500"/>
                                        <p:tgtEl>
                                          <p:spTgt spid="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7">
                                            <p:txEl>
                                              <p:pRg st="3" end="3"/>
                                            </p:txEl>
                                          </p:spTgt>
                                        </p:tgtEl>
                                        <p:attrNameLst>
                                          <p:attrName>style.visibility</p:attrName>
                                        </p:attrNameLst>
                                      </p:cBhvr>
                                      <p:to>
                                        <p:strVal val="visible"/>
                                      </p:to>
                                    </p:set>
                                    <p:animEffect transition="in" filter="fade">
                                      <p:cBhvr>
                                        <p:cTn id="22" dur="500"/>
                                        <p:tgtEl>
                                          <p:spTgt spid="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27">
                                            <p:txEl>
                                              <p:pRg st="4" end="4"/>
                                            </p:txEl>
                                          </p:spTgt>
                                        </p:tgtEl>
                                        <p:attrNameLst>
                                          <p:attrName>style.visibility</p:attrName>
                                        </p:attrNameLst>
                                      </p:cBhvr>
                                      <p:to>
                                        <p:strVal val="visible"/>
                                      </p:to>
                                    </p:set>
                                    <p:animEffect transition="in" filter="fade">
                                      <p:cBhvr>
                                        <p:cTn id="27" dur="500"/>
                                        <p:tgtEl>
                                          <p:spTgt spid="4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27">
                                            <p:txEl>
                                              <p:pRg st="5" end="5"/>
                                            </p:txEl>
                                          </p:spTgt>
                                        </p:tgtEl>
                                        <p:attrNameLst>
                                          <p:attrName>style.visibility</p:attrName>
                                        </p:attrNameLst>
                                      </p:cBhvr>
                                      <p:to>
                                        <p:strVal val="visible"/>
                                      </p:to>
                                    </p:set>
                                    <p:animEffect transition="in" filter="fade">
                                      <p:cBhvr>
                                        <p:cTn id="32" dur="500"/>
                                        <p:tgtEl>
                                          <p:spTgt spid="42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27">
                                            <p:txEl>
                                              <p:pRg st="6" end="6"/>
                                            </p:txEl>
                                          </p:spTgt>
                                        </p:tgtEl>
                                        <p:attrNameLst>
                                          <p:attrName>style.visibility</p:attrName>
                                        </p:attrNameLst>
                                      </p:cBhvr>
                                      <p:to>
                                        <p:strVal val="visible"/>
                                      </p:to>
                                    </p:set>
                                    <p:animEffect transition="in" filter="fade">
                                      <p:cBhvr>
                                        <p:cTn id="37" dur="500"/>
                                        <p:tgtEl>
                                          <p:spTgt spid="42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27">
                                            <p:txEl>
                                              <p:pRg st="7" end="7"/>
                                            </p:txEl>
                                          </p:spTgt>
                                        </p:tgtEl>
                                        <p:attrNameLst>
                                          <p:attrName>style.visibility</p:attrName>
                                        </p:attrNameLst>
                                      </p:cBhvr>
                                      <p:to>
                                        <p:strVal val="visible"/>
                                      </p:to>
                                    </p:set>
                                    <p:animEffect transition="in" filter="fade">
                                      <p:cBhvr>
                                        <p:cTn id="42" dur="500"/>
                                        <p:tgtEl>
                                          <p:spTgt spid="4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 (Solution)</a:t>
            </a:r>
            <a:endParaRPr/>
          </a:p>
        </p:txBody>
      </p:sp>
      <p:pic>
        <p:nvPicPr>
          <p:cNvPr id="433" name="Google Shape;433;p58" descr="OCP_soln.bmp"/>
          <p:cNvPicPr preferRelativeResize="0"/>
          <p:nvPr/>
        </p:nvPicPr>
        <p:blipFill rotWithShape="1">
          <a:blip r:embed="rId3">
            <a:alphaModFix/>
          </a:blip>
          <a:srcRect/>
          <a:stretch/>
        </p:blipFill>
        <p:spPr>
          <a:xfrm>
            <a:off x="2009775" y="1414462"/>
            <a:ext cx="5124450" cy="4029075"/>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pic>
        <p:nvPicPr>
          <p:cNvPr id="438" name="Google Shape;438;p59" descr="SNAGHTML3e5258"/>
          <p:cNvPicPr preferRelativeResize="0"/>
          <p:nvPr/>
        </p:nvPicPr>
        <p:blipFill rotWithShape="1">
          <a:blip r:embed="rId3">
            <a:alphaModFix/>
          </a:blip>
          <a:srcRect/>
          <a:stretch/>
        </p:blipFill>
        <p:spPr>
          <a:xfrm>
            <a:off x="279400" y="350837"/>
            <a:ext cx="4962525" cy="866775"/>
          </a:xfrm>
          <a:prstGeom prst="rect">
            <a:avLst/>
          </a:prstGeom>
          <a:noFill/>
          <a:ln>
            <a:noFill/>
          </a:ln>
        </p:spPr>
      </p:pic>
      <p:pic>
        <p:nvPicPr>
          <p:cNvPr id="439" name="Google Shape;439;p59" descr="SNAGHTML421ba5"/>
          <p:cNvPicPr preferRelativeResize="0"/>
          <p:nvPr/>
        </p:nvPicPr>
        <p:blipFill rotWithShape="1">
          <a:blip r:embed="rId4">
            <a:alphaModFix/>
          </a:blip>
          <a:srcRect/>
          <a:stretch/>
        </p:blipFill>
        <p:spPr>
          <a:xfrm>
            <a:off x="228600" y="3298825"/>
            <a:ext cx="5553075" cy="3314700"/>
          </a:xfrm>
          <a:prstGeom prst="rect">
            <a:avLst/>
          </a:prstGeom>
          <a:noFill/>
          <a:ln>
            <a:noFill/>
          </a:ln>
        </p:spPr>
      </p:pic>
      <p:pic>
        <p:nvPicPr>
          <p:cNvPr id="440" name="Google Shape;440;p59" descr="SNAGHTML3f44b7"/>
          <p:cNvPicPr preferRelativeResize="0"/>
          <p:nvPr/>
        </p:nvPicPr>
        <p:blipFill rotWithShape="1">
          <a:blip r:embed="rId5">
            <a:alphaModFix/>
          </a:blip>
          <a:srcRect/>
          <a:stretch/>
        </p:blipFill>
        <p:spPr>
          <a:xfrm>
            <a:off x="3268662" y="1241425"/>
            <a:ext cx="5638800" cy="2638425"/>
          </a:xfrm>
          <a:prstGeom prst="rect">
            <a:avLst/>
          </a:prstGeom>
          <a:noFill/>
          <a:ln>
            <a:noFill/>
          </a:ln>
        </p:spPr>
      </p:pic>
      <p:pic>
        <p:nvPicPr>
          <p:cNvPr id="441" name="Google Shape;441;p59"/>
          <p:cNvPicPr preferRelativeResize="0"/>
          <p:nvPr/>
        </p:nvPicPr>
        <p:blipFill rotWithShape="1">
          <a:blip r:embed="rId6">
            <a:alphaModFix/>
          </a:blip>
          <a:srcRect/>
          <a:stretch/>
        </p:blipFill>
        <p:spPr>
          <a:xfrm>
            <a:off x="5892800" y="4516437"/>
            <a:ext cx="2959100" cy="107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8"/>
                                        </p:tgtEl>
                                        <p:attrNameLst>
                                          <p:attrName>style.visibility</p:attrName>
                                        </p:attrNameLst>
                                      </p:cBhvr>
                                      <p:to>
                                        <p:strVal val="visible"/>
                                      </p:to>
                                    </p:set>
                                    <p:animEffect transition="in" filter="fade">
                                      <p:cBhvr>
                                        <p:cTn id="7" dur="500"/>
                                        <p:tgtEl>
                                          <p:spTgt spid="4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500"/>
                                        <p:tgtEl>
                                          <p:spTgt spid="4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9"/>
                                        </p:tgtEl>
                                        <p:attrNameLst>
                                          <p:attrName>style.visibility</p:attrName>
                                        </p:attrNameLst>
                                      </p:cBhvr>
                                      <p:to>
                                        <p:strVal val="visible"/>
                                      </p:to>
                                    </p:set>
                                    <p:animEffect transition="in" filter="fade">
                                      <p:cBhvr>
                                        <p:cTn id="17" dur="5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Benefits and Usage</a:t>
            </a:r>
            <a:endParaRPr/>
          </a:p>
        </p:txBody>
      </p:sp>
      <p:sp>
        <p:nvSpPr>
          <p:cNvPr id="447" name="Google Shape;447;p60"/>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Low Coupling between </a:t>
            </a:r>
            <a:r>
              <a:rPr lang="en-US" sz="1600" b="0" i="1" u="none">
                <a:solidFill>
                  <a:srgbClr val="4D4D4D"/>
                </a:solidFill>
                <a:latin typeface="Georgia"/>
                <a:ea typeface="Georgia"/>
                <a:cs typeface="Georgia"/>
                <a:sym typeface="Georgia"/>
              </a:rPr>
              <a:t>LoanRequestHandler</a:t>
            </a:r>
            <a:r>
              <a:rPr lang="en-US" sz="1600" b="0" i="0" u="none">
                <a:solidFill>
                  <a:srgbClr val="4D4D4D"/>
                </a:solidFill>
                <a:latin typeface="Georgia"/>
                <a:ea typeface="Georgia"/>
                <a:cs typeface="Georgia"/>
                <a:sym typeface="Georgia"/>
              </a:rPr>
              <a:t> and </a:t>
            </a:r>
            <a:r>
              <a:rPr lang="en-US" sz="1600" b="0" i="1" u="none">
                <a:solidFill>
                  <a:srgbClr val="4D4D4D"/>
                </a:solidFill>
                <a:latin typeface="Georgia"/>
                <a:ea typeface="Georgia"/>
                <a:cs typeface="Georgia"/>
                <a:sym typeface="Georgia"/>
              </a:rPr>
              <a:t>PersonalLoadValidator</a:t>
            </a:r>
            <a:r>
              <a:rPr lang="en-US" sz="1600" b="0" i="0" u="none">
                <a:solidFill>
                  <a:srgbClr val="4D4D4D"/>
                </a:solidFill>
                <a:latin typeface="Georgia"/>
                <a:ea typeface="Georgia"/>
                <a:cs typeface="Georgia"/>
                <a:sym typeface="Georgia"/>
              </a:rPr>
              <a:t>.</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No modification required in </a:t>
            </a:r>
            <a:r>
              <a:rPr lang="en-US" sz="1600" b="0" i="1" u="none">
                <a:solidFill>
                  <a:srgbClr val="4D4D4D"/>
                </a:solidFill>
                <a:latin typeface="Georgia"/>
                <a:ea typeface="Georgia"/>
                <a:cs typeface="Georgia"/>
                <a:sym typeface="Georgia"/>
              </a:rPr>
              <a:t>LoanRequestHandler</a:t>
            </a:r>
            <a:r>
              <a:rPr lang="en-US" sz="1600" b="0" i="0" u="none">
                <a:solidFill>
                  <a:srgbClr val="4D4D4D"/>
                </a:solidFill>
                <a:latin typeface="Georgia"/>
                <a:ea typeface="Georgia"/>
                <a:cs typeface="Georgia"/>
                <a:sym typeface="Georgia"/>
              </a:rPr>
              <a:t> to handle different types of loan in future.</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448" name="Google Shape;448;p60" descr="OpenClosedPrinciple2_2C596E17"/>
          <p:cNvPicPr preferRelativeResize="0"/>
          <p:nvPr/>
        </p:nvPicPr>
        <p:blipFill rotWithShape="1">
          <a:blip r:embed="rId3">
            <a:alphaModFix/>
          </a:blip>
          <a:srcRect/>
          <a:stretch/>
        </p:blipFill>
        <p:spPr>
          <a:xfrm>
            <a:off x="4184650" y="2590800"/>
            <a:ext cx="4743450" cy="3794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8"/>
                                        </p:tgtEl>
                                        <p:attrNameLst>
                                          <p:attrName>style.visibility</p:attrName>
                                        </p:attrNameLst>
                                      </p:cBhvr>
                                      <p:to>
                                        <p:strVal val="visible"/>
                                      </p:to>
                                    </p:set>
                                    <p:animEffect transition="in" filter="fade">
                                      <p:cBhvr>
                                        <p:cTn id="7" dur="500"/>
                                        <p:tgtEl>
                                          <p:spTgt spid="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What is a class?</a:t>
            </a:r>
            <a:endParaRPr/>
          </a:p>
        </p:txBody>
      </p:sp>
      <p:sp>
        <p:nvSpPr>
          <p:cNvPr id="134" name="Google Shape;134;p28"/>
          <p:cNvSpPr txBox="1">
            <a:spLocks noGrp="1"/>
          </p:cNvSpPr>
          <p:nvPr>
            <p:ph type="body" idx="1"/>
          </p:nvPr>
        </p:nvSpPr>
        <p:spPr>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A class is a blueprint from which individual objects are created.</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For ex. All the actors are built from the same set of blueprints and contain the same components.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Things an object knows about itself </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Instance Variables (State)</a:t>
            </a:r>
            <a:endParaRPr/>
          </a:p>
          <a:p>
            <a:pPr marL="742950" lvl="1" indent="-1587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Things an object can do</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Methods (Behavior)</a:t>
            </a:r>
            <a:endParaRPr/>
          </a:p>
        </p:txBody>
      </p:sp>
      <p:pic>
        <p:nvPicPr>
          <p:cNvPr id="140" name="Google Shape;140;p28"/>
          <p:cNvPicPr preferRelativeResize="0">
            <a:picLocks noGrp="1"/>
          </p:cNvPicPr>
          <p:nvPr>
            <p:ph type="body" idx="2"/>
          </p:nvPr>
        </p:nvPicPr>
        <p:blipFill rotWithShape="1">
          <a:blip r:embed="rId3">
            <a:alphaModFix/>
          </a:blip>
          <a:srcRect/>
          <a:stretch/>
        </p:blipFill>
        <p:spPr>
          <a:xfrm>
            <a:off x="4495800" y="1752600"/>
            <a:ext cx="3200400" cy="3076575"/>
          </a:xfrm>
          <a:prstGeom prst="rect">
            <a:avLst/>
          </a:prstGeom>
          <a:noFill/>
          <a:ln>
            <a:noFill/>
          </a:ln>
        </p:spPr>
      </p:pic>
      <p:pic>
        <p:nvPicPr>
          <p:cNvPr id="135" name="Google Shape;135;p28" descr="aamirkhan"/>
          <p:cNvPicPr preferRelativeResize="0"/>
          <p:nvPr/>
        </p:nvPicPr>
        <p:blipFill rotWithShape="1">
          <a:blip r:embed="rId4">
            <a:alphaModFix/>
          </a:blip>
          <a:srcRect/>
          <a:stretch/>
        </p:blipFill>
        <p:spPr>
          <a:xfrm>
            <a:off x="6019800" y="4876800"/>
            <a:ext cx="1447800" cy="1524000"/>
          </a:xfrm>
          <a:prstGeom prst="rect">
            <a:avLst/>
          </a:prstGeom>
          <a:noFill/>
          <a:ln>
            <a:noFill/>
          </a:ln>
        </p:spPr>
      </p:pic>
      <p:pic>
        <p:nvPicPr>
          <p:cNvPr id="136" name="Google Shape;136;p28" descr="tomCruise"/>
          <p:cNvPicPr preferRelativeResize="0"/>
          <p:nvPr/>
        </p:nvPicPr>
        <p:blipFill rotWithShape="1">
          <a:blip r:embed="rId5">
            <a:alphaModFix/>
          </a:blip>
          <a:srcRect/>
          <a:stretch/>
        </p:blipFill>
        <p:spPr>
          <a:xfrm>
            <a:off x="4495800" y="3886200"/>
            <a:ext cx="1435100" cy="1625600"/>
          </a:xfrm>
          <a:prstGeom prst="rect">
            <a:avLst/>
          </a:prstGeom>
          <a:noFill/>
          <a:ln>
            <a:noFill/>
          </a:ln>
        </p:spPr>
      </p:pic>
      <p:pic>
        <p:nvPicPr>
          <p:cNvPr id="137" name="Google Shape;137;p28" descr="Shah-Rukh"/>
          <p:cNvPicPr preferRelativeResize="0"/>
          <p:nvPr/>
        </p:nvPicPr>
        <p:blipFill rotWithShape="1">
          <a:blip r:embed="rId6">
            <a:alphaModFix/>
          </a:blip>
          <a:srcRect/>
          <a:stretch/>
        </p:blipFill>
        <p:spPr>
          <a:xfrm>
            <a:off x="7620000" y="4114800"/>
            <a:ext cx="1371600" cy="1454150"/>
          </a:xfrm>
          <a:prstGeom prst="rect">
            <a:avLst/>
          </a:prstGeom>
          <a:noFill/>
          <a:ln>
            <a:noFill/>
          </a:ln>
        </p:spPr>
      </p:pic>
      <p:sp>
        <p:nvSpPr>
          <p:cNvPr id="138" name="Google Shape;138;p28"/>
          <p:cNvSpPr txBox="1"/>
          <p:nvPr/>
        </p:nvSpPr>
        <p:spPr>
          <a:xfrm>
            <a:off x="7604125" y="2451100"/>
            <a:ext cx="130175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Georgia"/>
              <a:buNone/>
            </a:pPr>
            <a:r>
              <a:rPr lang="en-US" sz="2000" b="0" i="1" u="none">
                <a:solidFill>
                  <a:schemeClr val="accent1"/>
                </a:solidFill>
                <a:latin typeface="Georgia"/>
                <a:ea typeface="Georgia"/>
                <a:cs typeface="Georgia"/>
                <a:sym typeface="Georgia"/>
              </a:rPr>
              <a:t>One Class</a:t>
            </a:r>
            <a:endParaRPr/>
          </a:p>
        </p:txBody>
      </p:sp>
      <p:sp>
        <p:nvSpPr>
          <p:cNvPr id="139" name="Google Shape;139;p28"/>
          <p:cNvSpPr txBox="1"/>
          <p:nvPr/>
        </p:nvSpPr>
        <p:spPr>
          <a:xfrm>
            <a:off x="7389812" y="5791200"/>
            <a:ext cx="1754187"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Georgia"/>
              <a:buNone/>
            </a:pPr>
            <a:r>
              <a:rPr lang="en-US" sz="2000" b="0" i="1" u="none">
                <a:solidFill>
                  <a:schemeClr val="accent1"/>
                </a:solidFill>
                <a:latin typeface="Georgia"/>
                <a:ea typeface="Georgia"/>
                <a:cs typeface="Georgia"/>
                <a:sym typeface="Georgia"/>
              </a:rPr>
              <a:t>Many Objects</a:t>
            </a:r>
            <a:endParaRPr/>
          </a:p>
        </p:txBody>
      </p:sp>
      <p:grpSp>
        <p:nvGrpSpPr>
          <p:cNvPr id="141" name="Google Shape;141;p28"/>
          <p:cNvGrpSpPr/>
          <p:nvPr/>
        </p:nvGrpSpPr>
        <p:grpSpPr>
          <a:xfrm>
            <a:off x="6359525" y="3022600"/>
            <a:ext cx="1947862" cy="874712"/>
            <a:chOff x="6359525" y="3022600"/>
            <a:chExt cx="2728912" cy="935037"/>
          </a:xfrm>
        </p:grpSpPr>
        <p:cxnSp>
          <p:nvCxnSpPr>
            <p:cNvPr id="142" name="Google Shape;142;p28"/>
            <p:cNvCxnSpPr/>
            <p:nvPr/>
          </p:nvCxnSpPr>
          <p:spPr>
            <a:xfrm rot="10800000">
              <a:off x="6359525" y="3022600"/>
              <a:ext cx="377825" cy="935037"/>
            </a:xfrm>
            <a:prstGeom prst="straightConnector1">
              <a:avLst/>
            </a:prstGeom>
            <a:noFill/>
            <a:ln w="9525" cap="flat" cmpd="sng">
              <a:solidFill>
                <a:schemeClr val="dk1"/>
              </a:solidFill>
              <a:prstDash val="solid"/>
              <a:miter lim="800000"/>
              <a:headEnd type="none" w="med" len="med"/>
              <a:tailEnd type="triangle" w="med" len="med"/>
            </a:ln>
          </p:spPr>
        </p:cxnSp>
        <p:sp>
          <p:nvSpPr>
            <p:cNvPr id="143" name="Google Shape;143;p28"/>
            <p:cNvSpPr txBox="1"/>
            <p:nvPr/>
          </p:nvSpPr>
          <p:spPr>
            <a:xfrm>
              <a:off x="6586537" y="3225800"/>
              <a:ext cx="2501900" cy="425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1864"/>
                </a:buClr>
                <a:buSzPts val="2000"/>
                <a:buFont typeface="Georgia"/>
                <a:buNone/>
              </a:pPr>
              <a:r>
                <a:rPr lang="en-US" sz="2000" b="1" i="1" u="none">
                  <a:solidFill>
                    <a:srgbClr val="001864"/>
                  </a:solidFill>
                  <a:latin typeface="Georgia"/>
                  <a:ea typeface="Georgia"/>
                  <a:cs typeface="Georgia"/>
                  <a:sym typeface="Georgia"/>
                </a:rPr>
                <a:t>Operates on</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Liskov’s Substitution Principle (LSP)</a:t>
            </a:r>
            <a:endParaRPr/>
          </a:p>
        </p:txBody>
      </p:sp>
      <p:sp>
        <p:nvSpPr>
          <p:cNvPr id="454" name="Google Shape;454;p61"/>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a:solidFill>
                  <a:srgbClr val="4D4D4D"/>
                </a:solidFill>
                <a:latin typeface="Georgia"/>
                <a:ea typeface="Georgia"/>
                <a:cs typeface="Georgia"/>
                <a:sym typeface="Georgia"/>
              </a:rPr>
              <a:t>Subtypes must be </a:t>
            </a:r>
            <a:r>
              <a:rPr lang="en-US" sz="1800" b="1" i="0" u="none">
                <a:solidFill>
                  <a:schemeClr val="accent1"/>
                </a:solidFill>
                <a:latin typeface="Georgia"/>
                <a:ea typeface="Georgia"/>
                <a:cs typeface="Georgia"/>
                <a:sym typeface="Georgia"/>
              </a:rPr>
              <a:t>completely</a:t>
            </a:r>
            <a:r>
              <a:rPr lang="en-US" sz="1800" b="1" i="0" u="none">
                <a:solidFill>
                  <a:srgbClr val="4D4D4D"/>
                </a:solidFill>
                <a:latin typeface="Georgia"/>
                <a:ea typeface="Georgia"/>
                <a:cs typeface="Georgia"/>
                <a:sym typeface="Georgia"/>
              </a:rPr>
              <a:t> substitutable for their base types.</a:t>
            </a:r>
            <a:endParaRPr/>
          </a:p>
          <a:p>
            <a:pPr marL="285750" lvl="0" indent="-1714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60"/>
              </a:spcBef>
              <a:spcAft>
                <a:spcPts val="0"/>
              </a:spcAft>
              <a:buSzPts val="1800"/>
              <a:buNone/>
            </a:pPr>
            <a:r>
              <a:rPr lang="en-US" sz="1800" b="1" i="0" u="none">
                <a:solidFill>
                  <a:srgbClr val="4D4D4D"/>
                </a:solidFill>
                <a:latin typeface="Georgia"/>
                <a:ea typeface="Georgia"/>
                <a:cs typeface="Georgia"/>
                <a:sym typeface="Georgia"/>
              </a:rPr>
              <a:t>	</a:t>
            </a:r>
            <a:r>
              <a:rPr lang="en-US" sz="1600" b="0" i="0" u="none">
                <a:solidFill>
                  <a:srgbClr val="4D4D4D"/>
                </a:solidFill>
                <a:latin typeface="Georgia"/>
                <a:ea typeface="Georgia"/>
                <a:cs typeface="Georgia"/>
                <a:sym typeface="Georgia"/>
              </a:rPr>
              <a:t>A bank manages two types of accounts – Current Account and Timed Current Accounts. The current account can be closed only if the balance on that account is positive. To close timed current account, the balance needs to be positive and it needs to be open for at least 6 months.</a:t>
            </a:r>
            <a:r>
              <a:rPr lang="en-US" sz="1600" b="1" i="0" u="none">
                <a:solidFill>
                  <a:srgbClr val="4D4D4D"/>
                </a:solidFill>
                <a:latin typeface="Georgia"/>
                <a:ea typeface="Georgia"/>
                <a:cs typeface="Georgia"/>
                <a:sym typeface="Georgia"/>
              </a:rPr>
              <a:t>  </a:t>
            </a:r>
            <a:r>
              <a:rPr lang="en-US" sz="1600" b="0" i="0" u="none">
                <a:solidFill>
                  <a:srgbClr val="4D4D4D"/>
                </a:solidFill>
                <a:latin typeface="Georgia"/>
                <a:ea typeface="Georgia"/>
                <a:cs typeface="Georgia"/>
                <a:sym typeface="Georgia"/>
              </a:rPr>
              <a:t>The Timed Current Accounts give additional 1% interest. Design the classes.</a:t>
            </a:r>
            <a:endParaRPr/>
          </a:p>
          <a:p>
            <a:pPr marL="285750" lvl="0" indent="-285750" algn="just" rtl="0">
              <a:lnSpc>
                <a:spcPct val="120000"/>
              </a:lnSpc>
              <a:spcBef>
                <a:spcPts val="360"/>
              </a:spcBef>
              <a:spcAft>
                <a:spcPts val="0"/>
              </a:spcAft>
              <a:buSzPts val="1800"/>
              <a:buNone/>
            </a:pPr>
            <a:r>
              <a:rPr lang="en-US" sz="1800" b="0" i="0" u="none">
                <a:solidFill>
                  <a:srgbClr val="4D4D4D"/>
                </a:solidFill>
                <a:latin typeface="Georgia"/>
                <a:ea typeface="Georgia"/>
                <a:cs typeface="Georgia"/>
                <a:sym typeface="Georgia"/>
              </a:rPr>
              <a:t>	</a:t>
            </a: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Some Facts:</a:t>
            </a:r>
            <a:endParaRPr/>
          </a:p>
          <a:p>
            <a:pPr marL="742950" lvl="1" indent="-247650" algn="just" rtl="0">
              <a:lnSpc>
                <a:spcPct val="120000"/>
              </a:lnSpc>
              <a:spcBef>
                <a:spcPts val="320"/>
              </a:spcBef>
              <a:spcAft>
                <a:spcPts val="0"/>
              </a:spcAft>
              <a:buSzPts val="1600"/>
              <a:buChar char="•"/>
            </a:pPr>
            <a:r>
              <a:rPr lang="en-US" sz="1600" b="0" i="0" u="none">
                <a:solidFill>
                  <a:schemeClr val="accent1"/>
                </a:solidFill>
                <a:latin typeface="Georgia"/>
                <a:ea typeface="Georgia"/>
                <a:cs typeface="Georgia"/>
                <a:sym typeface="Georgia"/>
              </a:rPr>
              <a:t>All methods except closing an Account and calculating interest rate are same.</a:t>
            </a:r>
            <a:endParaRPr/>
          </a:p>
          <a:p>
            <a:pPr marL="285750" lvl="0" indent="-184150" algn="l" rtl="0">
              <a:lnSpc>
                <a:spcPct val="120000"/>
              </a:lnSpc>
              <a:spcBef>
                <a:spcPts val="320"/>
              </a:spcBef>
              <a:spcAft>
                <a:spcPts val="0"/>
              </a:spcAft>
              <a:buSzPts val="1600"/>
              <a:buNone/>
            </a:pPr>
            <a:endParaRPr sz="1600" b="0" i="0" u="none">
              <a:solidFill>
                <a:schemeClr val="accent1"/>
              </a:solidFill>
              <a:latin typeface="Georgia"/>
              <a:ea typeface="Georgia"/>
              <a:cs typeface="Georgia"/>
              <a:sym typeface="Georgi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2"/>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a:t>
            </a:r>
            <a:br>
              <a:rPr lang="en-US" sz="3000" b="0" i="0" u="none">
                <a:solidFill>
                  <a:schemeClr val="dk2"/>
                </a:solidFill>
                <a:latin typeface="Georgia"/>
                <a:ea typeface="Georgia"/>
                <a:cs typeface="Georgia"/>
                <a:sym typeface="Georgia"/>
              </a:rPr>
            </a:br>
            <a:endParaRPr/>
          </a:p>
        </p:txBody>
      </p:sp>
      <p:pic>
        <p:nvPicPr>
          <p:cNvPr id="460" name="Google Shape;460;p62" descr="LSP_problem1.bmp"/>
          <p:cNvPicPr preferRelativeResize="0"/>
          <p:nvPr/>
        </p:nvPicPr>
        <p:blipFill rotWithShape="1">
          <a:blip r:embed="rId3">
            <a:alphaModFix/>
          </a:blip>
          <a:srcRect/>
          <a:stretch/>
        </p:blipFill>
        <p:spPr>
          <a:xfrm>
            <a:off x="2433637" y="1509712"/>
            <a:ext cx="3663950" cy="3711575"/>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pic>
        <p:nvPicPr>
          <p:cNvPr id="465" name="Google Shape;465;p63" descr="SNAGHTML10194ac"/>
          <p:cNvPicPr preferRelativeResize="0"/>
          <p:nvPr/>
        </p:nvPicPr>
        <p:blipFill rotWithShape="1">
          <a:blip r:embed="rId3">
            <a:alphaModFix/>
          </a:blip>
          <a:srcRect/>
          <a:stretch/>
        </p:blipFill>
        <p:spPr>
          <a:xfrm>
            <a:off x="0" y="261937"/>
            <a:ext cx="4954587" cy="3776662"/>
          </a:xfrm>
          <a:prstGeom prst="rect">
            <a:avLst/>
          </a:prstGeom>
          <a:noFill/>
          <a:ln>
            <a:noFill/>
          </a:ln>
        </p:spPr>
      </p:pic>
      <p:pic>
        <p:nvPicPr>
          <p:cNvPr id="466" name="Google Shape;466;p63"/>
          <p:cNvPicPr preferRelativeResize="0"/>
          <p:nvPr/>
        </p:nvPicPr>
        <p:blipFill rotWithShape="1">
          <a:blip r:embed="rId4">
            <a:alphaModFix/>
          </a:blip>
          <a:srcRect/>
          <a:stretch/>
        </p:blipFill>
        <p:spPr>
          <a:xfrm>
            <a:off x="5346700" y="881062"/>
            <a:ext cx="3519487" cy="1073150"/>
          </a:xfrm>
          <a:prstGeom prst="rect">
            <a:avLst/>
          </a:prstGeom>
          <a:noFill/>
          <a:ln>
            <a:noFill/>
          </a:ln>
        </p:spPr>
      </p:pic>
      <p:pic>
        <p:nvPicPr>
          <p:cNvPr id="467" name="Google Shape;467;p63" descr="SNAGHTML100c287"/>
          <p:cNvPicPr preferRelativeResize="0"/>
          <p:nvPr/>
        </p:nvPicPr>
        <p:blipFill rotWithShape="1">
          <a:blip r:embed="rId5">
            <a:alphaModFix/>
          </a:blip>
          <a:srcRect/>
          <a:stretch/>
        </p:blipFill>
        <p:spPr>
          <a:xfrm>
            <a:off x="3609975" y="2813050"/>
            <a:ext cx="5534025" cy="3832225"/>
          </a:xfrm>
          <a:prstGeom prst="rect">
            <a:avLst/>
          </a:prstGeom>
          <a:noFill/>
          <a:ln>
            <a:noFill/>
          </a:ln>
        </p:spPr>
      </p:pic>
      <p:grpSp>
        <p:nvGrpSpPr>
          <p:cNvPr id="468" name="Google Shape;468;p63"/>
          <p:cNvGrpSpPr/>
          <p:nvPr/>
        </p:nvGrpSpPr>
        <p:grpSpPr>
          <a:xfrm>
            <a:off x="0" y="0"/>
            <a:ext cx="9144000" cy="6350000"/>
            <a:chOff x="0" y="0"/>
            <a:chExt cx="9144000" cy="6350000"/>
          </a:xfrm>
        </p:grpSpPr>
        <p:sp>
          <p:nvSpPr>
            <p:cNvPr id="469" name="Google Shape;469;p63"/>
            <p:cNvSpPr txBox="1"/>
            <p:nvPr/>
          </p:nvSpPr>
          <p:spPr>
            <a:xfrm>
              <a:off x="0" y="0"/>
              <a:ext cx="9144000" cy="6350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pic>
          <p:nvPicPr>
            <p:cNvPr id="470" name="Google Shape;470;p63" descr="SNAGHTML117066b"/>
            <p:cNvPicPr preferRelativeResize="0"/>
            <p:nvPr/>
          </p:nvPicPr>
          <p:blipFill rotWithShape="1">
            <a:blip r:embed="rId6">
              <a:alphaModFix/>
            </a:blip>
            <a:srcRect/>
            <a:stretch/>
          </p:blipFill>
          <p:spPr>
            <a:xfrm>
              <a:off x="601662" y="2662237"/>
              <a:ext cx="8137525" cy="2136775"/>
            </a:xfrm>
            <a:prstGeom prst="rect">
              <a:avLst/>
            </a:prstGeom>
            <a:noFill/>
            <a:ln>
              <a:noFill/>
            </a:ln>
          </p:spPr>
        </p:pic>
      </p:grpSp>
      <p:sp>
        <p:nvSpPr>
          <p:cNvPr id="471" name="Google Shape;471;p63"/>
          <p:cNvSpPr txBox="1"/>
          <p:nvPr/>
        </p:nvSpPr>
        <p:spPr>
          <a:xfrm>
            <a:off x="1997075" y="4981575"/>
            <a:ext cx="5791200"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29AC"/>
              </a:buClr>
              <a:buSzPts val="2000"/>
              <a:buFont typeface="Georgia"/>
              <a:buNone/>
            </a:pPr>
            <a:r>
              <a:rPr lang="en-US" sz="2000" b="1" i="0" u="none">
                <a:solidFill>
                  <a:srgbClr val="0029AC"/>
                </a:solidFill>
                <a:latin typeface="Georgia"/>
                <a:ea typeface="Georgia"/>
                <a:cs typeface="Georgia"/>
                <a:sym typeface="Georgia"/>
              </a:rPr>
              <a:t>Behaviour dependant upon the object type.</a:t>
            </a:r>
            <a:endParaRPr/>
          </a:p>
        </p:txBody>
      </p:sp>
      <p:cxnSp>
        <p:nvCxnSpPr>
          <p:cNvPr id="472" name="Google Shape;472;p63"/>
          <p:cNvCxnSpPr/>
          <p:nvPr/>
        </p:nvCxnSpPr>
        <p:spPr>
          <a:xfrm rot="10800000" flipH="1">
            <a:off x="5419725" y="3979862"/>
            <a:ext cx="1201737" cy="1016000"/>
          </a:xfrm>
          <a:prstGeom prst="straightConnector1">
            <a:avLst/>
          </a:prstGeom>
          <a:noFill/>
          <a:ln w="9525" cap="flat" cmpd="sng">
            <a:solidFill>
              <a:schemeClr val="dk1"/>
            </a:solidFill>
            <a:prstDash val="solid"/>
            <a:miter lim="800000"/>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500"/>
                                        <p:tgtEl>
                                          <p:spTgt spid="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7"/>
                                        </p:tgtEl>
                                        <p:attrNameLst>
                                          <p:attrName>style.visibility</p:attrName>
                                        </p:attrNameLst>
                                      </p:cBhvr>
                                      <p:to>
                                        <p:strVal val="visible"/>
                                      </p:to>
                                    </p:set>
                                    <p:animEffect transition="in" filter="fade">
                                      <p:cBhvr>
                                        <p:cTn id="12" dur="500"/>
                                        <p:tgtEl>
                                          <p:spTgt spid="46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2"/>
                                        </p:tgtEl>
                                        <p:attrNameLst>
                                          <p:attrName>style.visibility</p:attrName>
                                        </p:attrNameLst>
                                      </p:cBhvr>
                                      <p:to>
                                        <p:strVal val="visible"/>
                                      </p:to>
                                    </p:set>
                                    <p:animEffect transition="in" filter="fade">
                                      <p:cBhvr>
                                        <p:cTn id="17" dur="500"/>
                                        <p:tgtEl>
                                          <p:spTgt spid="472"/>
                                        </p:tgtEl>
                                      </p:cBhvr>
                                    </p:animEffect>
                                  </p:childTnLst>
                                </p:cTn>
                              </p:par>
                              <p:par>
                                <p:cTn id="18" presetID="10" presetClass="entr" presetSubtype="0" fill="hold" nodeType="withEffect">
                                  <p:stCondLst>
                                    <p:cond delay="0"/>
                                  </p:stCondLst>
                                  <p:childTnLst>
                                    <p:set>
                                      <p:cBhvr>
                                        <p:cTn id="19" dur="1" fill="hold">
                                          <p:stCondLst>
                                            <p:cond delay="0"/>
                                          </p:stCondLst>
                                        </p:cTn>
                                        <p:tgtEl>
                                          <p:spTgt spid="471"/>
                                        </p:tgtEl>
                                        <p:attrNameLst>
                                          <p:attrName>style.visibility</p:attrName>
                                        </p:attrNameLst>
                                      </p:cBhvr>
                                      <p:to>
                                        <p:strVal val="visible"/>
                                      </p:to>
                                    </p:set>
                                    <p:animEffect transition="in" filter="fade">
                                      <p:cBhvr>
                                        <p:cTn id="20" dur="500"/>
                                        <p:tgtEl>
                                          <p:spTgt spid="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4"/>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Problem in Solution#1</a:t>
            </a:r>
            <a:endParaRPr/>
          </a:p>
        </p:txBody>
      </p:sp>
      <p:sp>
        <p:nvSpPr>
          <p:cNvPr id="478" name="Google Shape;478;p64"/>
          <p:cNvSpPr txBox="1">
            <a:spLocks noGrp="1"/>
          </p:cNvSpPr>
          <p:nvPr>
            <p:ph type="body" idx="1"/>
          </p:nvPr>
        </p:nvSpPr>
        <p:spPr>
          <a:xfrm>
            <a:off x="365125" y="1138237"/>
            <a:ext cx="8023225" cy="172085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Unexpected Result. </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User to know the internal implementation of the classes.</a:t>
            </a:r>
            <a:endParaRPr/>
          </a:p>
          <a:p>
            <a:pPr marL="285750" lvl="0" indent="-2857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How to solve above design problems?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Subclasses should completely replace the base class.</a:t>
            </a:r>
            <a:endParaRPr/>
          </a:p>
          <a:p>
            <a:pPr marL="285750" lvl="0" indent="-196850" algn="l"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p:txBody>
      </p:sp>
      <p:grpSp>
        <p:nvGrpSpPr>
          <p:cNvPr id="479" name="Google Shape;479;p64"/>
          <p:cNvGrpSpPr/>
          <p:nvPr/>
        </p:nvGrpSpPr>
        <p:grpSpPr>
          <a:xfrm>
            <a:off x="393700" y="2905125"/>
            <a:ext cx="8540749" cy="3465512"/>
            <a:chOff x="393700" y="2905125"/>
            <a:chExt cx="8540749" cy="3465512"/>
          </a:xfrm>
        </p:grpSpPr>
        <p:pic>
          <p:nvPicPr>
            <p:cNvPr id="480" name="Google Shape;480;p64" descr="handshake"/>
            <p:cNvPicPr preferRelativeResize="0"/>
            <p:nvPr/>
          </p:nvPicPr>
          <p:blipFill rotWithShape="1">
            <a:blip r:embed="rId3">
              <a:alphaModFix/>
            </a:blip>
            <a:srcRect/>
            <a:stretch/>
          </p:blipFill>
          <p:spPr>
            <a:xfrm>
              <a:off x="5468937" y="2905125"/>
              <a:ext cx="3465512" cy="3465512"/>
            </a:xfrm>
            <a:prstGeom prst="rect">
              <a:avLst/>
            </a:prstGeom>
            <a:noFill/>
            <a:ln>
              <a:noFill/>
            </a:ln>
          </p:spPr>
        </p:pic>
        <p:sp>
          <p:nvSpPr>
            <p:cNvPr id="481" name="Google Shape;481;p64"/>
            <p:cNvSpPr txBox="1"/>
            <p:nvPr/>
          </p:nvSpPr>
          <p:spPr>
            <a:xfrm>
              <a:off x="393700" y="4406900"/>
              <a:ext cx="4316412" cy="3968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2000"/>
                <a:buFont typeface="Georgia"/>
                <a:buNone/>
              </a:pPr>
              <a:r>
                <a:rPr lang="en-US" sz="2000" b="1" i="0" u="none">
                  <a:solidFill>
                    <a:schemeClr val="accent1"/>
                  </a:solidFill>
                  <a:latin typeface="Georgia"/>
                  <a:ea typeface="Georgia"/>
                  <a:cs typeface="Georgia"/>
                  <a:sym typeface="Georgia"/>
                </a:rPr>
                <a:t>Design by Contract Principle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8">
                                            <p:txEl>
                                              <p:pRg st="0" end="0"/>
                                            </p:txEl>
                                          </p:spTgt>
                                        </p:tgtEl>
                                        <p:attrNameLst>
                                          <p:attrName>style.visibility</p:attrName>
                                        </p:attrNameLst>
                                      </p:cBhvr>
                                      <p:to>
                                        <p:strVal val="visible"/>
                                      </p:to>
                                    </p:set>
                                    <p:animEffect transition="in" filter="fade">
                                      <p:cBhvr>
                                        <p:cTn id="7" dur="500"/>
                                        <p:tgtEl>
                                          <p:spTgt spid="4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8">
                                            <p:txEl>
                                              <p:pRg st="1" end="1"/>
                                            </p:txEl>
                                          </p:spTgt>
                                        </p:tgtEl>
                                        <p:attrNameLst>
                                          <p:attrName>style.visibility</p:attrName>
                                        </p:attrNameLst>
                                      </p:cBhvr>
                                      <p:to>
                                        <p:strVal val="visible"/>
                                      </p:to>
                                    </p:set>
                                    <p:animEffect transition="in" filter="fade">
                                      <p:cBhvr>
                                        <p:cTn id="12" dur="500"/>
                                        <p:tgtEl>
                                          <p:spTgt spid="4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8">
                                            <p:txEl>
                                              <p:pRg st="2" end="2"/>
                                            </p:txEl>
                                          </p:spTgt>
                                        </p:tgtEl>
                                        <p:attrNameLst>
                                          <p:attrName>style.visibility</p:attrName>
                                        </p:attrNameLst>
                                      </p:cBhvr>
                                      <p:to>
                                        <p:strVal val="visible"/>
                                      </p:to>
                                    </p:set>
                                    <p:animEffect transition="in" filter="fade">
                                      <p:cBhvr>
                                        <p:cTn id="17" dur="500"/>
                                        <p:tgtEl>
                                          <p:spTgt spid="4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8">
                                            <p:txEl>
                                              <p:pRg st="3" end="3"/>
                                            </p:txEl>
                                          </p:spTgt>
                                        </p:tgtEl>
                                        <p:attrNameLst>
                                          <p:attrName>style.visibility</p:attrName>
                                        </p:attrNameLst>
                                      </p:cBhvr>
                                      <p:to>
                                        <p:strVal val="visible"/>
                                      </p:to>
                                    </p:set>
                                    <p:animEffect transition="in" filter="fade">
                                      <p:cBhvr>
                                        <p:cTn id="22" dur="500"/>
                                        <p:tgtEl>
                                          <p:spTgt spid="4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8">
                                            <p:txEl>
                                              <p:pRg st="4" end="4"/>
                                            </p:txEl>
                                          </p:spTgt>
                                        </p:tgtEl>
                                        <p:attrNameLst>
                                          <p:attrName>style.visibility</p:attrName>
                                        </p:attrNameLst>
                                      </p:cBhvr>
                                      <p:to>
                                        <p:strVal val="visible"/>
                                      </p:to>
                                    </p:set>
                                    <p:animEffect transition="in" filter="fade">
                                      <p:cBhvr>
                                        <p:cTn id="27" dur="500"/>
                                        <p:tgtEl>
                                          <p:spTgt spid="47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8">
                                            <p:txEl>
                                              <p:pRg st="5" end="5"/>
                                            </p:txEl>
                                          </p:spTgt>
                                        </p:tgtEl>
                                        <p:attrNameLst>
                                          <p:attrName>style.visibility</p:attrName>
                                        </p:attrNameLst>
                                      </p:cBhvr>
                                      <p:to>
                                        <p:strVal val="visible"/>
                                      </p:to>
                                    </p:set>
                                    <p:animEffect transition="in" filter="fade">
                                      <p:cBhvr>
                                        <p:cTn id="32" dur="500"/>
                                        <p:tgtEl>
                                          <p:spTgt spid="4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5"/>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Design by Contract</a:t>
            </a:r>
            <a:endParaRPr/>
          </a:p>
        </p:txBody>
      </p:sp>
      <p:sp>
        <p:nvSpPr>
          <p:cNvPr id="487" name="Google Shape;487;p65"/>
          <p:cNvSpPr txBox="1">
            <a:spLocks noGrp="1"/>
          </p:cNvSpPr>
          <p:nvPr>
            <p:ph type="body" idx="1"/>
          </p:nvPr>
        </p:nvSpPr>
        <p:spPr>
          <a:xfrm>
            <a:off x="365125" y="1138237"/>
            <a:ext cx="4741862"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Each method can have pre-conditions and post-conditions.</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Pre-conditions </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Criteria to be met before the method offers a behaviour</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Post-condition</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State or behaviour offered by the method after it meets preconditions</a:t>
            </a:r>
            <a:endParaRPr/>
          </a:p>
        </p:txBody>
      </p:sp>
      <p:sp>
        <p:nvSpPr>
          <p:cNvPr id="488" name="Google Shape;488;p65"/>
          <p:cNvSpPr txBox="1"/>
          <p:nvPr/>
        </p:nvSpPr>
        <p:spPr>
          <a:xfrm>
            <a:off x="4129087" y="4294187"/>
            <a:ext cx="4608512" cy="1625600"/>
          </a:xfrm>
          <a:prstGeom prst="rect">
            <a:avLst/>
          </a:prstGeom>
          <a:solidFill>
            <a:srgbClr val="CCFFCC"/>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29AC"/>
              </a:buClr>
              <a:buSzPts val="2000"/>
              <a:buFont typeface="Georgia"/>
              <a:buNone/>
            </a:pPr>
            <a:r>
              <a:rPr lang="en-US" sz="2000" b="0" i="0" u="none">
                <a:solidFill>
                  <a:srgbClr val="0029AC"/>
                </a:solidFill>
                <a:latin typeface="Georgia"/>
                <a:ea typeface="Georgia"/>
                <a:cs typeface="Georgia"/>
                <a:sym typeface="Georgia"/>
              </a:rPr>
              <a:t>A sub-type can only have</a:t>
            </a:r>
            <a:endParaRPr/>
          </a:p>
          <a:p>
            <a:pPr marL="0" marR="0" lvl="0" indent="0" algn="ctr" rtl="0">
              <a:lnSpc>
                <a:spcPct val="100000"/>
              </a:lnSpc>
              <a:spcBef>
                <a:spcPts val="0"/>
              </a:spcBef>
              <a:spcAft>
                <a:spcPts val="0"/>
              </a:spcAft>
              <a:buClr>
                <a:srgbClr val="0029AC"/>
              </a:buClr>
              <a:buSzPts val="2000"/>
              <a:buFont typeface="Georgia"/>
              <a:buNone/>
            </a:pPr>
            <a:r>
              <a:rPr lang="en-US" sz="2000" b="0" i="0" u="none">
                <a:solidFill>
                  <a:srgbClr val="0029AC"/>
                </a:solidFill>
                <a:latin typeface="Georgia"/>
                <a:ea typeface="Georgia"/>
                <a:cs typeface="Georgia"/>
                <a:sym typeface="Georgia"/>
              </a:rPr>
              <a:t> </a:t>
            </a:r>
            <a:r>
              <a:rPr lang="en-US" sz="2000" b="1" i="0" u="none">
                <a:solidFill>
                  <a:schemeClr val="accent1"/>
                </a:solidFill>
                <a:latin typeface="Georgia"/>
                <a:ea typeface="Georgia"/>
                <a:cs typeface="Georgia"/>
                <a:sym typeface="Georgia"/>
              </a:rPr>
              <a:t>weaker pre-conditions</a:t>
            </a:r>
            <a:r>
              <a:rPr lang="en-US" sz="2000" b="0" i="0" u="none">
                <a:solidFill>
                  <a:srgbClr val="0029AC"/>
                </a:solidFill>
                <a:latin typeface="Georgia"/>
                <a:ea typeface="Georgia"/>
                <a:cs typeface="Georgia"/>
                <a:sym typeface="Georgia"/>
              </a:rPr>
              <a:t> </a:t>
            </a:r>
            <a:endParaRPr/>
          </a:p>
          <a:p>
            <a:pPr marL="0" marR="0" lvl="0" indent="0" algn="ctr" rtl="0">
              <a:lnSpc>
                <a:spcPct val="100000"/>
              </a:lnSpc>
              <a:spcBef>
                <a:spcPts val="0"/>
              </a:spcBef>
              <a:spcAft>
                <a:spcPts val="0"/>
              </a:spcAft>
              <a:buClr>
                <a:srgbClr val="0029AC"/>
              </a:buClr>
              <a:buSzPts val="2000"/>
              <a:buFont typeface="Georgia"/>
              <a:buNone/>
            </a:pPr>
            <a:r>
              <a:rPr lang="en-US" sz="2000" b="0" i="0" u="none">
                <a:solidFill>
                  <a:srgbClr val="0029AC"/>
                </a:solidFill>
                <a:latin typeface="Georgia"/>
                <a:ea typeface="Georgia"/>
                <a:cs typeface="Georgia"/>
                <a:sym typeface="Georgia"/>
              </a:rPr>
              <a:t>and </a:t>
            </a:r>
            <a:endParaRPr/>
          </a:p>
          <a:p>
            <a:pPr marL="0" marR="0" lvl="0" indent="0" algn="ctr" rtl="0">
              <a:lnSpc>
                <a:spcPct val="100000"/>
              </a:lnSpc>
              <a:spcBef>
                <a:spcPts val="0"/>
              </a:spcBef>
              <a:spcAft>
                <a:spcPts val="0"/>
              </a:spcAft>
              <a:buClr>
                <a:schemeClr val="accent1"/>
              </a:buClr>
              <a:buSzPts val="2000"/>
              <a:buFont typeface="Georgia"/>
              <a:buNone/>
            </a:pPr>
            <a:r>
              <a:rPr lang="en-US" sz="2000" b="1" i="0" u="none">
                <a:solidFill>
                  <a:schemeClr val="accent1"/>
                </a:solidFill>
                <a:latin typeface="Georgia"/>
                <a:ea typeface="Georgia"/>
                <a:cs typeface="Georgia"/>
                <a:sym typeface="Georgia"/>
              </a:rPr>
              <a:t>stronger post-conditions</a:t>
            </a:r>
            <a:r>
              <a:rPr lang="en-US" sz="2000" b="0" i="0" u="none">
                <a:solidFill>
                  <a:srgbClr val="0029AC"/>
                </a:solidFill>
                <a:latin typeface="Georgia"/>
                <a:ea typeface="Georgia"/>
                <a:cs typeface="Georgia"/>
                <a:sym typeface="Georgia"/>
              </a:rPr>
              <a:t> </a:t>
            </a:r>
            <a:endParaRPr/>
          </a:p>
          <a:p>
            <a:pPr marL="0" marR="0" lvl="0" indent="0" algn="ctr" rtl="0">
              <a:lnSpc>
                <a:spcPct val="100000"/>
              </a:lnSpc>
              <a:spcBef>
                <a:spcPts val="0"/>
              </a:spcBef>
              <a:spcAft>
                <a:spcPts val="0"/>
              </a:spcAft>
              <a:buClr>
                <a:srgbClr val="0029AC"/>
              </a:buClr>
              <a:buSzPts val="2000"/>
              <a:buFont typeface="Georgia"/>
              <a:buNone/>
            </a:pPr>
            <a:r>
              <a:rPr lang="en-US" sz="2000" b="0" i="0" u="none">
                <a:solidFill>
                  <a:srgbClr val="0029AC"/>
                </a:solidFill>
                <a:latin typeface="Georgia"/>
                <a:ea typeface="Georgia"/>
                <a:cs typeface="Georgia"/>
                <a:sym typeface="Georgia"/>
              </a:rPr>
              <a:t>than its base class.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Effect transition="in" filter="fade">
                                      <p:cBhvr>
                                        <p:cTn id="7" dur="500"/>
                                        <p:tgtEl>
                                          <p:spTgt spid="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6"/>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Diagram(Solution)</a:t>
            </a:r>
            <a:endParaRPr/>
          </a:p>
        </p:txBody>
      </p:sp>
      <p:pic>
        <p:nvPicPr>
          <p:cNvPr id="494" name="Google Shape;494;p66" descr="LSP_solution.bmp"/>
          <p:cNvPicPr preferRelativeResize="0"/>
          <p:nvPr/>
        </p:nvPicPr>
        <p:blipFill rotWithShape="1">
          <a:blip r:embed="rId3">
            <a:alphaModFix/>
          </a:blip>
          <a:srcRect/>
          <a:stretch/>
        </p:blipFill>
        <p:spPr>
          <a:xfrm>
            <a:off x="1111250" y="1446212"/>
            <a:ext cx="7029450" cy="4027487"/>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pic>
        <p:nvPicPr>
          <p:cNvPr id="499" name="Google Shape;499;p67" descr="SNAGHTML15012ab"/>
          <p:cNvPicPr preferRelativeResize="0"/>
          <p:nvPr/>
        </p:nvPicPr>
        <p:blipFill rotWithShape="1">
          <a:blip r:embed="rId3">
            <a:alphaModFix/>
          </a:blip>
          <a:srcRect/>
          <a:stretch/>
        </p:blipFill>
        <p:spPr>
          <a:xfrm>
            <a:off x="338137" y="382587"/>
            <a:ext cx="5562600" cy="3514725"/>
          </a:xfrm>
          <a:prstGeom prst="rect">
            <a:avLst/>
          </a:prstGeom>
          <a:noFill/>
          <a:ln>
            <a:noFill/>
          </a:ln>
        </p:spPr>
      </p:pic>
      <p:pic>
        <p:nvPicPr>
          <p:cNvPr id="500" name="Google Shape;500;p67" descr="SNAGHTML1517160"/>
          <p:cNvPicPr preferRelativeResize="0"/>
          <p:nvPr/>
        </p:nvPicPr>
        <p:blipFill rotWithShape="1">
          <a:blip r:embed="rId4">
            <a:alphaModFix/>
          </a:blip>
          <a:srcRect/>
          <a:stretch/>
        </p:blipFill>
        <p:spPr>
          <a:xfrm>
            <a:off x="204787" y="4171950"/>
            <a:ext cx="4000500" cy="1981200"/>
          </a:xfrm>
          <a:prstGeom prst="rect">
            <a:avLst/>
          </a:prstGeom>
          <a:noFill/>
          <a:ln>
            <a:noFill/>
          </a:ln>
        </p:spPr>
      </p:pic>
      <p:pic>
        <p:nvPicPr>
          <p:cNvPr id="501" name="Google Shape;501;p67" descr="SNAGHTML151c387"/>
          <p:cNvPicPr preferRelativeResize="0"/>
          <p:nvPr/>
        </p:nvPicPr>
        <p:blipFill rotWithShape="1">
          <a:blip r:embed="rId5">
            <a:alphaModFix/>
          </a:blip>
          <a:srcRect/>
          <a:stretch/>
        </p:blipFill>
        <p:spPr>
          <a:xfrm>
            <a:off x="4511675" y="3998912"/>
            <a:ext cx="4343400" cy="2305050"/>
          </a:xfrm>
          <a:prstGeom prst="rect">
            <a:avLst/>
          </a:prstGeom>
          <a:noFill/>
          <a:ln>
            <a:noFill/>
          </a:ln>
        </p:spPr>
      </p:pic>
      <p:cxnSp>
        <p:nvCxnSpPr>
          <p:cNvPr id="502" name="Google Shape;502;p67"/>
          <p:cNvCxnSpPr/>
          <p:nvPr/>
        </p:nvCxnSpPr>
        <p:spPr>
          <a:xfrm rot="10800000" flipH="1">
            <a:off x="2922587" y="3543300"/>
            <a:ext cx="784225" cy="1371600"/>
          </a:xfrm>
          <a:prstGeom prst="straightConnector1">
            <a:avLst/>
          </a:prstGeom>
          <a:noFill/>
          <a:ln w="9525" cap="flat" cmpd="sng">
            <a:solidFill>
              <a:srgbClr val="0029AC"/>
            </a:solidFill>
            <a:prstDash val="solid"/>
            <a:miter lim="800000"/>
            <a:headEnd type="none" w="med" len="med"/>
            <a:tailEnd type="triangle" w="med" len="med"/>
          </a:ln>
        </p:spPr>
      </p:cxnSp>
      <p:cxnSp>
        <p:nvCxnSpPr>
          <p:cNvPr id="503" name="Google Shape;503;p67"/>
          <p:cNvCxnSpPr/>
          <p:nvPr/>
        </p:nvCxnSpPr>
        <p:spPr>
          <a:xfrm rot="10800000">
            <a:off x="3951287" y="3576637"/>
            <a:ext cx="2301875" cy="1566862"/>
          </a:xfrm>
          <a:prstGeom prst="straightConnector1">
            <a:avLst/>
          </a:prstGeom>
          <a:noFill/>
          <a:ln w="9525" cap="flat" cmpd="sng">
            <a:solidFill>
              <a:srgbClr val="0029AC"/>
            </a:solidFill>
            <a:prstDash val="solid"/>
            <a:miter lim="800000"/>
            <a:headEnd type="none" w="med" len="med"/>
            <a:tailEnd type="triangle" w="med" len="med"/>
          </a:ln>
        </p:spPr>
      </p:cxnSp>
      <p:pic>
        <p:nvPicPr>
          <p:cNvPr id="504" name="Google Shape;504;p67"/>
          <p:cNvPicPr preferRelativeResize="0"/>
          <p:nvPr/>
        </p:nvPicPr>
        <p:blipFill rotWithShape="1">
          <a:blip r:embed="rId6">
            <a:alphaModFix/>
          </a:blip>
          <a:srcRect/>
          <a:stretch/>
        </p:blipFill>
        <p:spPr>
          <a:xfrm>
            <a:off x="5973762" y="989012"/>
            <a:ext cx="2959100" cy="107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9"/>
                                        </p:tgtEl>
                                        <p:attrNameLst>
                                          <p:attrName>style.visibility</p:attrName>
                                        </p:attrNameLst>
                                      </p:cBhvr>
                                      <p:to>
                                        <p:strVal val="visible"/>
                                      </p:to>
                                    </p:set>
                                    <p:animEffect transition="in" filter="fade">
                                      <p:cBhvr>
                                        <p:cTn id="7" dur="500"/>
                                        <p:tgtEl>
                                          <p:spTgt spid="4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
                                        </p:tgtEl>
                                        <p:attrNameLst>
                                          <p:attrName>style.visibility</p:attrName>
                                        </p:attrNameLst>
                                      </p:cBhvr>
                                      <p:to>
                                        <p:strVal val="visible"/>
                                      </p:to>
                                    </p:set>
                                    <p:animEffect transition="in" filter="fade">
                                      <p:cBhvr>
                                        <p:cTn id="12" dur="500"/>
                                        <p:tgtEl>
                                          <p:spTgt spid="5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1"/>
                                        </p:tgtEl>
                                        <p:attrNameLst>
                                          <p:attrName>style.visibility</p:attrName>
                                        </p:attrNameLst>
                                      </p:cBhvr>
                                      <p:to>
                                        <p:strVal val="visible"/>
                                      </p:to>
                                    </p:set>
                                    <p:animEffect transition="in" filter="fade">
                                      <p:cBhvr>
                                        <p:cTn id="17" dur="500"/>
                                        <p:tgtEl>
                                          <p:spTgt spid="5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2"/>
                                        </p:tgtEl>
                                        <p:attrNameLst>
                                          <p:attrName>style.visibility</p:attrName>
                                        </p:attrNameLst>
                                      </p:cBhvr>
                                      <p:to>
                                        <p:strVal val="visible"/>
                                      </p:to>
                                    </p:set>
                                    <p:animEffect transition="in" filter="fade">
                                      <p:cBhvr>
                                        <p:cTn id="22" dur="500"/>
                                        <p:tgtEl>
                                          <p:spTgt spid="502"/>
                                        </p:tgtEl>
                                      </p:cBhvr>
                                    </p:animEffect>
                                  </p:childTnLst>
                                </p:cTn>
                              </p:par>
                              <p:par>
                                <p:cTn id="23" presetID="10" presetClass="entr" presetSubtype="0" fill="hold" nodeType="withEffect">
                                  <p:stCondLst>
                                    <p:cond delay="0"/>
                                  </p:stCondLst>
                                  <p:childTnLst>
                                    <p:set>
                                      <p:cBhvr>
                                        <p:cTn id="24" dur="1" fill="hold">
                                          <p:stCondLst>
                                            <p:cond delay="0"/>
                                          </p:stCondLst>
                                        </p:cTn>
                                        <p:tgtEl>
                                          <p:spTgt spid="503"/>
                                        </p:tgtEl>
                                        <p:attrNameLst>
                                          <p:attrName>style.visibility</p:attrName>
                                        </p:attrNameLst>
                                      </p:cBhvr>
                                      <p:to>
                                        <p:strVal val="visible"/>
                                      </p:to>
                                    </p:set>
                                    <p:animEffect transition="in" filter="fade">
                                      <p:cBhvr>
                                        <p:cTn id="25"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8"/>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Benefits and Usage</a:t>
            </a:r>
            <a:endParaRPr/>
          </a:p>
        </p:txBody>
      </p:sp>
      <p:sp>
        <p:nvSpPr>
          <p:cNvPr id="510" name="Google Shape;510;p68"/>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dirty="0">
                <a:solidFill>
                  <a:srgbClr val="4D4D4D"/>
                </a:solidFill>
                <a:latin typeface="Georgia"/>
                <a:ea typeface="Georgia"/>
                <a:cs typeface="Georgia"/>
                <a:sym typeface="Georgia"/>
              </a:rPr>
              <a:t>The user won’t assume the implementation of </a:t>
            </a:r>
            <a:r>
              <a:rPr lang="en-US" sz="1600" b="0" i="0" u="none" dirty="0" err="1">
                <a:solidFill>
                  <a:srgbClr val="4D4D4D"/>
                </a:solidFill>
                <a:latin typeface="Georgia"/>
                <a:ea typeface="Georgia"/>
                <a:cs typeface="Georgia"/>
                <a:sym typeface="Georgia"/>
              </a:rPr>
              <a:t>closeAccount</a:t>
            </a:r>
            <a:r>
              <a:rPr lang="en-US" sz="1600" b="0" i="0" u="none" dirty="0">
                <a:solidFill>
                  <a:srgbClr val="4D4D4D"/>
                </a:solidFill>
                <a:latin typeface="Georgia"/>
                <a:ea typeface="Georgia"/>
                <a:cs typeface="Georgia"/>
                <a:sym typeface="Georgia"/>
              </a:rPr>
              <a:t> method.</a:t>
            </a:r>
            <a:endParaRPr dirty="0"/>
          </a:p>
          <a:p>
            <a:pPr marL="285750" lvl="0" indent="-184150" algn="just"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1" i="0" u="none" dirty="0">
                <a:solidFill>
                  <a:srgbClr val="4D4D4D"/>
                </a:solidFill>
                <a:latin typeface="Georgia"/>
                <a:ea typeface="Georgia"/>
                <a:cs typeface="Georgia"/>
                <a:sym typeface="Georgia"/>
              </a:rPr>
              <a:t>Always Remember</a:t>
            </a:r>
          </a:p>
          <a:p>
            <a:pPr marL="0" lvl="0" indent="0" algn="just" rtl="0">
              <a:lnSpc>
                <a:spcPct val="120000"/>
              </a:lnSpc>
              <a:spcBef>
                <a:spcPts val="320"/>
              </a:spcBef>
              <a:spcAft>
                <a:spcPts val="0"/>
              </a:spcAft>
              <a:buSzPts val="1600"/>
              <a:buNone/>
            </a:pPr>
            <a:r>
              <a:rPr lang="en-US" sz="1600" b="1" dirty="0">
                <a:solidFill>
                  <a:srgbClr val="4D4D4D"/>
                </a:solidFill>
                <a:latin typeface="Georgia"/>
                <a:sym typeface="Georgia"/>
              </a:rPr>
              <a:t>      </a:t>
            </a:r>
            <a:r>
              <a:rPr lang="en-US" sz="2400" b="1" dirty="0">
                <a:solidFill>
                  <a:srgbClr val="FF0000"/>
                </a:solidFill>
                <a:latin typeface="Georgia"/>
                <a:sym typeface="Georgia"/>
              </a:rPr>
              <a:t>Derived Classes must enforce weaker pre                       condition and stronger post conditions while over   riding any base class methods.</a:t>
            </a:r>
            <a:endParaRPr sz="32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0">
                                            <p:txEl>
                                              <p:pRg st="0" end="0"/>
                                            </p:txEl>
                                          </p:spTgt>
                                        </p:tgtEl>
                                        <p:attrNameLst>
                                          <p:attrName>style.visibility</p:attrName>
                                        </p:attrNameLst>
                                      </p:cBhvr>
                                      <p:to>
                                        <p:strVal val="visible"/>
                                      </p:to>
                                    </p:set>
                                    <p:animEffect transition="in" filter="fade">
                                      <p:cBhvr>
                                        <p:cTn id="7" dur="500"/>
                                        <p:tgtEl>
                                          <p:spTgt spid="5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
                                            <p:txEl>
                                              <p:pRg st="2" end="2"/>
                                            </p:txEl>
                                          </p:spTgt>
                                        </p:tgtEl>
                                        <p:attrNameLst>
                                          <p:attrName>style.visibility</p:attrName>
                                        </p:attrNameLst>
                                      </p:cBhvr>
                                      <p:to>
                                        <p:strVal val="visible"/>
                                      </p:to>
                                    </p:set>
                                    <p:animEffect transition="in" filter="fade">
                                      <p:cBhvr>
                                        <p:cTn id="12" dur="500"/>
                                        <p:tgtEl>
                                          <p:spTgt spid="5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0">
                                            <p:txEl>
                                              <p:pRg st="3" end="3"/>
                                            </p:txEl>
                                          </p:spTgt>
                                        </p:tgtEl>
                                        <p:attrNameLst>
                                          <p:attrName>style.visibility</p:attrName>
                                        </p:attrNameLst>
                                      </p:cBhvr>
                                      <p:to>
                                        <p:strVal val="visible"/>
                                      </p:to>
                                    </p:set>
                                    <p:animEffect transition="in" filter="fade">
                                      <p:cBhvr>
                                        <p:cTn id="17" dur="500"/>
                                        <p:tgtEl>
                                          <p:spTgt spid="5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pic>
        <p:nvPicPr>
          <p:cNvPr id="516" name="Google Shape;516;p69" descr="LiskovSubtitutionPrinciple_thumb_4E44D09B"/>
          <p:cNvPicPr preferRelativeResize="0"/>
          <p:nvPr/>
        </p:nvPicPr>
        <p:blipFill rotWithShape="1">
          <a:blip r:embed="rId3">
            <a:alphaModFix/>
          </a:blip>
          <a:srcRect/>
          <a:stretch/>
        </p:blipFill>
        <p:spPr>
          <a:xfrm>
            <a:off x="233362" y="304800"/>
            <a:ext cx="8664575" cy="60325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70"/>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Composite Reuse Principle (CRP)</a:t>
            </a:r>
            <a:endParaRPr/>
          </a:p>
        </p:txBody>
      </p:sp>
      <p:sp>
        <p:nvSpPr>
          <p:cNvPr id="522" name="Google Shape;522;p70"/>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1" i="0" u="none">
                <a:solidFill>
                  <a:srgbClr val="4D4D4D"/>
                </a:solidFill>
                <a:latin typeface="Georgia"/>
                <a:ea typeface="Georgia"/>
                <a:cs typeface="Georgia"/>
                <a:sym typeface="Georgia"/>
              </a:rPr>
              <a:t>Favour composition over inheritance as a way of achieving polymorphism.</a:t>
            </a:r>
            <a:endParaRPr/>
          </a:p>
          <a:p>
            <a:pPr marL="285750" lvl="0" indent="-1714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Design a payroll system for an organization. The organization has three types of employees – Regular, Part-time and Temporary.  The regular and part-time employees are given bonus as a fixed % of their base salary while the temporary gets a fixed lump sum amount as the bonus. The company gives same amount of insurance cover to all its employees.</a:t>
            </a:r>
            <a:endParaRPr/>
          </a:p>
          <a:p>
            <a:pPr marL="285750" lvl="0" indent="-2857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171450" algn="l"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9"/>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Class Definition</a:t>
            </a:r>
            <a:endParaRPr/>
          </a:p>
        </p:txBody>
      </p:sp>
      <p:sp>
        <p:nvSpPr>
          <p:cNvPr id="150" name="Google Shape;150;p29"/>
          <p:cNvSpPr txBox="1">
            <a:spLocks noGrp="1"/>
          </p:cNvSpPr>
          <p:nvPr>
            <p:ph type="body" idx="1"/>
          </p:nvPr>
        </p:nvSpPr>
        <p:spPr>
          <a:xfrm>
            <a:off x="446087" y="1282700"/>
            <a:ext cx="3719512" cy="4876800"/>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Definition of Employee Class: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Attributes – Stores the state of the object</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Methods – Implement the behavior of the class.</a:t>
            </a:r>
            <a:endParaRPr/>
          </a:p>
          <a:p>
            <a:pPr marL="742950" lvl="1" indent="-1587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Message</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Communication mechanism between objects.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Company object can send message to Employee object through the method call and parameters.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Employee object will send the message back in terms of the response to the calling method.</a:t>
            </a:r>
            <a:endParaRPr/>
          </a:p>
          <a:p>
            <a:pPr marL="742950" lvl="1" indent="-158750" algn="l"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196850" algn="l"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p:txBody>
      </p:sp>
      <p:pic>
        <p:nvPicPr>
          <p:cNvPr id="149" name="Google Shape;149;p29" descr="SNAGHTML145ca5"/>
          <p:cNvPicPr preferRelativeResize="0"/>
          <p:nvPr/>
        </p:nvPicPr>
        <p:blipFill rotWithShape="1">
          <a:blip r:embed="rId3">
            <a:alphaModFix/>
          </a:blip>
          <a:srcRect/>
          <a:stretch/>
        </p:blipFill>
        <p:spPr>
          <a:xfrm>
            <a:off x="4752975" y="1062037"/>
            <a:ext cx="4110037" cy="53054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Solution#1</a:t>
            </a:r>
            <a:endParaRPr/>
          </a:p>
        </p:txBody>
      </p:sp>
      <p:sp>
        <p:nvSpPr>
          <p:cNvPr id="529" name="Google Shape;529;p71"/>
          <p:cNvSpPr txBox="1">
            <a:spLocks noGrp="1"/>
          </p:cNvSpPr>
          <p:nvPr>
            <p:ph type="body" idx="1"/>
          </p:nvPr>
        </p:nvSpPr>
        <p:spPr>
          <a:xfrm>
            <a:off x="479425" y="5203825"/>
            <a:ext cx="8023225" cy="1117600"/>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Now the organization adds an new Contractor Employee and  likes to give bonus to its contractors as well.  It likes to give exactly same bonus to its contractors as it is giving to its temporary employees.</a:t>
            </a:r>
            <a:endParaRPr/>
          </a:p>
        </p:txBody>
      </p:sp>
      <p:pic>
        <p:nvPicPr>
          <p:cNvPr id="528" name="Google Shape;528;p71" descr="SNAGHTML405dd8"/>
          <p:cNvPicPr preferRelativeResize="0"/>
          <p:nvPr/>
        </p:nvPicPr>
        <p:blipFill rotWithShape="1">
          <a:blip r:embed="rId3">
            <a:alphaModFix/>
          </a:blip>
          <a:srcRect/>
          <a:stretch/>
        </p:blipFill>
        <p:spPr>
          <a:xfrm>
            <a:off x="2233612" y="1257300"/>
            <a:ext cx="4938712" cy="3616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8"/>
                                        </p:tgtEl>
                                        <p:attrNameLst>
                                          <p:attrName>style.visibility</p:attrName>
                                        </p:attrNameLst>
                                      </p:cBhvr>
                                      <p:to>
                                        <p:strVal val="visible"/>
                                      </p:to>
                                    </p:set>
                                    <p:animEffect transition="in" filter="fade">
                                      <p:cBhvr>
                                        <p:cTn id="7" dur="500"/>
                                        <p:tgtEl>
                                          <p:spTgt spid="5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9">
                                            <p:txEl>
                                              <p:pRg st="0" end="0"/>
                                            </p:txEl>
                                          </p:spTgt>
                                        </p:tgtEl>
                                        <p:attrNameLst>
                                          <p:attrName>style.visibility</p:attrName>
                                        </p:attrNameLst>
                                      </p:cBhvr>
                                      <p:to>
                                        <p:strVal val="visible"/>
                                      </p:to>
                                    </p:set>
                                    <p:animEffect transition="in" filter="fade">
                                      <p:cBhvr>
                                        <p:cTn id="12" dur="500"/>
                                        <p:tgtEl>
                                          <p:spTgt spid="5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2"/>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Solution#1 (Contd..)</a:t>
            </a:r>
            <a:endParaRPr/>
          </a:p>
        </p:txBody>
      </p:sp>
      <p:pic>
        <p:nvPicPr>
          <p:cNvPr id="535" name="Google Shape;535;p72" descr="SNAGHTML5e5dc6"/>
          <p:cNvPicPr preferRelativeResize="0"/>
          <p:nvPr/>
        </p:nvPicPr>
        <p:blipFill rotWithShape="1">
          <a:blip r:embed="rId3">
            <a:alphaModFix/>
          </a:blip>
          <a:srcRect/>
          <a:stretch/>
        </p:blipFill>
        <p:spPr>
          <a:xfrm>
            <a:off x="2646362" y="1090612"/>
            <a:ext cx="4475162" cy="2789237"/>
          </a:xfrm>
          <a:prstGeom prst="rect">
            <a:avLst/>
          </a:prstGeom>
          <a:noFill/>
          <a:ln>
            <a:noFill/>
          </a:ln>
        </p:spPr>
      </p:pic>
      <p:pic>
        <p:nvPicPr>
          <p:cNvPr id="536" name="Google Shape;536;p72" descr="SNAGHTML5ef275"/>
          <p:cNvPicPr preferRelativeResize="0"/>
          <p:nvPr/>
        </p:nvPicPr>
        <p:blipFill rotWithShape="1">
          <a:blip r:embed="rId4">
            <a:alphaModFix/>
          </a:blip>
          <a:srcRect/>
          <a:stretch/>
        </p:blipFill>
        <p:spPr>
          <a:xfrm>
            <a:off x="4635500" y="4278312"/>
            <a:ext cx="4181475" cy="1800225"/>
          </a:xfrm>
          <a:prstGeom prst="rect">
            <a:avLst/>
          </a:prstGeom>
          <a:noFill/>
          <a:ln>
            <a:noFill/>
          </a:ln>
        </p:spPr>
      </p:pic>
      <p:pic>
        <p:nvPicPr>
          <p:cNvPr id="537" name="Google Shape;537;p72" descr="SNAGHTML5f4cd9"/>
          <p:cNvPicPr preferRelativeResize="0"/>
          <p:nvPr/>
        </p:nvPicPr>
        <p:blipFill rotWithShape="1">
          <a:blip r:embed="rId5">
            <a:alphaModFix/>
          </a:blip>
          <a:srcRect/>
          <a:stretch/>
        </p:blipFill>
        <p:spPr>
          <a:xfrm>
            <a:off x="504825" y="3973512"/>
            <a:ext cx="3808412" cy="24511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3"/>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Solution#1 (Contd..)</a:t>
            </a:r>
            <a:endParaRPr/>
          </a:p>
        </p:txBody>
      </p:sp>
      <p:sp>
        <p:nvSpPr>
          <p:cNvPr id="543" name="Google Shape;543;p73"/>
          <p:cNvSpPr txBox="1">
            <a:spLocks noGrp="1"/>
          </p:cNvSpPr>
          <p:nvPr>
            <p:ph type="body" idx="1"/>
          </p:nvPr>
        </p:nvSpPr>
        <p:spPr>
          <a:xfrm>
            <a:off x="365125" y="1447800"/>
            <a:ext cx="5297487"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Two approaches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Contractor extends Temporary </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Contractor extends Employee but calculateBonus code is duplicated.</a:t>
            </a:r>
            <a:endParaRPr/>
          </a:p>
          <a:p>
            <a:pPr marL="742950" lvl="1" indent="-1587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Both the above approaches has limitations</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Contractor is not a temporary employee. </a:t>
            </a:r>
            <a:endParaRPr/>
          </a:p>
          <a:p>
            <a:pPr marL="742950" lvl="1" indent="-247650" algn="just" rtl="0">
              <a:lnSpc>
                <a:spcPct val="120000"/>
              </a:lnSpc>
              <a:spcBef>
                <a:spcPts val="280"/>
              </a:spcBef>
              <a:spcAft>
                <a:spcPts val="0"/>
              </a:spcAft>
              <a:buSzPts val="1400"/>
              <a:buChar char="•"/>
            </a:pPr>
            <a:r>
              <a:rPr lang="en-US" sz="1400" b="0" i="0" u="none">
                <a:solidFill>
                  <a:srgbClr val="4D4D4D"/>
                </a:solidFill>
                <a:latin typeface="Georgia"/>
                <a:ea typeface="Georgia"/>
                <a:cs typeface="Georgia"/>
                <a:sym typeface="Georgia"/>
              </a:rPr>
              <a:t>Duplication of code leads to more maintenance efforts. </a:t>
            </a:r>
            <a:endParaRPr/>
          </a:p>
          <a:p>
            <a:pPr marL="742950" lvl="1" indent="-247650" algn="just" rtl="0">
              <a:lnSpc>
                <a:spcPct val="120000"/>
              </a:lnSpc>
              <a:spcBef>
                <a:spcPts val="280"/>
              </a:spcBef>
              <a:spcAft>
                <a:spcPts val="0"/>
              </a:spcAft>
              <a:buSzPts val="1400"/>
              <a:buNone/>
            </a:pPr>
            <a:endParaRPr sz="14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Hence, the original class structure (implemented through inheritance) was highly limiting to incorporate the change in requirements.</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544" name="Google Shape;544;p73" descr="speedlimit"/>
          <p:cNvPicPr preferRelativeResize="0"/>
          <p:nvPr/>
        </p:nvPicPr>
        <p:blipFill rotWithShape="1">
          <a:blip r:embed="rId3">
            <a:alphaModFix/>
          </a:blip>
          <a:srcRect/>
          <a:stretch/>
        </p:blipFill>
        <p:spPr>
          <a:xfrm>
            <a:off x="5899150" y="3160712"/>
            <a:ext cx="3033712" cy="31797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74"/>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Diagram(Solution)</a:t>
            </a:r>
            <a:endParaRPr/>
          </a:p>
        </p:txBody>
      </p:sp>
      <p:pic>
        <p:nvPicPr>
          <p:cNvPr id="550" name="Google Shape;550;p74" descr="CRP_solution.bmp"/>
          <p:cNvPicPr preferRelativeResize="0"/>
          <p:nvPr/>
        </p:nvPicPr>
        <p:blipFill rotWithShape="1">
          <a:blip r:embed="rId3">
            <a:alphaModFix/>
          </a:blip>
          <a:srcRect/>
          <a:stretch/>
        </p:blipFill>
        <p:spPr>
          <a:xfrm>
            <a:off x="276225" y="1538287"/>
            <a:ext cx="8472487" cy="3948112"/>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pic>
        <p:nvPicPr>
          <p:cNvPr id="555" name="Google Shape;555;p75"/>
          <p:cNvPicPr preferRelativeResize="0"/>
          <p:nvPr/>
        </p:nvPicPr>
        <p:blipFill rotWithShape="1">
          <a:blip r:embed="rId3">
            <a:alphaModFix/>
          </a:blip>
          <a:srcRect/>
          <a:stretch/>
        </p:blipFill>
        <p:spPr>
          <a:xfrm>
            <a:off x="5875337" y="465137"/>
            <a:ext cx="2959100" cy="1076325"/>
          </a:xfrm>
          <a:prstGeom prst="rect">
            <a:avLst/>
          </a:prstGeom>
          <a:noFill/>
          <a:ln>
            <a:noFill/>
          </a:ln>
        </p:spPr>
      </p:pic>
      <p:pic>
        <p:nvPicPr>
          <p:cNvPr id="556" name="Google Shape;556;p75" descr="SNAGHTML73f33a"/>
          <p:cNvPicPr preferRelativeResize="0"/>
          <p:nvPr/>
        </p:nvPicPr>
        <p:blipFill rotWithShape="1">
          <a:blip r:embed="rId4">
            <a:alphaModFix/>
          </a:blip>
          <a:srcRect/>
          <a:stretch/>
        </p:blipFill>
        <p:spPr>
          <a:xfrm>
            <a:off x="411162" y="223837"/>
            <a:ext cx="5257800" cy="3602037"/>
          </a:xfrm>
          <a:prstGeom prst="rect">
            <a:avLst/>
          </a:prstGeom>
          <a:noFill/>
          <a:ln>
            <a:noFill/>
          </a:ln>
        </p:spPr>
      </p:pic>
      <p:pic>
        <p:nvPicPr>
          <p:cNvPr id="557" name="Google Shape;557;p75" descr="SNAGHTML74c753"/>
          <p:cNvPicPr preferRelativeResize="0"/>
          <p:nvPr/>
        </p:nvPicPr>
        <p:blipFill rotWithShape="1">
          <a:blip r:embed="rId5">
            <a:alphaModFix/>
          </a:blip>
          <a:srcRect/>
          <a:stretch/>
        </p:blipFill>
        <p:spPr>
          <a:xfrm>
            <a:off x="3346450" y="2967037"/>
            <a:ext cx="5765800" cy="3668712"/>
          </a:xfrm>
          <a:prstGeom prst="rect">
            <a:avLst/>
          </a:prstGeom>
          <a:noFill/>
          <a:ln>
            <a:noFill/>
          </a:ln>
        </p:spPr>
      </p:pic>
      <p:grpSp>
        <p:nvGrpSpPr>
          <p:cNvPr id="558" name="Google Shape;558;p75"/>
          <p:cNvGrpSpPr/>
          <p:nvPr/>
        </p:nvGrpSpPr>
        <p:grpSpPr>
          <a:xfrm>
            <a:off x="276225" y="195262"/>
            <a:ext cx="8867775" cy="6350000"/>
            <a:chOff x="195262" y="244475"/>
            <a:chExt cx="8736012" cy="6350000"/>
          </a:xfrm>
        </p:grpSpPr>
        <p:sp>
          <p:nvSpPr>
            <p:cNvPr id="559" name="Google Shape;559;p75"/>
            <p:cNvSpPr txBox="1"/>
            <p:nvPr/>
          </p:nvSpPr>
          <p:spPr>
            <a:xfrm>
              <a:off x="195262" y="244475"/>
              <a:ext cx="8736012" cy="6350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pic>
          <p:nvPicPr>
            <p:cNvPr id="560" name="Google Shape;560;p75" descr="SNAGHTML77a296"/>
            <p:cNvPicPr preferRelativeResize="0"/>
            <p:nvPr/>
          </p:nvPicPr>
          <p:blipFill rotWithShape="1">
            <a:blip r:embed="rId6">
              <a:alphaModFix/>
            </a:blip>
            <a:srcRect/>
            <a:stretch/>
          </p:blipFill>
          <p:spPr>
            <a:xfrm>
              <a:off x="2332037" y="590550"/>
              <a:ext cx="5619750" cy="58769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6"/>
                                        </p:tgtEl>
                                        <p:attrNameLst>
                                          <p:attrName>style.visibility</p:attrName>
                                        </p:attrNameLst>
                                      </p:cBhvr>
                                      <p:to>
                                        <p:strVal val="visible"/>
                                      </p:to>
                                    </p:set>
                                    <p:animEffect transition="in" filter="fade">
                                      <p:cBhvr>
                                        <p:cTn id="7" dur="500"/>
                                        <p:tgtEl>
                                          <p:spTgt spid="5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7"/>
                                        </p:tgtEl>
                                        <p:attrNameLst>
                                          <p:attrName>style.visibility</p:attrName>
                                        </p:attrNameLst>
                                      </p:cBhvr>
                                      <p:to>
                                        <p:strVal val="visible"/>
                                      </p:to>
                                    </p:set>
                                    <p:animEffect transition="in" filter="fade">
                                      <p:cBhvr>
                                        <p:cTn id="12" dur="500"/>
                                        <p:tgtEl>
                                          <p:spTgt spid="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76"/>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Benefits</a:t>
            </a:r>
            <a:endParaRPr/>
          </a:p>
        </p:txBody>
      </p:sp>
      <p:sp>
        <p:nvSpPr>
          <p:cNvPr id="566" name="Google Shape;566;p76"/>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No duplication of code.</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Easy to modify later.</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BonusCalculator logic can be changed dynamically.</a:t>
            </a:r>
            <a:endParaRPr/>
          </a:p>
        </p:txBody>
      </p:sp>
      <p:pic>
        <p:nvPicPr>
          <p:cNvPr id="567" name="Google Shape;567;p76" descr="composition-over-inheritance"/>
          <p:cNvPicPr preferRelativeResize="0"/>
          <p:nvPr/>
        </p:nvPicPr>
        <p:blipFill rotWithShape="1">
          <a:blip r:embed="rId3">
            <a:alphaModFix/>
          </a:blip>
          <a:srcRect/>
          <a:stretch/>
        </p:blipFill>
        <p:spPr>
          <a:xfrm>
            <a:off x="4187825" y="3473450"/>
            <a:ext cx="4600575" cy="27717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82"/>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Program to an interface (PTI)</a:t>
            </a:r>
            <a:endParaRPr/>
          </a:p>
        </p:txBody>
      </p:sp>
      <p:sp>
        <p:nvSpPr>
          <p:cNvPr id="617" name="Google Shape;617;p82"/>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800"/>
              <a:buChar char="•"/>
            </a:pPr>
            <a:r>
              <a:rPr lang="en-US" sz="1800" b="0" i="0" u="none">
                <a:solidFill>
                  <a:srgbClr val="4D4D4D"/>
                </a:solidFill>
                <a:latin typeface="Georgia"/>
                <a:ea typeface="Georgia"/>
                <a:cs typeface="Georgia"/>
                <a:sym typeface="Georgia"/>
              </a:rPr>
              <a:t>Do not tie the relationship to classes but tie them to interfaces.</a:t>
            </a:r>
            <a:endParaRPr/>
          </a:p>
          <a:p>
            <a:pPr marL="285750" lvl="0" indent="-171450" algn="just" rtl="0">
              <a:lnSpc>
                <a:spcPct val="120000"/>
              </a:lnSpc>
              <a:spcBef>
                <a:spcPts val="360"/>
              </a:spcBef>
              <a:spcAft>
                <a:spcPts val="0"/>
              </a:spcAft>
              <a:buSzPts val="1800"/>
              <a:buNone/>
            </a:pPr>
            <a:endParaRPr sz="18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60"/>
              </a:spcBef>
              <a:spcAft>
                <a:spcPts val="0"/>
              </a:spcAft>
              <a:buSzPts val="1800"/>
              <a:buNone/>
            </a:pPr>
            <a:r>
              <a:rPr lang="en-US" sz="1800" b="0" i="0" u="none">
                <a:solidFill>
                  <a:srgbClr val="4D4D4D"/>
                </a:solidFill>
                <a:latin typeface="Georgia"/>
                <a:ea typeface="Georgia"/>
                <a:cs typeface="Georgia"/>
                <a:sym typeface="Georgia"/>
              </a:rPr>
              <a:t>	A gaming application is planning to use car, boat and bike for water sport. The player should be able to move left, right, forward, reverse and set the speed of the vehicle.  The application should also demonstrate the manoeuvring of these vehicles with the help of a demo.</a:t>
            </a:r>
            <a:endParaRPr/>
          </a:p>
          <a:p>
            <a:pPr marL="285750" lvl="0" indent="-28575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a:t>
            </a:r>
            <a:endParaRPr/>
          </a:p>
        </p:txBody>
      </p:sp>
      <p:pic>
        <p:nvPicPr>
          <p:cNvPr id="618" name="Google Shape;618;p82" descr="waterbike"/>
          <p:cNvPicPr preferRelativeResize="0"/>
          <p:nvPr/>
        </p:nvPicPr>
        <p:blipFill rotWithShape="1">
          <a:blip r:embed="rId3">
            <a:alphaModFix/>
          </a:blip>
          <a:srcRect/>
          <a:stretch/>
        </p:blipFill>
        <p:spPr>
          <a:xfrm>
            <a:off x="6391275" y="4392612"/>
            <a:ext cx="2455862" cy="1793875"/>
          </a:xfrm>
          <a:prstGeom prst="rect">
            <a:avLst/>
          </a:prstGeom>
          <a:noFill/>
          <a:ln>
            <a:noFill/>
          </a:ln>
        </p:spPr>
      </p:pic>
      <p:pic>
        <p:nvPicPr>
          <p:cNvPr id="619" name="Google Shape;619;p82" descr="water%20car1062682712"/>
          <p:cNvPicPr preferRelativeResize="0"/>
          <p:nvPr/>
        </p:nvPicPr>
        <p:blipFill rotWithShape="1">
          <a:blip r:embed="rId4">
            <a:alphaModFix/>
          </a:blip>
          <a:srcRect/>
          <a:stretch/>
        </p:blipFill>
        <p:spPr>
          <a:xfrm>
            <a:off x="239712" y="4391025"/>
            <a:ext cx="2706687" cy="1879600"/>
          </a:xfrm>
          <a:prstGeom prst="rect">
            <a:avLst/>
          </a:prstGeom>
          <a:noFill/>
          <a:ln>
            <a:noFill/>
          </a:ln>
        </p:spPr>
      </p:pic>
      <p:pic>
        <p:nvPicPr>
          <p:cNvPr id="620" name="Google Shape;620;p82" descr="waterboat"/>
          <p:cNvPicPr preferRelativeResize="0"/>
          <p:nvPr/>
        </p:nvPicPr>
        <p:blipFill rotWithShape="1">
          <a:blip r:embed="rId5">
            <a:alphaModFix/>
          </a:blip>
          <a:srcRect/>
          <a:stretch/>
        </p:blipFill>
        <p:spPr>
          <a:xfrm>
            <a:off x="3165475" y="4303712"/>
            <a:ext cx="3008312" cy="19907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3"/>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a:t>
            </a:r>
            <a:br>
              <a:rPr lang="en-US" sz="3000" b="0" i="0" u="none">
                <a:solidFill>
                  <a:schemeClr val="dk2"/>
                </a:solidFill>
                <a:latin typeface="Georgia"/>
                <a:ea typeface="Georgia"/>
                <a:cs typeface="Georgia"/>
                <a:sym typeface="Georgia"/>
              </a:rPr>
            </a:br>
            <a:endParaRPr/>
          </a:p>
        </p:txBody>
      </p:sp>
      <p:pic>
        <p:nvPicPr>
          <p:cNvPr id="626" name="Google Shape;626;p83"/>
          <p:cNvPicPr preferRelativeResize="0"/>
          <p:nvPr/>
        </p:nvPicPr>
        <p:blipFill rotWithShape="1">
          <a:blip r:embed="rId3">
            <a:alphaModFix/>
          </a:blip>
          <a:srcRect/>
          <a:stretch/>
        </p:blipFill>
        <p:spPr>
          <a:xfrm>
            <a:off x="1122362" y="1428750"/>
            <a:ext cx="6430962" cy="3563937"/>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84"/>
          <p:cNvSpPr txBox="1">
            <a:spLocks noGrp="1"/>
          </p:cNvSpPr>
          <p:nvPr>
            <p:ph type="title"/>
          </p:nvPr>
        </p:nvSpPr>
        <p:spPr>
          <a:xfrm>
            <a:off x="212725" y="392112"/>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2800" b="0" i="0" u="none">
                <a:solidFill>
                  <a:schemeClr val="dk2"/>
                </a:solidFill>
                <a:latin typeface="Georgia"/>
                <a:ea typeface="Georgia"/>
                <a:cs typeface="Georgia"/>
                <a:sym typeface="Georgia"/>
              </a:rPr>
              <a:t>Solution#1</a:t>
            </a:r>
            <a:endParaRPr/>
          </a:p>
        </p:txBody>
      </p:sp>
      <p:pic>
        <p:nvPicPr>
          <p:cNvPr id="632" name="Google Shape;632;p84" descr="SNAGHTML57e509"/>
          <p:cNvPicPr preferRelativeResize="0"/>
          <p:nvPr/>
        </p:nvPicPr>
        <p:blipFill rotWithShape="1">
          <a:blip r:embed="rId3">
            <a:alphaModFix/>
          </a:blip>
          <a:srcRect/>
          <a:stretch/>
        </p:blipFill>
        <p:spPr>
          <a:xfrm>
            <a:off x="541337" y="1052512"/>
            <a:ext cx="4862512" cy="2135187"/>
          </a:xfrm>
          <a:prstGeom prst="rect">
            <a:avLst/>
          </a:prstGeom>
          <a:noFill/>
          <a:ln>
            <a:noFill/>
          </a:ln>
        </p:spPr>
      </p:pic>
      <p:pic>
        <p:nvPicPr>
          <p:cNvPr id="633" name="Google Shape;633;p84" descr="SNAGHTML58c96e"/>
          <p:cNvPicPr preferRelativeResize="0"/>
          <p:nvPr/>
        </p:nvPicPr>
        <p:blipFill rotWithShape="1">
          <a:blip r:embed="rId4">
            <a:alphaModFix/>
          </a:blip>
          <a:srcRect/>
          <a:stretch/>
        </p:blipFill>
        <p:spPr>
          <a:xfrm>
            <a:off x="3871912" y="3282950"/>
            <a:ext cx="4667250" cy="2447925"/>
          </a:xfrm>
          <a:prstGeom prst="rect">
            <a:avLst/>
          </a:prstGeom>
          <a:noFill/>
          <a:ln>
            <a:noFill/>
          </a:ln>
        </p:spPr>
      </p:pic>
      <p:grpSp>
        <p:nvGrpSpPr>
          <p:cNvPr id="634" name="Google Shape;634;p84"/>
          <p:cNvGrpSpPr/>
          <p:nvPr/>
        </p:nvGrpSpPr>
        <p:grpSpPr>
          <a:xfrm>
            <a:off x="276225" y="195262"/>
            <a:ext cx="8867775" cy="6350000"/>
            <a:chOff x="276225" y="195262"/>
            <a:chExt cx="8867775" cy="6350000"/>
          </a:xfrm>
        </p:grpSpPr>
        <p:sp>
          <p:nvSpPr>
            <p:cNvPr id="635" name="Google Shape;635;p84"/>
            <p:cNvSpPr txBox="1"/>
            <p:nvPr/>
          </p:nvSpPr>
          <p:spPr>
            <a:xfrm>
              <a:off x="276225" y="195262"/>
              <a:ext cx="8867775" cy="6350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pic>
          <p:nvPicPr>
            <p:cNvPr id="636" name="Google Shape;636;p84" descr="SNAGHTML5bd41e"/>
            <p:cNvPicPr preferRelativeResize="0"/>
            <p:nvPr/>
          </p:nvPicPr>
          <p:blipFill rotWithShape="1">
            <a:blip r:embed="rId5">
              <a:alphaModFix/>
            </a:blip>
            <a:srcRect/>
            <a:stretch/>
          </p:blipFill>
          <p:spPr>
            <a:xfrm>
              <a:off x="2147887" y="766762"/>
              <a:ext cx="5600700" cy="5589587"/>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fade">
                                      <p:cBhvr>
                                        <p:cTn id="7" dur="500"/>
                                        <p:tgtEl>
                                          <p:spTgt spid="6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2"/>
                                        </p:tgtEl>
                                        <p:attrNameLst>
                                          <p:attrName>style.visibility</p:attrName>
                                        </p:attrNameLst>
                                      </p:cBhvr>
                                      <p:to>
                                        <p:strVal val="visible"/>
                                      </p:to>
                                    </p:set>
                                    <p:animEffect transition="in" filter="fade">
                                      <p:cBhvr>
                                        <p:cTn id="12" dur="500"/>
                                        <p:tgtEl>
                                          <p:spTgt spid="6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3"/>
                                        </p:tgtEl>
                                        <p:attrNameLst>
                                          <p:attrName>style.visibility</p:attrName>
                                        </p:attrNameLst>
                                      </p:cBhvr>
                                      <p:to>
                                        <p:strVal val="visible"/>
                                      </p:to>
                                    </p:set>
                                    <p:animEffect transition="in" filter="fade">
                                      <p:cBhvr>
                                        <p:cTn id="17" dur="500"/>
                                        <p:tgtEl>
                                          <p:spTgt spid="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85"/>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Solution#1 | Problems</a:t>
            </a:r>
            <a:endParaRPr/>
          </a:p>
        </p:txBody>
      </p:sp>
      <p:sp>
        <p:nvSpPr>
          <p:cNvPr id="642" name="Google Shape;642;p85"/>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Code duplication.</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impact if the signature of a method changes.</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The impact  if the application discontinues one of its vehicle.</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0"/>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Example – Identify classes and objects</a:t>
            </a:r>
            <a:endParaRPr/>
          </a:p>
        </p:txBody>
      </p:sp>
      <p:sp>
        <p:nvSpPr>
          <p:cNvPr id="156" name="Google Shape;156;p30"/>
          <p:cNvSpPr txBox="1">
            <a:spLocks noGrp="1"/>
          </p:cNvSpPr>
          <p:nvPr>
            <p:ph type="body" idx="1"/>
          </p:nvPr>
        </p:nvSpPr>
        <p:spPr>
          <a:xfrm>
            <a:off x="457200" y="1295400"/>
            <a:ext cx="4267200" cy="50292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Identify the classes and objects in</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This training classroom.</a:t>
            </a:r>
            <a:endParaRPr/>
          </a:p>
          <a:p>
            <a:pPr marL="742950" lvl="1" indent="-2476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This floor of the building.</a:t>
            </a:r>
            <a:endParaRPr/>
          </a:p>
          <a:p>
            <a:pPr marL="742950" lvl="1" indent="-247650" algn="just" rtl="0">
              <a:lnSpc>
                <a:spcPct val="120000"/>
              </a:lnSpc>
              <a:spcBef>
                <a:spcPts val="320"/>
              </a:spcBef>
              <a:spcAft>
                <a:spcPts val="0"/>
              </a:spcAft>
              <a:buSzPts val="1600"/>
              <a:buChar char="•"/>
            </a:pPr>
            <a:endParaRPr/>
          </a:p>
          <a:p>
            <a:pPr marL="742950" lvl="1" indent="-1460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Identify the classes and objects in following problem statement:</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None/>
            </a:pPr>
            <a:r>
              <a:rPr lang="en-US" sz="1600">
                <a:solidFill>
                  <a:srgbClr val="4D4D4D"/>
                </a:solidFill>
                <a:latin typeface="Georgia"/>
                <a:ea typeface="Georgia"/>
                <a:cs typeface="Georgia"/>
                <a:sym typeface="Georgia"/>
              </a:rPr>
              <a:t>  NTT </a:t>
            </a:r>
            <a:r>
              <a:rPr lang="en-US" sz="1600" b="0" i="0" u="none">
                <a:solidFill>
                  <a:srgbClr val="4D4D4D"/>
                </a:solidFill>
                <a:latin typeface="Georgia"/>
                <a:ea typeface="Georgia"/>
                <a:cs typeface="Georgia"/>
                <a:sym typeface="Georgia"/>
              </a:rPr>
              <a:t>has three business units – Global Markets, Nitro and Government Services.  Each business unit has projects and projects in-turn have employees. Few employees are managers. A project has mix of both employees and managers.</a:t>
            </a:r>
            <a:endParaRPr/>
          </a:p>
        </p:txBody>
      </p:sp>
      <p:pic>
        <p:nvPicPr>
          <p:cNvPr id="157" name="Google Shape;157;p30" descr="objects"/>
          <p:cNvPicPr preferRelativeResize="0"/>
          <p:nvPr/>
        </p:nvPicPr>
        <p:blipFill rotWithShape="1">
          <a:blip r:embed="rId3">
            <a:alphaModFix/>
          </a:blip>
          <a:srcRect/>
          <a:stretch/>
        </p:blipFill>
        <p:spPr>
          <a:xfrm>
            <a:off x="4876800" y="1295400"/>
            <a:ext cx="3733800" cy="4953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pic>
        <p:nvPicPr>
          <p:cNvPr id="647" name="Google Shape;647;p86"/>
          <p:cNvPicPr preferRelativeResize="0"/>
          <p:nvPr/>
        </p:nvPicPr>
        <p:blipFill rotWithShape="1">
          <a:blip r:embed="rId3">
            <a:alphaModFix/>
          </a:blip>
          <a:srcRect/>
          <a:stretch/>
        </p:blipFill>
        <p:spPr>
          <a:xfrm>
            <a:off x="5875337" y="465137"/>
            <a:ext cx="2959100" cy="1076325"/>
          </a:xfrm>
          <a:prstGeom prst="rect">
            <a:avLst/>
          </a:prstGeom>
          <a:noFill/>
          <a:ln>
            <a:noFill/>
          </a:ln>
        </p:spPr>
      </p:pic>
      <p:pic>
        <p:nvPicPr>
          <p:cNvPr id="648" name="Google Shape;648;p86" descr="SNAGHTML57e509"/>
          <p:cNvPicPr preferRelativeResize="0"/>
          <p:nvPr/>
        </p:nvPicPr>
        <p:blipFill rotWithShape="1">
          <a:blip r:embed="rId4">
            <a:alphaModFix/>
          </a:blip>
          <a:srcRect/>
          <a:stretch/>
        </p:blipFill>
        <p:spPr>
          <a:xfrm>
            <a:off x="541337" y="1052512"/>
            <a:ext cx="4862512" cy="2135187"/>
          </a:xfrm>
          <a:prstGeom prst="rect">
            <a:avLst/>
          </a:prstGeom>
          <a:noFill/>
          <a:ln>
            <a:noFill/>
          </a:ln>
        </p:spPr>
      </p:pic>
      <p:pic>
        <p:nvPicPr>
          <p:cNvPr id="649" name="Google Shape;649;p86" descr="SNAGHTML58c96e"/>
          <p:cNvPicPr preferRelativeResize="0"/>
          <p:nvPr/>
        </p:nvPicPr>
        <p:blipFill rotWithShape="1">
          <a:blip r:embed="rId5">
            <a:alphaModFix/>
          </a:blip>
          <a:srcRect/>
          <a:stretch/>
        </p:blipFill>
        <p:spPr>
          <a:xfrm>
            <a:off x="3871912" y="3282950"/>
            <a:ext cx="4667250" cy="2447925"/>
          </a:xfrm>
          <a:prstGeom prst="rect">
            <a:avLst/>
          </a:prstGeom>
          <a:noFill/>
          <a:ln>
            <a:noFill/>
          </a:ln>
        </p:spPr>
      </p:pic>
      <p:grpSp>
        <p:nvGrpSpPr>
          <p:cNvPr id="650" name="Google Shape;650;p86"/>
          <p:cNvGrpSpPr/>
          <p:nvPr/>
        </p:nvGrpSpPr>
        <p:grpSpPr>
          <a:xfrm>
            <a:off x="0" y="227012"/>
            <a:ext cx="8867775" cy="6350000"/>
            <a:chOff x="0" y="227012"/>
            <a:chExt cx="8867775" cy="6350000"/>
          </a:xfrm>
        </p:grpSpPr>
        <p:sp>
          <p:nvSpPr>
            <p:cNvPr id="651" name="Google Shape;651;p86"/>
            <p:cNvSpPr txBox="1"/>
            <p:nvPr/>
          </p:nvSpPr>
          <p:spPr>
            <a:xfrm>
              <a:off x="0" y="227012"/>
              <a:ext cx="8867775" cy="63500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pic>
          <p:nvPicPr>
            <p:cNvPr id="652" name="Google Shape;652;p86" descr="SNAGHTML6a6993"/>
            <p:cNvPicPr preferRelativeResize="0"/>
            <p:nvPr/>
          </p:nvPicPr>
          <p:blipFill rotWithShape="1">
            <a:blip r:embed="rId6">
              <a:alphaModFix/>
            </a:blip>
            <a:srcRect/>
            <a:stretch/>
          </p:blipFill>
          <p:spPr>
            <a:xfrm>
              <a:off x="1136650" y="1319212"/>
              <a:ext cx="6613525" cy="4519612"/>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500"/>
                                        <p:tgtEl>
                                          <p:spTgt spid="6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49"/>
                                        </p:tgtEl>
                                        <p:attrNameLst>
                                          <p:attrName>style.visibility</p:attrName>
                                        </p:attrNameLst>
                                      </p:cBhvr>
                                      <p:to>
                                        <p:strVal val="visible"/>
                                      </p:to>
                                    </p:set>
                                    <p:animEffect transition="in" filter="fade">
                                      <p:cBhvr>
                                        <p:cTn id="12" dur="500"/>
                                        <p:tgtEl>
                                          <p:spTgt spid="6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87"/>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Advantages</a:t>
            </a:r>
            <a:endParaRPr/>
          </a:p>
        </p:txBody>
      </p:sp>
      <p:sp>
        <p:nvSpPr>
          <p:cNvPr id="658" name="Google Shape;658;p87"/>
          <p:cNvSpPr txBox="1">
            <a:spLocks noGrp="1"/>
          </p:cNvSpPr>
          <p:nvPr>
            <p:ph type="body" idx="1"/>
          </p:nvPr>
        </p:nvSpPr>
        <p:spPr>
          <a:xfrm>
            <a:off x="365125" y="1284287"/>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Differentiated ‘what’ versus ‘How’.</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No impact on the client as long as the contract with the client does not change.</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All disadvantages of solution#1 are solved. </a:t>
            </a:r>
            <a:endParaRPr/>
          </a:p>
          <a:p>
            <a:pPr marL="285750" lvl="0" indent="-2857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grpSp>
        <p:nvGrpSpPr>
          <p:cNvPr id="659" name="Google Shape;659;p87"/>
          <p:cNvGrpSpPr/>
          <p:nvPr/>
        </p:nvGrpSpPr>
        <p:grpSpPr>
          <a:xfrm>
            <a:off x="396875" y="3054350"/>
            <a:ext cx="8486775" cy="3284537"/>
            <a:chOff x="396875" y="3054350"/>
            <a:chExt cx="8486775" cy="3284537"/>
          </a:xfrm>
        </p:grpSpPr>
        <p:pic>
          <p:nvPicPr>
            <p:cNvPr id="660" name="Google Shape;660;p87" descr="carInterface"/>
            <p:cNvPicPr preferRelativeResize="0"/>
            <p:nvPr/>
          </p:nvPicPr>
          <p:blipFill rotWithShape="1">
            <a:blip r:embed="rId3">
              <a:alphaModFix/>
            </a:blip>
            <a:srcRect/>
            <a:stretch/>
          </p:blipFill>
          <p:spPr>
            <a:xfrm>
              <a:off x="3536950" y="3551237"/>
              <a:ext cx="5346700" cy="2787650"/>
            </a:xfrm>
            <a:prstGeom prst="rect">
              <a:avLst/>
            </a:prstGeom>
            <a:noFill/>
            <a:ln>
              <a:noFill/>
            </a:ln>
          </p:spPr>
        </p:pic>
        <p:sp>
          <p:nvSpPr>
            <p:cNvPr id="661" name="Google Shape;661;p87"/>
            <p:cNvSpPr txBox="1"/>
            <p:nvPr/>
          </p:nvSpPr>
          <p:spPr>
            <a:xfrm>
              <a:off x="396875" y="3054350"/>
              <a:ext cx="7015162" cy="3365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accent1"/>
                </a:buClr>
                <a:buSzPts val="1600"/>
                <a:buFont typeface="Georgia"/>
                <a:buNone/>
              </a:pPr>
              <a:r>
                <a:rPr lang="en-US" sz="1600" b="1" i="0" u="none">
                  <a:solidFill>
                    <a:schemeClr val="accent1"/>
                  </a:solidFill>
                  <a:latin typeface="Georgia"/>
                  <a:ea typeface="Georgia"/>
                  <a:cs typeface="Georgia"/>
                  <a:sym typeface="Georgia"/>
                </a:rPr>
                <a:t>Standard interface for all cars, implementation may be different !</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8">
                                            <p:txEl>
                                              <p:pRg st="0" end="0"/>
                                            </p:txEl>
                                          </p:spTgt>
                                        </p:tgtEl>
                                        <p:attrNameLst>
                                          <p:attrName>style.visibility</p:attrName>
                                        </p:attrNameLst>
                                      </p:cBhvr>
                                      <p:to>
                                        <p:strVal val="visible"/>
                                      </p:to>
                                    </p:set>
                                    <p:animEffect transition="in" filter="fade">
                                      <p:cBhvr>
                                        <p:cTn id="7" dur="500"/>
                                        <p:tgtEl>
                                          <p:spTgt spid="6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8">
                                            <p:txEl>
                                              <p:pRg st="1" end="1"/>
                                            </p:txEl>
                                          </p:spTgt>
                                        </p:tgtEl>
                                        <p:attrNameLst>
                                          <p:attrName>style.visibility</p:attrName>
                                        </p:attrNameLst>
                                      </p:cBhvr>
                                      <p:to>
                                        <p:strVal val="visible"/>
                                      </p:to>
                                    </p:set>
                                    <p:animEffect transition="in" filter="fade">
                                      <p:cBhvr>
                                        <p:cTn id="12" dur="500"/>
                                        <p:tgtEl>
                                          <p:spTgt spid="6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58">
                                            <p:txEl>
                                              <p:pRg st="2" end="2"/>
                                            </p:txEl>
                                          </p:spTgt>
                                        </p:tgtEl>
                                        <p:attrNameLst>
                                          <p:attrName>style.visibility</p:attrName>
                                        </p:attrNameLst>
                                      </p:cBhvr>
                                      <p:to>
                                        <p:strVal val="visible"/>
                                      </p:to>
                                    </p:set>
                                    <p:animEffect transition="in" filter="fade">
                                      <p:cBhvr>
                                        <p:cTn id="17" dur="500"/>
                                        <p:tgtEl>
                                          <p:spTgt spid="6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58">
                                            <p:txEl>
                                              <p:pRg st="3" end="3"/>
                                            </p:txEl>
                                          </p:spTgt>
                                        </p:tgtEl>
                                        <p:attrNameLst>
                                          <p:attrName>style.visibility</p:attrName>
                                        </p:attrNameLst>
                                      </p:cBhvr>
                                      <p:to>
                                        <p:strVal val="visible"/>
                                      </p:to>
                                    </p:set>
                                    <p:animEffect transition="in" filter="fade">
                                      <p:cBhvr>
                                        <p:cTn id="22" dur="500"/>
                                        <p:tgtEl>
                                          <p:spTgt spid="6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8">
                                            <p:txEl>
                                              <p:pRg st="4" end="4"/>
                                            </p:txEl>
                                          </p:spTgt>
                                        </p:tgtEl>
                                        <p:attrNameLst>
                                          <p:attrName>style.visibility</p:attrName>
                                        </p:attrNameLst>
                                      </p:cBhvr>
                                      <p:to>
                                        <p:strVal val="visible"/>
                                      </p:to>
                                    </p:set>
                                    <p:animEffect transition="in" filter="fade">
                                      <p:cBhvr>
                                        <p:cTn id="27" dur="500"/>
                                        <p:tgtEl>
                                          <p:spTgt spid="6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88"/>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Abstract class vs. Interface</a:t>
            </a:r>
            <a:endParaRPr/>
          </a:p>
        </p:txBody>
      </p:sp>
      <p:sp>
        <p:nvSpPr>
          <p:cNvPr id="667" name="Google Shape;667;p88"/>
          <p:cNvSpPr txBox="1">
            <a:spLocks noGrp="1"/>
          </p:cNvSpPr>
          <p:nvPr>
            <p:ph type="body" idx="1"/>
          </p:nvPr>
        </p:nvSpPr>
        <p:spPr>
          <a:xfrm>
            <a:off x="365125" y="1447800"/>
            <a:ext cx="8529637"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Both are used to provide the contract.</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Erich Gamma says – </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Changing an interface means breaking the code of your clients . </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An abstract class can provide the default implementation of the method hence impact can be minimized.</a:t>
            </a:r>
            <a:endParaRPr/>
          </a:p>
          <a:p>
            <a:pPr marL="285750" lvl="0" indent="-18415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If classes are closely related, abstract classes may be used.</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In unrelated classes, the interfaces should be used. (keeping the above quote in the mind)</a:t>
            </a:r>
            <a:endParaRPr/>
          </a:p>
          <a:p>
            <a:pPr marL="285750" lvl="0" indent="-285750" algn="just" rtl="0">
              <a:lnSpc>
                <a:spcPct val="120000"/>
              </a:lnSpc>
              <a:spcBef>
                <a:spcPts val="280"/>
              </a:spcBef>
              <a:spcAft>
                <a:spcPts val="0"/>
              </a:spcAft>
              <a:buSzPts val="1400"/>
              <a:buNone/>
            </a:pPr>
            <a:r>
              <a:rPr lang="en-US" sz="1400" b="0" i="0" u="none">
                <a:solidFill>
                  <a:srgbClr val="4D4D4D"/>
                </a:solidFill>
                <a:latin typeface="Georgia"/>
                <a:ea typeface="Georgia"/>
                <a:cs typeface="Georgia"/>
                <a:sym typeface="Georgia"/>
              </a:rPr>
              <a:t>	</a:t>
            </a:r>
            <a:endParaRPr/>
          </a:p>
        </p:txBody>
      </p:sp>
      <p:pic>
        <p:nvPicPr>
          <p:cNvPr id="668" name="Google Shape;668;p88" descr="SNAGHTML7c1fa2"/>
          <p:cNvPicPr preferRelativeResize="0"/>
          <p:nvPr/>
        </p:nvPicPr>
        <p:blipFill rotWithShape="1">
          <a:blip r:embed="rId3">
            <a:alphaModFix/>
          </a:blip>
          <a:srcRect/>
          <a:stretch/>
        </p:blipFill>
        <p:spPr>
          <a:xfrm>
            <a:off x="855662" y="2349500"/>
            <a:ext cx="7781925" cy="1633537"/>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89"/>
          <p:cNvSpPr txBox="1">
            <a:spLocks noGrp="1"/>
          </p:cNvSpPr>
          <p:nvPr>
            <p:ph type="title"/>
          </p:nvPr>
        </p:nvSpPr>
        <p:spPr>
          <a:xfrm>
            <a:off x="381000" y="457200"/>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Interface Segregation Principle (ISP)</a:t>
            </a:r>
            <a:endParaRPr/>
          </a:p>
        </p:txBody>
      </p:sp>
      <p:sp>
        <p:nvSpPr>
          <p:cNvPr id="674" name="Google Shape;674;p89"/>
          <p:cNvSpPr txBox="1">
            <a:spLocks noGrp="1"/>
          </p:cNvSpPr>
          <p:nvPr>
            <p:ph type="body" idx="1"/>
          </p:nvPr>
        </p:nvSpPr>
        <p:spPr>
          <a:xfrm>
            <a:off x="365125" y="1447800"/>
            <a:ext cx="8023225" cy="5118100"/>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Many specific interfaces are better than a single general interface.</a:t>
            </a:r>
            <a:endParaRPr/>
          </a:p>
          <a:p>
            <a:pPr marL="285750" lvl="0" indent="-184150" algn="just" rtl="0">
              <a:lnSpc>
                <a:spcPct val="120000"/>
              </a:lnSpc>
              <a:spcBef>
                <a:spcPts val="320"/>
              </a:spcBef>
              <a:spcAft>
                <a:spcPts val="0"/>
              </a:spcAft>
              <a:buSzPts val="1600"/>
              <a:buNone/>
            </a:pPr>
            <a:endParaRPr sz="1600" b="1" i="0" u="none">
              <a:solidFill>
                <a:srgbClr val="4D4D4D"/>
              </a:solidFill>
              <a:latin typeface="Georgia"/>
              <a:ea typeface="Georgia"/>
              <a:cs typeface="Georgia"/>
              <a:sym typeface="Georgia"/>
            </a:endParaRPr>
          </a:p>
          <a:p>
            <a:pPr marL="285750" lvl="0" indent="-285750" algn="just" rtl="0">
              <a:lnSpc>
                <a:spcPct val="120000"/>
              </a:lnSpc>
              <a:spcBef>
                <a:spcPts val="360"/>
              </a:spcBef>
              <a:spcAft>
                <a:spcPts val="0"/>
              </a:spcAft>
              <a:buSzPts val="1800"/>
              <a:buChar char="•"/>
            </a:pPr>
            <a:r>
              <a:rPr lang="en-US" sz="1800" b="1" i="0" u="none">
                <a:solidFill>
                  <a:srgbClr val="4D4D4D"/>
                </a:solidFill>
                <a:latin typeface="Georgia"/>
                <a:ea typeface="Georgia"/>
                <a:cs typeface="Georgia"/>
                <a:sym typeface="Georgia"/>
              </a:rPr>
              <a:t>Problem Statement:</a:t>
            </a:r>
            <a:endParaRPr/>
          </a:p>
          <a:p>
            <a:pPr marL="285750" lvl="0" indent="-285750" algn="just" rtl="0">
              <a:lnSpc>
                <a:spcPct val="120000"/>
              </a:lnSpc>
              <a:spcBef>
                <a:spcPts val="360"/>
              </a:spcBef>
              <a:spcAft>
                <a:spcPts val="0"/>
              </a:spcAft>
              <a:buSzPts val="1800"/>
              <a:buNone/>
            </a:pPr>
            <a:r>
              <a:rPr lang="en-US" sz="1800" b="0" i="0" u="none">
                <a:solidFill>
                  <a:srgbClr val="4D4D4D"/>
                </a:solidFill>
                <a:latin typeface="Georgia"/>
                <a:ea typeface="Georgia"/>
                <a:cs typeface="Georgia"/>
                <a:sym typeface="Georgia"/>
              </a:rPr>
              <a:t>	</a:t>
            </a:r>
            <a:r>
              <a:rPr lang="en-US" sz="1600" b="0" i="0" u="none">
                <a:solidFill>
                  <a:srgbClr val="4D4D4D"/>
                </a:solidFill>
                <a:latin typeface="Georgia"/>
                <a:ea typeface="Georgia"/>
                <a:cs typeface="Georgia"/>
                <a:sym typeface="Georgia"/>
              </a:rPr>
              <a:t>An ATM can have the following types of output – a screen and a speech. It supports the following two types of transactions – deposit and withdrawal. A company supports two types of ATMs – only screen (for ppl who can see) and screen with speech (for handicapped ppl).  Design the classes.</a:t>
            </a:r>
            <a:endParaRPr/>
          </a:p>
        </p:txBody>
      </p:sp>
      <p:pic>
        <p:nvPicPr>
          <p:cNvPr id="675" name="Google Shape;675;p89" descr="atm1"/>
          <p:cNvPicPr preferRelativeResize="0"/>
          <p:nvPr/>
        </p:nvPicPr>
        <p:blipFill rotWithShape="1">
          <a:blip r:embed="rId3">
            <a:alphaModFix/>
          </a:blip>
          <a:srcRect/>
          <a:stretch/>
        </p:blipFill>
        <p:spPr>
          <a:xfrm>
            <a:off x="1887537" y="4278312"/>
            <a:ext cx="1573212" cy="1762125"/>
          </a:xfrm>
          <a:prstGeom prst="rect">
            <a:avLst/>
          </a:prstGeom>
          <a:noFill/>
          <a:ln>
            <a:noFill/>
          </a:ln>
        </p:spPr>
      </p:pic>
      <p:pic>
        <p:nvPicPr>
          <p:cNvPr id="676" name="Google Shape;676;p89" descr="atm2"/>
          <p:cNvPicPr preferRelativeResize="0"/>
          <p:nvPr/>
        </p:nvPicPr>
        <p:blipFill rotWithShape="1">
          <a:blip r:embed="rId4">
            <a:alphaModFix/>
          </a:blip>
          <a:srcRect/>
          <a:stretch/>
        </p:blipFill>
        <p:spPr>
          <a:xfrm>
            <a:off x="4664075" y="4214812"/>
            <a:ext cx="3060700" cy="1890712"/>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90"/>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a:t>
            </a:r>
            <a:br>
              <a:rPr lang="en-US" sz="3000" b="0" i="0" u="none">
                <a:solidFill>
                  <a:schemeClr val="dk2"/>
                </a:solidFill>
                <a:latin typeface="Georgia"/>
                <a:ea typeface="Georgia"/>
                <a:cs typeface="Georgia"/>
                <a:sym typeface="Georgia"/>
              </a:rPr>
            </a:br>
            <a:endParaRPr/>
          </a:p>
        </p:txBody>
      </p:sp>
      <p:pic>
        <p:nvPicPr>
          <p:cNvPr id="682" name="Google Shape;682;p90"/>
          <p:cNvPicPr preferRelativeResize="0"/>
          <p:nvPr/>
        </p:nvPicPr>
        <p:blipFill rotWithShape="1">
          <a:blip r:embed="rId3">
            <a:alphaModFix/>
          </a:blip>
          <a:srcRect/>
          <a:stretch/>
        </p:blipFill>
        <p:spPr>
          <a:xfrm>
            <a:off x="1098550" y="1262062"/>
            <a:ext cx="6964362" cy="4162425"/>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9977" name="Picture 9" descr="SNAGHTML1703fe9">
            <a:extLst>
              <a:ext uri="{FF2B5EF4-FFF2-40B4-BE49-F238E27FC236}">
                <a16:creationId xmlns:a16="http://schemas.microsoft.com/office/drawing/2014/main" id="{9E7CE4A3-44D7-48BB-A584-0333320987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84" y="1543051"/>
            <a:ext cx="4674949" cy="2069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Rectangle 2">
            <a:extLst>
              <a:ext uri="{FF2B5EF4-FFF2-40B4-BE49-F238E27FC236}">
                <a16:creationId xmlns:a16="http://schemas.microsoft.com/office/drawing/2014/main" id="{1506ED45-8FC1-42AF-94B7-41667D09541D}"/>
              </a:ext>
            </a:extLst>
          </p:cNvPr>
          <p:cNvSpPr>
            <a:spLocks noGrp="1" noChangeArrowheads="1"/>
          </p:cNvSpPr>
          <p:nvPr>
            <p:ph type="title"/>
          </p:nvPr>
        </p:nvSpPr>
        <p:spPr>
          <a:xfrm>
            <a:off x="1302544" y="1151335"/>
            <a:ext cx="6176963" cy="376238"/>
          </a:xfrm>
          <a:noFill/>
        </p:spPr>
        <p:txBody>
          <a:bodyPr>
            <a:normAutofit/>
          </a:bodyPr>
          <a:lstStyle/>
          <a:p>
            <a:r>
              <a:rPr lang="en-US" altLang="en-US" sz="2100"/>
              <a:t>Solution#1</a:t>
            </a:r>
          </a:p>
        </p:txBody>
      </p:sp>
      <p:grpSp>
        <p:nvGrpSpPr>
          <p:cNvPr id="2" name="Group 12">
            <a:extLst>
              <a:ext uri="{FF2B5EF4-FFF2-40B4-BE49-F238E27FC236}">
                <a16:creationId xmlns:a16="http://schemas.microsoft.com/office/drawing/2014/main" id="{BF2450A0-F598-4718-8B63-C01FD34FCF94}"/>
              </a:ext>
            </a:extLst>
          </p:cNvPr>
          <p:cNvGrpSpPr>
            <a:grpSpLocks/>
          </p:cNvGrpSpPr>
          <p:nvPr/>
        </p:nvGrpSpPr>
        <p:grpSpPr bwMode="auto">
          <a:xfrm>
            <a:off x="3285461" y="1585719"/>
            <a:ext cx="5082142" cy="4738688"/>
            <a:chOff x="174" y="164"/>
            <a:chExt cx="5586" cy="4000"/>
          </a:xfrm>
        </p:grpSpPr>
        <p:sp>
          <p:nvSpPr>
            <p:cNvPr id="80901" name="Rectangle 2">
              <a:extLst>
                <a:ext uri="{FF2B5EF4-FFF2-40B4-BE49-F238E27FC236}">
                  <a16:creationId xmlns:a16="http://schemas.microsoft.com/office/drawing/2014/main" id="{130E0E5B-1B8D-4A72-BD42-433ADE97F1B3}"/>
                </a:ext>
              </a:extLst>
            </p:cNvPr>
            <p:cNvSpPr>
              <a:spLocks noChangeArrowheads="1"/>
            </p:cNvSpPr>
            <p:nvPr/>
          </p:nvSpPr>
          <p:spPr bwMode="auto">
            <a:xfrm>
              <a:off x="174" y="164"/>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i="1">
                  <a:solidFill>
                    <a:schemeClr val="bg1"/>
                  </a:solidFill>
                  <a:latin typeface="Georgia" panose="02040502050405020303" pitchFamily="18" charset="0"/>
                  <a:ea typeface="ＭＳ Ｐゴシック" panose="020B0600070205080204" pitchFamily="34" charset="-128"/>
                </a:defRPr>
              </a:lvl1pPr>
              <a:lvl2pPr marL="742950" indent="-285750" eaLnBrk="0" hangingPunct="0">
                <a:defRPr sz="2000" i="1">
                  <a:solidFill>
                    <a:schemeClr val="bg1"/>
                  </a:solidFill>
                  <a:latin typeface="Georgia" panose="02040502050405020303" pitchFamily="18" charset="0"/>
                  <a:ea typeface="ＭＳ Ｐゴシック" panose="020B0600070205080204" pitchFamily="34" charset="-128"/>
                </a:defRPr>
              </a:lvl2pPr>
              <a:lvl3pPr marL="1143000" indent="-228600" eaLnBrk="0" hangingPunct="0">
                <a:defRPr sz="2000" i="1">
                  <a:solidFill>
                    <a:schemeClr val="bg1"/>
                  </a:solidFill>
                  <a:latin typeface="Georgia" panose="02040502050405020303" pitchFamily="18" charset="0"/>
                  <a:ea typeface="ＭＳ Ｐゴシック" panose="020B0600070205080204" pitchFamily="34" charset="-128"/>
                </a:defRPr>
              </a:lvl3pPr>
              <a:lvl4pPr marL="1600200" indent="-228600" eaLnBrk="0" hangingPunct="0">
                <a:defRPr sz="2000" i="1">
                  <a:solidFill>
                    <a:schemeClr val="bg1"/>
                  </a:solidFill>
                  <a:latin typeface="Georgia" panose="02040502050405020303" pitchFamily="18" charset="0"/>
                  <a:ea typeface="ＭＳ Ｐゴシック" panose="020B0600070205080204" pitchFamily="34" charset="-128"/>
                </a:defRPr>
              </a:lvl4pPr>
              <a:lvl5pPr marL="2057400" indent="-228600" eaLnBrk="0" hangingPunct="0">
                <a:defRPr sz="2000" i="1">
                  <a:solidFill>
                    <a:schemeClr val="bg1"/>
                  </a:solidFill>
                  <a:latin typeface="Georgia" panose="02040502050405020303" pitchFamily="18" charset="0"/>
                  <a:ea typeface="ＭＳ Ｐゴシック" panose="020B0600070205080204" pitchFamily="34" charset="-128"/>
                </a:defRPr>
              </a:lvl5pPr>
              <a:lvl6pPr marL="25146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6pPr>
              <a:lvl7pPr marL="29718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7pPr>
              <a:lvl8pPr marL="34290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8pPr>
              <a:lvl9pPr marL="38862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9pPr>
            </a:lstStyle>
            <a:p>
              <a:pPr eaLnBrk="1" hangingPunct="1"/>
              <a:endParaRPr lang="en-US" altLang="en-US" sz="1500"/>
            </a:p>
          </p:txBody>
        </p:sp>
        <p:pic>
          <p:nvPicPr>
            <p:cNvPr id="80902" name="Picture 11" descr="SNAGHTML1713f58">
              <a:extLst>
                <a:ext uri="{FF2B5EF4-FFF2-40B4-BE49-F238E27FC236}">
                  <a16:creationId xmlns:a16="http://schemas.microsoft.com/office/drawing/2014/main" id="{330A68D2-E049-4495-9E02-4E172DFC4E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 y="1424"/>
              <a:ext cx="3666" cy="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19977"/>
                                        </p:tgtEl>
                                        <p:attrNameLst>
                                          <p:attrName>style.visibility</p:attrName>
                                        </p:attrNameLst>
                                      </p:cBhvr>
                                      <p:to>
                                        <p:strVal val="visible"/>
                                      </p:to>
                                    </p:set>
                                    <p:animEffect transition="in" filter="checkerboard(across)">
                                      <p:cBhvr>
                                        <p:cTn id="7" dur="500"/>
                                        <p:tgtEl>
                                          <p:spTgt spid="16199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92"/>
          <p:cNvSpPr txBox="1">
            <a:spLocks noGrp="1"/>
          </p:cNvSpPr>
          <p:nvPr>
            <p:ph type="title"/>
          </p:nvPr>
        </p:nvSpPr>
        <p:spPr>
          <a:xfrm>
            <a:off x="381000" y="818706"/>
            <a:ext cx="8235950" cy="510363"/>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dirty="0">
                <a:solidFill>
                  <a:schemeClr val="dk2"/>
                </a:solidFill>
                <a:latin typeface="Georgia"/>
                <a:ea typeface="Georgia"/>
                <a:cs typeface="Georgia"/>
                <a:sym typeface="Georgia"/>
              </a:rPr>
              <a:t>Solution#1 | Problems</a:t>
            </a:r>
            <a:endParaRPr dirty="0"/>
          </a:p>
        </p:txBody>
      </p:sp>
      <p:sp>
        <p:nvSpPr>
          <p:cNvPr id="697" name="Google Shape;697;p92"/>
          <p:cNvSpPr txBox="1">
            <a:spLocks noGrp="1"/>
          </p:cNvSpPr>
          <p:nvPr>
            <p:ph type="body" idx="1"/>
          </p:nvPr>
        </p:nvSpPr>
        <p:spPr>
          <a:xfrm>
            <a:off x="365125" y="1887279"/>
            <a:ext cx="8023225" cy="4465896"/>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dirty="0">
                <a:solidFill>
                  <a:srgbClr val="4D4D4D"/>
                </a:solidFill>
                <a:latin typeface="Georgia"/>
                <a:ea typeface="Georgia"/>
                <a:cs typeface="Georgia"/>
                <a:sym typeface="Georgia"/>
              </a:rPr>
              <a:t>Contract change in one UI will affect the other UI implementations. </a:t>
            </a:r>
            <a:endParaRPr dirty="0"/>
          </a:p>
          <a:p>
            <a:pPr marL="285750" lvl="0" indent="-285750" algn="l"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Fat interface – Grow rapidly.</a:t>
            </a:r>
            <a:endParaRPr dirty="0"/>
          </a:p>
          <a:p>
            <a:pPr marL="285750" lvl="0" indent="-2857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93"/>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UML Diagram (Solution)</a:t>
            </a:r>
            <a:br>
              <a:rPr lang="en-US" sz="3000" b="0" i="0" u="none">
                <a:solidFill>
                  <a:schemeClr val="dk2"/>
                </a:solidFill>
                <a:latin typeface="Georgia"/>
                <a:ea typeface="Georgia"/>
                <a:cs typeface="Georgia"/>
                <a:sym typeface="Georgia"/>
              </a:rPr>
            </a:br>
            <a:endParaRPr/>
          </a:p>
        </p:txBody>
      </p:sp>
      <p:pic>
        <p:nvPicPr>
          <p:cNvPr id="703" name="Google Shape;703;p93"/>
          <p:cNvPicPr preferRelativeResize="0"/>
          <p:nvPr/>
        </p:nvPicPr>
        <p:blipFill rotWithShape="1">
          <a:blip r:embed="rId3">
            <a:alphaModFix/>
          </a:blip>
          <a:srcRect/>
          <a:stretch/>
        </p:blipFill>
        <p:spPr>
          <a:xfrm>
            <a:off x="790575" y="1200150"/>
            <a:ext cx="7475537" cy="4691062"/>
          </a:xfrm>
          <a:prstGeom prst="rect">
            <a:avLst/>
          </a:prstGeom>
          <a:noFill/>
          <a:ln w="9525" cap="flat" cmpd="sng">
            <a:solidFill>
              <a:schemeClr val="accent1"/>
            </a:solidFill>
            <a:prstDash val="solid"/>
            <a:miter lim="800000"/>
            <a:headEnd type="none" w="sm" len="sm"/>
            <a:tailEnd type="none" w="sm" len="sm"/>
          </a:ln>
          <a:effectLst>
            <a:outerShdw blurRad="63500" dist="38100" dir="2700000">
              <a:srgbClr val="000000">
                <a:alpha val="39607"/>
              </a:srgbClr>
            </a:outerShdw>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3049" name="Picture 9" descr="SNAGHTML18e3e8f">
            <a:extLst>
              <a:ext uri="{FF2B5EF4-FFF2-40B4-BE49-F238E27FC236}">
                <a16:creationId xmlns:a16="http://schemas.microsoft.com/office/drawing/2014/main" id="{9CD04808-11DD-45A8-9E02-77B4DF29F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745" y="1164432"/>
            <a:ext cx="3855244" cy="227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23051" name="Picture 11" descr="SNAGHTML191bbc0">
            <a:extLst>
              <a:ext uri="{FF2B5EF4-FFF2-40B4-BE49-F238E27FC236}">
                <a16:creationId xmlns:a16="http://schemas.microsoft.com/office/drawing/2014/main" id="{64ECA023-7BA9-448D-A1AC-BBC6023C65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0807" y="3737372"/>
            <a:ext cx="5074444"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2" name="Picture 2">
            <a:extLst>
              <a:ext uri="{FF2B5EF4-FFF2-40B4-BE49-F238E27FC236}">
                <a16:creationId xmlns:a16="http://schemas.microsoft.com/office/drawing/2014/main" id="{F07109BE-B2C8-4CFA-BFAA-01DFAC05B9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9504" y="1206105"/>
            <a:ext cx="2219325" cy="807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4">
            <a:extLst>
              <a:ext uri="{FF2B5EF4-FFF2-40B4-BE49-F238E27FC236}">
                <a16:creationId xmlns:a16="http://schemas.microsoft.com/office/drawing/2014/main" id="{9AEEF978-4CD5-412C-9346-A7724ADA44B8}"/>
              </a:ext>
            </a:extLst>
          </p:cNvPr>
          <p:cNvGrpSpPr>
            <a:grpSpLocks/>
          </p:cNvGrpSpPr>
          <p:nvPr/>
        </p:nvGrpSpPr>
        <p:grpSpPr bwMode="auto">
          <a:xfrm>
            <a:off x="1143001" y="1254290"/>
            <a:ext cx="6650831" cy="4762500"/>
            <a:chOff x="0" y="0"/>
            <a:chExt cx="5586" cy="4000"/>
          </a:xfrm>
        </p:grpSpPr>
        <p:sp>
          <p:nvSpPr>
            <p:cNvPr id="83974" name="Rectangle 2">
              <a:extLst>
                <a:ext uri="{FF2B5EF4-FFF2-40B4-BE49-F238E27FC236}">
                  <a16:creationId xmlns:a16="http://schemas.microsoft.com/office/drawing/2014/main" id="{EDD8064C-6B5C-45CF-B655-8E8E52144FD3}"/>
                </a:ext>
              </a:extLst>
            </p:cNvPr>
            <p:cNvSpPr>
              <a:spLocks noChangeArrowheads="1"/>
            </p:cNvSpPr>
            <p:nvPr/>
          </p:nvSpPr>
          <p:spPr bwMode="auto">
            <a:xfrm>
              <a:off x="0" y="0"/>
              <a:ext cx="5586" cy="4000"/>
            </a:xfrm>
            <a:prstGeom prst="rect">
              <a:avLst/>
            </a:prstGeom>
            <a:solidFill>
              <a:srgbClr val="FFFFFF">
                <a:alpha val="50195"/>
              </a:srgbClr>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sz="2000" i="1">
                  <a:solidFill>
                    <a:schemeClr val="bg1"/>
                  </a:solidFill>
                  <a:latin typeface="Georgia" panose="02040502050405020303" pitchFamily="18" charset="0"/>
                  <a:ea typeface="ＭＳ Ｐゴシック" panose="020B0600070205080204" pitchFamily="34" charset="-128"/>
                </a:defRPr>
              </a:lvl1pPr>
              <a:lvl2pPr marL="742950" indent="-285750" eaLnBrk="0" hangingPunct="0">
                <a:defRPr sz="2000" i="1">
                  <a:solidFill>
                    <a:schemeClr val="bg1"/>
                  </a:solidFill>
                  <a:latin typeface="Georgia" panose="02040502050405020303" pitchFamily="18" charset="0"/>
                  <a:ea typeface="ＭＳ Ｐゴシック" panose="020B0600070205080204" pitchFamily="34" charset="-128"/>
                </a:defRPr>
              </a:lvl2pPr>
              <a:lvl3pPr marL="1143000" indent="-228600" eaLnBrk="0" hangingPunct="0">
                <a:defRPr sz="2000" i="1">
                  <a:solidFill>
                    <a:schemeClr val="bg1"/>
                  </a:solidFill>
                  <a:latin typeface="Georgia" panose="02040502050405020303" pitchFamily="18" charset="0"/>
                  <a:ea typeface="ＭＳ Ｐゴシック" panose="020B0600070205080204" pitchFamily="34" charset="-128"/>
                </a:defRPr>
              </a:lvl3pPr>
              <a:lvl4pPr marL="1600200" indent="-228600" eaLnBrk="0" hangingPunct="0">
                <a:defRPr sz="2000" i="1">
                  <a:solidFill>
                    <a:schemeClr val="bg1"/>
                  </a:solidFill>
                  <a:latin typeface="Georgia" panose="02040502050405020303" pitchFamily="18" charset="0"/>
                  <a:ea typeface="ＭＳ Ｐゴシック" panose="020B0600070205080204" pitchFamily="34" charset="-128"/>
                </a:defRPr>
              </a:lvl4pPr>
              <a:lvl5pPr marL="2057400" indent="-228600" eaLnBrk="0" hangingPunct="0">
                <a:defRPr sz="2000" i="1">
                  <a:solidFill>
                    <a:schemeClr val="bg1"/>
                  </a:solidFill>
                  <a:latin typeface="Georgia" panose="02040502050405020303" pitchFamily="18" charset="0"/>
                  <a:ea typeface="ＭＳ Ｐゴシック" panose="020B0600070205080204" pitchFamily="34" charset="-128"/>
                </a:defRPr>
              </a:lvl5pPr>
              <a:lvl6pPr marL="25146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6pPr>
              <a:lvl7pPr marL="29718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7pPr>
              <a:lvl8pPr marL="34290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8pPr>
              <a:lvl9pPr marL="3886200" indent="-228600" eaLnBrk="0" fontAlgn="base" hangingPunct="0">
                <a:spcBef>
                  <a:spcPct val="0"/>
                </a:spcBef>
                <a:spcAft>
                  <a:spcPct val="0"/>
                </a:spcAft>
                <a:defRPr sz="2000" i="1">
                  <a:solidFill>
                    <a:schemeClr val="bg1"/>
                  </a:solidFill>
                  <a:latin typeface="Georgia" panose="02040502050405020303" pitchFamily="18" charset="0"/>
                  <a:ea typeface="ＭＳ Ｐゴシック" panose="020B0600070205080204" pitchFamily="34" charset="-128"/>
                </a:defRPr>
              </a:lvl9pPr>
            </a:lstStyle>
            <a:p>
              <a:pPr eaLnBrk="1" hangingPunct="1"/>
              <a:endParaRPr lang="en-US" altLang="en-US" sz="1500"/>
            </a:p>
          </p:txBody>
        </p:sp>
        <p:pic>
          <p:nvPicPr>
            <p:cNvPr id="83975" name="Picture 13" descr="SNAGHTML19336f6">
              <a:extLst>
                <a:ext uri="{FF2B5EF4-FFF2-40B4-BE49-F238E27FC236}">
                  <a16:creationId xmlns:a16="http://schemas.microsoft.com/office/drawing/2014/main" id="{4E0D319E-E4CE-4269-85ED-18E5B065776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5" y="533"/>
              <a:ext cx="4473" cy="3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623049"/>
                                        </p:tgtEl>
                                        <p:attrNameLst>
                                          <p:attrName>style.visibility</p:attrName>
                                        </p:attrNameLst>
                                      </p:cBhvr>
                                      <p:to>
                                        <p:strVal val="visible"/>
                                      </p:to>
                                    </p:set>
                                    <p:animEffect transition="in" filter="checkerboard(across)">
                                      <p:cBhvr>
                                        <p:cTn id="7" dur="500"/>
                                        <p:tgtEl>
                                          <p:spTgt spid="16230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23051"/>
                                        </p:tgtEl>
                                        <p:attrNameLst>
                                          <p:attrName>style.visibility</p:attrName>
                                        </p:attrNameLst>
                                      </p:cBhvr>
                                      <p:to>
                                        <p:strVal val="visible"/>
                                      </p:to>
                                    </p:set>
                                    <p:animEffect transition="in" filter="checkerboard(across)">
                                      <p:cBhvr>
                                        <p:cTn id="12" dur="500"/>
                                        <p:tgtEl>
                                          <p:spTgt spid="16230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95"/>
          <p:cNvSpPr txBox="1">
            <a:spLocks noGrp="1"/>
          </p:cNvSpPr>
          <p:nvPr>
            <p:ph type="title"/>
          </p:nvPr>
        </p:nvSpPr>
        <p:spPr>
          <a:xfrm>
            <a:off x="381000" y="457199"/>
            <a:ext cx="8235950" cy="85060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2"/>
              </a:buClr>
              <a:buSzPct val="100000"/>
              <a:buFont typeface="Georgia"/>
              <a:buNone/>
            </a:pPr>
            <a:r>
              <a:rPr lang="en-US" sz="3000" b="0" i="0" u="none" dirty="0">
                <a:solidFill>
                  <a:schemeClr val="dk2"/>
                </a:solidFill>
                <a:latin typeface="Georgia"/>
                <a:ea typeface="Georgia"/>
                <a:cs typeface="Georgia"/>
                <a:sym typeface="Georgia"/>
              </a:rPr>
              <a:t>Advantages</a:t>
            </a:r>
            <a:endParaRPr dirty="0"/>
          </a:p>
        </p:txBody>
      </p:sp>
      <p:sp>
        <p:nvSpPr>
          <p:cNvPr id="719" name="Google Shape;719;p95"/>
          <p:cNvSpPr txBox="1">
            <a:spLocks noGrp="1"/>
          </p:cNvSpPr>
          <p:nvPr>
            <p:ph type="body" idx="1"/>
          </p:nvPr>
        </p:nvSpPr>
        <p:spPr>
          <a:xfrm>
            <a:off x="365125" y="1765005"/>
            <a:ext cx="8023225" cy="4637381"/>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dirty="0">
                <a:solidFill>
                  <a:srgbClr val="4D4D4D"/>
                </a:solidFill>
                <a:latin typeface="Georgia"/>
                <a:ea typeface="Georgia"/>
                <a:cs typeface="Georgia"/>
                <a:sym typeface="Georgia"/>
              </a:rPr>
              <a:t>Small and relevant contracts.</a:t>
            </a:r>
            <a:endParaRPr dirty="0"/>
          </a:p>
          <a:p>
            <a:pPr marL="285750" lvl="0" indent="-285750" algn="just"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Easy to understand and maintain.</a:t>
            </a:r>
            <a:endParaRPr dirty="0"/>
          </a:p>
          <a:p>
            <a:pPr marL="285750" lvl="0" indent="-285750" algn="just" rtl="0">
              <a:lnSpc>
                <a:spcPct val="120000"/>
              </a:lnSpc>
              <a:spcBef>
                <a:spcPts val="320"/>
              </a:spcBef>
              <a:spcAft>
                <a:spcPts val="0"/>
              </a:spcAft>
              <a:buSzPts val="1600"/>
              <a:buChar char="•"/>
            </a:pPr>
            <a:r>
              <a:rPr lang="en-US" sz="1600" b="0" i="0" u="none" dirty="0">
                <a:solidFill>
                  <a:srgbClr val="4D4D4D"/>
                </a:solidFill>
                <a:latin typeface="Georgia"/>
                <a:ea typeface="Georgia"/>
                <a:cs typeface="Georgia"/>
                <a:sym typeface="Georgia"/>
              </a:rPr>
              <a:t>Contract change in one UI will not affect the other UI implementations. </a:t>
            </a:r>
            <a:endParaRPr dirty="0"/>
          </a:p>
          <a:p>
            <a:pPr marL="285750" lvl="0" indent="-285750" algn="just"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2857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a:p>
            <a:pPr marL="285750" lvl="0" indent="-184150" algn="l" rtl="0">
              <a:lnSpc>
                <a:spcPct val="120000"/>
              </a:lnSpc>
              <a:spcBef>
                <a:spcPts val="320"/>
              </a:spcBef>
              <a:spcAft>
                <a:spcPts val="0"/>
              </a:spcAft>
              <a:buSzPts val="1600"/>
              <a:buNone/>
            </a:pPr>
            <a:endParaRPr sz="1600" b="0" i="0" u="none" dirty="0">
              <a:solidFill>
                <a:srgbClr val="4D4D4D"/>
              </a:solidFill>
              <a:latin typeface="Georgia"/>
              <a:ea typeface="Georgia"/>
              <a:cs typeface="Georgia"/>
              <a:sym typeface="Georgia"/>
            </a:endParaRPr>
          </a:p>
        </p:txBody>
      </p:sp>
      <p:pic>
        <p:nvPicPr>
          <p:cNvPr id="720" name="Google Shape;720;p95" descr="InterfaceSegregationPrinciple_60216468"/>
          <p:cNvPicPr preferRelativeResize="0"/>
          <p:nvPr/>
        </p:nvPicPr>
        <p:blipFill rotWithShape="1">
          <a:blip r:embed="rId3">
            <a:alphaModFix/>
          </a:blip>
          <a:srcRect/>
          <a:stretch/>
        </p:blipFill>
        <p:spPr>
          <a:xfrm>
            <a:off x="4151312" y="3189766"/>
            <a:ext cx="4759325" cy="317769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9">
                                            <p:txEl>
                                              <p:pRg st="0" end="0"/>
                                            </p:txEl>
                                          </p:spTgt>
                                        </p:tgtEl>
                                        <p:attrNameLst>
                                          <p:attrName>style.visibility</p:attrName>
                                        </p:attrNameLst>
                                      </p:cBhvr>
                                      <p:to>
                                        <p:strVal val="visible"/>
                                      </p:to>
                                    </p:set>
                                    <p:animEffect transition="in" filter="fade">
                                      <p:cBhvr>
                                        <p:cTn id="7" dur="500"/>
                                        <p:tgtEl>
                                          <p:spTgt spid="7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9">
                                            <p:txEl>
                                              <p:pRg st="1" end="1"/>
                                            </p:txEl>
                                          </p:spTgt>
                                        </p:tgtEl>
                                        <p:attrNameLst>
                                          <p:attrName>style.visibility</p:attrName>
                                        </p:attrNameLst>
                                      </p:cBhvr>
                                      <p:to>
                                        <p:strVal val="visible"/>
                                      </p:to>
                                    </p:set>
                                    <p:animEffect transition="in" filter="fade">
                                      <p:cBhvr>
                                        <p:cTn id="12" dur="500"/>
                                        <p:tgtEl>
                                          <p:spTgt spid="7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9">
                                            <p:txEl>
                                              <p:pRg st="2" end="2"/>
                                            </p:txEl>
                                          </p:spTgt>
                                        </p:tgtEl>
                                        <p:attrNameLst>
                                          <p:attrName>style.visibility</p:attrName>
                                        </p:attrNameLst>
                                      </p:cBhvr>
                                      <p:to>
                                        <p:strVal val="visible"/>
                                      </p:to>
                                    </p:set>
                                    <p:animEffect transition="in" filter="fade">
                                      <p:cBhvr>
                                        <p:cTn id="17" dur="500"/>
                                        <p:tgtEl>
                                          <p:spTgt spid="7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9">
                                            <p:txEl>
                                              <p:pRg st="3" end="3"/>
                                            </p:txEl>
                                          </p:spTgt>
                                        </p:tgtEl>
                                        <p:attrNameLst>
                                          <p:attrName>style.visibility</p:attrName>
                                        </p:attrNameLst>
                                      </p:cBhvr>
                                      <p:to>
                                        <p:strVal val="visible"/>
                                      </p:to>
                                    </p:set>
                                    <p:animEffect transition="in" filter="fade">
                                      <p:cBhvr>
                                        <p:cTn id="22" dur="500"/>
                                        <p:tgtEl>
                                          <p:spTgt spid="7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9">
                                            <p:txEl>
                                              <p:pRg st="4" end="4"/>
                                            </p:txEl>
                                          </p:spTgt>
                                        </p:tgtEl>
                                        <p:attrNameLst>
                                          <p:attrName>style.visibility</p:attrName>
                                        </p:attrNameLst>
                                      </p:cBhvr>
                                      <p:to>
                                        <p:strVal val="visible"/>
                                      </p:to>
                                    </p:set>
                                    <p:animEffect transition="in" filter="fade">
                                      <p:cBhvr>
                                        <p:cTn id="27" dur="500"/>
                                        <p:tgtEl>
                                          <p:spTgt spid="7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9">
                                            <p:txEl>
                                              <p:pRg st="5" end="5"/>
                                            </p:txEl>
                                          </p:spTgt>
                                        </p:tgtEl>
                                        <p:attrNameLst>
                                          <p:attrName>style.visibility</p:attrName>
                                        </p:attrNameLst>
                                      </p:cBhvr>
                                      <p:to>
                                        <p:strVal val="visible"/>
                                      </p:to>
                                    </p:set>
                                    <p:animEffect transition="in" filter="fade">
                                      <p:cBhvr>
                                        <p:cTn id="32" dur="500"/>
                                        <p:tgtEl>
                                          <p:spTgt spid="7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0"/>
                                        </p:tgtEl>
                                        <p:attrNameLst>
                                          <p:attrName>style.visibility</p:attrName>
                                        </p:attrNameLst>
                                      </p:cBhvr>
                                      <p:to>
                                        <p:strVal val="visible"/>
                                      </p:to>
                                    </p:set>
                                    <p:animEffect transition="in" filter="fade">
                                      <p:cBhvr>
                                        <p:cTn id="37" dur="500"/>
                                        <p:tgtEl>
                                          <p:spTgt spid="7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Encapsulation (Information Hiding)</a:t>
            </a:r>
            <a:endParaRPr/>
          </a:p>
        </p:txBody>
      </p:sp>
      <p:sp>
        <p:nvSpPr>
          <p:cNvPr id="163" name="Google Shape;163;p31"/>
          <p:cNvSpPr txBox="1">
            <a:spLocks noGrp="1"/>
          </p:cNvSpPr>
          <p:nvPr>
            <p:ph type="body" idx="1"/>
          </p:nvPr>
        </p:nvSpPr>
        <p:spPr>
          <a:xfrm>
            <a:off x="446087" y="1282700"/>
            <a:ext cx="5192712" cy="4648200"/>
          </a:xfrm>
          <a:prstGeom prst="rect">
            <a:avLst/>
          </a:prstGeom>
          <a:noFill/>
          <a:ln>
            <a:noFill/>
          </a:ln>
        </p:spPr>
        <p:txBody>
          <a:bodyPr spcFirstLastPara="1" wrap="square" lIns="91425" tIns="45700" rIns="91425" bIns="45700" anchor="t" anchorCtr="0">
            <a:normAutofit lnSpcReduction="10000"/>
          </a:bodyPr>
          <a:lstStyle/>
          <a:p>
            <a:pPr marL="285750" lvl="0" indent="-285750" algn="just" rtl="0">
              <a:lnSpc>
                <a:spcPct val="120000"/>
              </a:lnSpc>
              <a:spcBef>
                <a:spcPts val="0"/>
              </a:spcBef>
              <a:spcAft>
                <a:spcPts val="0"/>
              </a:spcAft>
              <a:buSzPts val="1700"/>
              <a:buChar char="•"/>
            </a:pPr>
            <a:r>
              <a:rPr lang="en-US" sz="1700" b="0" i="0" u="none">
                <a:solidFill>
                  <a:srgbClr val="4D4D4D"/>
                </a:solidFill>
                <a:latin typeface="Georgia"/>
                <a:ea typeface="Georgia"/>
                <a:cs typeface="Georgia"/>
                <a:sym typeface="Georgia"/>
              </a:rPr>
              <a:t>An object should not disclose all its attributes and behaviors.</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It  should reveal only the required methods which the other object require to interact with.</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These methods which need to be exposed to other objects define the interface of the class.</a:t>
            </a:r>
            <a:endParaRPr/>
          </a:p>
          <a:p>
            <a:pPr marL="285750" lvl="0" indent="-177800" algn="just" rtl="0">
              <a:lnSpc>
                <a:spcPct val="120000"/>
              </a:lnSpc>
              <a:spcBef>
                <a:spcPts val="340"/>
              </a:spcBef>
              <a:spcAft>
                <a:spcPts val="0"/>
              </a:spcAft>
              <a:buSzPts val="1700"/>
              <a:buNone/>
            </a:pPr>
            <a:endParaRPr sz="1700" b="0" i="0" u="none">
              <a:solidFill>
                <a:srgbClr val="4D4D4D"/>
              </a:solidFill>
              <a:latin typeface="Georgia"/>
              <a:ea typeface="Georgia"/>
              <a:cs typeface="Georgia"/>
              <a:sym typeface="Georgia"/>
            </a:endParaRPr>
          </a:p>
          <a:p>
            <a:pPr marL="285750" lvl="0" indent="-285750" algn="just" rtl="0">
              <a:lnSpc>
                <a:spcPct val="120000"/>
              </a:lnSpc>
              <a:spcBef>
                <a:spcPts val="340"/>
              </a:spcBef>
              <a:spcAft>
                <a:spcPts val="0"/>
              </a:spcAft>
              <a:buSzPts val="1700"/>
              <a:buChar char="•"/>
            </a:pPr>
            <a:r>
              <a:rPr lang="en-US" sz="1700" b="0" i="0" u="none">
                <a:solidFill>
                  <a:srgbClr val="4D4D4D"/>
                </a:solidFill>
                <a:latin typeface="Georgia"/>
                <a:ea typeface="Georgia"/>
                <a:cs typeface="Georgia"/>
                <a:sym typeface="Georgia"/>
              </a:rPr>
              <a:t>For ex. An object to sort a list of employees should only expose the method which accepts list of employees as parameter and the algorithm to sort the employees should be hidden from the other object.</a:t>
            </a:r>
            <a:endParaRPr/>
          </a:p>
        </p:txBody>
      </p:sp>
      <p:pic>
        <p:nvPicPr>
          <p:cNvPr id="164" name="Google Shape;164;p31" descr="Hiding"/>
          <p:cNvPicPr preferRelativeResize="0">
            <a:picLocks noGrp="1"/>
          </p:cNvPicPr>
          <p:nvPr>
            <p:ph type="body" idx="2"/>
          </p:nvPr>
        </p:nvPicPr>
        <p:blipFill rotWithShape="1">
          <a:blip r:embed="rId3">
            <a:alphaModFix/>
          </a:blip>
          <a:stretch/>
        </p:blipFill>
        <p:spPr>
          <a:xfrm>
            <a:off x="5768367" y="1282700"/>
            <a:ext cx="3424088" cy="46482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54051A-EB20-4662-8915-6F08AE8A0B1E}"/>
              </a:ext>
            </a:extLst>
          </p:cNvPr>
          <p:cNvSpPr>
            <a:spLocks noGrp="1"/>
          </p:cNvSpPr>
          <p:nvPr>
            <p:ph type="title"/>
          </p:nvPr>
        </p:nvSpPr>
        <p:spPr/>
        <p:txBody>
          <a:bodyPr/>
          <a:lstStyle/>
          <a:p>
            <a:r>
              <a:rPr lang="en-US" dirty="0"/>
              <a:t>Principle # 6: The Don’t Repeat Yourself Principle (DRY)</a:t>
            </a:r>
          </a:p>
        </p:txBody>
      </p:sp>
      <p:sp>
        <p:nvSpPr>
          <p:cNvPr id="6" name="Content Placeholder 5">
            <a:extLst>
              <a:ext uri="{FF2B5EF4-FFF2-40B4-BE49-F238E27FC236}">
                <a16:creationId xmlns:a16="http://schemas.microsoft.com/office/drawing/2014/main" id="{9CEE654E-0512-40C8-8EB0-E305DAA93967}"/>
              </a:ext>
            </a:extLst>
          </p:cNvPr>
          <p:cNvSpPr>
            <a:spLocks noGrp="1"/>
          </p:cNvSpPr>
          <p:nvPr>
            <p:ph idx="1"/>
          </p:nvPr>
        </p:nvSpPr>
        <p:spPr>
          <a:xfrm>
            <a:off x="628650" y="2262563"/>
            <a:ext cx="7886700" cy="3263504"/>
          </a:xfrm>
        </p:spPr>
        <p:txBody>
          <a:bodyPr/>
          <a:lstStyle/>
          <a:p>
            <a:r>
              <a:rPr lang="en-US" dirty="0"/>
              <a:t>In The Pragmatic Programmer, DRY is defined as</a:t>
            </a:r>
            <a:endParaRPr lang="en-US" i="1" dirty="0"/>
          </a:p>
          <a:p>
            <a:pPr lvl="1"/>
            <a:r>
              <a:rPr lang="en-US" i="1" dirty="0"/>
              <a:t>Every piece of knowledge must have a single, unambiguous, authoritative representation within a system.</a:t>
            </a:r>
            <a:endParaRPr lang="en-US" dirty="0"/>
          </a:p>
          <a:p>
            <a:endParaRPr lang="en-US" dirty="0"/>
          </a:p>
          <a:p>
            <a:r>
              <a:rPr lang="en-US" dirty="0"/>
              <a:t>Avoid duplicate code by abstracting out things that are common and placing those things in a single location.</a:t>
            </a:r>
          </a:p>
        </p:txBody>
      </p:sp>
    </p:spTree>
    <p:extLst>
      <p:ext uri="{BB962C8B-B14F-4D97-AF65-F5344CB8AC3E}">
        <p14:creationId xmlns:p14="http://schemas.microsoft.com/office/powerpoint/2010/main" val="2678542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825DF-3ED1-4B49-ACC1-429B689C804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F3187F5-27E0-4B10-A713-608369B0F4C6}"/>
              </a:ext>
            </a:extLst>
          </p:cNvPr>
          <p:cNvSpPr>
            <a:spLocks noGrp="1"/>
          </p:cNvSpPr>
          <p:nvPr>
            <p:ph idx="1"/>
          </p:nvPr>
        </p:nvSpPr>
        <p:spPr/>
        <p:txBody>
          <a:bodyPr/>
          <a:lstStyle/>
          <a:p>
            <a:r>
              <a:rPr lang="en-US" b="1" dirty="0"/>
              <a:t>Knowledge duplication</a:t>
            </a:r>
            <a:r>
              <a:rPr lang="en-US" dirty="0"/>
              <a:t> is always a DRY principle violation. </a:t>
            </a:r>
          </a:p>
          <a:p>
            <a:endParaRPr lang="en-US" dirty="0"/>
          </a:p>
          <a:p>
            <a:r>
              <a:rPr lang="en-US" b="1" dirty="0"/>
              <a:t>Code duplication</a:t>
            </a:r>
            <a:r>
              <a:rPr lang="en-US" dirty="0"/>
              <a:t> doesn’t necessarily mean violation of the DRY principle.</a:t>
            </a:r>
          </a:p>
          <a:p>
            <a:endParaRPr lang="en-US" dirty="0"/>
          </a:p>
        </p:txBody>
      </p:sp>
    </p:spTree>
    <p:extLst>
      <p:ext uri="{BB962C8B-B14F-4D97-AF65-F5344CB8AC3E}">
        <p14:creationId xmlns:p14="http://schemas.microsoft.com/office/powerpoint/2010/main" val="693651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pic>
        <p:nvPicPr>
          <p:cNvPr id="736" name="Google Shape;736;p98" descr="divider__interactive1"/>
          <p:cNvPicPr preferRelativeResize="0"/>
          <p:nvPr/>
        </p:nvPicPr>
        <p:blipFill rotWithShape="1">
          <a:blip r:embed="rId3">
            <a:alphaModFix/>
          </a:blip>
          <a:srcRect/>
          <a:stretch/>
        </p:blipFill>
        <p:spPr>
          <a:xfrm>
            <a:off x="0" y="0"/>
            <a:ext cx="9144000" cy="2222500"/>
          </a:xfrm>
          <a:prstGeom prst="rect">
            <a:avLst/>
          </a:prstGeom>
          <a:noFill/>
          <a:ln>
            <a:noFill/>
          </a:ln>
        </p:spPr>
      </p:pic>
      <p:sp>
        <p:nvSpPr>
          <p:cNvPr id="739" name="Google Shape;739;p98"/>
          <p:cNvSpPr txBox="1"/>
          <p:nvPr/>
        </p:nvSpPr>
        <p:spPr>
          <a:xfrm>
            <a:off x="0" y="2032000"/>
            <a:ext cx="9144000" cy="2222500"/>
          </a:xfrm>
          <a:prstGeom prst="rect">
            <a:avLst/>
          </a:prstGeom>
          <a:solidFill>
            <a:srgbClr val="9ED217">
              <a:alpha val="39607"/>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sp>
        <p:nvSpPr>
          <p:cNvPr id="740" name="Google Shape;740;p98"/>
          <p:cNvSpPr txBox="1"/>
          <p:nvPr/>
        </p:nvSpPr>
        <p:spPr>
          <a:xfrm>
            <a:off x="0" y="2209800"/>
            <a:ext cx="9144000" cy="2044700"/>
          </a:xfrm>
          <a:prstGeom prst="rect">
            <a:avLst/>
          </a:prstGeom>
          <a:solidFill>
            <a:srgbClr val="9ED2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sp>
        <p:nvSpPr>
          <p:cNvPr id="741" name="Google Shape;741;p98"/>
          <p:cNvSpPr txBox="1"/>
          <p:nvPr/>
        </p:nvSpPr>
        <p:spPr>
          <a:xfrm>
            <a:off x="152400" y="2755900"/>
            <a:ext cx="7200900" cy="609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400"/>
              <a:buFont typeface="Georgia"/>
              <a:buNone/>
            </a:pPr>
            <a:r>
              <a:rPr lang="en-US" sz="3400" b="0" i="1" u="none">
                <a:solidFill>
                  <a:schemeClr val="lt1"/>
                </a:solidFill>
                <a:latin typeface="Georgia"/>
                <a:ea typeface="Georgia"/>
                <a:cs typeface="Georgia"/>
                <a:sym typeface="Georgia"/>
              </a:rPr>
              <a:t>Object Oriented Thought Process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99"/>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How to think in term of Objects?</a:t>
            </a:r>
            <a:endParaRPr/>
          </a:p>
        </p:txBody>
      </p:sp>
      <p:sp>
        <p:nvSpPr>
          <p:cNvPr id="747" name="Google Shape;747;p99"/>
          <p:cNvSpPr txBox="1">
            <a:spLocks noGrp="1"/>
          </p:cNvSpPr>
          <p:nvPr>
            <p:ph type="body" idx="1"/>
          </p:nvPr>
        </p:nvSpPr>
        <p:spPr>
          <a:xfrm>
            <a:off x="446087" y="1282700"/>
            <a:ext cx="4887912" cy="4784725"/>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Fundamental Unit = Class.</a:t>
            </a:r>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Design is an iterative process. Don’t hung up to perfect the design in first go.</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285750" lvl="0" indent="-2857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Three important things to develop a good sense of OO though process</a:t>
            </a:r>
            <a:endParaRPr/>
          </a:p>
          <a:p>
            <a:pPr marL="742950" lvl="1" indent="-2476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Difference between interface and implementation</a:t>
            </a:r>
            <a:endParaRPr/>
          </a:p>
          <a:p>
            <a:pPr marL="742950" lvl="1" indent="-2476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Giving the users minimal interfaces possible.</a:t>
            </a:r>
            <a:endParaRPr/>
          </a:p>
          <a:p>
            <a:pPr marL="742950" lvl="1" indent="-247650" algn="l"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Using abstract thinking when designing interfaces</a:t>
            </a:r>
            <a:endParaRPr/>
          </a:p>
          <a:p>
            <a:pPr marL="285750" lvl="0" indent="-184150" algn="l"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p:txBody>
      </p:sp>
      <p:pic>
        <p:nvPicPr>
          <p:cNvPr id="748" name="Google Shape;748;p99" descr="thinking"/>
          <p:cNvPicPr preferRelativeResize="0"/>
          <p:nvPr/>
        </p:nvPicPr>
        <p:blipFill rotWithShape="1">
          <a:blip r:embed="rId3">
            <a:alphaModFix/>
          </a:blip>
          <a:srcRect/>
          <a:stretch/>
        </p:blipFill>
        <p:spPr>
          <a:xfrm>
            <a:off x="6065837" y="1670050"/>
            <a:ext cx="2433637" cy="38465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
                                            <p:txEl>
                                              <p:pRg st="0" end="0"/>
                                            </p:txEl>
                                          </p:spTgt>
                                        </p:tgtEl>
                                        <p:attrNameLst>
                                          <p:attrName>style.visibility</p:attrName>
                                        </p:attrNameLst>
                                      </p:cBhvr>
                                      <p:to>
                                        <p:strVal val="visible"/>
                                      </p:to>
                                    </p:set>
                                    <p:animEffect transition="in" filter="fade">
                                      <p:cBhvr>
                                        <p:cTn id="7" dur="500"/>
                                        <p:tgtEl>
                                          <p:spTgt spid="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
                                            <p:txEl>
                                              <p:pRg st="1" end="1"/>
                                            </p:txEl>
                                          </p:spTgt>
                                        </p:tgtEl>
                                        <p:attrNameLst>
                                          <p:attrName>style.visibility</p:attrName>
                                        </p:attrNameLst>
                                      </p:cBhvr>
                                      <p:to>
                                        <p:strVal val="visible"/>
                                      </p:to>
                                    </p:set>
                                    <p:animEffect transition="in" filter="fade">
                                      <p:cBhvr>
                                        <p:cTn id="12" dur="500"/>
                                        <p:tgtEl>
                                          <p:spTgt spid="7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
                                            <p:txEl>
                                              <p:pRg st="2" end="2"/>
                                            </p:txEl>
                                          </p:spTgt>
                                        </p:tgtEl>
                                        <p:attrNameLst>
                                          <p:attrName>style.visibility</p:attrName>
                                        </p:attrNameLst>
                                      </p:cBhvr>
                                      <p:to>
                                        <p:strVal val="visible"/>
                                      </p:to>
                                    </p:set>
                                    <p:animEffect transition="in" filter="fade">
                                      <p:cBhvr>
                                        <p:cTn id="17" dur="500"/>
                                        <p:tgtEl>
                                          <p:spTgt spid="7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
                                            <p:txEl>
                                              <p:pRg st="3" end="3"/>
                                            </p:txEl>
                                          </p:spTgt>
                                        </p:tgtEl>
                                        <p:attrNameLst>
                                          <p:attrName>style.visibility</p:attrName>
                                        </p:attrNameLst>
                                      </p:cBhvr>
                                      <p:to>
                                        <p:strVal val="visible"/>
                                      </p:to>
                                    </p:set>
                                    <p:animEffect transition="in" filter="fade">
                                      <p:cBhvr>
                                        <p:cTn id="22" dur="500"/>
                                        <p:tgtEl>
                                          <p:spTgt spid="7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
                                            <p:txEl>
                                              <p:pRg st="4" end="4"/>
                                            </p:txEl>
                                          </p:spTgt>
                                        </p:tgtEl>
                                        <p:attrNameLst>
                                          <p:attrName>style.visibility</p:attrName>
                                        </p:attrNameLst>
                                      </p:cBhvr>
                                      <p:to>
                                        <p:strVal val="visible"/>
                                      </p:to>
                                    </p:set>
                                    <p:animEffect transition="in" filter="fade">
                                      <p:cBhvr>
                                        <p:cTn id="27" dur="500"/>
                                        <p:tgtEl>
                                          <p:spTgt spid="7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
                                            <p:txEl>
                                              <p:pRg st="5" end="5"/>
                                            </p:txEl>
                                          </p:spTgt>
                                        </p:tgtEl>
                                        <p:attrNameLst>
                                          <p:attrName>style.visibility</p:attrName>
                                        </p:attrNameLst>
                                      </p:cBhvr>
                                      <p:to>
                                        <p:strVal val="visible"/>
                                      </p:to>
                                    </p:set>
                                    <p:animEffect transition="in" filter="fade">
                                      <p:cBhvr>
                                        <p:cTn id="32" dur="500"/>
                                        <p:tgtEl>
                                          <p:spTgt spid="7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
                                            <p:txEl>
                                              <p:pRg st="6" end="6"/>
                                            </p:txEl>
                                          </p:spTgt>
                                        </p:tgtEl>
                                        <p:attrNameLst>
                                          <p:attrName>style.visibility</p:attrName>
                                        </p:attrNameLst>
                                      </p:cBhvr>
                                      <p:to>
                                        <p:strVal val="visible"/>
                                      </p:to>
                                    </p:set>
                                    <p:animEffect transition="in" filter="fade">
                                      <p:cBhvr>
                                        <p:cTn id="37" dur="500"/>
                                        <p:tgtEl>
                                          <p:spTgt spid="7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
                                            <p:txEl>
                                              <p:pRg st="7" end="7"/>
                                            </p:txEl>
                                          </p:spTgt>
                                        </p:tgtEl>
                                        <p:attrNameLst>
                                          <p:attrName>style.visibility</p:attrName>
                                        </p:attrNameLst>
                                      </p:cBhvr>
                                      <p:to>
                                        <p:strVal val="visible"/>
                                      </p:to>
                                    </p:set>
                                    <p:animEffect transition="in" filter="fade">
                                      <p:cBhvr>
                                        <p:cTn id="42" dur="500"/>
                                        <p:tgtEl>
                                          <p:spTgt spid="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100"/>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Class Design Guidelines</a:t>
            </a:r>
            <a:endParaRPr/>
          </a:p>
        </p:txBody>
      </p:sp>
      <p:sp>
        <p:nvSpPr>
          <p:cNvPr id="754" name="Google Shape;754;p100"/>
          <p:cNvSpPr txBox="1">
            <a:spLocks noGrp="1"/>
          </p:cNvSpPr>
          <p:nvPr>
            <p:ph type="body" idx="1"/>
          </p:nvPr>
        </p:nvSpPr>
        <p:spPr>
          <a:xfrm>
            <a:off x="446087" y="1282700"/>
            <a:ext cx="4887912" cy="4784725"/>
          </a:xfrm>
          <a:prstGeom prst="rect">
            <a:avLst/>
          </a:prstGeom>
          <a:noFill/>
          <a:ln>
            <a:noFill/>
          </a:ln>
        </p:spPr>
        <p:txBody>
          <a:bodyPr spcFirstLastPara="1" wrap="square" lIns="91425" tIns="45700" rIns="91425" bIns="45700" anchor="t" anchorCtr="0">
            <a:normAutofit/>
          </a:bodyPr>
          <a:lstStyle/>
          <a:p>
            <a:pPr marL="285750" lvl="0" indent="-285750" algn="just" rtl="0">
              <a:lnSpc>
                <a:spcPct val="110000"/>
              </a:lnSpc>
              <a:spcBef>
                <a:spcPts val="0"/>
              </a:spcBef>
              <a:spcAft>
                <a:spcPts val="0"/>
              </a:spcAft>
              <a:buSzPts val="1600"/>
              <a:buChar char="•"/>
            </a:pPr>
            <a:r>
              <a:rPr lang="en-US" sz="1600" b="0" i="0" u="none">
                <a:solidFill>
                  <a:srgbClr val="4D4D4D"/>
                </a:solidFill>
                <a:latin typeface="Georgia"/>
                <a:ea typeface="Georgia"/>
                <a:cs typeface="Georgia"/>
                <a:sym typeface="Georgia"/>
              </a:rPr>
              <a:t>Think about real world objects.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Common Mistake – only behavior in the class.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Identifying public interfaces</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Keep public interfaces to minimum</a:t>
            </a:r>
            <a:endParaRPr/>
          </a:p>
          <a:p>
            <a:pPr marL="742950" lvl="1" indent="-2476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Hide implementation</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Design exception handling of a class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Design robust constructors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Document a class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Build objects with the intent to reuse and extend</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Make names descriptive</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Abstract non-portable code</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How to copy and compare objects</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Keep the scope as minimum as possible</a:t>
            </a:r>
            <a:endParaRPr/>
          </a:p>
          <a:p>
            <a:pPr marL="285750" lvl="0" indent="-285750" algn="just" rtl="0">
              <a:lnSpc>
                <a:spcPct val="110000"/>
              </a:lnSpc>
              <a:spcBef>
                <a:spcPts val="320"/>
              </a:spcBef>
              <a:spcAft>
                <a:spcPts val="0"/>
              </a:spcAft>
              <a:buSzPts val="1600"/>
              <a:buChar char="•"/>
            </a:pPr>
            <a:r>
              <a:rPr lang="en-US" sz="1600" b="0" i="0" u="none">
                <a:solidFill>
                  <a:srgbClr val="4D4D4D"/>
                </a:solidFill>
                <a:latin typeface="Georgia"/>
                <a:ea typeface="Georgia"/>
                <a:cs typeface="Georgia"/>
                <a:sym typeface="Georgia"/>
              </a:rPr>
              <a:t>Class should be responsible for itself.</a:t>
            </a:r>
            <a:endParaRPr/>
          </a:p>
        </p:txBody>
      </p:sp>
      <p:pic>
        <p:nvPicPr>
          <p:cNvPr id="755" name="Google Shape;755;p100" descr="8316_a"/>
          <p:cNvPicPr preferRelativeResize="0"/>
          <p:nvPr/>
        </p:nvPicPr>
        <p:blipFill rotWithShape="1">
          <a:blip r:embed="rId3">
            <a:alphaModFix/>
          </a:blip>
          <a:srcRect/>
          <a:stretch/>
        </p:blipFill>
        <p:spPr>
          <a:xfrm>
            <a:off x="5470525" y="1876425"/>
            <a:ext cx="3341687" cy="309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4">
                                            <p:txEl>
                                              <p:pRg st="0" end="0"/>
                                            </p:txEl>
                                          </p:spTgt>
                                        </p:tgtEl>
                                        <p:attrNameLst>
                                          <p:attrName>style.visibility</p:attrName>
                                        </p:attrNameLst>
                                      </p:cBhvr>
                                      <p:to>
                                        <p:strVal val="visible"/>
                                      </p:to>
                                    </p:set>
                                    <p:animEffect transition="in" filter="fade">
                                      <p:cBhvr>
                                        <p:cTn id="7" dur="500"/>
                                        <p:tgtEl>
                                          <p:spTgt spid="7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4">
                                            <p:txEl>
                                              <p:pRg st="1" end="1"/>
                                            </p:txEl>
                                          </p:spTgt>
                                        </p:tgtEl>
                                        <p:attrNameLst>
                                          <p:attrName>style.visibility</p:attrName>
                                        </p:attrNameLst>
                                      </p:cBhvr>
                                      <p:to>
                                        <p:strVal val="visible"/>
                                      </p:to>
                                    </p:set>
                                    <p:animEffect transition="in" filter="fade">
                                      <p:cBhvr>
                                        <p:cTn id="12" dur="500"/>
                                        <p:tgtEl>
                                          <p:spTgt spid="7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4">
                                            <p:txEl>
                                              <p:pRg st="2" end="2"/>
                                            </p:txEl>
                                          </p:spTgt>
                                        </p:tgtEl>
                                        <p:attrNameLst>
                                          <p:attrName>style.visibility</p:attrName>
                                        </p:attrNameLst>
                                      </p:cBhvr>
                                      <p:to>
                                        <p:strVal val="visible"/>
                                      </p:to>
                                    </p:set>
                                    <p:animEffect transition="in" filter="fade">
                                      <p:cBhvr>
                                        <p:cTn id="17" dur="500"/>
                                        <p:tgtEl>
                                          <p:spTgt spid="7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4">
                                            <p:txEl>
                                              <p:pRg st="3" end="3"/>
                                            </p:txEl>
                                          </p:spTgt>
                                        </p:tgtEl>
                                        <p:attrNameLst>
                                          <p:attrName>style.visibility</p:attrName>
                                        </p:attrNameLst>
                                      </p:cBhvr>
                                      <p:to>
                                        <p:strVal val="visible"/>
                                      </p:to>
                                    </p:set>
                                    <p:animEffect transition="in" filter="fade">
                                      <p:cBhvr>
                                        <p:cTn id="22" dur="500"/>
                                        <p:tgtEl>
                                          <p:spTgt spid="7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4">
                                            <p:txEl>
                                              <p:pRg st="4" end="4"/>
                                            </p:txEl>
                                          </p:spTgt>
                                        </p:tgtEl>
                                        <p:attrNameLst>
                                          <p:attrName>style.visibility</p:attrName>
                                        </p:attrNameLst>
                                      </p:cBhvr>
                                      <p:to>
                                        <p:strVal val="visible"/>
                                      </p:to>
                                    </p:set>
                                    <p:animEffect transition="in" filter="fade">
                                      <p:cBhvr>
                                        <p:cTn id="27" dur="500"/>
                                        <p:tgtEl>
                                          <p:spTgt spid="7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54">
                                            <p:txEl>
                                              <p:pRg st="5" end="5"/>
                                            </p:txEl>
                                          </p:spTgt>
                                        </p:tgtEl>
                                        <p:attrNameLst>
                                          <p:attrName>style.visibility</p:attrName>
                                        </p:attrNameLst>
                                      </p:cBhvr>
                                      <p:to>
                                        <p:strVal val="visible"/>
                                      </p:to>
                                    </p:set>
                                    <p:animEffect transition="in" filter="fade">
                                      <p:cBhvr>
                                        <p:cTn id="32" dur="500"/>
                                        <p:tgtEl>
                                          <p:spTgt spid="75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54">
                                            <p:txEl>
                                              <p:pRg st="6" end="6"/>
                                            </p:txEl>
                                          </p:spTgt>
                                        </p:tgtEl>
                                        <p:attrNameLst>
                                          <p:attrName>style.visibility</p:attrName>
                                        </p:attrNameLst>
                                      </p:cBhvr>
                                      <p:to>
                                        <p:strVal val="visible"/>
                                      </p:to>
                                    </p:set>
                                    <p:animEffect transition="in" filter="fade">
                                      <p:cBhvr>
                                        <p:cTn id="37" dur="500"/>
                                        <p:tgtEl>
                                          <p:spTgt spid="75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54">
                                            <p:txEl>
                                              <p:pRg st="7" end="7"/>
                                            </p:txEl>
                                          </p:spTgt>
                                        </p:tgtEl>
                                        <p:attrNameLst>
                                          <p:attrName>style.visibility</p:attrName>
                                        </p:attrNameLst>
                                      </p:cBhvr>
                                      <p:to>
                                        <p:strVal val="visible"/>
                                      </p:to>
                                    </p:set>
                                    <p:animEffect transition="in" filter="fade">
                                      <p:cBhvr>
                                        <p:cTn id="42" dur="500"/>
                                        <p:tgtEl>
                                          <p:spTgt spid="75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54">
                                            <p:txEl>
                                              <p:pRg st="8" end="8"/>
                                            </p:txEl>
                                          </p:spTgt>
                                        </p:tgtEl>
                                        <p:attrNameLst>
                                          <p:attrName>style.visibility</p:attrName>
                                        </p:attrNameLst>
                                      </p:cBhvr>
                                      <p:to>
                                        <p:strVal val="visible"/>
                                      </p:to>
                                    </p:set>
                                    <p:animEffect transition="in" filter="fade">
                                      <p:cBhvr>
                                        <p:cTn id="47" dur="500"/>
                                        <p:tgtEl>
                                          <p:spTgt spid="75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54">
                                            <p:txEl>
                                              <p:pRg st="9" end="9"/>
                                            </p:txEl>
                                          </p:spTgt>
                                        </p:tgtEl>
                                        <p:attrNameLst>
                                          <p:attrName>style.visibility</p:attrName>
                                        </p:attrNameLst>
                                      </p:cBhvr>
                                      <p:to>
                                        <p:strVal val="visible"/>
                                      </p:to>
                                    </p:set>
                                    <p:animEffect transition="in" filter="fade">
                                      <p:cBhvr>
                                        <p:cTn id="52" dur="500"/>
                                        <p:tgtEl>
                                          <p:spTgt spid="75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54">
                                            <p:txEl>
                                              <p:pRg st="10" end="10"/>
                                            </p:txEl>
                                          </p:spTgt>
                                        </p:tgtEl>
                                        <p:attrNameLst>
                                          <p:attrName>style.visibility</p:attrName>
                                        </p:attrNameLst>
                                      </p:cBhvr>
                                      <p:to>
                                        <p:strVal val="visible"/>
                                      </p:to>
                                    </p:set>
                                    <p:animEffect transition="in" filter="fade">
                                      <p:cBhvr>
                                        <p:cTn id="57" dur="500"/>
                                        <p:tgtEl>
                                          <p:spTgt spid="754">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54">
                                            <p:txEl>
                                              <p:pRg st="11" end="11"/>
                                            </p:txEl>
                                          </p:spTgt>
                                        </p:tgtEl>
                                        <p:attrNameLst>
                                          <p:attrName>style.visibility</p:attrName>
                                        </p:attrNameLst>
                                      </p:cBhvr>
                                      <p:to>
                                        <p:strVal val="visible"/>
                                      </p:to>
                                    </p:set>
                                    <p:animEffect transition="in" filter="fade">
                                      <p:cBhvr>
                                        <p:cTn id="62" dur="500"/>
                                        <p:tgtEl>
                                          <p:spTgt spid="754">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754">
                                            <p:txEl>
                                              <p:pRg st="12" end="12"/>
                                            </p:txEl>
                                          </p:spTgt>
                                        </p:tgtEl>
                                        <p:attrNameLst>
                                          <p:attrName>style.visibility</p:attrName>
                                        </p:attrNameLst>
                                      </p:cBhvr>
                                      <p:to>
                                        <p:strVal val="visible"/>
                                      </p:to>
                                    </p:set>
                                    <p:animEffect transition="in" filter="fade">
                                      <p:cBhvr>
                                        <p:cTn id="67" dur="500"/>
                                        <p:tgtEl>
                                          <p:spTgt spid="754">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754">
                                            <p:txEl>
                                              <p:pRg st="13" end="13"/>
                                            </p:txEl>
                                          </p:spTgt>
                                        </p:tgtEl>
                                        <p:attrNameLst>
                                          <p:attrName>style.visibility</p:attrName>
                                        </p:attrNameLst>
                                      </p:cBhvr>
                                      <p:to>
                                        <p:strVal val="visible"/>
                                      </p:to>
                                    </p:set>
                                    <p:animEffect transition="in" filter="fade">
                                      <p:cBhvr>
                                        <p:cTn id="72" dur="500"/>
                                        <p:tgtEl>
                                          <p:spTgt spid="75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101"/>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Class Design Guidelines</a:t>
            </a:r>
            <a:endParaRPr/>
          </a:p>
        </p:txBody>
      </p:sp>
      <p:sp>
        <p:nvSpPr>
          <p:cNvPr id="761" name="Google Shape;761;p101"/>
          <p:cNvSpPr txBox="1">
            <a:spLocks noGrp="1"/>
          </p:cNvSpPr>
          <p:nvPr>
            <p:ph type="body" idx="1"/>
          </p:nvPr>
        </p:nvSpPr>
        <p:spPr>
          <a:xfrm>
            <a:off x="446087" y="1282700"/>
            <a:ext cx="4887912" cy="4784725"/>
          </a:xfrm>
          <a:prstGeom prst="rect">
            <a:avLst/>
          </a:prstGeom>
          <a:noFill/>
          <a:ln>
            <a:noFill/>
          </a:ln>
        </p:spPr>
        <p:txBody>
          <a:bodyPr spcFirstLastPara="1" wrap="square" lIns="91425" tIns="45700" rIns="91425" bIns="45700" anchor="t" anchorCtr="0">
            <a:normAutofit/>
          </a:bodyPr>
          <a:lstStyle/>
          <a:p>
            <a:pPr marL="285750" lvl="0" indent="-28575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Inheritance vs. Composition</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Interface vs. Abstract class</a:t>
            </a:r>
            <a:endParaRPr/>
          </a:p>
          <a:p>
            <a:pPr marL="285750" lvl="0" indent="-285750" algn="just" rtl="0">
              <a:lnSpc>
                <a:spcPct val="120000"/>
              </a:lnSpc>
              <a:spcBef>
                <a:spcPts val="320"/>
              </a:spcBef>
              <a:spcAft>
                <a:spcPts val="0"/>
              </a:spcAft>
              <a:buSzPts val="1600"/>
              <a:buChar char="•"/>
            </a:pPr>
            <a:r>
              <a:rPr lang="en-US" sz="1600" b="0" i="0" u="none">
                <a:solidFill>
                  <a:srgbClr val="4D4D4D"/>
                </a:solidFill>
                <a:latin typeface="Georgia"/>
                <a:ea typeface="Georgia"/>
                <a:cs typeface="Georgia"/>
                <a:sym typeface="Georgia"/>
              </a:rPr>
              <a:t>Aggregation vs. Association</a:t>
            </a:r>
            <a:endParaRPr/>
          </a:p>
        </p:txBody>
      </p:sp>
      <p:pic>
        <p:nvPicPr>
          <p:cNvPr id="762" name="Google Shape;762;p101" descr="8316_a"/>
          <p:cNvPicPr preferRelativeResize="0"/>
          <p:nvPr/>
        </p:nvPicPr>
        <p:blipFill rotWithShape="1">
          <a:blip r:embed="rId3">
            <a:alphaModFix/>
          </a:blip>
          <a:srcRect/>
          <a:stretch/>
        </p:blipFill>
        <p:spPr>
          <a:xfrm>
            <a:off x="5359400" y="2886075"/>
            <a:ext cx="3341687" cy="3095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animEffect transition="in" filter="fade">
                                      <p:cBhvr>
                                        <p:cTn id="7" dur="500"/>
                                        <p:tgtEl>
                                          <p:spTgt spid="7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1">
                                            <p:txEl>
                                              <p:pRg st="1" end="1"/>
                                            </p:txEl>
                                          </p:spTgt>
                                        </p:tgtEl>
                                        <p:attrNameLst>
                                          <p:attrName>style.visibility</p:attrName>
                                        </p:attrNameLst>
                                      </p:cBhvr>
                                      <p:to>
                                        <p:strVal val="visible"/>
                                      </p:to>
                                    </p:set>
                                    <p:animEffect transition="in" filter="fade">
                                      <p:cBhvr>
                                        <p:cTn id="12" dur="500"/>
                                        <p:tgtEl>
                                          <p:spTgt spid="7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1">
                                            <p:txEl>
                                              <p:pRg st="2" end="2"/>
                                            </p:txEl>
                                          </p:spTgt>
                                        </p:tgtEl>
                                        <p:attrNameLst>
                                          <p:attrName>style.visibility</p:attrName>
                                        </p:attrNameLst>
                                      </p:cBhvr>
                                      <p:to>
                                        <p:strVal val="visible"/>
                                      </p:to>
                                    </p:set>
                                    <p:animEffect transition="in" filter="fade">
                                      <p:cBhvr>
                                        <p:cTn id="17" dur="500"/>
                                        <p:tgtEl>
                                          <p:spTgt spid="7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2"/>
          <p:cNvSpPr txBox="1">
            <a:spLocks noGrp="1"/>
          </p:cNvSpPr>
          <p:nvPr>
            <p:ph type="title"/>
          </p:nvPr>
        </p:nvSpPr>
        <p:spPr>
          <a:xfrm>
            <a:off x="466725" y="522287"/>
            <a:ext cx="8235950" cy="50165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Designing Objects</a:t>
            </a:r>
            <a:endParaRPr/>
          </a:p>
        </p:txBody>
      </p:sp>
      <p:sp>
        <p:nvSpPr>
          <p:cNvPr id="768" name="Google Shape;768;p102"/>
          <p:cNvSpPr txBox="1">
            <a:spLocks noGrp="1"/>
          </p:cNvSpPr>
          <p:nvPr>
            <p:ph type="body" idx="1"/>
          </p:nvPr>
        </p:nvSpPr>
        <p:spPr>
          <a:xfrm>
            <a:off x="446087" y="1282700"/>
            <a:ext cx="4887912" cy="4784725"/>
          </a:xfrm>
          <a:prstGeom prst="rect">
            <a:avLst/>
          </a:prstGeom>
          <a:noFill/>
          <a:ln>
            <a:noFill/>
          </a:ln>
        </p:spPr>
        <p:txBody>
          <a:bodyPr spcFirstLastPara="1" wrap="square" lIns="91425" tIns="45700" rIns="91425" bIns="45700" anchor="t" anchorCtr="0">
            <a:normAutofit/>
          </a:bodyPr>
          <a:lstStyle/>
          <a:p>
            <a:pPr marL="285750" lvl="0" indent="-285750" algn="l" rtl="0">
              <a:lnSpc>
                <a:spcPct val="120000"/>
              </a:lnSpc>
              <a:spcBef>
                <a:spcPts val="0"/>
              </a:spcBef>
              <a:spcAft>
                <a:spcPts val="0"/>
              </a:spcAft>
              <a:buSzPts val="1800"/>
              <a:buChar char="•"/>
            </a:pPr>
            <a:r>
              <a:rPr lang="en-US" sz="1800" b="0" i="0" u="none">
                <a:solidFill>
                  <a:srgbClr val="4D4D4D"/>
                </a:solidFill>
                <a:latin typeface="Georgia"/>
                <a:ea typeface="Georgia"/>
                <a:cs typeface="Georgia"/>
                <a:sym typeface="Georgia"/>
              </a:rPr>
              <a:t>Having a prototype can help in identifying the classes.</a:t>
            </a:r>
            <a:endParaRPr/>
          </a:p>
          <a:p>
            <a:pPr marL="285750" lvl="0" indent="-285750" algn="l" rtl="0">
              <a:lnSpc>
                <a:spcPct val="120000"/>
              </a:lnSpc>
              <a:spcBef>
                <a:spcPts val="360"/>
              </a:spcBef>
              <a:spcAft>
                <a:spcPts val="0"/>
              </a:spcAft>
              <a:buSzPts val="1800"/>
              <a:buChar char="•"/>
            </a:pPr>
            <a:r>
              <a:rPr lang="en-US" sz="1800" b="0" i="0" u="none">
                <a:solidFill>
                  <a:srgbClr val="4D4D4D"/>
                </a:solidFill>
                <a:latin typeface="Georgia"/>
                <a:ea typeface="Georgia"/>
                <a:cs typeface="Georgia"/>
                <a:sym typeface="Georgia"/>
              </a:rPr>
              <a:t>Identify the classes – highlight all nouns.</a:t>
            </a:r>
            <a:endParaRPr/>
          </a:p>
          <a:p>
            <a:pPr marL="285750" lvl="0" indent="-285750" algn="l" rtl="0">
              <a:lnSpc>
                <a:spcPct val="120000"/>
              </a:lnSpc>
              <a:spcBef>
                <a:spcPts val="360"/>
              </a:spcBef>
              <a:spcAft>
                <a:spcPts val="0"/>
              </a:spcAft>
              <a:buSzPts val="1800"/>
              <a:buChar char="•"/>
            </a:pPr>
            <a:r>
              <a:rPr lang="en-US" sz="1800" b="0" i="0" u="none">
                <a:solidFill>
                  <a:srgbClr val="4D4D4D"/>
                </a:solidFill>
                <a:latin typeface="Georgia"/>
                <a:ea typeface="Georgia"/>
                <a:cs typeface="Georgia"/>
                <a:sym typeface="Georgia"/>
              </a:rPr>
              <a:t>Determine Responsibility of each class.</a:t>
            </a:r>
            <a:endParaRPr/>
          </a:p>
          <a:p>
            <a:pPr marL="285750" lvl="0" indent="-285750" algn="l" rtl="0">
              <a:lnSpc>
                <a:spcPct val="120000"/>
              </a:lnSpc>
              <a:spcBef>
                <a:spcPts val="360"/>
              </a:spcBef>
              <a:spcAft>
                <a:spcPts val="0"/>
              </a:spcAft>
              <a:buSzPts val="1800"/>
              <a:buChar char="•"/>
            </a:pPr>
            <a:r>
              <a:rPr lang="en-US" sz="1800" b="0" i="0" u="none">
                <a:solidFill>
                  <a:srgbClr val="4D4D4D"/>
                </a:solidFill>
                <a:latin typeface="Georgia"/>
                <a:ea typeface="Georgia"/>
                <a:cs typeface="Georgia"/>
                <a:sym typeface="Georgia"/>
              </a:rPr>
              <a:t>Collaboration of each class with other.</a:t>
            </a:r>
            <a:endParaRPr/>
          </a:p>
          <a:p>
            <a:pPr marL="285750" lvl="0" indent="-285750" algn="l" rtl="0">
              <a:lnSpc>
                <a:spcPct val="120000"/>
              </a:lnSpc>
              <a:spcBef>
                <a:spcPts val="360"/>
              </a:spcBef>
              <a:spcAft>
                <a:spcPts val="0"/>
              </a:spcAft>
              <a:buSzPts val="1800"/>
              <a:buChar char="•"/>
            </a:pPr>
            <a:r>
              <a:rPr lang="en-US" sz="1800" b="0" i="0" u="none">
                <a:solidFill>
                  <a:srgbClr val="4D4D4D"/>
                </a:solidFill>
                <a:latin typeface="Georgia"/>
                <a:ea typeface="Georgia"/>
                <a:cs typeface="Georgia"/>
                <a:sym typeface="Georgia"/>
              </a:rPr>
              <a:t>CRC Cards.</a:t>
            </a:r>
            <a:endParaRPr/>
          </a:p>
          <a:p>
            <a:pPr marL="285750" lvl="0" indent="-171450" algn="l" rtl="0">
              <a:lnSpc>
                <a:spcPct val="120000"/>
              </a:lnSpc>
              <a:spcBef>
                <a:spcPts val="360"/>
              </a:spcBef>
              <a:spcAft>
                <a:spcPts val="0"/>
              </a:spcAft>
              <a:buSzPts val="1800"/>
              <a:buNone/>
            </a:pPr>
            <a:endParaRPr sz="1800" b="0" i="0" u="none">
              <a:solidFill>
                <a:srgbClr val="4D4D4D"/>
              </a:solidFill>
              <a:latin typeface="Georgia"/>
              <a:ea typeface="Georgia"/>
              <a:cs typeface="Georgia"/>
              <a:sym typeface="Georgia"/>
            </a:endParaRPr>
          </a:p>
        </p:txBody>
      </p:sp>
      <p:pic>
        <p:nvPicPr>
          <p:cNvPr id="769" name="Google Shape;769;p102" descr="thinking"/>
          <p:cNvPicPr preferRelativeResize="0"/>
          <p:nvPr/>
        </p:nvPicPr>
        <p:blipFill rotWithShape="1">
          <a:blip r:embed="rId3">
            <a:alphaModFix/>
          </a:blip>
          <a:srcRect/>
          <a:stretch/>
        </p:blipFill>
        <p:spPr>
          <a:xfrm>
            <a:off x="6065837" y="1670050"/>
            <a:ext cx="2433637" cy="38465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500"/>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1" end="1"/>
                                            </p:txEl>
                                          </p:spTgt>
                                        </p:tgtEl>
                                        <p:attrNameLst>
                                          <p:attrName>style.visibility</p:attrName>
                                        </p:attrNameLst>
                                      </p:cBhvr>
                                      <p:to>
                                        <p:strVal val="visible"/>
                                      </p:to>
                                    </p:set>
                                    <p:animEffect transition="in" filter="fade">
                                      <p:cBhvr>
                                        <p:cTn id="12" dur="500"/>
                                        <p:tgtEl>
                                          <p:spTgt spid="7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2" end="2"/>
                                            </p:txEl>
                                          </p:spTgt>
                                        </p:tgtEl>
                                        <p:attrNameLst>
                                          <p:attrName>style.visibility</p:attrName>
                                        </p:attrNameLst>
                                      </p:cBhvr>
                                      <p:to>
                                        <p:strVal val="visible"/>
                                      </p:to>
                                    </p:set>
                                    <p:animEffect transition="in" filter="fade">
                                      <p:cBhvr>
                                        <p:cTn id="17" dur="500"/>
                                        <p:tgtEl>
                                          <p:spTgt spid="7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68">
                                            <p:txEl>
                                              <p:pRg st="3" end="3"/>
                                            </p:txEl>
                                          </p:spTgt>
                                        </p:tgtEl>
                                        <p:attrNameLst>
                                          <p:attrName>style.visibility</p:attrName>
                                        </p:attrNameLst>
                                      </p:cBhvr>
                                      <p:to>
                                        <p:strVal val="visible"/>
                                      </p:to>
                                    </p:set>
                                    <p:animEffect transition="in" filter="fade">
                                      <p:cBhvr>
                                        <p:cTn id="22" dur="500"/>
                                        <p:tgtEl>
                                          <p:spTgt spid="76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68">
                                            <p:txEl>
                                              <p:pRg st="4" end="4"/>
                                            </p:txEl>
                                          </p:spTgt>
                                        </p:tgtEl>
                                        <p:attrNameLst>
                                          <p:attrName>style.visibility</p:attrName>
                                        </p:attrNameLst>
                                      </p:cBhvr>
                                      <p:to>
                                        <p:strVal val="visible"/>
                                      </p:to>
                                    </p:set>
                                    <p:animEffect transition="in" filter="fade">
                                      <p:cBhvr>
                                        <p:cTn id="27" dur="500"/>
                                        <p:tgtEl>
                                          <p:spTgt spid="76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68">
                                            <p:txEl>
                                              <p:pRg st="5" end="5"/>
                                            </p:txEl>
                                          </p:spTgt>
                                        </p:tgtEl>
                                        <p:attrNameLst>
                                          <p:attrName>style.visibility</p:attrName>
                                        </p:attrNameLst>
                                      </p:cBhvr>
                                      <p:to>
                                        <p:strVal val="visible"/>
                                      </p:to>
                                    </p:set>
                                    <p:animEffect transition="in" filter="fade">
                                      <p:cBhvr>
                                        <p:cTn id="32" dur="500"/>
                                        <p:tgtEl>
                                          <p:spTgt spid="76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03"/>
          <p:cNvSpPr txBox="1">
            <a:spLocks noGrp="1"/>
          </p:cNvSpPr>
          <p:nvPr>
            <p:ph type="title"/>
          </p:nvPr>
        </p:nvSpPr>
        <p:spPr>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2"/>
              </a:buClr>
              <a:buSzPct val="100000"/>
              <a:buFont typeface="Georgia"/>
              <a:buNone/>
            </a:pPr>
            <a:r>
              <a:rPr lang="en-US" sz="3000" b="0" i="0" u="none">
                <a:solidFill>
                  <a:schemeClr val="dk2"/>
                </a:solidFill>
                <a:latin typeface="Georgia"/>
                <a:ea typeface="Georgia"/>
                <a:cs typeface="Georgia"/>
                <a:sym typeface="Georgia"/>
              </a:rPr>
              <a:t>Exercise | Identify the Classes</a:t>
            </a:r>
            <a:endParaRPr/>
          </a:p>
        </p:txBody>
      </p:sp>
      <p:sp>
        <p:nvSpPr>
          <p:cNvPr id="776" name="Google Shape;776;p103"/>
          <p:cNvSpPr txBox="1">
            <a:spLocks noGrp="1"/>
          </p:cNvSpPr>
          <p:nvPr>
            <p:ph type="body" idx="1"/>
          </p:nvPr>
        </p:nvSpPr>
        <p:spPr>
          <a:xfrm>
            <a:off x="446087" y="1282700"/>
            <a:ext cx="8196262" cy="4935537"/>
          </a:xfrm>
          <a:prstGeom prst="rect">
            <a:avLst/>
          </a:prstGeom>
          <a:noFill/>
          <a:ln>
            <a:noFill/>
          </a:ln>
        </p:spPr>
        <p:txBody>
          <a:bodyPr spcFirstLastPara="1" wrap="square" lIns="91425" tIns="45700" rIns="91425" bIns="45700" anchor="t" anchorCtr="0">
            <a:normAutofit/>
          </a:bodyPr>
          <a:lstStyle/>
          <a:p>
            <a:pPr marL="304800" lvl="0" indent="-304800" algn="just" rtl="0">
              <a:lnSpc>
                <a:spcPct val="120000"/>
              </a:lnSpc>
              <a:spcBef>
                <a:spcPts val="0"/>
              </a:spcBef>
              <a:spcAft>
                <a:spcPts val="0"/>
              </a:spcAft>
              <a:buSzPts val="1600"/>
              <a:buChar char="•"/>
            </a:pPr>
            <a:r>
              <a:rPr lang="en-US" sz="1600" b="0" i="0" u="none">
                <a:solidFill>
                  <a:srgbClr val="4D4D4D"/>
                </a:solidFill>
                <a:latin typeface="Georgia"/>
                <a:ea typeface="Georgia"/>
                <a:cs typeface="Georgia"/>
                <a:sym typeface="Georgia"/>
              </a:rPr>
              <a:t>A customer visits the online shopping portal. A customer may buy item or just visit the page and logout. The customer can select a segment, then a category, and brand to get the different products in the desired brand.</a:t>
            </a:r>
            <a:endParaRPr/>
          </a:p>
          <a:p>
            <a:pPr marL="304800" lvl="0" indent="-20320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304800" lvl="0" indent="-30480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The customer can select the product for purchasing. The process can be repeated for more items. Once the customer finishes selecting the product/s the cart can be viewed , If the customer wants to edit the final cart it can be done here.</a:t>
            </a:r>
            <a:endParaRPr/>
          </a:p>
          <a:p>
            <a:pPr marL="304800" lvl="0" indent="-203200" algn="just" rtl="0">
              <a:lnSpc>
                <a:spcPct val="120000"/>
              </a:lnSpc>
              <a:spcBef>
                <a:spcPts val="320"/>
              </a:spcBef>
              <a:spcAft>
                <a:spcPts val="0"/>
              </a:spcAft>
              <a:buSzPts val="1600"/>
              <a:buNone/>
            </a:pPr>
            <a:endParaRPr sz="1600" b="0" i="0" u="none">
              <a:solidFill>
                <a:srgbClr val="4D4D4D"/>
              </a:solidFill>
              <a:latin typeface="Georgia"/>
              <a:ea typeface="Georgia"/>
              <a:cs typeface="Georgia"/>
              <a:sym typeface="Georgia"/>
            </a:endParaRPr>
          </a:p>
          <a:p>
            <a:pPr marL="304800" lvl="0" indent="-304800" algn="just" rtl="0">
              <a:lnSpc>
                <a:spcPct val="120000"/>
              </a:lnSpc>
              <a:spcBef>
                <a:spcPts val="320"/>
              </a:spcBef>
              <a:spcAft>
                <a:spcPts val="0"/>
              </a:spcAft>
              <a:buSzPts val="1600"/>
              <a:buNone/>
            </a:pPr>
            <a:r>
              <a:rPr lang="en-US" sz="1600" b="0" i="0" u="none">
                <a:solidFill>
                  <a:srgbClr val="4D4D4D"/>
                </a:solidFill>
                <a:latin typeface="Georgia"/>
                <a:ea typeface="Georgia"/>
                <a:cs typeface="Georgia"/>
                <a:sym typeface="Georgia"/>
              </a:rPr>
              <a:t>	For final payment the customer has to login the portal, if the customer is visiting for the 1st time he must register with the site, else the customer must use the login page to proceed. Final cart is submitted for payment and card details and address (where shipment has to be made) are be confirmed by the customer.</a:t>
            </a:r>
            <a:endParaRPr/>
          </a:p>
        </p:txBody>
      </p:sp>
      <p:sp>
        <p:nvSpPr>
          <p:cNvPr id="775" name="Google Shape;775;p103"/>
          <p:cNvSpPr txBox="1"/>
          <p:nvPr/>
        </p:nvSpPr>
        <p:spPr>
          <a:xfrm>
            <a:off x="533400" y="4419600"/>
            <a:ext cx="8240712" cy="698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1" u="none">
              <a:solidFill>
                <a:schemeClr val="lt1"/>
              </a:solidFill>
              <a:latin typeface="Georgia"/>
              <a:ea typeface="Georgia"/>
              <a:cs typeface="Georgia"/>
              <a:sym typeface="Georgi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680321-633C-4E7B-993E-4A7987E82EEA}"/>
              </a:ext>
            </a:extLst>
          </p:cNvPr>
          <p:cNvSpPr>
            <a:spLocks noGrp="1"/>
          </p:cNvSpPr>
          <p:nvPr>
            <p:ph type="title"/>
          </p:nvPr>
        </p:nvSpPr>
        <p:spPr/>
        <p:txBody>
          <a:bodyPr/>
          <a:lstStyle/>
          <a:p>
            <a:r>
              <a:rPr lang="en-US" b="1" dirty="0"/>
              <a:t>Eliminating Class Proliferation in Java</a:t>
            </a:r>
            <a:endParaRPr lang="en-IN" dirty="0"/>
          </a:p>
        </p:txBody>
      </p:sp>
      <p:sp>
        <p:nvSpPr>
          <p:cNvPr id="6" name="Content Placeholder 5">
            <a:extLst>
              <a:ext uri="{FF2B5EF4-FFF2-40B4-BE49-F238E27FC236}">
                <a16:creationId xmlns:a16="http://schemas.microsoft.com/office/drawing/2014/main" id="{3F133EF4-1B40-3E67-F551-5D6A9FC73178}"/>
              </a:ext>
            </a:extLst>
          </p:cNvPr>
          <p:cNvSpPr>
            <a:spLocks noGrp="1"/>
          </p:cNvSpPr>
          <p:nvPr>
            <p:ph idx="1"/>
          </p:nvPr>
        </p:nvSpPr>
        <p:spPr/>
        <p:txBody>
          <a:bodyPr/>
          <a:lstStyle/>
          <a:p>
            <a:r>
              <a:rPr lang="en-US" dirty="0"/>
              <a:t>Class proliferation, or the excessive creation of classes in object-oriented programming, can lead to complexity, reduced maintainability, and decreased reusability. Here are some strategies to manage and eliminate class proliferation in Java:</a:t>
            </a:r>
          </a:p>
          <a:p>
            <a:r>
              <a:rPr lang="en-US" dirty="0"/>
              <a:t>Use Composition Over Inheritance</a:t>
            </a:r>
          </a:p>
          <a:p>
            <a:r>
              <a:rPr lang="en-IN" dirty="0"/>
              <a:t>Apply Design Patterns</a:t>
            </a:r>
          </a:p>
          <a:p>
            <a:r>
              <a:rPr lang="en-US" dirty="0"/>
              <a:t>Generalize with Abstract Classes or Interfaces</a:t>
            </a:r>
          </a:p>
          <a:p>
            <a:r>
              <a:rPr lang="en-IN" dirty="0"/>
              <a:t> Leverage Generics</a:t>
            </a:r>
          </a:p>
          <a:p>
            <a:r>
              <a:rPr lang="en-IN" dirty="0"/>
              <a:t>Avoid Over-Specialization</a:t>
            </a:r>
          </a:p>
          <a:p>
            <a:r>
              <a:rPr lang="en-IN" dirty="0"/>
              <a:t>Refactor and Consolidate</a:t>
            </a:r>
          </a:p>
        </p:txBody>
      </p:sp>
    </p:spTree>
    <p:extLst>
      <p:ext uri="{BB962C8B-B14F-4D97-AF65-F5344CB8AC3E}">
        <p14:creationId xmlns:p14="http://schemas.microsoft.com/office/powerpoint/2010/main" val="211614951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Design Patterns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0931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2"/>
          <p:cNvPicPr preferRelativeResize="0">
            <a:picLocks noGrp="1"/>
          </p:cNvPicPr>
          <p:nvPr>
            <p:ph type="body" idx="1"/>
          </p:nvPr>
        </p:nvPicPr>
        <p:blipFill rotWithShape="1">
          <a:blip r:embed="rId3">
            <a:alphaModFix/>
          </a:blip>
          <a:srcRect/>
          <a:stretch/>
        </p:blipFill>
        <p:spPr>
          <a:xfrm>
            <a:off x="941387" y="1201737"/>
            <a:ext cx="7291387" cy="3968750"/>
          </a:xfrm>
          <a:prstGeom prst="rect">
            <a:avLst/>
          </a:prstGeom>
          <a:noFill/>
          <a:ln>
            <a:noFill/>
          </a:ln>
        </p:spPr>
      </p:pic>
      <p:sp>
        <p:nvSpPr>
          <p:cNvPr id="170" name="Google Shape;170;p32"/>
          <p:cNvSpPr txBox="1"/>
          <p:nvPr/>
        </p:nvSpPr>
        <p:spPr>
          <a:xfrm>
            <a:off x="444500" y="5302250"/>
            <a:ext cx="8207375" cy="822325"/>
          </a:xfrm>
          <a:prstGeom prst="rect">
            <a:avLst/>
          </a:prstGeom>
          <a:solidFill>
            <a:srgbClr val="CCECFF"/>
          </a:solidFill>
          <a:ln>
            <a:noFill/>
          </a:ln>
          <a:effectLst>
            <a:outerShdw blurRad="63500" dist="125723" dir="2700000">
              <a:srgbClr val="808080"/>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2"/>
              </a:buClr>
              <a:buSzPts val="2400"/>
              <a:buFont typeface="Times New Roman"/>
              <a:buNone/>
            </a:pPr>
            <a:r>
              <a:rPr lang="en-US" sz="2400" b="0" i="0" u="none" dirty="0">
                <a:solidFill>
                  <a:schemeClr val="tx1"/>
                </a:solidFill>
                <a:latin typeface="Times New Roman"/>
                <a:ea typeface="Times New Roman"/>
                <a:cs typeface="Times New Roman"/>
                <a:sym typeface="Times New Roman"/>
              </a:rPr>
              <a:t>Only the object’s own code may read and change its  own data values.</a:t>
            </a:r>
            <a:endParaRPr dirty="0">
              <a:solidFill>
                <a:schemeClr val="tx1"/>
              </a:solidFill>
            </a:endParaRPr>
          </a:p>
        </p:txBody>
      </p:sp>
      <p:sp>
        <p:nvSpPr>
          <p:cNvPr id="171" name="Google Shape;171;p32"/>
          <p:cNvSpPr txBox="1"/>
          <p:nvPr/>
        </p:nvSpPr>
        <p:spPr>
          <a:xfrm>
            <a:off x="352425" y="482600"/>
            <a:ext cx="6683375" cy="6445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3000"/>
              <a:buFont typeface="Georgia"/>
              <a:buNone/>
            </a:pPr>
            <a:r>
              <a:rPr lang="en-US" sz="3000" b="0" i="0" u="none">
                <a:solidFill>
                  <a:schemeClr val="dk2"/>
                </a:solidFill>
                <a:latin typeface="Georgia"/>
                <a:ea typeface="Georgia"/>
                <a:cs typeface="Georgia"/>
                <a:sym typeface="Georgia"/>
              </a:rPr>
              <a:t>Information Hiding</a:t>
            </a:r>
            <a:endParaRPr/>
          </a:p>
        </p:txBody>
      </p:sp>
      <p:grpSp>
        <p:nvGrpSpPr>
          <p:cNvPr id="172" name="Google Shape;172;p32"/>
          <p:cNvGrpSpPr/>
          <p:nvPr/>
        </p:nvGrpSpPr>
        <p:grpSpPr>
          <a:xfrm>
            <a:off x="2566987" y="2541587"/>
            <a:ext cx="3252787" cy="696912"/>
            <a:chOff x="2566987" y="2541587"/>
            <a:chExt cx="3252787" cy="696912"/>
          </a:xfrm>
        </p:grpSpPr>
        <p:cxnSp>
          <p:nvCxnSpPr>
            <p:cNvPr id="173" name="Google Shape;173;p32"/>
            <p:cNvCxnSpPr/>
            <p:nvPr/>
          </p:nvCxnSpPr>
          <p:spPr>
            <a:xfrm flipH="1">
              <a:off x="2566987" y="2566987"/>
              <a:ext cx="3252787" cy="671512"/>
            </a:xfrm>
            <a:prstGeom prst="straightConnector1">
              <a:avLst/>
            </a:prstGeom>
            <a:noFill/>
            <a:ln w="9525" cap="flat" cmpd="sng">
              <a:solidFill>
                <a:srgbClr val="FF0000"/>
              </a:solidFill>
              <a:prstDash val="solid"/>
              <a:miter lim="800000"/>
              <a:headEnd type="none" w="med" len="med"/>
              <a:tailEnd type="triangle" w="med" len="med"/>
            </a:ln>
          </p:spPr>
        </p:cxnSp>
        <p:pic>
          <p:nvPicPr>
            <p:cNvPr id="174" name="Google Shape;174;p32" descr="wrong"/>
            <p:cNvPicPr preferRelativeResize="0"/>
            <p:nvPr/>
          </p:nvPicPr>
          <p:blipFill rotWithShape="1">
            <a:blip r:embed="rId4">
              <a:alphaModFix/>
            </a:blip>
            <a:srcRect/>
            <a:stretch/>
          </p:blipFill>
          <p:spPr>
            <a:xfrm>
              <a:off x="4110037" y="2541587"/>
              <a:ext cx="636587" cy="636587"/>
            </a:xfrm>
            <a:prstGeom prst="rect">
              <a:avLst/>
            </a:prstGeom>
            <a:noFill/>
            <a:ln>
              <a:noFill/>
            </a:ln>
          </p:spPr>
        </p:pic>
      </p:grpSp>
      <p:grpSp>
        <p:nvGrpSpPr>
          <p:cNvPr id="175" name="Google Shape;175;p32"/>
          <p:cNvGrpSpPr/>
          <p:nvPr/>
        </p:nvGrpSpPr>
        <p:grpSpPr>
          <a:xfrm>
            <a:off x="2600325" y="3478212"/>
            <a:ext cx="3316287" cy="1290638"/>
            <a:chOff x="2600325" y="3478212"/>
            <a:chExt cx="3316287" cy="1290638"/>
          </a:xfrm>
        </p:grpSpPr>
        <p:cxnSp>
          <p:nvCxnSpPr>
            <p:cNvPr id="176" name="Google Shape;176;p32"/>
            <p:cNvCxnSpPr/>
            <p:nvPr/>
          </p:nvCxnSpPr>
          <p:spPr>
            <a:xfrm rot="10800000">
              <a:off x="2600325" y="4105275"/>
              <a:ext cx="3316287" cy="663575"/>
            </a:xfrm>
            <a:prstGeom prst="straightConnector1">
              <a:avLst/>
            </a:prstGeom>
            <a:noFill/>
            <a:ln w="9525" cap="flat" cmpd="sng">
              <a:solidFill>
                <a:srgbClr val="008000"/>
              </a:solidFill>
              <a:prstDash val="solid"/>
              <a:miter lim="800000"/>
              <a:headEnd type="none" w="med" len="med"/>
              <a:tailEnd type="triangle" w="med" len="med"/>
            </a:ln>
          </p:spPr>
        </p:cxnSp>
        <p:cxnSp>
          <p:nvCxnSpPr>
            <p:cNvPr id="177" name="Google Shape;177;p32"/>
            <p:cNvCxnSpPr/>
            <p:nvPr/>
          </p:nvCxnSpPr>
          <p:spPr>
            <a:xfrm rot="10800000">
              <a:off x="2617787" y="3478212"/>
              <a:ext cx="0" cy="538162"/>
            </a:xfrm>
            <a:prstGeom prst="straightConnector1">
              <a:avLst/>
            </a:prstGeom>
            <a:noFill/>
            <a:ln w="9525" cap="flat" cmpd="sng">
              <a:solidFill>
                <a:srgbClr val="008000"/>
              </a:solidFill>
              <a:prstDash val="solid"/>
              <a:miter lim="800000"/>
              <a:headEnd type="none" w="med" len="med"/>
              <a:tailEnd type="triangle" w="med" len="med"/>
            </a:ln>
          </p:spPr>
        </p:cxn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General repeatable solution to a commonly occurring problem in software </a:t>
            </a:r>
            <a:r>
              <a:rPr lang="en-US" b="1" dirty="0"/>
              <a:t>design</a:t>
            </a:r>
            <a:r>
              <a:rPr lang="en-US" dirty="0"/>
              <a:t>. </a:t>
            </a:r>
          </a:p>
          <a:p>
            <a:r>
              <a:rPr lang="en-US" dirty="0"/>
              <a:t>A </a:t>
            </a:r>
            <a:r>
              <a:rPr lang="en-US" b="1" dirty="0"/>
              <a:t>design pattern</a:t>
            </a:r>
            <a:r>
              <a:rPr lang="en-US" dirty="0"/>
              <a:t> isn't a finished </a:t>
            </a:r>
            <a:r>
              <a:rPr lang="en-US" b="1" dirty="0"/>
              <a:t>design</a:t>
            </a:r>
            <a:r>
              <a:rPr lang="en-US" dirty="0"/>
              <a:t> that can be transformed directly into code. </a:t>
            </a:r>
          </a:p>
          <a:p>
            <a:r>
              <a:rPr lang="en-US" dirty="0"/>
              <a:t>It is a description or template for how to solve a problem that can be used in many different situations.</a:t>
            </a:r>
          </a:p>
        </p:txBody>
      </p:sp>
    </p:spTree>
    <p:extLst>
      <p:ext uri="{BB962C8B-B14F-4D97-AF65-F5344CB8AC3E}">
        <p14:creationId xmlns:p14="http://schemas.microsoft.com/office/powerpoint/2010/main" val="39314301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Design Pattern</a:t>
            </a:r>
          </a:p>
        </p:txBody>
      </p:sp>
      <p:sp>
        <p:nvSpPr>
          <p:cNvPr id="3" name="Content Placeholder 2"/>
          <p:cNvSpPr>
            <a:spLocks noGrp="1"/>
          </p:cNvSpPr>
          <p:nvPr>
            <p:ph idx="1"/>
          </p:nvPr>
        </p:nvSpPr>
        <p:spPr>
          <a:xfrm>
            <a:off x="822959" y="1851050"/>
            <a:ext cx="7543801" cy="4023360"/>
          </a:xfrm>
        </p:spPr>
        <p:txBody>
          <a:bodyPr>
            <a:normAutofit/>
          </a:bodyPr>
          <a:lstStyle/>
          <a:p>
            <a:r>
              <a:rPr lang="en-US" dirty="0"/>
              <a:t>They give the developer a selection of tried and tested solutions to work with</a:t>
            </a:r>
          </a:p>
          <a:p>
            <a:r>
              <a:rPr lang="en-US" dirty="0"/>
              <a:t>They are language neutral and so can be applied to any language that supports object-orientation</a:t>
            </a:r>
          </a:p>
          <a:p>
            <a:r>
              <a:rPr lang="en-US" dirty="0"/>
              <a:t>They aid communication by the very fact that they are well documented and can be researched if that is not the case.</a:t>
            </a:r>
          </a:p>
          <a:p>
            <a:r>
              <a:rPr lang="en-US" dirty="0"/>
              <a:t>They have a proven track record as they are already widely used and thus reduce the technical risk to the project</a:t>
            </a:r>
          </a:p>
          <a:p>
            <a:r>
              <a:rPr lang="en-US" dirty="0"/>
              <a:t>They are highly flexible and can be used in practically any type of application or domain</a:t>
            </a:r>
          </a:p>
          <a:p>
            <a:endParaRPr lang="en-US" dirty="0"/>
          </a:p>
        </p:txBody>
      </p:sp>
    </p:spTree>
    <p:extLst>
      <p:ext uri="{BB962C8B-B14F-4D97-AF65-F5344CB8AC3E}">
        <p14:creationId xmlns:p14="http://schemas.microsoft.com/office/powerpoint/2010/main" val="12163635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Gang of Four(</a:t>
            </a:r>
            <a:r>
              <a:rPr lang="en-US" dirty="0" err="1"/>
              <a:t>GoF</a:t>
            </a:r>
            <a:r>
              <a:rPr lang="en-US" dirty="0"/>
              <a:t>)</a:t>
            </a:r>
          </a:p>
        </p:txBody>
      </p:sp>
      <p:sp>
        <p:nvSpPr>
          <p:cNvPr id="3" name="Content Placeholder 2"/>
          <p:cNvSpPr>
            <a:spLocks noGrp="1"/>
          </p:cNvSpPr>
          <p:nvPr>
            <p:ph idx="1"/>
          </p:nvPr>
        </p:nvSpPr>
        <p:spPr/>
        <p:txBody>
          <a:bodyPr/>
          <a:lstStyle/>
          <a:p>
            <a:r>
              <a:rPr lang="en-US" dirty="0"/>
              <a:t>In 1994, four authors :</a:t>
            </a:r>
          </a:p>
          <a:p>
            <a:pPr lvl="1"/>
            <a:r>
              <a:rPr lang="en-US" dirty="0"/>
              <a:t>Erich Gamma</a:t>
            </a:r>
          </a:p>
          <a:p>
            <a:pPr lvl="1"/>
            <a:r>
              <a:rPr lang="en-US" dirty="0"/>
              <a:t>Richard Helm</a:t>
            </a:r>
          </a:p>
          <a:p>
            <a:pPr lvl="1"/>
            <a:r>
              <a:rPr lang="en-US" dirty="0"/>
              <a:t>Ralph Johnson </a:t>
            </a:r>
          </a:p>
          <a:p>
            <a:pPr lvl="1"/>
            <a:r>
              <a:rPr lang="en-US" dirty="0"/>
              <a:t>John </a:t>
            </a:r>
            <a:r>
              <a:rPr lang="en-US" dirty="0" err="1"/>
              <a:t>Vlissides</a:t>
            </a:r>
            <a:r>
              <a:rPr lang="en-US" dirty="0"/>
              <a:t> </a:t>
            </a:r>
          </a:p>
          <a:p>
            <a:pPr marL="342900" lvl="1" indent="0">
              <a:buNone/>
            </a:pPr>
            <a:r>
              <a:rPr lang="en-US" dirty="0"/>
              <a:t>published a book titled </a:t>
            </a:r>
            <a:r>
              <a:rPr lang="en-US" b="1" dirty="0"/>
              <a:t>Design Patterns - Elements of Reusable Object-Oriented Software</a:t>
            </a:r>
            <a:r>
              <a:rPr lang="en-US" dirty="0"/>
              <a:t> which initiated the concept of Design Pattern in Software development.</a:t>
            </a:r>
          </a:p>
          <a:p>
            <a:pPr lvl="1"/>
            <a:r>
              <a:rPr lang="en-US" dirty="0"/>
              <a:t>These authors are collectively known as </a:t>
            </a:r>
            <a:r>
              <a:rPr lang="en-US" b="1" dirty="0"/>
              <a:t>Gang of Four (GOF)</a:t>
            </a:r>
            <a:r>
              <a:rPr lang="en-US" dirty="0"/>
              <a:t>.</a:t>
            </a:r>
          </a:p>
        </p:txBody>
      </p:sp>
    </p:spTree>
    <p:extLst>
      <p:ext uri="{BB962C8B-B14F-4D97-AF65-F5344CB8AC3E}">
        <p14:creationId xmlns:p14="http://schemas.microsoft.com/office/powerpoint/2010/main" val="42421628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Design Pattern</a:t>
            </a:r>
          </a:p>
        </p:txBody>
      </p:sp>
      <p:sp>
        <p:nvSpPr>
          <p:cNvPr id="3" name="Content Placeholder 2"/>
          <p:cNvSpPr>
            <a:spLocks noGrp="1"/>
          </p:cNvSpPr>
          <p:nvPr>
            <p:ph idx="1"/>
          </p:nvPr>
        </p:nvSpPr>
        <p:spPr>
          <a:xfrm>
            <a:off x="844223" y="1978642"/>
            <a:ext cx="7543801" cy="4023360"/>
          </a:xfrm>
        </p:spPr>
        <p:txBody>
          <a:bodyPr>
            <a:normAutofit/>
          </a:bodyPr>
          <a:lstStyle/>
          <a:p>
            <a:r>
              <a:rPr lang="en-US" dirty="0"/>
              <a:t>Creational</a:t>
            </a:r>
          </a:p>
          <a:p>
            <a:pPr lvl="1"/>
            <a:r>
              <a:rPr lang="en-US" dirty="0"/>
              <a:t> Deals with object creation mechanisms, trying to create objects in a manner suitable to the situation. The basic form of object creation could result in design problems or added complexity to the design. Creational design patterns solve this problem by somehow controlling this object creation.</a:t>
            </a:r>
          </a:p>
          <a:p>
            <a:r>
              <a:rPr lang="en-US" dirty="0"/>
              <a:t>Structural</a:t>
            </a:r>
          </a:p>
          <a:p>
            <a:pPr lvl="1"/>
            <a:r>
              <a:rPr lang="en-US" dirty="0"/>
              <a:t>Ease the design by identifying a simple way to realize relationships between entities.</a:t>
            </a:r>
          </a:p>
          <a:p>
            <a:r>
              <a:rPr lang="en-US" dirty="0" err="1"/>
              <a:t>Behavioural</a:t>
            </a:r>
            <a:endParaRPr lang="en-US" dirty="0"/>
          </a:p>
          <a:p>
            <a:pPr lvl="1"/>
            <a:r>
              <a:rPr lang="en-US" dirty="0"/>
              <a:t>Identify common communication patterns between objects and realize these patterns. By doing so, these patterns increase flexibility in carrying out this communication.</a:t>
            </a:r>
          </a:p>
          <a:p>
            <a:endParaRPr lang="en-US" dirty="0"/>
          </a:p>
        </p:txBody>
      </p:sp>
    </p:spTree>
    <p:extLst>
      <p:ext uri="{BB962C8B-B14F-4D97-AF65-F5344CB8AC3E}">
        <p14:creationId xmlns:p14="http://schemas.microsoft.com/office/powerpoint/2010/main" val="236269688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Creational Design Pattern</a:t>
            </a:r>
          </a:p>
        </p:txBody>
      </p:sp>
      <p:sp>
        <p:nvSpPr>
          <p:cNvPr id="3" name="Content Placeholder 2"/>
          <p:cNvSpPr>
            <a:spLocks noGrp="1"/>
          </p:cNvSpPr>
          <p:nvPr>
            <p:ph idx="1"/>
          </p:nvPr>
        </p:nvSpPr>
        <p:spPr/>
        <p:txBody>
          <a:bodyPr/>
          <a:lstStyle/>
          <a:p>
            <a:r>
              <a:rPr lang="en-US" dirty="0"/>
              <a:t>Singleton</a:t>
            </a:r>
          </a:p>
          <a:p>
            <a:r>
              <a:rPr lang="en-US" dirty="0"/>
              <a:t>Factory</a:t>
            </a:r>
          </a:p>
          <a:p>
            <a:r>
              <a:rPr lang="en-US" dirty="0"/>
              <a:t>Abstract Factory</a:t>
            </a:r>
          </a:p>
          <a:p>
            <a:r>
              <a:rPr lang="en-US" dirty="0"/>
              <a:t>Prototype</a:t>
            </a:r>
          </a:p>
          <a:p>
            <a:pPr marL="0" indent="0">
              <a:buNone/>
            </a:pPr>
            <a:endParaRPr lang="en-US" dirty="0"/>
          </a:p>
          <a:p>
            <a:endParaRPr lang="en-US" dirty="0"/>
          </a:p>
        </p:txBody>
      </p:sp>
    </p:spTree>
    <p:extLst>
      <p:ext uri="{BB962C8B-B14F-4D97-AF65-F5344CB8AC3E}">
        <p14:creationId xmlns:p14="http://schemas.microsoft.com/office/powerpoint/2010/main" val="30870135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8B386-DF24-4303-AD15-3B2064752670}"/>
              </a:ext>
            </a:extLst>
          </p:cNvPr>
          <p:cNvSpPr>
            <a:spLocks noGrp="1"/>
          </p:cNvSpPr>
          <p:nvPr>
            <p:ph type="title"/>
          </p:nvPr>
        </p:nvSpPr>
        <p:spPr/>
        <p:txBody>
          <a:bodyPr/>
          <a:lstStyle/>
          <a:p>
            <a:pPr>
              <a:defRPr/>
            </a:pPr>
            <a:r>
              <a:rPr lang="en-US" dirty="0"/>
              <a:t>Singleton pattern</a:t>
            </a:r>
          </a:p>
        </p:txBody>
      </p:sp>
      <p:sp>
        <p:nvSpPr>
          <p:cNvPr id="81923" name="Text Placeholder 4">
            <a:extLst>
              <a:ext uri="{FF2B5EF4-FFF2-40B4-BE49-F238E27FC236}">
                <a16:creationId xmlns:a16="http://schemas.microsoft.com/office/drawing/2014/main" id="{6EECD989-9BA7-4DA2-8DC3-7CFB9F317A96}"/>
              </a:ext>
            </a:extLst>
          </p:cNvPr>
          <p:cNvSpPr>
            <a:spLocks noGrp="1"/>
          </p:cNvSpPr>
          <p:nvPr>
            <p:ph type="body" idx="1"/>
          </p:nvPr>
        </p:nvSpPr>
        <p:spPr/>
        <p:txBody>
          <a:bodyPr/>
          <a:lstStyle/>
          <a:p>
            <a:endParaRPr lang="en-US" altLang="en-US"/>
          </a:p>
        </p:txBody>
      </p:sp>
      <p:pic>
        <p:nvPicPr>
          <p:cNvPr id="81924" name="Picture 5" descr="singleton-mini.png">
            <a:extLst>
              <a:ext uri="{FF2B5EF4-FFF2-40B4-BE49-F238E27FC236}">
                <a16:creationId xmlns:a16="http://schemas.microsoft.com/office/drawing/2014/main" id="{FBAE7F7B-2765-4C54-A6F7-7450542714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0866" y="1982149"/>
            <a:ext cx="1482328" cy="112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69277" y="516835"/>
            <a:ext cx="2313633" cy="5772840"/>
          </a:xfrm>
        </p:spPr>
        <p:txBody>
          <a:bodyPr anchor="ctr">
            <a:normAutofit/>
          </a:bodyPr>
          <a:lstStyle/>
          <a:p>
            <a:r>
              <a:rPr lang="en-US" sz="3100">
                <a:solidFill>
                  <a:srgbClr val="FFFFFF"/>
                </a:solidFill>
              </a:rPr>
              <a:t>Singleton Design Pattern</a:t>
            </a:r>
          </a:p>
        </p:txBody>
      </p:sp>
      <p:sp>
        <p:nvSpPr>
          <p:cNvPr id="13" name="Rectangle 12">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7A961BC2-7CA1-BC5C-111F-51B57DCF024C}"/>
              </a:ext>
            </a:extLst>
          </p:cNvPr>
          <p:cNvGraphicFramePr>
            <a:graphicFrameLocks noGrp="1"/>
          </p:cNvGraphicFramePr>
          <p:nvPr>
            <p:ph idx="1"/>
            <p:extLst>
              <p:ext uri="{D42A27DB-BD31-4B8C-83A1-F6EECF244321}">
                <p14:modId xmlns:p14="http://schemas.microsoft.com/office/powerpoint/2010/main" val="912744338"/>
              </p:ext>
            </p:extLst>
          </p:nvPr>
        </p:nvGraphicFramePr>
        <p:xfrm>
          <a:off x="3556397" y="639763"/>
          <a:ext cx="5098256"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794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a:t>
            </a:r>
          </a:p>
        </p:txBody>
      </p:sp>
      <p:pic>
        <p:nvPicPr>
          <p:cNvPr id="1026" name="Picture 2" descr="Scheme of 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03" y="1233322"/>
            <a:ext cx="3701474" cy="15680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3530" y="2987831"/>
            <a:ext cx="6778487" cy="715581"/>
          </a:xfrm>
          <a:prstGeom prst="rect">
            <a:avLst/>
          </a:prstGeom>
        </p:spPr>
        <p:txBody>
          <a:bodyPr wrap="square">
            <a:spAutoFit/>
          </a:bodyPr>
          <a:lstStyle/>
          <a:p>
            <a:r>
              <a:rPr lang="en-US" sz="1350" dirty="0">
                <a:solidFill>
                  <a:srgbClr val="444444"/>
                </a:solidFill>
                <a:latin typeface="PT Sans"/>
              </a:rPr>
              <a:t>Make the class of the single instance responsible for access and "initialization on first use". The single instance is a private static attribute. The accessor function is a public static method.</a:t>
            </a:r>
            <a:endParaRPr lang="en-US" sz="1350" dirty="0"/>
          </a:p>
        </p:txBody>
      </p:sp>
      <p:pic>
        <p:nvPicPr>
          <p:cNvPr id="1028" name="Picture 4" descr="Scheme of Single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3251" y="4216303"/>
            <a:ext cx="2441651" cy="1208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85443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69277" y="605896"/>
            <a:ext cx="2313633" cy="5646208"/>
          </a:xfrm>
        </p:spPr>
        <p:txBody>
          <a:bodyPr anchor="ctr">
            <a:normAutofit/>
          </a:bodyPr>
          <a:lstStyle/>
          <a:p>
            <a:r>
              <a:rPr lang="en-US" sz="2600">
                <a:solidFill>
                  <a:srgbClr val="FFFFFF"/>
                </a:solidFill>
              </a:rPr>
              <a:t>Implementation</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p:cNvSpPr>
            <a:spLocks noGrp="1" noChangeArrowheads="1"/>
          </p:cNvSpPr>
          <p:nvPr>
            <p:ph idx="1"/>
          </p:nvPr>
        </p:nvSpPr>
        <p:spPr bwMode="auto">
          <a:xfrm>
            <a:off x="3556512" y="605896"/>
            <a:ext cx="4810247" cy="564620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0" rIns="68580" bIns="107123" numCol="1" rtlCol="0" anchor="ctr" anchorCtr="0" compatLnSpc="1">
            <a:prstTxWarp prst="textNoShape">
              <a:avLst/>
            </a:prstTxWarp>
            <a:normAutofit/>
          </a:bodyPr>
          <a:lstStyle/>
          <a:p>
            <a:pPr marL="0" indent="0" defTabSz="685800" eaLnBrk="0" fontAlgn="base" hangingPunct="0">
              <a:spcBef>
                <a:spcPct val="0"/>
              </a:spcBef>
              <a:spcAft>
                <a:spcPts val="600"/>
              </a:spcAft>
              <a:buClrTx/>
              <a:buSzTx/>
              <a:buNone/>
            </a:pPr>
            <a:endParaRPr kumimoji="0" lang="en-US" altLang="en-US" b="0" i="0" u="none" strike="noStrike" cap="none" normalizeH="0" baseline="0">
              <a:ln>
                <a:noFill/>
              </a:ln>
              <a:effectLst/>
              <a:latin typeface="Arial" panose="020B0604020202020204" pitchFamily="34" charset="0"/>
            </a:endParaRPr>
          </a:p>
          <a:p>
            <a:pPr marL="0" indent="0" defTabSz="685800" eaLnBrk="0" fontAlgn="base" hangingPunct="0">
              <a:spcBef>
                <a:spcPct val="0"/>
              </a:spcBef>
              <a:spcAft>
                <a:spcPts val="600"/>
              </a:spcAft>
              <a:buClrTx/>
              <a:buSzTx/>
              <a:buFontTx/>
              <a:buAutoNum type="arabicPeriod"/>
            </a:pPr>
            <a:r>
              <a:rPr kumimoji="0" lang="en-US" altLang="en-US" b="0" i="0" u="none" strike="noStrike" cap="none" normalizeH="0" baseline="0">
                <a:ln>
                  <a:noFill/>
                </a:ln>
                <a:effectLst/>
                <a:latin typeface="PT Sans"/>
              </a:rPr>
              <a:t>Define a private </a:t>
            </a:r>
            <a:r>
              <a:rPr kumimoji="0" lang="en-US" altLang="en-US" b="0" i="0" u="none" strike="noStrike" cap="none" normalizeH="0" baseline="0">
                <a:ln>
                  <a:noFill/>
                </a:ln>
                <a:effectLst/>
                <a:latin typeface="Menlo"/>
              </a:rPr>
              <a:t>static</a:t>
            </a:r>
            <a:r>
              <a:rPr kumimoji="0" lang="en-US" altLang="en-US" b="0" i="0" u="none" strike="noStrike" cap="none" normalizeH="0" baseline="0">
                <a:ln>
                  <a:noFill/>
                </a:ln>
                <a:effectLst/>
                <a:latin typeface="PT Sans"/>
              </a:rPr>
              <a:t> attribute in the "single instance" class.</a:t>
            </a:r>
          </a:p>
          <a:p>
            <a:pPr marL="0" indent="0" defTabSz="685800" eaLnBrk="0" fontAlgn="base" hangingPunct="0">
              <a:spcBef>
                <a:spcPct val="0"/>
              </a:spcBef>
              <a:spcAft>
                <a:spcPts val="600"/>
              </a:spcAft>
              <a:buClrTx/>
              <a:buSzTx/>
              <a:buFontTx/>
              <a:buAutoNum type="arabicPeriod" startAt="2"/>
            </a:pPr>
            <a:r>
              <a:rPr kumimoji="0" lang="en-US" altLang="en-US" b="0" i="0" u="none" strike="noStrike" cap="none" normalizeH="0" baseline="0">
                <a:ln>
                  <a:noFill/>
                </a:ln>
                <a:effectLst/>
                <a:latin typeface="PT Sans"/>
              </a:rPr>
              <a:t>Define a public </a:t>
            </a:r>
            <a:r>
              <a:rPr kumimoji="0" lang="en-US" altLang="en-US" b="0" i="0" u="none" strike="noStrike" cap="none" normalizeH="0" baseline="0">
                <a:ln>
                  <a:noFill/>
                </a:ln>
                <a:effectLst/>
                <a:latin typeface="Menlo"/>
              </a:rPr>
              <a:t>static</a:t>
            </a:r>
            <a:r>
              <a:rPr kumimoji="0" lang="en-US" altLang="en-US" b="0" i="0" u="none" strike="noStrike" cap="none" normalizeH="0" baseline="0">
                <a:ln>
                  <a:noFill/>
                </a:ln>
                <a:effectLst/>
                <a:latin typeface="PT Sans"/>
              </a:rPr>
              <a:t> accessor function in the class.</a:t>
            </a:r>
          </a:p>
          <a:p>
            <a:pPr marL="0" indent="0" defTabSz="685800" eaLnBrk="0" fontAlgn="base" hangingPunct="0">
              <a:spcBef>
                <a:spcPct val="0"/>
              </a:spcBef>
              <a:spcAft>
                <a:spcPts val="600"/>
              </a:spcAft>
              <a:buClrTx/>
              <a:buSzTx/>
              <a:buFontTx/>
              <a:buAutoNum type="arabicPeriod" startAt="3"/>
            </a:pPr>
            <a:r>
              <a:rPr kumimoji="0" lang="en-US" altLang="en-US" b="0" i="0" u="none" strike="noStrike" cap="none" normalizeH="0" baseline="0">
                <a:ln>
                  <a:noFill/>
                </a:ln>
                <a:effectLst/>
                <a:latin typeface="PT Sans"/>
              </a:rPr>
              <a:t>Do "lazy initialization" (creation on first use) in the accessor function.</a:t>
            </a:r>
          </a:p>
          <a:p>
            <a:pPr marL="0" indent="0" defTabSz="685800" eaLnBrk="0" fontAlgn="base" hangingPunct="0">
              <a:spcBef>
                <a:spcPct val="0"/>
              </a:spcBef>
              <a:spcAft>
                <a:spcPts val="600"/>
              </a:spcAft>
              <a:buClrTx/>
              <a:buSzTx/>
              <a:buFontTx/>
              <a:buAutoNum type="arabicPeriod" startAt="4"/>
            </a:pPr>
            <a:r>
              <a:rPr kumimoji="0" lang="en-US" altLang="en-US" b="0" i="0" u="none" strike="noStrike" cap="none" normalizeH="0" baseline="0">
                <a:ln>
                  <a:noFill/>
                </a:ln>
                <a:effectLst/>
                <a:latin typeface="PT Sans"/>
              </a:rPr>
              <a:t>Define all constructors to be </a:t>
            </a:r>
            <a:r>
              <a:rPr kumimoji="0" lang="en-US" altLang="en-US" b="0" i="0" u="none" strike="noStrike" cap="none" normalizeH="0" baseline="0">
                <a:ln>
                  <a:noFill/>
                </a:ln>
                <a:effectLst/>
                <a:latin typeface="Menlo"/>
              </a:rPr>
              <a:t>protected</a:t>
            </a:r>
            <a:r>
              <a:rPr kumimoji="0" lang="en-US" altLang="en-US" b="0" i="0" u="none" strike="noStrike" cap="none" normalizeH="0" baseline="0">
                <a:ln>
                  <a:noFill/>
                </a:ln>
                <a:effectLst/>
                <a:latin typeface="PT Sans"/>
              </a:rPr>
              <a:t> or </a:t>
            </a:r>
            <a:r>
              <a:rPr kumimoji="0" lang="en-US" altLang="en-US" b="0" i="0" u="none" strike="noStrike" cap="none" normalizeH="0" baseline="0">
                <a:ln>
                  <a:noFill/>
                </a:ln>
                <a:effectLst/>
                <a:latin typeface="Menlo"/>
              </a:rPr>
              <a:t>private</a:t>
            </a:r>
            <a:r>
              <a:rPr kumimoji="0" lang="en-US" altLang="en-US" b="0" i="0" u="none" strike="noStrike" cap="none" normalizeH="0" baseline="0">
                <a:ln>
                  <a:noFill/>
                </a:ln>
                <a:effectLst/>
                <a:latin typeface="PT Sans"/>
              </a:rPr>
              <a:t>.</a:t>
            </a:r>
          </a:p>
          <a:p>
            <a:pPr marL="0" indent="0" defTabSz="685800" eaLnBrk="0" fontAlgn="base" hangingPunct="0">
              <a:spcBef>
                <a:spcPct val="0"/>
              </a:spcBef>
              <a:spcAft>
                <a:spcPts val="600"/>
              </a:spcAft>
              <a:buClrTx/>
              <a:buSzTx/>
              <a:buFontTx/>
              <a:buAutoNum type="arabicPeriod" startAt="5"/>
            </a:pPr>
            <a:r>
              <a:rPr kumimoji="0" lang="en-US" altLang="en-US" b="0" i="0" u="none" strike="noStrike" cap="none" normalizeH="0" baseline="0">
                <a:ln>
                  <a:noFill/>
                </a:ln>
                <a:effectLst/>
                <a:latin typeface="PT Sans"/>
              </a:rPr>
              <a:t>Clients may only use the accessor function to manipulate the Singleton.</a:t>
            </a:r>
          </a:p>
          <a:p>
            <a:pPr marL="0" indent="0" defTabSz="685800" eaLnBrk="0" fontAlgn="base" hangingPunct="0">
              <a:spcBef>
                <a:spcPct val="0"/>
              </a:spcBef>
              <a:spcAft>
                <a:spcPts val="600"/>
              </a:spcAft>
              <a:buClrTx/>
              <a:buSzTx/>
              <a:buNone/>
            </a:pPr>
            <a:endParaRPr kumimoji="0" lang="en-US" altLang="en-US" b="0" i="0" u="none" strike="noStrike" cap="none" normalizeH="0" baseline="0">
              <a:ln>
                <a:noFill/>
              </a:ln>
              <a:effectLst/>
              <a:latin typeface="Arial" panose="020B0604020202020204" pitchFamily="34" charset="0"/>
            </a:endParaRPr>
          </a:p>
        </p:txBody>
      </p:sp>
    </p:spTree>
    <p:extLst>
      <p:ext uri="{BB962C8B-B14F-4D97-AF65-F5344CB8AC3E}">
        <p14:creationId xmlns:p14="http://schemas.microsoft.com/office/powerpoint/2010/main" val="4089357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39736"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p:cNvSpPr>
            <a:spLocks noGrp="1"/>
          </p:cNvSpPr>
          <p:nvPr>
            <p:ph type="title"/>
          </p:nvPr>
        </p:nvSpPr>
        <p:spPr>
          <a:xfrm>
            <a:off x="369277" y="605896"/>
            <a:ext cx="2313633" cy="5646208"/>
          </a:xfrm>
        </p:spPr>
        <p:txBody>
          <a:bodyPr vert="horz" lIns="91440" tIns="45720" rIns="91440" bIns="45720" rtlCol="0" anchor="ctr">
            <a:normAutofit/>
          </a:bodyPr>
          <a:lstStyle/>
          <a:p>
            <a:r>
              <a:rPr lang="en-US" sz="2600">
                <a:solidFill>
                  <a:srgbClr val="FFFFFF"/>
                </a:solidFill>
              </a:rPr>
              <a:t>Lazy Initialization Implementation</a:t>
            </a:r>
          </a:p>
        </p:txBody>
      </p:sp>
      <p:sp>
        <p:nvSpPr>
          <p:cNvPr id="15" name="Rectangle 1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Rectangle 5"/>
          <p:cNvSpPr/>
          <p:nvPr/>
        </p:nvSpPr>
        <p:spPr>
          <a:xfrm>
            <a:off x="3556512" y="605896"/>
            <a:ext cx="4810247"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public final class SingletonDemo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private static SingletonDemo instance = null;</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private SingletonDemo() { }</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public static synchronized SingletonDemo getInstance()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if (instance == null)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instance = new SingletonDemo();</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endParaRPr lang="en-US">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return instance;</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    }</a:t>
            </a:r>
          </a:p>
          <a:p>
            <a:pPr defTabSz="914400">
              <a:lnSpc>
                <a:spcPct val="90000"/>
              </a:lnSpc>
              <a:spcAft>
                <a:spcPts val="600"/>
              </a:spcAft>
              <a:buClr>
                <a:schemeClr val="accent1"/>
              </a:buClr>
              <a:buFont typeface="Calibri" panose="020F0502020204030204" pitchFamily="34" charset="0"/>
            </a:pPr>
            <a:r>
              <a:rPr lang="en-US">
                <a:solidFill>
                  <a:schemeClr val="tx1">
                    <a:lumMod val="75000"/>
                    <a:lumOff val="25000"/>
                  </a:schemeClr>
                </a:solidFill>
              </a:rPr>
              <a:t>}</a:t>
            </a:r>
          </a:p>
        </p:txBody>
      </p:sp>
    </p:spTree>
    <p:extLst>
      <p:ext uri="{BB962C8B-B14F-4D97-AF65-F5344CB8AC3E}">
        <p14:creationId xmlns:p14="http://schemas.microsoft.com/office/powerpoint/2010/main" val="1062915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BER" val="yep"/>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254</TotalTime>
  <Words>6013</Words>
  <Application>Microsoft Office PowerPoint</Application>
  <PresentationFormat>On-screen Show (4:3)</PresentationFormat>
  <Paragraphs>760</Paragraphs>
  <Slides>116</Slides>
  <Notes>83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116</vt:i4>
      </vt:variant>
    </vt:vector>
  </HeadingPairs>
  <TitlesOfParts>
    <vt:vector size="126" baseType="lpstr">
      <vt:lpstr>Arial</vt:lpstr>
      <vt:lpstr>Calibri</vt:lpstr>
      <vt:lpstr>Calibri Light</vt:lpstr>
      <vt:lpstr>Courier New</vt:lpstr>
      <vt:lpstr>Georgia</vt:lpstr>
      <vt:lpstr>Menlo</vt:lpstr>
      <vt:lpstr>PT Sans</vt:lpstr>
      <vt:lpstr>Times New Roman</vt:lpstr>
      <vt:lpstr>Wingdings</vt:lpstr>
      <vt:lpstr>Retrospect</vt:lpstr>
      <vt:lpstr>UML Class Diagram and Design Practices</vt:lpstr>
      <vt:lpstr>Procedural vs. OO Programming</vt:lpstr>
      <vt:lpstr>Procedural vs. OO Programming (Contd..)</vt:lpstr>
      <vt:lpstr>What is an object?</vt:lpstr>
      <vt:lpstr>What is a class?</vt:lpstr>
      <vt:lpstr>Class Definition</vt:lpstr>
      <vt:lpstr>Example – Identify classes and objects</vt:lpstr>
      <vt:lpstr>Encapsulation (Information Hiding)</vt:lpstr>
      <vt:lpstr>PowerPoint Presentation</vt:lpstr>
      <vt:lpstr>Interfaces and Implementation</vt:lpstr>
      <vt:lpstr>What is UML?</vt:lpstr>
      <vt:lpstr>UML Notation - Class</vt:lpstr>
      <vt:lpstr>UML Notation - Object</vt:lpstr>
      <vt:lpstr>Inheritance</vt:lpstr>
      <vt:lpstr>Abstraction</vt:lpstr>
      <vt:lpstr>UML Notation - Inheritance</vt:lpstr>
      <vt:lpstr>Overloading and Overriding</vt:lpstr>
      <vt:lpstr>Polymorphism</vt:lpstr>
      <vt:lpstr>Polymorphism (Contd..)</vt:lpstr>
      <vt:lpstr>Containership</vt:lpstr>
      <vt:lpstr>Containership – Benefits and Types</vt:lpstr>
      <vt:lpstr>Aggregation</vt:lpstr>
      <vt:lpstr>Composition</vt:lpstr>
      <vt:lpstr>Association</vt:lpstr>
      <vt:lpstr>Aggregation and Association - UML Notation</vt:lpstr>
      <vt:lpstr>Cardinality </vt:lpstr>
      <vt:lpstr>Cardinality – UML Notation</vt:lpstr>
      <vt:lpstr>Exercise</vt:lpstr>
      <vt:lpstr>Overview: Good Software Features</vt:lpstr>
      <vt:lpstr>Overview: Bad Class Design</vt:lpstr>
      <vt:lpstr>Principles of Object-Oriented Design:  Cohesion</vt:lpstr>
      <vt:lpstr>Principles of Object-Oriented Design: Coupling</vt:lpstr>
      <vt:lpstr>Principles of Object-Oriented Design: Low Coupling – Overview</vt:lpstr>
      <vt:lpstr>Principles of Object-Oriented Design: Low Coupling – Using Interfaces</vt:lpstr>
      <vt:lpstr>Overview: Use Principles for Good Class Design</vt:lpstr>
      <vt:lpstr>Good Design</vt:lpstr>
      <vt:lpstr>Design Principle</vt:lpstr>
      <vt:lpstr>Single Responsibility Principle (SRP)</vt:lpstr>
      <vt:lpstr>Solution#1</vt:lpstr>
      <vt:lpstr>Solution#1 | Problems</vt:lpstr>
      <vt:lpstr>PowerPoint Presentation</vt:lpstr>
      <vt:lpstr>Advantages</vt:lpstr>
      <vt:lpstr>The Open-Closed Principle (OCP)</vt:lpstr>
      <vt:lpstr>UML Diagram </vt:lpstr>
      <vt:lpstr>PowerPoint Presentation</vt:lpstr>
      <vt:lpstr>Problem in Solution#1</vt:lpstr>
      <vt:lpstr>UML Diagram (Solution)</vt:lpstr>
      <vt:lpstr>PowerPoint Presentation</vt:lpstr>
      <vt:lpstr>Benefits and Usage</vt:lpstr>
      <vt:lpstr>Liskov’s Substitution Principle (LSP)</vt:lpstr>
      <vt:lpstr>UML Diagram </vt:lpstr>
      <vt:lpstr>PowerPoint Presentation</vt:lpstr>
      <vt:lpstr>Problem in Solution#1</vt:lpstr>
      <vt:lpstr>Design by Contract</vt:lpstr>
      <vt:lpstr>UML Diagram(Solution)</vt:lpstr>
      <vt:lpstr>PowerPoint Presentation</vt:lpstr>
      <vt:lpstr>Benefits and Usage</vt:lpstr>
      <vt:lpstr>PowerPoint Presentation</vt:lpstr>
      <vt:lpstr>Composite Reuse Principle (CRP)</vt:lpstr>
      <vt:lpstr>Solution#1</vt:lpstr>
      <vt:lpstr>Solution#1 (Contd..)</vt:lpstr>
      <vt:lpstr>Solution#1 (Contd..)</vt:lpstr>
      <vt:lpstr>UML Diagram(Solution)</vt:lpstr>
      <vt:lpstr>PowerPoint Presentation</vt:lpstr>
      <vt:lpstr>Benefits</vt:lpstr>
      <vt:lpstr>Program to an interface (PTI)</vt:lpstr>
      <vt:lpstr>UML Diagram </vt:lpstr>
      <vt:lpstr>Solution#1</vt:lpstr>
      <vt:lpstr>Solution#1 | Problems</vt:lpstr>
      <vt:lpstr>PowerPoint Presentation</vt:lpstr>
      <vt:lpstr>Advantages</vt:lpstr>
      <vt:lpstr>Abstract class vs. Interface</vt:lpstr>
      <vt:lpstr>Interface Segregation Principle (ISP)</vt:lpstr>
      <vt:lpstr>UML Diagram </vt:lpstr>
      <vt:lpstr>Solution#1</vt:lpstr>
      <vt:lpstr>Solution#1 | Problems</vt:lpstr>
      <vt:lpstr>UML Diagram (Solution) </vt:lpstr>
      <vt:lpstr>PowerPoint Presentation</vt:lpstr>
      <vt:lpstr>Advantages</vt:lpstr>
      <vt:lpstr>Principle # 6: The Don’t Repeat Yourself Principle (DRY)</vt:lpstr>
      <vt:lpstr>Summary</vt:lpstr>
      <vt:lpstr>PowerPoint Presentation</vt:lpstr>
      <vt:lpstr>How to think in term of Objects?</vt:lpstr>
      <vt:lpstr>Class Design Guidelines</vt:lpstr>
      <vt:lpstr>Class Design Guidelines</vt:lpstr>
      <vt:lpstr>Designing Objects</vt:lpstr>
      <vt:lpstr>Exercise | Identify the Classes</vt:lpstr>
      <vt:lpstr>Eliminating Class Proliferation in Java</vt:lpstr>
      <vt:lpstr>Design Patterns</vt:lpstr>
      <vt:lpstr>Introduction</vt:lpstr>
      <vt:lpstr>Benefits of Design Pattern</vt:lpstr>
      <vt:lpstr>What is Gang of Four(GoF)</vt:lpstr>
      <vt:lpstr>Types of Design Pattern</vt:lpstr>
      <vt:lpstr>Types of Creational Design Pattern</vt:lpstr>
      <vt:lpstr>Singleton pattern</vt:lpstr>
      <vt:lpstr>Singleton Design Pattern</vt:lpstr>
      <vt:lpstr>Structure</vt:lpstr>
      <vt:lpstr>Implementation</vt:lpstr>
      <vt:lpstr>Lazy Initialization Implementation</vt:lpstr>
      <vt:lpstr>Eager initialization </vt:lpstr>
      <vt:lpstr>Why is Singleton Design Pattern is Considered an Anti-pattern? </vt:lpstr>
      <vt:lpstr> What are Anti-patterns? </vt:lpstr>
      <vt:lpstr>Code Example</vt:lpstr>
      <vt:lpstr>Code Example</vt:lpstr>
      <vt:lpstr>Disadvantages of Singleton</vt:lpstr>
      <vt:lpstr>Global State</vt:lpstr>
      <vt:lpstr>Code Flexibility</vt:lpstr>
      <vt:lpstr>Dependency Hiding</vt:lpstr>
      <vt:lpstr>Alternatives to Singleton</vt:lpstr>
      <vt:lpstr>Factory Method pattern</vt:lpstr>
      <vt:lpstr>Factory Design Pattern</vt:lpstr>
      <vt:lpstr>When to Use Factory Method Design Pattern?</vt:lpstr>
      <vt:lpstr>Components of Factory Method Design Pattern</vt:lpstr>
      <vt:lpstr>Structure</vt:lpstr>
      <vt:lpstr>Advantages of Factory Method </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Sujata Batra</cp:lastModifiedBy>
  <cp:revision>23</cp:revision>
  <dcterms:modified xsi:type="dcterms:W3CDTF">2025-08-18T23:54:28Z</dcterms:modified>
</cp:coreProperties>
</file>