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85"/>
  </p:notesMasterIdLst>
  <p:sldIdLst>
    <p:sldId id="256"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9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p:scale>
          <a:sx n="59" d="100"/>
          <a:sy n="59" d="100"/>
        </p:scale>
        <p:origin x="956" y="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73501-E8DF-4A3E-B33D-9A8093BA687E}" type="datetimeFigureOut">
              <a:rPr lang="en-IN" smtClean="0"/>
              <a:t>21-08-2025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A9407-17FA-4BB1-BFE3-6345DF62E936}" type="slidenum">
              <a:rPr lang="en-IN" smtClean="0"/>
              <a:t>‹#›</a:t>
            </a:fld>
            <a:endParaRPr lang="en-IN"/>
          </a:p>
        </p:txBody>
      </p:sp>
    </p:spTree>
    <p:extLst>
      <p:ext uri="{BB962C8B-B14F-4D97-AF65-F5344CB8AC3E}">
        <p14:creationId xmlns:p14="http://schemas.microsoft.com/office/powerpoint/2010/main" val="1740683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0A9407-17FA-4BB1-BFE3-6345DF62E936}" type="slidenum">
              <a:rPr lang="en-IN" smtClean="0"/>
              <a:t>6</a:t>
            </a:fld>
            <a:endParaRPr lang="en-IN"/>
          </a:p>
        </p:txBody>
      </p:sp>
    </p:spTree>
    <p:extLst>
      <p:ext uri="{BB962C8B-B14F-4D97-AF65-F5344CB8AC3E}">
        <p14:creationId xmlns:p14="http://schemas.microsoft.com/office/powerpoint/2010/main" val="3487411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17ECE3-2CDD-4302-8003-20DA5ACA83F1}"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C79469-F349-48E7-93D8-FCBB4E02B7E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881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7ECE3-2CDD-4302-8003-20DA5ACA83F1}"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C79469-F349-48E7-93D8-FCBB4E02B7E7}" type="slidenum">
              <a:rPr lang="en-IN" smtClean="0"/>
              <a:t>‹#›</a:t>
            </a:fld>
            <a:endParaRPr lang="en-IN"/>
          </a:p>
        </p:txBody>
      </p:sp>
    </p:spTree>
    <p:extLst>
      <p:ext uri="{BB962C8B-B14F-4D97-AF65-F5344CB8AC3E}">
        <p14:creationId xmlns:p14="http://schemas.microsoft.com/office/powerpoint/2010/main" val="54085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7ECE3-2CDD-4302-8003-20DA5ACA83F1}"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C79469-F349-48E7-93D8-FCBB4E02B7E7}" type="slidenum">
              <a:rPr lang="en-IN" smtClean="0"/>
              <a:t>‹#›</a:t>
            </a:fld>
            <a:endParaRPr lang="en-IN"/>
          </a:p>
        </p:txBody>
      </p:sp>
    </p:spTree>
    <p:extLst>
      <p:ext uri="{BB962C8B-B14F-4D97-AF65-F5344CB8AC3E}">
        <p14:creationId xmlns:p14="http://schemas.microsoft.com/office/powerpoint/2010/main" val="3287878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7ECE3-2CDD-4302-8003-20DA5ACA83F1}"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C79469-F349-48E7-93D8-FCBB4E02B7E7}" type="slidenum">
              <a:rPr lang="en-IN" smtClean="0"/>
              <a:t>‹#›</a:t>
            </a:fld>
            <a:endParaRPr lang="en-IN"/>
          </a:p>
        </p:txBody>
      </p:sp>
    </p:spTree>
    <p:extLst>
      <p:ext uri="{BB962C8B-B14F-4D97-AF65-F5344CB8AC3E}">
        <p14:creationId xmlns:p14="http://schemas.microsoft.com/office/powerpoint/2010/main" val="113137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17ECE3-2CDD-4302-8003-20DA5ACA83F1}"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C79469-F349-48E7-93D8-FCBB4E02B7E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155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17ECE3-2CDD-4302-8003-20DA5ACA83F1}" type="datetimeFigureOut">
              <a:rPr lang="en-IN" smtClean="0"/>
              <a:t>21-08-2025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C79469-F349-48E7-93D8-FCBB4E02B7E7}" type="slidenum">
              <a:rPr lang="en-IN" smtClean="0"/>
              <a:t>‹#›</a:t>
            </a:fld>
            <a:endParaRPr lang="en-IN"/>
          </a:p>
        </p:txBody>
      </p:sp>
    </p:spTree>
    <p:extLst>
      <p:ext uri="{BB962C8B-B14F-4D97-AF65-F5344CB8AC3E}">
        <p14:creationId xmlns:p14="http://schemas.microsoft.com/office/powerpoint/2010/main" val="3794516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17ECE3-2CDD-4302-8003-20DA5ACA83F1}" type="datetimeFigureOut">
              <a:rPr lang="en-IN" smtClean="0"/>
              <a:t>21-08-2025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C79469-F349-48E7-93D8-FCBB4E02B7E7}" type="slidenum">
              <a:rPr lang="en-IN" smtClean="0"/>
              <a:t>‹#›</a:t>
            </a:fld>
            <a:endParaRPr lang="en-IN"/>
          </a:p>
        </p:txBody>
      </p:sp>
    </p:spTree>
    <p:extLst>
      <p:ext uri="{BB962C8B-B14F-4D97-AF65-F5344CB8AC3E}">
        <p14:creationId xmlns:p14="http://schemas.microsoft.com/office/powerpoint/2010/main" val="418452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17ECE3-2CDD-4302-8003-20DA5ACA83F1}" type="datetimeFigureOut">
              <a:rPr lang="en-IN" smtClean="0"/>
              <a:t>21-08-2025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C79469-F349-48E7-93D8-FCBB4E02B7E7}" type="slidenum">
              <a:rPr lang="en-IN" smtClean="0"/>
              <a:t>‹#›</a:t>
            </a:fld>
            <a:endParaRPr lang="en-IN"/>
          </a:p>
        </p:txBody>
      </p:sp>
    </p:spTree>
    <p:extLst>
      <p:ext uri="{BB962C8B-B14F-4D97-AF65-F5344CB8AC3E}">
        <p14:creationId xmlns:p14="http://schemas.microsoft.com/office/powerpoint/2010/main" val="2059570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417ECE3-2CDD-4302-8003-20DA5ACA83F1}" type="datetimeFigureOut">
              <a:rPr lang="en-IN" smtClean="0"/>
              <a:t>21-08-2025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EC79469-F349-48E7-93D8-FCBB4E02B7E7}" type="slidenum">
              <a:rPr lang="en-IN" smtClean="0"/>
              <a:t>‹#›</a:t>
            </a:fld>
            <a:endParaRPr lang="en-IN"/>
          </a:p>
        </p:txBody>
      </p:sp>
    </p:spTree>
    <p:extLst>
      <p:ext uri="{BB962C8B-B14F-4D97-AF65-F5344CB8AC3E}">
        <p14:creationId xmlns:p14="http://schemas.microsoft.com/office/powerpoint/2010/main" val="352462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417ECE3-2CDD-4302-8003-20DA5ACA83F1}" type="datetimeFigureOut">
              <a:rPr lang="en-IN" smtClean="0"/>
              <a:t>21-08-2025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C79469-F349-48E7-93D8-FCBB4E02B7E7}" type="slidenum">
              <a:rPr lang="en-IN" smtClean="0"/>
              <a:t>‹#›</a:t>
            </a:fld>
            <a:endParaRPr lang="en-IN"/>
          </a:p>
        </p:txBody>
      </p:sp>
    </p:spTree>
    <p:extLst>
      <p:ext uri="{BB962C8B-B14F-4D97-AF65-F5344CB8AC3E}">
        <p14:creationId xmlns:p14="http://schemas.microsoft.com/office/powerpoint/2010/main" val="91842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17ECE3-2CDD-4302-8003-20DA5ACA83F1}" type="datetimeFigureOut">
              <a:rPr lang="en-IN" smtClean="0"/>
              <a:t>21-08-2025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C79469-F349-48E7-93D8-FCBB4E02B7E7}" type="slidenum">
              <a:rPr lang="en-IN" smtClean="0"/>
              <a:t>‹#›</a:t>
            </a:fld>
            <a:endParaRPr lang="en-IN"/>
          </a:p>
        </p:txBody>
      </p:sp>
    </p:spTree>
    <p:extLst>
      <p:ext uri="{BB962C8B-B14F-4D97-AF65-F5344CB8AC3E}">
        <p14:creationId xmlns:p14="http://schemas.microsoft.com/office/powerpoint/2010/main" val="279051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417ECE3-2CDD-4302-8003-20DA5ACA83F1}" type="datetimeFigureOut">
              <a:rPr lang="en-IN" smtClean="0"/>
              <a:t>21-08-2025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C79469-F349-48E7-93D8-FCBB4E02B7E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55238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geeksforgeeks.org/system-design/what-are-message-brokers-in-system-design/" TargetMode="External"/><Relationship Id="rId2" Type="http://schemas.openxmlformats.org/officeDocument/2006/relationships/hyperlink" Target="https://www.geeksforgeeks.org/system-design/what-is-api-gateway-system-design/"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geeksforgeeks.org/system-design/consistency-in-system-design/"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77C7-0729-12BC-5792-05D8A1062EEF}"/>
              </a:ext>
            </a:extLst>
          </p:cNvPr>
          <p:cNvSpPr>
            <a:spLocks noGrp="1"/>
          </p:cNvSpPr>
          <p:nvPr>
            <p:ph type="ctrTitle"/>
          </p:nvPr>
        </p:nvSpPr>
        <p:spPr/>
        <p:txBody>
          <a:bodyPr/>
          <a:lstStyle/>
          <a:p>
            <a:r>
              <a:rPr lang="en-IN" dirty="0"/>
              <a:t>Microservice Design Patterns</a:t>
            </a:r>
          </a:p>
        </p:txBody>
      </p:sp>
      <p:sp>
        <p:nvSpPr>
          <p:cNvPr id="3" name="Subtitle 2">
            <a:extLst>
              <a:ext uri="{FF2B5EF4-FFF2-40B4-BE49-F238E27FC236}">
                <a16:creationId xmlns:a16="http://schemas.microsoft.com/office/drawing/2014/main" id="{CA2D8849-21FA-7A8E-2335-08FBB5868CF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56724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081" name="Rectangle 308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083" name="Straight Connector 308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06888E9-B784-1431-6FE3-DF7EB9CBA252}"/>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t>Server-Side Service Discovery</a:t>
            </a:r>
          </a:p>
        </p:txBody>
      </p:sp>
      <p:sp>
        <p:nvSpPr>
          <p:cNvPr id="4" name="Content Placeholder 3">
            <a:extLst>
              <a:ext uri="{FF2B5EF4-FFF2-40B4-BE49-F238E27FC236}">
                <a16:creationId xmlns:a16="http://schemas.microsoft.com/office/drawing/2014/main" id="{D4F8602E-5E92-79ED-E588-07719BDA2888}"/>
              </a:ext>
            </a:extLst>
          </p:cNvPr>
          <p:cNvSpPr>
            <a:spLocks noGrp="1"/>
          </p:cNvSpPr>
          <p:nvPr>
            <p:ph sz="half" idx="1"/>
          </p:nvPr>
        </p:nvSpPr>
        <p:spPr>
          <a:xfrm>
            <a:off x="1097279" y="1845734"/>
            <a:ext cx="6454987" cy="4023360"/>
          </a:xfrm>
        </p:spPr>
        <p:txBody>
          <a:bodyPr vert="horz" lIns="0" tIns="45720" rIns="0" bIns="45720" rtlCol="0">
            <a:normAutofit/>
          </a:bodyPr>
          <a:lstStyle/>
          <a:p>
            <a:pPr>
              <a:buFont typeface="Wingdings" panose="05000000000000000000" pitchFamily="2" charset="2"/>
              <a:buChar char="Ø"/>
            </a:pPr>
            <a:r>
              <a:rPr lang="en-US" dirty="0"/>
              <a:t> It uses an intermediary that acts as a Load Balancer. </a:t>
            </a:r>
          </a:p>
          <a:p>
            <a:pPr>
              <a:buFont typeface="Wingdings" panose="05000000000000000000" pitchFamily="2" charset="2"/>
              <a:buChar char="Ø"/>
            </a:pPr>
            <a:r>
              <a:rPr lang="en-US" dirty="0"/>
              <a:t>The client makes a request to a service via a load balancer that acts as an orchestrator.</a:t>
            </a:r>
          </a:p>
          <a:p>
            <a:pPr>
              <a:buFont typeface="Wingdings" panose="05000000000000000000" pitchFamily="2" charset="2"/>
              <a:buChar char="Ø"/>
            </a:pPr>
            <a:r>
              <a:rPr lang="en-US" dirty="0"/>
              <a:t> The load balancer queries the Service Registry and routes each request to an available service instance.</a:t>
            </a:r>
          </a:p>
        </p:txBody>
      </p:sp>
      <p:pic>
        <p:nvPicPr>
          <p:cNvPr id="3074" name="Picture 2" descr="Service Discovery Server Side">
            <a:extLst>
              <a:ext uri="{FF2B5EF4-FFF2-40B4-BE49-F238E27FC236}">
                <a16:creationId xmlns:a16="http://schemas.microsoft.com/office/drawing/2014/main" id="{8D19F60E-15EA-6B65-8486-5CB5AE33C1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0" y="3048918"/>
            <a:ext cx="3135109" cy="1205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117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41395C-D33B-B932-1CA5-3E6CACA8317C}"/>
              </a:ext>
            </a:extLst>
          </p:cNvPr>
          <p:cNvSpPr>
            <a:spLocks noGrp="1"/>
          </p:cNvSpPr>
          <p:nvPr>
            <p:ph type="title"/>
          </p:nvPr>
        </p:nvSpPr>
        <p:spPr/>
        <p:txBody>
          <a:bodyPr/>
          <a:lstStyle/>
          <a:p>
            <a:r>
              <a:rPr lang="en-IN" dirty="0"/>
              <a:t>Advantage &amp; Disadvantage of Server Side Discovery</a:t>
            </a:r>
          </a:p>
        </p:txBody>
      </p:sp>
      <p:sp>
        <p:nvSpPr>
          <p:cNvPr id="6" name="Content Placeholder 5">
            <a:extLst>
              <a:ext uri="{FF2B5EF4-FFF2-40B4-BE49-F238E27FC236}">
                <a16:creationId xmlns:a16="http://schemas.microsoft.com/office/drawing/2014/main" id="{1640C291-F112-8C87-8C06-799AE2E2CB8D}"/>
              </a:ext>
            </a:extLst>
          </p:cNvPr>
          <p:cNvSpPr>
            <a:spLocks noGrp="1"/>
          </p:cNvSpPr>
          <p:nvPr>
            <p:ph idx="1"/>
          </p:nvPr>
        </p:nvSpPr>
        <p:spPr/>
        <p:txBody>
          <a:bodyPr/>
          <a:lstStyle/>
          <a:p>
            <a:pPr>
              <a:buFont typeface="Wingdings" panose="05000000000000000000" pitchFamily="2" charset="2"/>
              <a:buChar char="Ø"/>
            </a:pPr>
            <a:r>
              <a:rPr lang="en-US" dirty="0"/>
              <a:t>As a dedicated actor, the Load Balancer, does the job of load balancing. This is the main advantage of this approach. Indeed, creating this level of abstraction makes the Service Consumer lighter, as it doesn’t have to deal with the lookup procedure. As a matter of fact, there’s no need to implement the discovery logic separately for each language and framework that the Service Consumer uses.</a:t>
            </a:r>
          </a:p>
          <a:p>
            <a:pPr>
              <a:buFont typeface="Wingdings" panose="05000000000000000000" pitchFamily="2" charset="2"/>
              <a:buChar char="Ø"/>
            </a:pPr>
            <a:r>
              <a:rPr lang="en-US" dirty="0"/>
              <a:t>Disadvantage is that we must set up and manage the Load Balancer, unless it’s already provided in the deployment environment.</a:t>
            </a:r>
          </a:p>
          <a:p>
            <a:endParaRPr lang="en-IN" dirty="0"/>
          </a:p>
        </p:txBody>
      </p:sp>
    </p:spTree>
    <p:extLst>
      <p:ext uri="{BB962C8B-B14F-4D97-AF65-F5344CB8AC3E}">
        <p14:creationId xmlns:p14="http://schemas.microsoft.com/office/powerpoint/2010/main" val="1025002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6640DD11-75D8-7CBA-0E40-3977B8574566}"/>
              </a:ext>
            </a:extLst>
          </p:cNvPr>
          <p:cNvSpPr>
            <a:spLocks noGrp="1"/>
          </p:cNvSpPr>
          <p:nvPr>
            <p:ph type="title"/>
          </p:nvPr>
        </p:nvSpPr>
        <p:spPr>
          <a:xfrm>
            <a:off x="492370" y="605896"/>
            <a:ext cx="3084844" cy="5646208"/>
          </a:xfrm>
        </p:spPr>
        <p:txBody>
          <a:bodyPr anchor="ctr">
            <a:normAutofit/>
          </a:bodyPr>
          <a:lstStyle/>
          <a:p>
            <a:br>
              <a:rPr lang="en-US" sz="3600" dirty="0">
                <a:solidFill>
                  <a:srgbClr val="FFFFFF"/>
                </a:solidFill>
              </a:rPr>
            </a:br>
            <a:br>
              <a:rPr lang="en-US" sz="3600" dirty="0">
                <a:solidFill>
                  <a:srgbClr val="FFFFFF"/>
                </a:solidFill>
              </a:rPr>
            </a:br>
            <a:r>
              <a:rPr lang="en-US" sz="3600" dirty="0">
                <a:solidFill>
                  <a:srgbClr val="FFFFFF"/>
                </a:solidFill>
              </a:rPr>
              <a:t>How does this registration and de-registration operation of microservice in Service Registry  take place?</a:t>
            </a:r>
            <a:br>
              <a:rPr lang="en-US" sz="3600" dirty="0">
                <a:solidFill>
                  <a:srgbClr val="FFFFFF"/>
                </a:solidFill>
              </a:rPr>
            </a:br>
            <a:endParaRPr lang="en-IN" sz="3600" dirty="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E2F3A0A5-F87C-E304-B378-AC88355777E2}"/>
              </a:ext>
            </a:extLst>
          </p:cNvPr>
          <p:cNvSpPr>
            <a:spLocks noGrp="1"/>
          </p:cNvSpPr>
          <p:nvPr>
            <p:ph idx="1"/>
          </p:nvPr>
        </p:nvSpPr>
        <p:spPr>
          <a:xfrm>
            <a:off x="4742016" y="605896"/>
            <a:ext cx="6413663" cy="5646208"/>
          </a:xfrm>
        </p:spPr>
        <p:txBody>
          <a:bodyPr anchor="ctr">
            <a:normAutofit/>
          </a:bodyPr>
          <a:lstStyle/>
          <a:p>
            <a:endParaRPr lang="en-US" dirty="0"/>
          </a:p>
          <a:p>
            <a:pPr>
              <a:buFont typeface="Wingdings" panose="05000000000000000000" pitchFamily="2" charset="2"/>
              <a:buChar char="Ø"/>
            </a:pPr>
            <a:r>
              <a:rPr lang="en-US" dirty="0"/>
              <a:t>The Service Register is a crucial part of service </a:t>
            </a:r>
            <a:r>
              <a:rPr lang="en-US" dirty="0" err="1"/>
              <a:t>identification.It’s</a:t>
            </a:r>
            <a:r>
              <a:rPr lang="en-US" dirty="0"/>
              <a:t> a database containing the network locations of service instances. </a:t>
            </a:r>
          </a:p>
          <a:p>
            <a:pPr>
              <a:buFont typeface="Wingdings" panose="05000000000000000000" pitchFamily="2" charset="2"/>
              <a:buChar char="Ø"/>
            </a:pPr>
            <a:r>
              <a:rPr lang="en-US" dirty="0"/>
              <a:t>A Service Registry must be highly available and up-to-date. </a:t>
            </a:r>
          </a:p>
          <a:p>
            <a:pPr>
              <a:buFont typeface="Wingdings" panose="05000000000000000000" pitchFamily="2" charset="2"/>
              <a:buChar char="Ø"/>
            </a:pPr>
            <a:r>
              <a:rPr lang="en-US" dirty="0"/>
              <a:t>Clients can cache the network paths obtained from the Service Registry; however, this information eventually becomes obsolete, and clients won’t reach the service instances. </a:t>
            </a:r>
          </a:p>
          <a:p>
            <a:pPr>
              <a:buFont typeface="Wingdings" panose="05000000000000000000" pitchFamily="2" charset="2"/>
              <a:buChar char="Ø"/>
            </a:pPr>
            <a:r>
              <a:rPr lang="en-US" dirty="0"/>
              <a:t>Consequently, a Service Registry consists of a cluster of servers that use a replication protocol to maintain consistency.</a:t>
            </a:r>
            <a:endParaRPr lang="en-IN" dirty="0"/>
          </a:p>
        </p:txBody>
      </p:sp>
    </p:spTree>
    <p:extLst>
      <p:ext uri="{BB962C8B-B14F-4D97-AF65-F5344CB8AC3E}">
        <p14:creationId xmlns:p14="http://schemas.microsoft.com/office/powerpoint/2010/main" val="4043115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D372-32A8-76F4-EDA1-E372C39131AC}"/>
              </a:ext>
            </a:extLst>
          </p:cNvPr>
          <p:cNvSpPr>
            <a:spLocks noGrp="1"/>
          </p:cNvSpPr>
          <p:nvPr>
            <p:ph type="title"/>
          </p:nvPr>
        </p:nvSpPr>
        <p:spPr/>
        <p:txBody>
          <a:bodyPr/>
          <a:lstStyle/>
          <a:p>
            <a:r>
              <a:rPr lang="en-IN" dirty="0"/>
              <a:t>Service Registration Options</a:t>
            </a:r>
          </a:p>
        </p:txBody>
      </p:sp>
      <p:sp>
        <p:nvSpPr>
          <p:cNvPr id="3" name="Content Placeholder 2">
            <a:extLst>
              <a:ext uri="{FF2B5EF4-FFF2-40B4-BE49-F238E27FC236}">
                <a16:creationId xmlns:a16="http://schemas.microsoft.com/office/drawing/2014/main" id="{50AE7A4D-0D5E-4261-28D0-A35CA2AF33C4}"/>
              </a:ext>
            </a:extLst>
          </p:cNvPr>
          <p:cNvSpPr>
            <a:spLocks noGrp="1"/>
          </p:cNvSpPr>
          <p:nvPr>
            <p:ph idx="1"/>
          </p:nvPr>
        </p:nvSpPr>
        <p:spPr/>
        <p:txBody>
          <a:bodyPr/>
          <a:lstStyle/>
          <a:p>
            <a:pPr>
              <a:buFont typeface="Wingdings" panose="05000000000000000000" pitchFamily="2" charset="2"/>
              <a:buChar char="Ø"/>
            </a:pPr>
            <a:r>
              <a:rPr lang="en-IN" dirty="0"/>
              <a:t>Self-Registration</a:t>
            </a:r>
          </a:p>
          <a:p>
            <a:pPr>
              <a:buFont typeface="Wingdings" panose="05000000000000000000" pitchFamily="2" charset="2"/>
              <a:buChar char="Ø"/>
            </a:pPr>
            <a:r>
              <a:rPr lang="en-IN" dirty="0"/>
              <a:t>Third-party Registration</a:t>
            </a:r>
          </a:p>
        </p:txBody>
      </p:sp>
    </p:spTree>
    <p:extLst>
      <p:ext uri="{BB962C8B-B14F-4D97-AF65-F5344CB8AC3E}">
        <p14:creationId xmlns:p14="http://schemas.microsoft.com/office/powerpoint/2010/main" val="173862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98F8-7EF2-A3EA-CC99-99AA3CB0C2E6}"/>
              </a:ext>
            </a:extLst>
          </p:cNvPr>
          <p:cNvSpPr>
            <a:spLocks noGrp="1"/>
          </p:cNvSpPr>
          <p:nvPr>
            <p:ph type="title"/>
          </p:nvPr>
        </p:nvSpPr>
        <p:spPr/>
        <p:txBody>
          <a:bodyPr/>
          <a:lstStyle/>
          <a:p>
            <a:r>
              <a:rPr lang="en-IN" dirty="0"/>
              <a:t>Self-Registration</a:t>
            </a:r>
          </a:p>
        </p:txBody>
      </p:sp>
      <p:sp>
        <p:nvSpPr>
          <p:cNvPr id="4" name="Content Placeholder 3">
            <a:extLst>
              <a:ext uri="{FF2B5EF4-FFF2-40B4-BE49-F238E27FC236}">
                <a16:creationId xmlns:a16="http://schemas.microsoft.com/office/drawing/2014/main" id="{4D95443F-7EE2-E6BE-DBE6-DD6A0C484BC5}"/>
              </a:ext>
            </a:extLst>
          </p:cNvPr>
          <p:cNvSpPr>
            <a:spLocks noGrp="1"/>
          </p:cNvSpPr>
          <p:nvPr>
            <p:ph sz="half" idx="1"/>
          </p:nvPr>
        </p:nvSpPr>
        <p:spPr/>
        <p:txBody>
          <a:bodyPr>
            <a:normAutofit fontScale="92500"/>
          </a:bodyPr>
          <a:lstStyle/>
          <a:p>
            <a:pPr>
              <a:buFont typeface="Wingdings" panose="05000000000000000000" pitchFamily="2" charset="2"/>
              <a:buChar char="Ø"/>
            </a:pPr>
            <a:r>
              <a:rPr lang="en-US" dirty="0"/>
              <a:t>When using the self-registration model, a service instance is responsible for registering and de-registering itself in the Service Registry.</a:t>
            </a:r>
          </a:p>
          <a:p>
            <a:pPr>
              <a:buFont typeface="Wingdings" panose="05000000000000000000" pitchFamily="2" charset="2"/>
              <a:buChar char="Ø"/>
            </a:pPr>
            <a:r>
              <a:rPr lang="en-US" dirty="0"/>
              <a:t>In addition, a service instance sends heartbeat requests to keep its registration alive. </a:t>
            </a:r>
          </a:p>
          <a:p>
            <a:endParaRPr lang="en-US" dirty="0"/>
          </a:p>
          <a:p>
            <a:r>
              <a:rPr lang="en-US" b="1" dirty="0"/>
              <a:t>This model is preferred because of its simplicity and independence. It won’t require any other system entities to proceed. But, as it integrates the service instance into Service Registry, things become complex. It asks for registration code implementation for every used framework and language.</a:t>
            </a:r>
            <a:endParaRPr lang="en-IN" b="1" dirty="0"/>
          </a:p>
        </p:txBody>
      </p:sp>
      <p:pic>
        <p:nvPicPr>
          <p:cNvPr id="4098" name="Picture 2" descr="Service Discovery Self Registration">
            <a:extLst>
              <a:ext uri="{FF2B5EF4-FFF2-40B4-BE49-F238E27FC236}">
                <a16:creationId xmlns:a16="http://schemas.microsoft.com/office/drawing/2014/main" id="{DB603F57-D9FB-C967-B8BF-8BC44D565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604" y="2419904"/>
            <a:ext cx="546735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997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6" name="Rectangle 5135">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138" name="Rectangle 5137">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140" name="Straight Connector 5139">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BD71E6-025A-6DE1-F0A6-5BA21D58E0DB}"/>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t>Third-party Registration</a:t>
            </a:r>
          </a:p>
        </p:txBody>
      </p:sp>
      <p:sp>
        <p:nvSpPr>
          <p:cNvPr id="3" name="Content Placeholder 2">
            <a:extLst>
              <a:ext uri="{FF2B5EF4-FFF2-40B4-BE49-F238E27FC236}">
                <a16:creationId xmlns:a16="http://schemas.microsoft.com/office/drawing/2014/main" id="{CF3E7A28-9891-362E-ADE0-3319EA1ABA2D}"/>
              </a:ext>
            </a:extLst>
          </p:cNvPr>
          <p:cNvSpPr>
            <a:spLocks noGrp="1"/>
          </p:cNvSpPr>
          <p:nvPr>
            <p:ph sz="half" idx="1"/>
          </p:nvPr>
        </p:nvSpPr>
        <p:spPr>
          <a:xfrm>
            <a:off x="1097279" y="1845734"/>
            <a:ext cx="6454987" cy="4023360"/>
          </a:xfrm>
        </p:spPr>
        <p:txBody>
          <a:bodyPr vert="horz" lIns="0" tIns="45720" rIns="0" bIns="45720" rtlCol="0">
            <a:normAutofit/>
          </a:bodyPr>
          <a:lstStyle/>
          <a:p>
            <a:pPr>
              <a:buFont typeface="Calibri" panose="020F0502020204030204" pitchFamily="34" charset="0"/>
              <a:buChar char="Ø"/>
            </a:pPr>
            <a:r>
              <a:rPr lang="en-US" sz="1400" dirty="0"/>
              <a:t> Service instances aren’t responsible for registration in the Service Registry. Instead, another system component known as the Service Register is responsible for registration. </a:t>
            </a:r>
          </a:p>
          <a:p>
            <a:pPr>
              <a:buFont typeface="Calibri" panose="020F0502020204030204" pitchFamily="34" charset="0"/>
              <a:buChar char="Ø"/>
            </a:pPr>
            <a:r>
              <a:rPr lang="en-US" sz="1400" dirty="0"/>
              <a:t>The Service Register keeps track of changes to running instances by polling the deployment environment or subscribing to events. </a:t>
            </a:r>
          </a:p>
          <a:p>
            <a:pPr>
              <a:buFont typeface="Calibri" panose="020F0502020204030204" pitchFamily="34" charset="0"/>
              <a:buChar char="Ø"/>
            </a:pPr>
            <a:r>
              <a:rPr lang="en-US" sz="1400" dirty="0"/>
              <a:t>When it detects a newly available service instance, it records it in its database. </a:t>
            </a:r>
          </a:p>
          <a:p>
            <a:pPr>
              <a:buFont typeface="Calibri" panose="020F0502020204030204" pitchFamily="34" charset="0"/>
              <a:buChar char="Ø"/>
            </a:pPr>
            <a:r>
              <a:rPr lang="en-US" sz="1400" dirty="0"/>
              <a:t>The Service Registry also de-registers terminated service instances.</a:t>
            </a:r>
          </a:p>
          <a:p>
            <a:pPr>
              <a:buFont typeface="Calibri" panose="020F0502020204030204" pitchFamily="34" charset="0"/>
              <a:buChar char="Ø"/>
            </a:pPr>
            <a:endParaRPr lang="en-US" sz="1400" dirty="0"/>
          </a:p>
          <a:p>
            <a:pPr marL="0" indent="0">
              <a:buFont typeface="Calibri" panose="020F0502020204030204" pitchFamily="34" charset="0"/>
              <a:buNone/>
            </a:pPr>
            <a:r>
              <a:rPr lang="en-US" sz="1400" b="1" dirty="0"/>
              <a:t>Advantages is that services are decoupled from the Service Registry. There’s no need to implement service registration logic for each programming language and framework. Instead, the registration of service instances is managed centrally within a dedicated service.</a:t>
            </a:r>
            <a:br>
              <a:rPr lang="en-US" sz="1400" b="1" dirty="0"/>
            </a:br>
            <a:r>
              <a:rPr lang="en-US" sz="1400" b="1" dirty="0"/>
              <a:t>Disadvantage of this model is that, unless it’s embedded in the deployment environment, it’s yet another highly available system component that needs to be set up and managed.</a:t>
            </a:r>
          </a:p>
        </p:txBody>
      </p:sp>
      <p:pic>
        <p:nvPicPr>
          <p:cNvPr id="5122" name="Picture 2" descr="Service Discovery 3rd Registration">
            <a:extLst>
              <a:ext uri="{FF2B5EF4-FFF2-40B4-BE49-F238E27FC236}">
                <a16:creationId xmlns:a16="http://schemas.microsoft.com/office/drawing/2014/main" id="{3B1E0DF1-97C0-0283-88B2-FABDDC15606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0" y="2951256"/>
            <a:ext cx="3135109" cy="1401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336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C12B61-C689-C8E8-99FB-F0B93FA16E3E}"/>
              </a:ext>
            </a:extLst>
          </p:cNvPr>
          <p:cNvSpPr>
            <a:spLocks noGrp="1"/>
          </p:cNvSpPr>
          <p:nvPr>
            <p:ph type="ctrTitle"/>
          </p:nvPr>
        </p:nvSpPr>
        <p:spPr/>
        <p:txBody>
          <a:bodyPr/>
          <a:lstStyle/>
          <a:p>
            <a:r>
              <a:rPr lang="en-IN" dirty="0"/>
              <a:t>Circuit Breaker Pattern</a:t>
            </a:r>
          </a:p>
        </p:txBody>
      </p:sp>
      <p:sp>
        <p:nvSpPr>
          <p:cNvPr id="7" name="Subtitle 6">
            <a:extLst>
              <a:ext uri="{FF2B5EF4-FFF2-40B4-BE49-F238E27FC236}">
                <a16:creationId xmlns:a16="http://schemas.microsoft.com/office/drawing/2014/main" id="{1018F6DA-C464-F4D7-24D3-122253915C2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75023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287F-2A43-CCF8-0082-80A872D3CFCD}"/>
              </a:ext>
            </a:extLst>
          </p:cNvPr>
          <p:cNvSpPr>
            <a:spLocks noGrp="1"/>
          </p:cNvSpPr>
          <p:nvPr>
            <p:ph type="title"/>
          </p:nvPr>
        </p:nvSpPr>
        <p:spPr/>
        <p:txBody>
          <a:bodyPr/>
          <a:lstStyle/>
          <a:p>
            <a:r>
              <a:rPr lang="en-US" dirty="0"/>
              <a:t>What’s the Circuit Breaker Pattern?</a:t>
            </a:r>
            <a:endParaRPr lang="en-IN" dirty="0"/>
          </a:p>
        </p:txBody>
      </p:sp>
      <p:sp>
        <p:nvSpPr>
          <p:cNvPr id="3" name="Content Placeholder 2">
            <a:extLst>
              <a:ext uri="{FF2B5EF4-FFF2-40B4-BE49-F238E27FC236}">
                <a16:creationId xmlns:a16="http://schemas.microsoft.com/office/drawing/2014/main" id="{3C614591-8103-ABD8-579E-19DEFA5FCA4B}"/>
              </a:ext>
            </a:extLst>
          </p:cNvPr>
          <p:cNvSpPr>
            <a:spLocks noGrp="1"/>
          </p:cNvSpPr>
          <p:nvPr>
            <p:ph idx="1"/>
          </p:nvPr>
        </p:nvSpPr>
        <p:spPr/>
        <p:txBody>
          <a:bodyPr/>
          <a:lstStyle/>
          <a:p>
            <a:pPr>
              <a:buFont typeface="Wingdings" panose="05000000000000000000" pitchFamily="2" charset="2"/>
              <a:buChar char="Ø"/>
            </a:pPr>
            <a:r>
              <a:rPr lang="en-US" dirty="0"/>
              <a:t>The circuit breaker pattern is a design pattern used to detect and manage failures gracefully in a distributed system. </a:t>
            </a:r>
          </a:p>
          <a:p>
            <a:pPr>
              <a:buFont typeface="Wingdings" panose="05000000000000000000" pitchFamily="2" charset="2"/>
              <a:buChar char="Ø"/>
            </a:pPr>
            <a:r>
              <a:rPr lang="en-US" dirty="0"/>
              <a:t>It monitors communication between microservices and temporarily halts requests to a failing service, giving it time to recover. </a:t>
            </a:r>
          </a:p>
          <a:p>
            <a:pPr>
              <a:buFont typeface="Wingdings" panose="05000000000000000000" pitchFamily="2" charset="2"/>
              <a:buChar char="Ø"/>
            </a:pPr>
            <a:r>
              <a:rPr lang="en-US" dirty="0"/>
              <a:t>This helps avoid further strain on the failing service and prevents a domino effect.</a:t>
            </a:r>
          </a:p>
          <a:p>
            <a:pPr>
              <a:buFont typeface="Wingdings" panose="05000000000000000000" pitchFamily="2" charset="2"/>
              <a:buChar char="Ø"/>
            </a:pPr>
            <a:r>
              <a:rPr lang="en-US" dirty="0"/>
              <a:t>It helps us determine whether the downstream service functions correctly by monitoring service interactions. </a:t>
            </a:r>
          </a:p>
          <a:p>
            <a:pPr>
              <a:buFont typeface="Wingdings" panose="05000000000000000000" pitchFamily="2" charset="2"/>
              <a:buChar char="Ø"/>
            </a:pPr>
            <a:r>
              <a:rPr lang="en-US" dirty="0"/>
              <a:t>If not, the circuit breaker trips and subsequent requests are either rejected or redirected, ensuring system stability.</a:t>
            </a:r>
            <a:endParaRPr lang="en-IN" dirty="0"/>
          </a:p>
        </p:txBody>
      </p:sp>
    </p:spTree>
    <p:extLst>
      <p:ext uri="{BB962C8B-B14F-4D97-AF65-F5344CB8AC3E}">
        <p14:creationId xmlns:p14="http://schemas.microsoft.com/office/powerpoint/2010/main" val="1392129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60" name="Rectangle 615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162" name="Rectangle 616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6164" name="Straight Connector 616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96C31D-F9C8-D0CE-E5C6-B1E277D5EAC5}"/>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How Does the Circuit Breaker Work?</a:t>
            </a:r>
            <a:endParaRPr lang="en-US"/>
          </a:p>
        </p:txBody>
      </p:sp>
      <p:sp>
        <p:nvSpPr>
          <p:cNvPr id="3" name="Content Placeholder 2">
            <a:extLst>
              <a:ext uri="{FF2B5EF4-FFF2-40B4-BE49-F238E27FC236}">
                <a16:creationId xmlns:a16="http://schemas.microsoft.com/office/drawing/2014/main" id="{67D5C056-588C-F2DC-2AA9-F7F3DD163435}"/>
              </a:ext>
            </a:extLst>
          </p:cNvPr>
          <p:cNvSpPr>
            <a:spLocks noGrp="1"/>
          </p:cNvSpPr>
          <p:nvPr>
            <p:ph sz="half" idx="1"/>
          </p:nvPr>
        </p:nvSpPr>
        <p:spPr>
          <a:xfrm>
            <a:off x="1097279" y="1845734"/>
            <a:ext cx="6454987" cy="4023360"/>
          </a:xfrm>
        </p:spPr>
        <p:txBody>
          <a:bodyPr vert="horz" lIns="0" tIns="45720" rIns="0" bIns="45720" rtlCol="0">
            <a:normAutofit/>
          </a:bodyPr>
          <a:lstStyle/>
          <a:p>
            <a:r>
              <a:rPr lang="en-US" sz="1400" dirty="0"/>
              <a:t>The circuit breaker operates in three states: closed, open, and half-open. </a:t>
            </a:r>
          </a:p>
          <a:p>
            <a:r>
              <a:rPr lang="en-US" sz="1400" dirty="0"/>
              <a:t>The circuit breaker starts in the closed state, allowing requests to pass through to the service. Meanwhile, as requests are processed, the circuit breaker monitors for failures. If the number of failed requests exceeds a predefined threshold within a specific time window, the circuit breaker transitions to the open state.</a:t>
            </a:r>
          </a:p>
          <a:p>
            <a:r>
              <a:rPr lang="en-US" sz="1400" dirty="0"/>
              <a:t>After a timeout period, the circuit breaker moves to the half-open state. In this state, a limited number of requests are allowed to pass through. If these requests succeed, the circuit breaker returns to the closed state. However, if these requests fail, the circuit breaker remains in the open state for another timeout period. This prevents the system from sending further requests to the failing service.</a:t>
            </a:r>
          </a:p>
          <a:p>
            <a:r>
              <a:rPr lang="en-US" sz="1400" dirty="0"/>
              <a:t>Finally, if the limited number of requests in the half-open state are successful, the circuit breaker transitions back to the closed state.</a:t>
            </a:r>
          </a:p>
          <a:p>
            <a:r>
              <a:rPr lang="en-US" sz="1400" dirty="0"/>
              <a:t>By monitoring and transitioning between these states, we can ensure minimal disruption during service failures.</a:t>
            </a:r>
          </a:p>
          <a:p>
            <a:endParaRPr lang="en-US" sz="1400" dirty="0"/>
          </a:p>
          <a:p>
            <a:endParaRPr lang="en-US" sz="1400" dirty="0"/>
          </a:p>
        </p:txBody>
      </p:sp>
      <p:pic>
        <p:nvPicPr>
          <p:cNvPr id="6146" name="Picture 2" descr="Circuit breaker: states and transitions">
            <a:extLst>
              <a:ext uri="{FF2B5EF4-FFF2-40B4-BE49-F238E27FC236}">
                <a16:creationId xmlns:a16="http://schemas.microsoft.com/office/drawing/2014/main" id="{B0A96C77-92BB-0584-94CC-E19EDA9C3A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0" y="2360428"/>
            <a:ext cx="3531704" cy="2822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137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686CC9-AACA-34A3-009D-6B44E8D591A0}"/>
              </a:ext>
            </a:extLst>
          </p:cNvPr>
          <p:cNvSpPr>
            <a:spLocks noGrp="1"/>
          </p:cNvSpPr>
          <p:nvPr>
            <p:ph type="title"/>
          </p:nvPr>
        </p:nvSpPr>
        <p:spPr/>
        <p:txBody>
          <a:bodyPr/>
          <a:lstStyle/>
          <a:p>
            <a:r>
              <a:rPr lang="en-IN" dirty="0"/>
              <a:t>Implementation of Circuit Breaker</a:t>
            </a:r>
          </a:p>
        </p:txBody>
      </p:sp>
      <p:sp>
        <p:nvSpPr>
          <p:cNvPr id="6" name="Content Placeholder 5">
            <a:extLst>
              <a:ext uri="{FF2B5EF4-FFF2-40B4-BE49-F238E27FC236}">
                <a16:creationId xmlns:a16="http://schemas.microsoft.com/office/drawing/2014/main" id="{3ED7848A-8F20-B58E-D2BA-F3D9703A355F}"/>
              </a:ext>
            </a:extLst>
          </p:cNvPr>
          <p:cNvSpPr>
            <a:spLocks noGrp="1"/>
          </p:cNvSpPr>
          <p:nvPr>
            <p:ph idx="1"/>
          </p:nvPr>
        </p:nvSpPr>
        <p:spPr/>
        <p:txBody>
          <a:bodyPr/>
          <a:lstStyle/>
          <a:p>
            <a:r>
              <a:rPr lang="en-US" dirty="0"/>
              <a:t> Netflix’s Hystrix was a popular library for this purpose, though it has since been deprecated. However, alternatives like Resilience4j and Spring Cloud Circuit Breaker are now commonly used. These libraries allow developers to configure the pattern with minimal effort, including parameters like failure thresholds, timeout durations, and recovery mechanisms.</a:t>
            </a:r>
            <a:endParaRPr lang="en-IN" dirty="0"/>
          </a:p>
        </p:txBody>
      </p:sp>
    </p:spTree>
    <p:extLst>
      <p:ext uri="{BB962C8B-B14F-4D97-AF65-F5344CB8AC3E}">
        <p14:creationId xmlns:p14="http://schemas.microsoft.com/office/powerpoint/2010/main" val="2104316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DB66-71F5-DDDA-8BAA-D9DD824F9F46}"/>
              </a:ext>
            </a:extLst>
          </p:cNvPr>
          <p:cNvSpPr>
            <a:spLocks noGrp="1"/>
          </p:cNvSpPr>
          <p:nvPr>
            <p:ph type="ctrTitle"/>
          </p:nvPr>
        </p:nvSpPr>
        <p:spPr/>
        <p:txBody>
          <a:bodyPr/>
          <a:lstStyle/>
          <a:p>
            <a:r>
              <a:rPr lang="en-IN" dirty="0"/>
              <a:t>Service Discovery</a:t>
            </a:r>
          </a:p>
        </p:txBody>
      </p:sp>
      <p:sp>
        <p:nvSpPr>
          <p:cNvPr id="3" name="Subtitle 2">
            <a:extLst>
              <a:ext uri="{FF2B5EF4-FFF2-40B4-BE49-F238E27FC236}">
                <a16:creationId xmlns:a16="http://schemas.microsoft.com/office/drawing/2014/main" id="{BA005E3E-D1FA-6BFC-DD8E-BC4CC70A8B7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57212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69E03-5EB1-8364-6822-D6E69B991DA7}"/>
              </a:ext>
            </a:extLst>
          </p:cNvPr>
          <p:cNvSpPr>
            <a:spLocks noGrp="1"/>
          </p:cNvSpPr>
          <p:nvPr>
            <p:ph type="title"/>
          </p:nvPr>
        </p:nvSpPr>
        <p:spPr/>
        <p:txBody>
          <a:bodyPr/>
          <a:lstStyle/>
          <a:p>
            <a:r>
              <a:rPr lang="en-IN" dirty="0"/>
              <a:t>Advantages and Challenges</a:t>
            </a:r>
          </a:p>
        </p:txBody>
      </p:sp>
      <p:sp>
        <p:nvSpPr>
          <p:cNvPr id="3" name="Content Placeholder 2">
            <a:extLst>
              <a:ext uri="{FF2B5EF4-FFF2-40B4-BE49-F238E27FC236}">
                <a16:creationId xmlns:a16="http://schemas.microsoft.com/office/drawing/2014/main" id="{F4CB4DA5-A917-2277-33FA-B69EA7509D95}"/>
              </a:ext>
            </a:extLst>
          </p:cNvPr>
          <p:cNvSpPr>
            <a:spLocks noGrp="1"/>
          </p:cNvSpPr>
          <p:nvPr>
            <p:ph idx="1"/>
          </p:nvPr>
        </p:nvSpPr>
        <p:spPr/>
        <p:txBody>
          <a:bodyPr>
            <a:normAutofit/>
          </a:bodyPr>
          <a:lstStyle/>
          <a:p>
            <a:r>
              <a:rPr lang="en-US" dirty="0"/>
              <a:t>The circuit breaker pattern is primarily used to improve a system’s resilience and fault tolerance. It helps avoid resource exhaustion by preventing repeated attempts to connect to a failing service. Thus, it fails fast rather than allowing prolonged delays.</a:t>
            </a:r>
          </a:p>
          <a:p>
            <a:r>
              <a:rPr lang="en-US" dirty="0"/>
              <a:t>This pattern also aids in system monitoring by offering valuable insights into the performance and reliability of services.</a:t>
            </a:r>
          </a:p>
          <a:p>
            <a:r>
              <a:rPr lang="en-US" dirty="0"/>
              <a:t>However, implementing a circuit breaker comes with challenges. Fine-tuning thresholds and timeouts requires a deep understanding of service behavior, as misconfigurations can cause unnecessary trips and degrade performance. The pattern also assumes services will recover over time, which may not always be the case.</a:t>
            </a:r>
          </a:p>
          <a:p>
            <a:r>
              <a:rPr lang="en-US" dirty="0"/>
              <a:t>Additionally, circuit breakers may add complexity to system design, requiring mechanisms to handle false positives and fallback strategies, such as caching or default responses, to enhance resilience.</a:t>
            </a:r>
            <a:endParaRPr lang="en-IN" dirty="0"/>
          </a:p>
        </p:txBody>
      </p:sp>
    </p:spTree>
    <p:extLst>
      <p:ext uri="{BB962C8B-B14F-4D97-AF65-F5344CB8AC3E}">
        <p14:creationId xmlns:p14="http://schemas.microsoft.com/office/powerpoint/2010/main" val="2726751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0D4BBE-8E96-A052-38F1-4C30BC90E9E5}"/>
              </a:ext>
            </a:extLst>
          </p:cNvPr>
          <p:cNvSpPr>
            <a:spLocks noGrp="1"/>
          </p:cNvSpPr>
          <p:nvPr>
            <p:ph type="ctrTitle"/>
          </p:nvPr>
        </p:nvSpPr>
        <p:spPr/>
        <p:txBody>
          <a:bodyPr/>
          <a:lstStyle/>
          <a:p>
            <a:r>
              <a:rPr lang="en-IN" dirty="0"/>
              <a:t>Bulkhead Pattern</a:t>
            </a:r>
          </a:p>
        </p:txBody>
      </p:sp>
      <p:sp>
        <p:nvSpPr>
          <p:cNvPr id="5" name="Subtitle 4">
            <a:extLst>
              <a:ext uri="{FF2B5EF4-FFF2-40B4-BE49-F238E27FC236}">
                <a16:creationId xmlns:a16="http://schemas.microsoft.com/office/drawing/2014/main" id="{D1F70C02-6DCC-9851-B7B8-D97D8459997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11953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507A-9654-EEE4-AA9B-D08971DC8F54}"/>
              </a:ext>
            </a:extLst>
          </p:cNvPr>
          <p:cNvSpPr>
            <a:spLocks noGrp="1"/>
          </p:cNvSpPr>
          <p:nvPr>
            <p:ph type="title"/>
          </p:nvPr>
        </p:nvSpPr>
        <p:spPr/>
        <p:txBody>
          <a:bodyPr/>
          <a:lstStyle/>
          <a:p>
            <a:r>
              <a:rPr lang="en-IN" dirty="0"/>
              <a:t>What is Bulkhead Pattern?</a:t>
            </a:r>
          </a:p>
        </p:txBody>
      </p:sp>
      <p:sp>
        <p:nvSpPr>
          <p:cNvPr id="3" name="Content Placeholder 2">
            <a:extLst>
              <a:ext uri="{FF2B5EF4-FFF2-40B4-BE49-F238E27FC236}">
                <a16:creationId xmlns:a16="http://schemas.microsoft.com/office/drawing/2014/main" id="{E6BF9B5A-907A-825B-BE1E-C913CAC4A287}"/>
              </a:ext>
            </a:extLst>
          </p:cNvPr>
          <p:cNvSpPr>
            <a:spLocks noGrp="1"/>
          </p:cNvSpPr>
          <p:nvPr>
            <p:ph idx="1"/>
          </p:nvPr>
        </p:nvSpPr>
        <p:spPr/>
        <p:txBody>
          <a:bodyPr/>
          <a:lstStyle/>
          <a:p>
            <a:r>
              <a:rPr lang="en-US" dirty="0"/>
              <a:t>The Bulkhead Pattern is a design principle used in software architecture to improve system resilience by isolating components or resources within a system. It is named after the watertight compartments ("bulkheads") on ships, which prevent flooding in one area from affecting the entire vessel.</a:t>
            </a:r>
          </a:p>
          <a:p>
            <a:pPr>
              <a:buFont typeface="Wingdings" panose="05000000000000000000" pitchFamily="2" charset="2"/>
              <a:buChar char="Ø"/>
            </a:pPr>
            <a:r>
              <a:rPr lang="en-US" dirty="0"/>
              <a:t>In software, the Bulkhead Pattern involves partitioning components or resources into separate "bulkheads" to limit the impact of failures or overloads in one area on the rest of the system.</a:t>
            </a:r>
          </a:p>
          <a:p>
            <a:pPr>
              <a:buFont typeface="Wingdings" panose="05000000000000000000" pitchFamily="2" charset="2"/>
              <a:buChar char="Ø"/>
            </a:pPr>
            <a:r>
              <a:rPr lang="en-US" dirty="0"/>
              <a:t>This isolation helps prevent cascading failures and ensures that a failure in one part of the system does not bring down the entire system.</a:t>
            </a:r>
          </a:p>
          <a:p>
            <a:pPr>
              <a:buFont typeface="Wingdings" panose="05000000000000000000" pitchFamily="2" charset="2"/>
              <a:buChar char="Ø"/>
            </a:pPr>
            <a:r>
              <a:rPr lang="en-US" dirty="0"/>
              <a:t>Common implementations of the Bulkhead Pattern include using separate thread pools, processes, or containers to isolate and manage resources for different components or services within a system.</a:t>
            </a:r>
            <a:endParaRPr lang="en-IN" dirty="0"/>
          </a:p>
        </p:txBody>
      </p:sp>
    </p:spTree>
    <p:extLst>
      <p:ext uri="{BB962C8B-B14F-4D97-AF65-F5344CB8AC3E}">
        <p14:creationId xmlns:p14="http://schemas.microsoft.com/office/powerpoint/2010/main" val="3483347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1849-58BA-C142-D7FD-5F8E222805E7}"/>
              </a:ext>
            </a:extLst>
          </p:cNvPr>
          <p:cNvSpPr>
            <a:spLocks noGrp="1"/>
          </p:cNvSpPr>
          <p:nvPr>
            <p:ph type="title"/>
          </p:nvPr>
        </p:nvSpPr>
        <p:spPr/>
        <p:txBody>
          <a:bodyPr/>
          <a:lstStyle/>
          <a:p>
            <a:r>
              <a:rPr lang="en-US" dirty="0"/>
              <a:t>Importance of Isolation in System Design</a:t>
            </a:r>
            <a:endParaRPr lang="en-IN" dirty="0"/>
          </a:p>
        </p:txBody>
      </p:sp>
      <p:sp>
        <p:nvSpPr>
          <p:cNvPr id="3" name="Content Placeholder 2">
            <a:extLst>
              <a:ext uri="{FF2B5EF4-FFF2-40B4-BE49-F238E27FC236}">
                <a16:creationId xmlns:a16="http://schemas.microsoft.com/office/drawing/2014/main" id="{A524B62D-0B71-7E11-3B4A-D79216904123}"/>
              </a:ext>
            </a:extLst>
          </p:cNvPr>
          <p:cNvSpPr>
            <a:spLocks noGrp="1"/>
          </p:cNvSpPr>
          <p:nvPr>
            <p:ph idx="1"/>
          </p:nvPr>
        </p:nvSpPr>
        <p:spPr/>
        <p:txBody>
          <a:bodyPr/>
          <a:lstStyle/>
          <a:p>
            <a:pPr>
              <a:buFont typeface="Wingdings" panose="05000000000000000000" pitchFamily="2" charset="2"/>
              <a:buChar char="Ø"/>
            </a:pPr>
            <a:r>
              <a:rPr lang="en-US" dirty="0"/>
              <a:t>Fault Containment: Isolation helps contain faults or failures within specific components or modules, preventing them from spreading and affecting other parts of the system. This containment minimizes the impact of failures, reduces downtime, and maintains overall system stability.</a:t>
            </a:r>
          </a:p>
          <a:p>
            <a:pPr>
              <a:buFont typeface="Wingdings" panose="05000000000000000000" pitchFamily="2" charset="2"/>
              <a:buChar char="Ø"/>
            </a:pPr>
            <a:r>
              <a:rPr lang="en-US" dirty="0"/>
              <a:t>Resilience and Reliability: By isolating components, systems can better withstand unexpected failures, errors, or external disruptions. Isolation limits the blast radius of failures, allowing unaffected components to continue functioning normally and reducing the likelihood of widespread system outages.</a:t>
            </a:r>
          </a:p>
          <a:p>
            <a:pPr>
              <a:buFont typeface="Wingdings" panose="05000000000000000000" pitchFamily="2" charset="2"/>
              <a:buChar char="Ø"/>
            </a:pPr>
            <a:r>
              <a:rPr lang="en-US" dirty="0"/>
              <a:t>Performance Optimization: Isolation enables system designers to optimize performance by allocating resources (such as CPU, memory, and network bandwidth) more efficiently. By isolating resource-intensive tasks or services, systems can avoid contention and ensure consistent performance across different components.</a:t>
            </a:r>
            <a:endParaRPr lang="en-IN" dirty="0"/>
          </a:p>
        </p:txBody>
      </p:sp>
    </p:spTree>
    <p:extLst>
      <p:ext uri="{BB962C8B-B14F-4D97-AF65-F5344CB8AC3E}">
        <p14:creationId xmlns:p14="http://schemas.microsoft.com/office/powerpoint/2010/main" val="3821459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BF37-34D5-6FBE-E705-703F894A8EAB}"/>
              </a:ext>
            </a:extLst>
          </p:cNvPr>
          <p:cNvSpPr>
            <a:spLocks noGrp="1"/>
          </p:cNvSpPr>
          <p:nvPr>
            <p:ph type="title"/>
          </p:nvPr>
        </p:nvSpPr>
        <p:spPr/>
        <p:txBody>
          <a:bodyPr/>
          <a:lstStyle/>
          <a:p>
            <a:r>
              <a:rPr lang="en-US" dirty="0"/>
              <a:t>Importance of Isolation in System Design</a:t>
            </a:r>
            <a:endParaRPr lang="en-IN" dirty="0"/>
          </a:p>
        </p:txBody>
      </p:sp>
      <p:sp>
        <p:nvSpPr>
          <p:cNvPr id="3" name="Content Placeholder 2">
            <a:extLst>
              <a:ext uri="{FF2B5EF4-FFF2-40B4-BE49-F238E27FC236}">
                <a16:creationId xmlns:a16="http://schemas.microsoft.com/office/drawing/2014/main" id="{741D4AB6-5DE6-99C0-1EAC-14CCB68C42CB}"/>
              </a:ext>
            </a:extLst>
          </p:cNvPr>
          <p:cNvSpPr>
            <a:spLocks noGrp="1"/>
          </p:cNvSpPr>
          <p:nvPr>
            <p:ph idx="1"/>
          </p:nvPr>
        </p:nvSpPr>
        <p:spPr/>
        <p:txBody>
          <a:bodyPr/>
          <a:lstStyle/>
          <a:p>
            <a:pPr>
              <a:buFont typeface="Wingdings" panose="05000000000000000000" pitchFamily="2" charset="2"/>
              <a:buChar char="Ø"/>
            </a:pPr>
            <a:r>
              <a:rPr lang="en-US" dirty="0"/>
              <a:t>Security Enhancement: Isolation enhances security by reducing the attack surface and limiting the propagation of security vulnerabilities or breaches. Isolating sensitive data, privileged operations, or critical infrastructure components helps mitigate the risk of unauthorized access, data leaks, and system compromises.</a:t>
            </a:r>
          </a:p>
          <a:p>
            <a:pPr>
              <a:buFont typeface="Wingdings" panose="05000000000000000000" pitchFamily="2" charset="2"/>
              <a:buChar char="Ø"/>
            </a:pPr>
            <a:r>
              <a:rPr lang="en-US" dirty="0"/>
              <a:t>Scalability and Flexibility: Isolation facilitates system scalability and flexibility by decoupling components and services, allowing them to be scaled independently. This modular approach to design enables systems to adapt to changing workload demands, deploy new features, and integrate with third-party services more easily.</a:t>
            </a:r>
            <a:endParaRPr lang="en-IN" dirty="0"/>
          </a:p>
        </p:txBody>
      </p:sp>
    </p:spTree>
    <p:extLst>
      <p:ext uri="{BB962C8B-B14F-4D97-AF65-F5344CB8AC3E}">
        <p14:creationId xmlns:p14="http://schemas.microsoft.com/office/powerpoint/2010/main" val="3697926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8914-609A-96B7-716C-3F6A615A65E8}"/>
              </a:ext>
            </a:extLst>
          </p:cNvPr>
          <p:cNvSpPr>
            <a:spLocks noGrp="1"/>
          </p:cNvSpPr>
          <p:nvPr>
            <p:ph type="title"/>
          </p:nvPr>
        </p:nvSpPr>
        <p:spPr/>
        <p:txBody>
          <a:bodyPr/>
          <a:lstStyle/>
          <a:p>
            <a:r>
              <a:rPr lang="en-US" dirty="0"/>
              <a:t>Resilience and Fault Isolation of Bulkhead Pattern</a:t>
            </a:r>
            <a:endParaRPr lang="en-IN" dirty="0"/>
          </a:p>
        </p:txBody>
      </p:sp>
      <p:sp>
        <p:nvSpPr>
          <p:cNvPr id="3" name="Content Placeholder 2">
            <a:extLst>
              <a:ext uri="{FF2B5EF4-FFF2-40B4-BE49-F238E27FC236}">
                <a16:creationId xmlns:a16="http://schemas.microsoft.com/office/drawing/2014/main" id="{ACE81041-D8A5-283F-1612-DB0B08034C70}"/>
              </a:ext>
            </a:extLst>
          </p:cNvPr>
          <p:cNvSpPr>
            <a:spLocks noGrp="1"/>
          </p:cNvSpPr>
          <p:nvPr>
            <p:ph idx="1"/>
          </p:nvPr>
        </p:nvSpPr>
        <p:spPr>
          <a:xfrm>
            <a:off x="1097280" y="1845733"/>
            <a:ext cx="10058400" cy="4337099"/>
          </a:xfrm>
        </p:spPr>
        <p:txBody>
          <a:bodyPr>
            <a:normAutofit fontScale="85000" lnSpcReduction="10000"/>
          </a:bodyPr>
          <a:lstStyle/>
          <a:p>
            <a:pPr>
              <a:buFont typeface="Wingdings" panose="05000000000000000000" pitchFamily="2" charset="2"/>
              <a:buChar char="Ø"/>
            </a:pPr>
            <a:r>
              <a:rPr lang="en-US" dirty="0"/>
              <a:t>Resilience</a:t>
            </a:r>
          </a:p>
          <a:p>
            <a:r>
              <a:rPr lang="en-US" dirty="0"/>
              <a:t>The Bulkhead Pattern improves system resilience by limiting the impact of failures or faults in one part of the system on other components. Each compartment acts as a "bulkhead," containing faults within its boundaries and preventing them from spreading to other parts of the system. This containment helps ensure that failures in one compartment do not lead to widespread system outages or disruptions.</a:t>
            </a:r>
          </a:p>
          <a:p>
            <a:endParaRPr lang="en-US" dirty="0"/>
          </a:p>
          <a:p>
            <a:pPr>
              <a:buFont typeface="Wingdings" panose="05000000000000000000" pitchFamily="2" charset="2"/>
              <a:buChar char="Ø"/>
            </a:pPr>
            <a:r>
              <a:rPr lang="en-US" dirty="0"/>
              <a:t>Fault Isolation</a:t>
            </a:r>
          </a:p>
          <a:p>
            <a:r>
              <a:rPr lang="en-US" dirty="0"/>
              <a:t>By isolating components or services, the Bulkhead Pattern helps identify and isolate faults, errors, or failures within specific compartments. If a failure occurs in one compartment, it remains contained within that compartment and does not affect the operation of other compartments. This isolation enables teams to diagnose, troubleshoot, and address faults more effectively, reducing the risk of cascading failures and minimizing downtime.</a:t>
            </a:r>
          </a:p>
          <a:p>
            <a:endParaRPr lang="en-US" dirty="0"/>
          </a:p>
          <a:p>
            <a:r>
              <a:rPr lang="en-US" dirty="0"/>
              <a:t>Overall, the Bulkhead Pattern enhances system resilience and fault isolation by containing failures within compartments, isolating faults, managing resources effectively, and supporting scalability.</a:t>
            </a:r>
            <a:endParaRPr lang="en-IN" dirty="0"/>
          </a:p>
        </p:txBody>
      </p:sp>
    </p:spTree>
    <p:extLst>
      <p:ext uri="{BB962C8B-B14F-4D97-AF65-F5344CB8AC3E}">
        <p14:creationId xmlns:p14="http://schemas.microsoft.com/office/powerpoint/2010/main" val="1930817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C6C5D-CE8C-F802-A25E-9184F5207B14}"/>
              </a:ext>
            </a:extLst>
          </p:cNvPr>
          <p:cNvSpPr>
            <a:spLocks noGrp="1"/>
          </p:cNvSpPr>
          <p:nvPr>
            <p:ph type="title"/>
          </p:nvPr>
        </p:nvSpPr>
        <p:spPr/>
        <p:txBody>
          <a:bodyPr/>
          <a:lstStyle/>
          <a:p>
            <a:r>
              <a:rPr lang="en-US" dirty="0"/>
              <a:t>Purpose and Benefits of Bulkheading</a:t>
            </a:r>
            <a:endParaRPr lang="en-IN" dirty="0"/>
          </a:p>
        </p:txBody>
      </p:sp>
      <p:sp>
        <p:nvSpPr>
          <p:cNvPr id="3" name="Content Placeholder 2">
            <a:extLst>
              <a:ext uri="{FF2B5EF4-FFF2-40B4-BE49-F238E27FC236}">
                <a16:creationId xmlns:a16="http://schemas.microsoft.com/office/drawing/2014/main" id="{C3D733A9-8A8E-668E-42B0-7E1A57244883}"/>
              </a:ext>
            </a:extLst>
          </p:cNvPr>
          <p:cNvSpPr>
            <a:spLocks noGrp="1"/>
          </p:cNvSpPr>
          <p:nvPr>
            <p:ph idx="1"/>
          </p:nvPr>
        </p:nvSpPr>
        <p:spPr/>
        <p:txBody>
          <a:bodyPr/>
          <a:lstStyle/>
          <a:p>
            <a:r>
              <a:rPr lang="en-US" dirty="0"/>
              <a:t>The purpose of bulkheading, often implemented through the Bulkhead Pattern, is to enhance system resilience and fault tolerance by isolating components or resources within a system. This isolation serves several key purposes and offers various benefits:</a:t>
            </a:r>
          </a:p>
          <a:p>
            <a:endParaRPr lang="en-US" dirty="0"/>
          </a:p>
          <a:p>
            <a:pPr>
              <a:buFont typeface="Wingdings" panose="05000000000000000000" pitchFamily="2" charset="2"/>
              <a:buChar char="Ø"/>
            </a:pPr>
            <a:r>
              <a:rPr lang="en-US" dirty="0"/>
              <a:t>Fault Containment: Bulkheading helps contain faults or failures within specific compartments or boundaries, preventing them from spreading to other parts of the system. This containment limits the impact of failures, reduces downtime, and maintains overall system stability.</a:t>
            </a:r>
          </a:p>
          <a:p>
            <a:pPr>
              <a:buFont typeface="Wingdings" panose="05000000000000000000" pitchFamily="2" charset="2"/>
              <a:buChar char="Ø"/>
            </a:pPr>
            <a:r>
              <a:rPr lang="en-US" dirty="0"/>
              <a:t>Resource Management: Bulkheading facilitates better resource management by allocating resources separately for each compartment. This isolation prevents resource contention between compartments, ensuring that failures or heavy loads in one area do not impact the performance of other areas.</a:t>
            </a:r>
            <a:endParaRPr lang="en-IN" dirty="0"/>
          </a:p>
        </p:txBody>
      </p:sp>
    </p:spTree>
    <p:extLst>
      <p:ext uri="{BB962C8B-B14F-4D97-AF65-F5344CB8AC3E}">
        <p14:creationId xmlns:p14="http://schemas.microsoft.com/office/powerpoint/2010/main" val="1287609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AD043-8DCC-7366-0415-66D1592D2C21}"/>
              </a:ext>
            </a:extLst>
          </p:cNvPr>
          <p:cNvSpPr>
            <a:spLocks noGrp="1"/>
          </p:cNvSpPr>
          <p:nvPr>
            <p:ph type="title"/>
          </p:nvPr>
        </p:nvSpPr>
        <p:spPr/>
        <p:txBody>
          <a:bodyPr/>
          <a:lstStyle/>
          <a:p>
            <a:r>
              <a:rPr lang="en-US" dirty="0"/>
              <a:t>Purpose and Benefits of Bulkheading</a:t>
            </a:r>
            <a:endParaRPr lang="en-IN" dirty="0"/>
          </a:p>
        </p:txBody>
      </p:sp>
      <p:sp>
        <p:nvSpPr>
          <p:cNvPr id="3" name="Content Placeholder 2">
            <a:extLst>
              <a:ext uri="{FF2B5EF4-FFF2-40B4-BE49-F238E27FC236}">
                <a16:creationId xmlns:a16="http://schemas.microsoft.com/office/drawing/2014/main" id="{7A53A1B6-A0F1-ADDF-8CD1-5A2F911C0835}"/>
              </a:ext>
            </a:extLst>
          </p:cNvPr>
          <p:cNvSpPr>
            <a:spLocks noGrp="1"/>
          </p:cNvSpPr>
          <p:nvPr>
            <p:ph idx="1"/>
          </p:nvPr>
        </p:nvSpPr>
        <p:spPr/>
        <p:txBody>
          <a:bodyPr/>
          <a:lstStyle/>
          <a:p>
            <a:pPr>
              <a:buFont typeface="Wingdings" panose="05000000000000000000" pitchFamily="2" charset="2"/>
              <a:buChar char="Ø"/>
            </a:pPr>
            <a:r>
              <a:rPr lang="en-US" dirty="0"/>
              <a:t>Scalability: Bulkheading supports system scalability by allowing compartments to be scaled independently based on workload demands or resource requirements. This modular approach to scaling enables teams to expand capacity or add new compartments without affecting the operation of existing compartments.</a:t>
            </a:r>
          </a:p>
          <a:p>
            <a:pPr>
              <a:buFont typeface="Wingdings" panose="05000000000000000000" pitchFamily="2" charset="2"/>
              <a:buChar char="Ø"/>
            </a:pPr>
            <a:r>
              <a:rPr lang="en-US" dirty="0"/>
              <a:t>Performance Optimization: By isolating components or services, bulkheading helps optimize system performance by preventing bottlenecks and ensuring consistent performance across different compartments. Each compartment can be optimized independently to meet specific performance requirements.</a:t>
            </a:r>
          </a:p>
          <a:p>
            <a:pPr>
              <a:buFont typeface="Wingdings" panose="05000000000000000000" pitchFamily="2" charset="2"/>
              <a:buChar char="Ø"/>
            </a:pPr>
            <a:r>
              <a:rPr lang="en-US" dirty="0"/>
              <a:t>Security Enhancement: Bulkheading enhances security by limiting the propagation of security vulnerabilities or breaches. Isolating sensitive components or resources reduces the attack surface and mitigates the risk of unauthorized access or data leaks.</a:t>
            </a:r>
            <a:endParaRPr lang="en-IN" dirty="0"/>
          </a:p>
        </p:txBody>
      </p:sp>
    </p:spTree>
    <p:extLst>
      <p:ext uri="{BB962C8B-B14F-4D97-AF65-F5344CB8AC3E}">
        <p14:creationId xmlns:p14="http://schemas.microsoft.com/office/powerpoint/2010/main" val="2173302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69BD-802E-0CC7-A3DE-BD6843B6301B}"/>
              </a:ext>
            </a:extLst>
          </p:cNvPr>
          <p:cNvSpPr>
            <a:spLocks noGrp="1"/>
          </p:cNvSpPr>
          <p:nvPr>
            <p:ph type="title"/>
          </p:nvPr>
        </p:nvSpPr>
        <p:spPr/>
        <p:txBody>
          <a:bodyPr/>
          <a:lstStyle/>
          <a:p>
            <a:r>
              <a:rPr lang="en-IN" dirty="0"/>
              <a:t>Example of Bulkhead Implementation</a:t>
            </a:r>
          </a:p>
        </p:txBody>
      </p:sp>
      <p:sp>
        <p:nvSpPr>
          <p:cNvPr id="3" name="Content Placeholder 2">
            <a:extLst>
              <a:ext uri="{FF2B5EF4-FFF2-40B4-BE49-F238E27FC236}">
                <a16:creationId xmlns:a16="http://schemas.microsoft.com/office/drawing/2014/main" id="{5529A91A-D7D4-D71C-974C-4426CFD03429}"/>
              </a:ext>
            </a:extLst>
          </p:cNvPr>
          <p:cNvSpPr>
            <a:spLocks noGrp="1"/>
          </p:cNvSpPr>
          <p:nvPr>
            <p:ph idx="1"/>
          </p:nvPr>
        </p:nvSpPr>
        <p:spPr/>
        <p:txBody>
          <a:bodyPr/>
          <a:lstStyle/>
          <a:p>
            <a:r>
              <a:rPr lang="en-US" dirty="0"/>
              <a:t>An example of Bulkhead Pattern implementation can be seen in a web application where different types of tasks are processed by separate thread pools to ensure fault isolation and prevent resource contention.</a:t>
            </a:r>
          </a:p>
          <a:p>
            <a:endParaRPr lang="en-US" dirty="0"/>
          </a:p>
          <a:p>
            <a:r>
              <a:rPr lang="en-US" dirty="0"/>
              <a:t>For Example:</a:t>
            </a:r>
          </a:p>
          <a:p>
            <a:r>
              <a:rPr lang="en-US" dirty="0"/>
              <a:t>Let's consider a web application that handles both user-facing HTTP requests and background processing tasks, such as sending emails or processing data. </a:t>
            </a:r>
            <a:endParaRPr lang="en-IN" dirty="0"/>
          </a:p>
        </p:txBody>
      </p:sp>
    </p:spTree>
    <p:extLst>
      <p:ext uri="{BB962C8B-B14F-4D97-AF65-F5344CB8AC3E}">
        <p14:creationId xmlns:p14="http://schemas.microsoft.com/office/powerpoint/2010/main" val="152954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1767-52F0-FFCC-059F-54A23C7AEF3E}"/>
              </a:ext>
            </a:extLst>
          </p:cNvPr>
          <p:cNvSpPr>
            <a:spLocks noGrp="1"/>
          </p:cNvSpPr>
          <p:nvPr>
            <p:ph type="title"/>
          </p:nvPr>
        </p:nvSpPr>
        <p:spPr/>
        <p:txBody>
          <a:bodyPr/>
          <a:lstStyle/>
          <a:p>
            <a:r>
              <a:rPr lang="en-IN" dirty="0"/>
              <a:t>Example of Bulkhead Implementation</a:t>
            </a:r>
          </a:p>
        </p:txBody>
      </p:sp>
      <p:sp>
        <p:nvSpPr>
          <p:cNvPr id="3" name="Content Placeholder 2">
            <a:extLst>
              <a:ext uri="{FF2B5EF4-FFF2-40B4-BE49-F238E27FC236}">
                <a16:creationId xmlns:a16="http://schemas.microsoft.com/office/drawing/2014/main" id="{206DDDA7-9EC4-49FC-9F6D-71335D4A73CC}"/>
              </a:ext>
            </a:extLst>
          </p:cNvPr>
          <p:cNvSpPr>
            <a:spLocks noGrp="1"/>
          </p:cNvSpPr>
          <p:nvPr>
            <p:ph idx="1"/>
          </p:nvPr>
        </p:nvSpPr>
        <p:spPr/>
        <p:txBody>
          <a:bodyPr/>
          <a:lstStyle/>
          <a:p>
            <a:r>
              <a:rPr lang="en-US" dirty="0"/>
              <a:t>To implement bulkheading, we can use separate thread pools for handling these different types of tasks:</a:t>
            </a:r>
          </a:p>
          <a:p>
            <a:endParaRPr lang="en-US" dirty="0"/>
          </a:p>
          <a:p>
            <a:r>
              <a:rPr lang="en-US" dirty="0"/>
              <a:t>User-Facing Requests: We can allocate a dedicated thread pool to handle incoming HTTP requests from users. This thread pool is responsible for processing user interactions, generating responses, and returning results to clients.</a:t>
            </a:r>
          </a:p>
          <a:p>
            <a:r>
              <a:rPr lang="en-US" dirty="0"/>
              <a:t>Background Processing Tasks: Another dedicated thread pool is used to handle background processing tasks, such as sending emails, processing data, or performing scheduled jobs. This thread pool is responsible for executing these tasks asynchronously without blocking the user-facing request processing.</a:t>
            </a:r>
            <a:endParaRPr lang="en-IN" dirty="0"/>
          </a:p>
        </p:txBody>
      </p:sp>
    </p:spTree>
    <p:extLst>
      <p:ext uri="{BB962C8B-B14F-4D97-AF65-F5344CB8AC3E}">
        <p14:creationId xmlns:p14="http://schemas.microsoft.com/office/powerpoint/2010/main" val="791045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4D69-D6B2-88AF-E679-1AC64B424422}"/>
              </a:ext>
            </a:extLst>
          </p:cNvPr>
          <p:cNvSpPr>
            <a:spLocks noGrp="1"/>
          </p:cNvSpPr>
          <p:nvPr>
            <p:ph type="title"/>
          </p:nvPr>
        </p:nvSpPr>
        <p:spPr/>
        <p:txBody>
          <a:bodyPr/>
          <a:lstStyle/>
          <a:p>
            <a:r>
              <a:rPr lang="en-IN" dirty="0"/>
              <a:t>What is Service Discovery?</a:t>
            </a:r>
          </a:p>
        </p:txBody>
      </p:sp>
      <p:sp>
        <p:nvSpPr>
          <p:cNvPr id="3" name="Content Placeholder 2">
            <a:extLst>
              <a:ext uri="{FF2B5EF4-FFF2-40B4-BE49-F238E27FC236}">
                <a16:creationId xmlns:a16="http://schemas.microsoft.com/office/drawing/2014/main" id="{50ED2418-C630-DFC2-7CF1-B6A9A4E64631}"/>
              </a:ext>
            </a:extLst>
          </p:cNvPr>
          <p:cNvSpPr>
            <a:spLocks noGrp="1"/>
          </p:cNvSpPr>
          <p:nvPr>
            <p:ph idx="1"/>
          </p:nvPr>
        </p:nvSpPr>
        <p:spPr/>
        <p:txBody>
          <a:bodyPr/>
          <a:lstStyle/>
          <a:p>
            <a:pPr>
              <a:buFont typeface="Wingdings" panose="05000000000000000000" pitchFamily="2" charset="2"/>
              <a:buChar char="Ø"/>
            </a:pPr>
            <a:r>
              <a:rPr lang="en-US" dirty="0"/>
              <a:t>The Service Discovery mechanism helps us know where each instance is located. </a:t>
            </a:r>
          </a:p>
          <a:p>
            <a:pPr>
              <a:buFont typeface="Wingdings" panose="05000000000000000000" pitchFamily="2" charset="2"/>
              <a:buChar char="Ø"/>
            </a:pPr>
            <a:r>
              <a:rPr lang="en-US" dirty="0"/>
              <a:t>A Service Discovery component acts as a registry in which the addresses of all instances are tracked. </a:t>
            </a:r>
          </a:p>
          <a:p>
            <a:pPr>
              <a:buFont typeface="Wingdings" panose="05000000000000000000" pitchFamily="2" charset="2"/>
              <a:buChar char="Ø"/>
            </a:pPr>
            <a:r>
              <a:rPr lang="en-US" dirty="0"/>
              <a:t>The instances have dynamically assigned network paths. </a:t>
            </a:r>
          </a:p>
          <a:p>
            <a:pPr>
              <a:buFont typeface="Wingdings" panose="05000000000000000000" pitchFamily="2" charset="2"/>
              <a:buChar char="Ø"/>
            </a:pPr>
            <a:r>
              <a:rPr lang="en-US" dirty="0"/>
              <a:t>Consequently, if a client wants to make a request to a service, it must use a Service Discovery mechanism.</a:t>
            </a:r>
            <a:endParaRPr lang="en-IN" dirty="0"/>
          </a:p>
        </p:txBody>
      </p:sp>
    </p:spTree>
    <p:extLst>
      <p:ext uri="{BB962C8B-B14F-4D97-AF65-F5344CB8AC3E}">
        <p14:creationId xmlns:p14="http://schemas.microsoft.com/office/powerpoint/2010/main" val="1151299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F8B9-95F4-34EE-BCF1-6A7CD69ADC5C}"/>
              </a:ext>
            </a:extLst>
          </p:cNvPr>
          <p:cNvSpPr>
            <a:spLocks noGrp="1"/>
          </p:cNvSpPr>
          <p:nvPr>
            <p:ph type="title"/>
          </p:nvPr>
        </p:nvSpPr>
        <p:spPr/>
        <p:txBody>
          <a:bodyPr/>
          <a:lstStyle/>
          <a:p>
            <a:r>
              <a:rPr lang="en-US" dirty="0"/>
              <a:t>Here's how the Bulkhead Pattern is implemented in this scenario:</a:t>
            </a:r>
            <a:endParaRPr lang="en-IN" dirty="0"/>
          </a:p>
        </p:txBody>
      </p:sp>
      <p:sp>
        <p:nvSpPr>
          <p:cNvPr id="3" name="Content Placeholder 2">
            <a:extLst>
              <a:ext uri="{FF2B5EF4-FFF2-40B4-BE49-F238E27FC236}">
                <a16:creationId xmlns:a16="http://schemas.microsoft.com/office/drawing/2014/main" id="{BDCCCE90-6D5A-72A6-35BD-0570CAC2160B}"/>
              </a:ext>
            </a:extLst>
          </p:cNvPr>
          <p:cNvSpPr>
            <a:spLocks noGrp="1"/>
          </p:cNvSpPr>
          <p:nvPr>
            <p:ph idx="1"/>
          </p:nvPr>
        </p:nvSpPr>
        <p:spPr/>
        <p:txBody>
          <a:bodyPr/>
          <a:lstStyle/>
          <a:p>
            <a:pPr>
              <a:buFont typeface="Wingdings" panose="05000000000000000000" pitchFamily="2" charset="2"/>
              <a:buChar char="Ø"/>
            </a:pPr>
            <a:r>
              <a:rPr lang="en-US" dirty="0"/>
              <a:t>Fault Isolation: If a failure occurs in one thread pool (e.g., a task throws an exception), it remains contained within that thread pool and does not affect the operation of the other thread pool. For example, if a background processing task encounters an error, it does not impact the handling of user-facing requests.</a:t>
            </a:r>
          </a:p>
          <a:p>
            <a:pPr>
              <a:buFont typeface="Wingdings" panose="05000000000000000000" pitchFamily="2" charset="2"/>
              <a:buChar char="Ø"/>
            </a:pPr>
            <a:r>
              <a:rPr lang="en-US" dirty="0"/>
              <a:t>Resource Management: Each thread pool is allocated a specific number of threads and resources based on the expected workload and resource requirements. This ensures that failures or heavy loads in one thread pool do not exhaust resources needed by the other thread pool, preventing resource contention and performance degradation.</a:t>
            </a:r>
          </a:p>
          <a:p>
            <a:pPr>
              <a:buFont typeface="Wingdings" panose="05000000000000000000" pitchFamily="2" charset="2"/>
              <a:buChar char="Ø"/>
            </a:pPr>
            <a:r>
              <a:rPr lang="en-US" dirty="0"/>
              <a:t>Scalability: The thread pools can be scaled independently based on workload demands or resource availability. For example, if the background processing tasks require more resources due to increased workload, the size of the background processing thread pool can be dynamically adjusted without affecting the user-facing request handling.</a:t>
            </a:r>
            <a:endParaRPr lang="en-IN" dirty="0"/>
          </a:p>
        </p:txBody>
      </p:sp>
    </p:spTree>
    <p:extLst>
      <p:ext uri="{BB962C8B-B14F-4D97-AF65-F5344CB8AC3E}">
        <p14:creationId xmlns:p14="http://schemas.microsoft.com/office/powerpoint/2010/main" val="3946470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00037-B452-0E1E-3BBB-F7A78FDC9266}"/>
              </a:ext>
            </a:extLst>
          </p:cNvPr>
          <p:cNvSpPr>
            <a:spLocks noGrp="1"/>
          </p:cNvSpPr>
          <p:nvPr>
            <p:ph type="title"/>
          </p:nvPr>
        </p:nvSpPr>
        <p:spPr/>
        <p:txBody>
          <a:bodyPr/>
          <a:lstStyle/>
          <a:p>
            <a:r>
              <a:rPr lang="en-US" dirty="0"/>
              <a:t>Types of Bulkheads in Software Systems</a:t>
            </a:r>
            <a:endParaRPr lang="en-IN" dirty="0"/>
          </a:p>
        </p:txBody>
      </p:sp>
      <p:sp>
        <p:nvSpPr>
          <p:cNvPr id="3" name="Content Placeholder 2">
            <a:extLst>
              <a:ext uri="{FF2B5EF4-FFF2-40B4-BE49-F238E27FC236}">
                <a16:creationId xmlns:a16="http://schemas.microsoft.com/office/drawing/2014/main" id="{7FF50AAA-57FB-2748-2843-45E142B924DA}"/>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Thread Pool Bulkhead</a:t>
            </a:r>
          </a:p>
          <a:p>
            <a:r>
              <a:rPr lang="en-US" dirty="0"/>
              <a:t>In multithreaded applications, a thread pool bulkhead involves allocating separate thread pools for different types of tasks or operations. For example, user-facing requests may be processed by one thread pool, while background processing tasks are handled by another.</a:t>
            </a:r>
          </a:p>
          <a:p>
            <a:r>
              <a:rPr lang="en-US" dirty="0"/>
              <a:t>This isolation prevents resource contention and ensures that failures or performance issues in one thread pool do not affect the operation of others.</a:t>
            </a:r>
          </a:p>
          <a:p>
            <a:pPr>
              <a:buFont typeface="Wingdings" panose="05000000000000000000" pitchFamily="2" charset="2"/>
              <a:buChar char="Ø"/>
            </a:pPr>
            <a:r>
              <a:rPr lang="en-US" dirty="0"/>
              <a:t>Service Bulkhead</a:t>
            </a:r>
          </a:p>
          <a:p>
            <a:r>
              <a:rPr lang="en-US" dirty="0"/>
              <a:t>In distributed systems, a service bulkhead involves isolating services or microservices from one another to prevent cascading failures.</a:t>
            </a:r>
          </a:p>
          <a:p>
            <a:r>
              <a:rPr lang="en-US" dirty="0"/>
              <a:t>Each service operates independently and has its own resources and dependencies. This isolation helps contain faults within individual services and prevents failures from propagating across the entire system.</a:t>
            </a:r>
            <a:endParaRPr lang="en-IN" dirty="0"/>
          </a:p>
        </p:txBody>
      </p:sp>
    </p:spTree>
    <p:extLst>
      <p:ext uri="{BB962C8B-B14F-4D97-AF65-F5344CB8AC3E}">
        <p14:creationId xmlns:p14="http://schemas.microsoft.com/office/powerpoint/2010/main" val="3653556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94A52-5B48-0065-9963-59DDC32FDAB0}"/>
              </a:ext>
            </a:extLst>
          </p:cNvPr>
          <p:cNvSpPr>
            <a:spLocks noGrp="1"/>
          </p:cNvSpPr>
          <p:nvPr>
            <p:ph type="title"/>
          </p:nvPr>
        </p:nvSpPr>
        <p:spPr/>
        <p:txBody>
          <a:bodyPr/>
          <a:lstStyle/>
          <a:p>
            <a:r>
              <a:rPr lang="en-US" dirty="0"/>
              <a:t>Types of Bulkheads in Software Systems</a:t>
            </a:r>
            <a:endParaRPr lang="en-IN" dirty="0"/>
          </a:p>
        </p:txBody>
      </p:sp>
      <p:sp>
        <p:nvSpPr>
          <p:cNvPr id="3" name="Content Placeholder 2">
            <a:extLst>
              <a:ext uri="{FF2B5EF4-FFF2-40B4-BE49-F238E27FC236}">
                <a16:creationId xmlns:a16="http://schemas.microsoft.com/office/drawing/2014/main" id="{572DD68C-F502-7CF5-764C-BE8E3C2BBF79}"/>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Database Bulkhead</a:t>
            </a:r>
          </a:p>
          <a:p>
            <a:r>
              <a:rPr lang="en-US" dirty="0"/>
              <a:t>In database-intensive applications, a database bulkhead involves partitioning databases or database connections to isolate different types of data or workload. For example, read-heavy and write-heavy operations may be directed to separate database instances or partitions.</a:t>
            </a:r>
          </a:p>
          <a:p>
            <a:r>
              <a:rPr lang="en-US" dirty="0"/>
              <a:t>This isolation prevents performance bottlenecks and ensures that failures or slowdowns in one database do not impact other database operations.</a:t>
            </a:r>
          </a:p>
          <a:p>
            <a:pPr>
              <a:buFont typeface="Wingdings" panose="05000000000000000000" pitchFamily="2" charset="2"/>
              <a:buChar char="Ø"/>
            </a:pPr>
            <a:r>
              <a:rPr lang="en-US" dirty="0"/>
              <a:t>Network Bulkhead</a:t>
            </a:r>
          </a:p>
          <a:p>
            <a:r>
              <a:rPr lang="en-US" dirty="0"/>
              <a:t>In networked applications, a network bulkhead involves segregating network traffic or communication channels to isolate different types of data or services.</a:t>
            </a:r>
          </a:p>
          <a:p>
            <a:r>
              <a:rPr lang="en-US" dirty="0"/>
              <a:t>For example, high-priority traffic may be routed through dedicated network paths, while low-priority traffic is routed through separate paths. This isolation helps prioritize critical traffic and prevent congestion or failures from affecting other network activities.</a:t>
            </a:r>
            <a:endParaRPr lang="en-IN" dirty="0"/>
          </a:p>
        </p:txBody>
      </p:sp>
    </p:spTree>
    <p:extLst>
      <p:ext uri="{BB962C8B-B14F-4D97-AF65-F5344CB8AC3E}">
        <p14:creationId xmlns:p14="http://schemas.microsoft.com/office/powerpoint/2010/main" val="3744220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3C764-76E1-7029-9753-A2A12F763C4F}"/>
              </a:ext>
            </a:extLst>
          </p:cNvPr>
          <p:cNvSpPr>
            <a:spLocks noGrp="1"/>
          </p:cNvSpPr>
          <p:nvPr>
            <p:ph type="title"/>
          </p:nvPr>
        </p:nvSpPr>
        <p:spPr/>
        <p:txBody>
          <a:bodyPr/>
          <a:lstStyle/>
          <a:p>
            <a:r>
              <a:rPr lang="en-US" dirty="0"/>
              <a:t>Types of Bulkheads in Software Systems</a:t>
            </a:r>
            <a:endParaRPr lang="en-IN" dirty="0"/>
          </a:p>
        </p:txBody>
      </p:sp>
      <p:sp>
        <p:nvSpPr>
          <p:cNvPr id="3" name="Content Placeholder 2">
            <a:extLst>
              <a:ext uri="{FF2B5EF4-FFF2-40B4-BE49-F238E27FC236}">
                <a16:creationId xmlns:a16="http://schemas.microsoft.com/office/drawing/2014/main" id="{74EA9864-14C9-AA19-37B9-96E174C2E3EB}"/>
              </a:ext>
            </a:extLst>
          </p:cNvPr>
          <p:cNvSpPr>
            <a:spLocks noGrp="1"/>
          </p:cNvSpPr>
          <p:nvPr>
            <p:ph idx="1"/>
          </p:nvPr>
        </p:nvSpPr>
        <p:spPr/>
        <p:txBody>
          <a:bodyPr/>
          <a:lstStyle/>
          <a:p>
            <a:pPr>
              <a:buFont typeface="Wingdings" panose="05000000000000000000" pitchFamily="2" charset="2"/>
              <a:buChar char="Ø"/>
            </a:pPr>
            <a:r>
              <a:rPr lang="en-US" dirty="0"/>
              <a:t>Process Bulkhead</a:t>
            </a:r>
          </a:p>
          <a:p>
            <a:r>
              <a:rPr lang="en-US" dirty="0"/>
              <a:t>In process-based architectures, a process bulkhead involves running separate processes or containers to isolate different components or services.</a:t>
            </a:r>
          </a:p>
          <a:p>
            <a:r>
              <a:rPr lang="en-US" dirty="0"/>
              <a:t>Each process operates within its own runtime environment and has its own resources and dependencies. This isolation helps contain faults within individual processes and prevents failures from affecting other parts of the system.</a:t>
            </a:r>
          </a:p>
          <a:p>
            <a:pPr>
              <a:buFont typeface="Wingdings" panose="05000000000000000000" pitchFamily="2" charset="2"/>
              <a:buChar char="Ø"/>
            </a:pPr>
            <a:r>
              <a:rPr lang="en-US" dirty="0"/>
              <a:t>Resource Bulkhead</a:t>
            </a:r>
          </a:p>
          <a:p>
            <a:r>
              <a:rPr lang="en-US" dirty="0"/>
              <a:t>In resource-intensive applications, a resource bulkhead involves partitioning resources such as CPU, memory, or storage to prevent overutilization and ensure fair resource allocation.</a:t>
            </a:r>
          </a:p>
          <a:p>
            <a:r>
              <a:rPr lang="en-US" dirty="0"/>
              <a:t>For example, CPU cores may be assigned to specific tasks or services to prevent one task from monopolizing resources and starving others.</a:t>
            </a:r>
            <a:endParaRPr lang="en-IN" dirty="0"/>
          </a:p>
        </p:txBody>
      </p:sp>
    </p:spTree>
    <p:extLst>
      <p:ext uri="{BB962C8B-B14F-4D97-AF65-F5344CB8AC3E}">
        <p14:creationId xmlns:p14="http://schemas.microsoft.com/office/powerpoint/2010/main" val="2244256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1AB7-C079-79A2-238A-DC11DF4F4AF8}"/>
              </a:ext>
            </a:extLst>
          </p:cNvPr>
          <p:cNvSpPr>
            <a:spLocks noGrp="1"/>
          </p:cNvSpPr>
          <p:nvPr>
            <p:ph type="title"/>
          </p:nvPr>
        </p:nvSpPr>
        <p:spPr/>
        <p:txBody>
          <a:bodyPr/>
          <a:lstStyle/>
          <a:p>
            <a:r>
              <a:rPr lang="en-US" dirty="0"/>
              <a:t>Design Considerations for Bulkhead Implementation</a:t>
            </a:r>
            <a:endParaRPr lang="en-IN" dirty="0"/>
          </a:p>
        </p:txBody>
      </p:sp>
      <p:sp>
        <p:nvSpPr>
          <p:cNvPr id="3" name="Content Placeholder 2">
            <a:extLst>
              <a:ext uri="{FF2B5EF4-FFF2-40B4-BE49-F238E27FC236}">
                <a16:creationId xmlns:a16="http://schemas.microsoft.com/office/drawing/2014/main" id="{8F951928-8433-2FCE-58C9-4D0A897B4B16}"/>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Identify Components for Bulkheading:</a:t>
            </a:r>
          </a:p>
          <a:p>
            <a:r>
              <a:rPr lang="en-US" dirty="0"/>
              <a:t>Determine which components or resources within the system should be isolated using the Bulkhead Pattern.</a:t>
            </a:r>
          </a:p>
          <a:p>
            <a:r>
              <a:rPr lang="en-US" dirty="0"/>
              <a:t>This may include services, processes, databases, thread pools, or network communication channels.</a:t>
            </a:r>
          </a:p>
          <a:p>
            <a:r>
              <a:rPr lang="en-US" dirty="0"/>
              <a:t>Consider factors such as fault tolerance requirements, performance characteristics, and dependencies between components.</a:t>
            </a:r>
          </a:p>
          <a:p>
            <a:pPr>
              <a:buFont typeface="Wingdings" panose="05000000000000000000" pitchFamily="2" charset="2"/>
              <a:buChar char="Ø"/>
            </a:pPr>
            <a:r>
              <a:rPr lang="en-US" dirty="0"/>
              <a:t>Define Boundaries and Interfaces:</a:t>
            </a:r>
          </a:p>
          <a:p>
            <a:r>
              <a:rPr lang="en-US" dirty="0"/>
              <a:t>Clearly define the boundaries and interfaces between bulkheads to establish isolation and communication protocols.</a:t>
            </a:r>
          </a:p>
          <a:p>
            <a:r>
              <a:rPr lang="en-US" dirty="0"/>
              <a:t>Determine how data, requests, or resources will flow between bulkheads and enforce separation to prevent interference or dependency between isolated components.</a:t>
            </a:r>
            <a:endParaRPr lang="en-IN" dirty="0"/>
          </a:p>
        </p:txBody>
      </p:sp>
    </p:spTree>
    <p:extLst>
      <p:ext uri="{BB962C8B-B14F-4D97-AF65-F5344CB8AC3E}">
        <p14:creationId xmlns:p14="http://schemas.microsoft.com/office/powerpoint/2010/main" val="322950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36C5-26D1-EC7E-8956-888A317C958C}"/>
              </a:ext>
            </a:extLst>
          </p:cNvPr>
          <p:cNvSpPr>
            <a:spLocks noGrp="1"/>
          </p:cNvSpPr>
          <p:nvPr>
            <p:ph type="title"/>
          </p:nvPr>
        </p:nvSpPr>
        <p:spPr/>
        <p:txBody>
          <a:bodyPr/>
          <a:lstStyle/>
          <a:p>
            <a:r>
              <a:rPr lang="en-US" dirty="0"/>
              <a:t>Design Considerations for Bulkhead Implementation</a:t>
            </a:r>
            <a:endParaRPr lang="en-IN" dirty="0"/>
          </a:p>
        </p:txBody>
      </p:sp>
      <p:sp>
        <p:nvSpPr>
          <p:cNvPr id="3" name="Content Placeholder 2">
            <a:extLst>
              <a:ext uri="{FF2B5EF4-FFF2-40B4-BE49-F238E27FC236}">
                <a16:creationId xmlns:a16="http://schemas.microsoft.com/office/drawing/2014/main" id="{F93E9E68-CDAE-2F68-777A-E6A94FB2A696}"/>
              </a:ext>
            </a:extLst>
          </p:cNvPr>
          <p:cNvSpPr>
            <a:spLocks noGrp="1"/>
          </p:cNvSpPr>
          <p:nvPr>
            <p:ph idx="1"/>
          </p:nvPr>
        </p:nvSpPr>
        <p:spPr/>
        <p:txBody>
          <a:bodyPr/>
          <a:lstStyle/>
          <a:p>
            <a:pPr>
              <a:buFont typeface="Wingdings" panose="05000000000000000000" pitchFamily="2" charset="2"/>
              <a:buChar char="Ø"/>
            </a:pPr>
            <a:r>
              <a:rPr lang="en-US" dirty="0"/>
              <a:t>Allocate Resources Appropriately:</a:t>
            </a:r>
          </a:p>
          <a:p>
            <a:r>
              <a:rPr lang="en-US" dirty="0"/>
              <a:t>Allocate resources (such as threads, memory, CPU, database connections) to each bulkhead based on its workload, performance requirements, and fault tolerance objectives.</a:t>
            </a:r>
          </a:p>
          <a:p>
            <a:r>
              <a:rPr lang="en-US" dirty="0"/>
              <a:t>Ensure that each bulkhead has sufficient resources to operate effectively without impacting the performance or stability of other bulkheads.</a:t>
            </a:r>
          </a:p>
          <a:p>
            <a:pPr>
              <a:buFont typeface="Wingdings" panose="05000000000000000000" pitchFamily="2" charset="2"/>
              <a:buChar char="Ø"/>
            </a:pPr>
            <a:r>
              <a:rPr lang="en-US" dirty="0"/>
              <a:t>Monitor and Manage Resource Usage:</a:t>
            </a:r>
          </a:p>
          <a:p>
            <a:r>
              <a:rPr lang="en-US" dirty="0"/>
              <a:t>Implement monitoring and management mechanisms to track resource usage and detect anomalies or overloads within bulkheads.</a:t>
            </a:r>
          </a:p>
          <a:p>
            <a:r>
              <a:rPr lang="en-US" dirty="0"/>
              <a:t>Use metrics, logs, and alerts to identify resource contention, bottlenecks, or failures, and take appropriate actions to rebalance resources or mitigate issues.</a:t>
            </a:r>
            <a:endParaRPr lang="en-IN" dirty="0"/>
          </a:p>
        </p:txBody>
      </p:sp>
    </p:spTree>
    <p:extLst>
      <p:ext uri="{BB962C8B-B14F-4D97-AF65-F5344CB8AC3E}">
        <p14:creationId xmlns:p14="http://schemas.microsoft.com/office/powerpoint/2010/main" val="1375564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CD2E-02DB-0F9A-6E4B-B4382CD05143}"/>
              </a:ext>
            </a:extLst>
          </p:cNvPr>
          <p:cNvSpPr>
            <a:spLocks noGrp="1"/>
          </p:cNvSpPr>
          <p:nvPr>
            <p:ph type="title"/>
          </p:nvPr>
        </p:nvSpPr>
        <p:spPr/>
        <p:txBody>
          <a:bodyPr/>
          <a:lstStyle/>
          <a:p>
            <a:r>
              <a:rPr lang="en-US" dirty="0"/>
              <a:t>Design Considerations for Bulkhead Implementation</a:t>
            </a:r>
            <a:endParaRPr lang="en-IN" dirty="0"/>
          </a:p>
        </p:txBody>
      </p:sp>
      <p:sp>
        <p:nvSpPr>
          <p:cNvPr id="3" name="Content Placeholder 2">
            <a:extLst>
              <a:ext uri="{FF2B5EF4-FFF2-40B4-BE49-F238E27FC236}">
                <a16:creationId xmlns:a16="http://schemas.microsoft.com/office/drawing/2014/main" id="{FC230746-54DE-1B35-75D7-9F254E278E92}"/>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Implement Fault Handling and Recovery:</a:t>
            </a:r>
          </a:p>
          <a:p>
            <a:r>
              <a:rPr lang="en-US" dirty="0"/>
              <a:t>Develop fault handling and recovery strategies to manage failures or errors within bulkheads.</a:t>
            </a:r>
          </a:p>
          <a:p>
            <a:r>
              <a:rPr lang="en-US" dirty="0"/>
              <a:t>Implement mechanisms such as circuit breakers, retries, timeouts, and fallbacks to handle exceptions gracefully and prevent cascading failures.</a:t>
            </a:r>
          </a:p>
          <a:p>
            <a:r>
              <a:rPr lang="en-US" dirty="0"/>
              <a:t>Design recovery procedures to restore bulkheads to a stable state after failure.</a:t>
            </a:r>
          </a:p>
          <a:p>
            <a:pPr>
              <a:buFont typeface="Wingdings" panose="05000000000000000000" pitchFamily="2" charset="2"/>
              <a:buChar char="Ø"/>
            </a:pPr>
            <a:r>
              <a:rPr lang="en-US" dirty="0"/>
              <a:t>Consider Scalability and Performance:</a:t>
            </a:r>
          </a:p>
          <a:p>
            <a:r>
              <a:rPr lang="en-US" dirty="0"/>
              <a:t>Design bulkheads to scale effectively in response to changing workload demands or resource requirements.</a:t>
            </a:r>
          </a:p>
          <a:p>
            <a:r>
              <a:rPr lang="en-US" dirty="0"/>
              <a:t>Implement scalability mechanisms such as dynamic resizing, load balancing, and horizontal scaling to accommodate fluctuations in workload and ensure optimal performance across bulkheads.</a:t>
            </a:r>
            <a:endParaRPr lang="en-IN" dirty="0"/>
          </a:p>
        </p:txBody>
      </p:sp>
    </p:spTree>
    <p:extLst>
      <p:ext uri="{BB962C8B-B14F-4D97-AF65-F5344CB8AC3E}">
        <p14:creationId xmlns:p14="http://schemas.microsoft.com/office/powerpoint/2010/main" val="830973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CFC9-E435-7AC0-C878-60E34CF55FAE}"/>
              </a:ext>
            </a:extLst>
          </p:cNvPr>
          <p:cNvSpPr>
            <a:spLocks noGrp="1"/>
          </p:cNvSpPr>
          <p:nvPr>
            <p:ph type="title"/>
          </p:nvPr>
        </p:nvSpPr>
        <p:spPr/>
        <p:txBody>
          <a:bodyPr/>
          <a:lstStyle/>
          <a:p>
            <a:r>
              <a:rPr lang="en-IN" dirty="0"/>
              <a:t>Challenges of Bulkhead Implementation</a:t>
            </a:r>
          </a:p>
        </p:txBody>
      </p:sp>
      <p:sp>
        <p:nvSpPr>
          <p:cNvPr id="3" name="Content Placeholder 2">
            <a:extLst>
              <a:ext uri="{FF2B5EF4-FFF2-40B4-BE49-F238E27FC236}">
                <a16:creationId xmlns:a16="http://schemas.microsoft.com/office/drawing/2014/main" id="{C38FA057-36E9-970A-9C11-8CB39AE963F3}"/>
              </a:ext>
            </a:extLst>
          </p:cNvPr>
          <p:cNvSpPr>
            <a:spLocks noGrp="1"/>
          </p:cNvSpPr>
          <p:nvPr>
            <p:ph idx="1"/>
          </p:nvPr>
        </p:nvSpPr>
        <p:spPr/>
        <p:txBody>
          <a:bodyPr/>
          <a:lstStyle/>
          <a:p>
            <a:pPr>
              <a:buFont typeface="Wingdings" panose="05000000000000000000" pitchFamily="2" charset="2"/>
              <a:buChar char="Ø"/>
            </a:pPr>
            <a:r>
              <a:rPr lang="en-US" dirty="0"/>
              <a:t>Complexity:</a:t>
            </a:r>
          </a:p>
          <a:p>
            <a:r>
              <a:rPr lang="en-US" dirty="0"/>
              <a:t>Designing and implementing bulkheads can introduce complexity to the system architecture, especially in distributed or microservices-based systems.</a:t>
            </a:r>
          </a:p>
          <a:p>
            <a:r>
              <a:rPr lang="en-US" dirty="0"/>
              <a:t>Managing interactions, dependencies, and communication between bulkheads requires careful coordination and may increase development and maintenance overhead.</a:t>
            </a:r>
          </a:p>
          <a:p>
            <a:pPr>
              <a:buFont typeface="Wingdings" panose="05000000000000000000" pitchFamily="2" charset="2"/>
              <a:buChar char="Ø"/>
            </a:pPr>
            <a:r>
              <a:rPr lang="en-US" dirty="0"/>
              <a:t>Resource Management:</a:t>
            </a:r>
          </a:p>
          <a:p>
            <a:r>
              <a:rPr lang="en-US" dirty="0"/>
              <a:t>Allocating and managing resources (such as threads, memory, CPU, database connections) for each bulkhead can be challenging, particularly in dynamic or heterogeneous environments.</a:t>
            </a:r>
          </a:p>
          <a:p>
            <a:r>
              <a:rPr lang="en-US" dirty="0"/>
              <a:t>Balancing resource usage, preventing resource contention, and optimizing resource allocation across bulkheads requires sophisticated monitoring and management mechanisms.</a:t>
            </a:r>
            <a:endParaRPr lang="en-IN" dirty="0"/>
          </a:p>
        </p:txBody>
      </p:sp>
    </p:spTree>
    <p:extLst>
      <p:ext uri="{BB962C8B-B14F-4D97-AF65-F5344CB8AC3E}">
        <p14:creationId xmlns:p14="http://schemas.microsoft.com/office/powerpoint/2010/main" val="1476196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56A4-185A-1277-E9B2-8A338EDAB884}"/>
              </a:ext>
            </a:extLst>
          </p:cNvPr>
          <p:cNvSpPr>
            <a:spLocks noGrp="1"/>
          </p:cNvSpPr>
          <p:nvPr>
            <p:ph type="title"/>
          </p:nvPr>
        </p:nvSpPr>
        <p:spPr/>
        <p:txBody>
          <a:bodyPr/>
          <a:lstStyle/>
          <a:p>
            <a:r>
              <a:rPr lang="en-IN" dirty="0"/>
              <a:t>Challenges of Bulkhead Implementation</a:t>
            </a:r>
          </a:p>
        </p:txBody>
      </p:sp>
      <p:sp>
        <p:nvSpPr>
          <p:cNvPr id="3" name="Content Placeholder 2">
            <a:extLst>
              <a:ext uri="{FF2B5EF4-FFF2-40B4-BE49-F238E27FC236}">
                <a16:creationId xmlns:a16="http://schemas.microsoft.com/office/drawing/2014/main" id="{D96C22E0-3030-5F63-AABA-DB95F66065E2}"/>
              </a:ext>
            </a:extLst>
          </p:cNvPr>
          <p:cNvSpPr>
            <a:spLocks noGrp="1"/>
          </p:cNvSpPr>
          <p:nvPr>
            <p:ph idx="1"/>
          </p:nvPr>
        </p:nvSpPr>
        <p:spPr/>
        <p:txBody>
          <a:bodyPr/>
          <a:lstStyle/>
          <a:p>
            <a:pPr>
              <a:buFont typeface="Wingdings" panose="05000000000000000000" pitchFamily="2" charset="2"/>
              <a:buChar char="Ø"/>
            </a:pPr>
            <a:r>
              <a:rPr lang="en-US" dirty="0"/>
              <a:t>Overhead and Latency:</a:t>
            </a:r>
          </a:p>
          <a:p>
            <a:r>
              <a:rPr lang="en-US" dirty="0"/>
              <a:t>Introducing bulkheads may incur additional overhead and latency due to the overhead of isolation mechanisms, communication between bulkheads, and coordination of resources.</a:t>
            </a:r>
          </a:p>
          <a:p>
            <a:r>
              <a:rPr lang="en-US" dirty="0"/>
              <a:t>Minimizing overhead while maintaining effective isolation and fault tolerance is a delicate balancing act that requires careful optimization and tuning.</a:t>
            </a:r>
          </a:p>
          <a:p>
            <a:pPr>
              <a:buFont typeface="Wingdings" panose="05000000000000000000" pitchFamily="2" charset="2"/>
              <a:buChar char="Ø"/>
            </a:pPr>
            <a:r>
              <a:rPr lang="en-US" dirty="0"/>
              <a:t>Synchronization and Consistency:</a:t>
            </a:r>
          </a:p>
          <a:p>
            <a:r>
              <a:rPr lang="en-US" dirty="0"/>
              <a:t>Ensuring synchronization and consistency between bulkheads, especially in distributed systems, can be challenging.</a:t>
            </a:r>
          </a:p>
          <a:p>
            <a:r>
              <a:rPr lang="en-US" dirty="0"/>
              <a:t>Coordinating concurrent access to shared resources, maintaining data consistency across bulkheads, and handling distributed transactions require robust synchronization mechanisms and may introduce performance bottlenecks.</a:t>
            </a:r>
            <a:endParaRPr lang="en-IN" dirty="0"/>
          </a:p>
        </p:txBody>
      </p:sp>
    </p:spTree>
    <p:extLst>
      <p:ext uri="{BB962C8B-B14F-4D97-AF65-F5344CB8AC3E}">
        <p14:creationId xmlns:p14="http://schemas.microsoft.com/office/powerpoint/2010/main" val="2815148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582D8-00CF-85DC-415C-742FDAEBEEAC}"/>
              </a:ext>
            </a:extLst>
          </p:cNvPr>
          <p:cNvSpPr>
            <a:spLocks noGrp="1"/>
          </p:cNvSpPr>
          <p:nvPr>
            <p:ph type="title"/>
          </p:nvPr>
        </p:nvSpPr>
        <p:spPr/>
        <p:txBody>
          <a:bodyPr/>
          <a:lstStyle/>
          <a:p>
            <a:r>
              <a:rPr lang="en-IN" dirty="0"/>
              <a:t>Challenges of Bulkhead Implementation</a:t>
            </a:r>
          </a:p>
        </p:txBody>
      </p:sp>
      <p:sp>
        <p:nvSpPr>
          <p:cNvPr id="3" name="Content Placeholder 2">
            <a:extLst>
              <a:ext uri="{FF2B5EF4-FFF2-40B4-BE49-F238E27FC236}">
                <a16:creationId xmlns:a16="http://schemas.microsoft.com/office/drawing/2014/main" id="{4E164F1E-E6E1-9A72-F917-FFC346569EB7}"/>
              </a:ext>
            </a:extLst>
          </p:cNvPr>
          <p:cNvSpPr>
            <a:spLocks noGrp="1"/>
          </p:cNvSpPr>
          <p:nvPr>
            <p:ph idx="1"/>
          </p:nvPr>
        </p:nvSpPr>
        <p:spPr/>
        <p:txBody>
          <a:bodyPr/>
          <a:lstStyle/>
          <a:p>
            <a:r>
              <a:rPr lang="en-US" dirty="0"/>
              <a:t>Scalability and Elasticity:</a:t>
            </a:r>
          </a:p>
          <a:p>
            <a:r>
              <a:rPr lang="en-US" dirty="0"/>
              <a:t>Scaling bulkheads dynamically to accommodate changing workload demands or resource requirements can be complex, particularly in environments with heterogeneous or distributed infrastructure.</a:t>
            </a:r>
          </a:p>
          <a:p>
            <a:pPr>
              <a:buFont typeface="Wingdings" panose="05000000000000000000" pitchFamily="2" charset="2"/>
              <a:buChar char="Ø"/>
            </a:pPr>
            <a:r>
              <a:rPr lang="en-US" dirty="0"/>
              <a:t>Implementing scalable and elastic architectures that can automatically adjust resource allocation and rebalance workloads across bulkheads is a significant challenge.</a:t>
            </a:r>
            <a:endParaRPr lang="en-IN" dirty="0"/>
          </a:p>
        </p:txBody>
      </p:sp>
    </p:spTree>
    <p:extLst>
      <p:ext uri="{BB962C8B-B14F-4D97-AF65-F5344CB8AC3E}">
        <p14:creationId xmlns:p14="http://schemas.microsoft.com/office/powerpoint/2010/main" val="2410969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6BF5-9726-7B4B-FD33-AB34C593340E}"/>
              </a:ext>
            </a:extLst>
          </p:cNvPr>
          <p:cNvSpPr>
            <a:spLocks noGrp="1"/>
          </p:cNvSpPr>
          <p:nvPr>
            <p:ph type="title"/>
          </p:nvPr>
        </p:nvSpPr>
        <p:spPr>
          <a:xfrm>
            <a:off x="540488" y="354492"/>
            <a:ext cx="10515600" cy="1325563"/>
          </a:xfrm>
        </p:spPr>
        <p:txBody>
          <a:bodyPr>
            <a:normAutofit fontScale="90000"/>
          </a:bodyPr>
          <a:lstStyle/>
          <a:p>
            <a:r>
              <a:rPr lang="en-US" dirty="0"/>
              <a:t>The Need for Service Discovery</a:t>
            </a:r>
            <a:br>
              <a:rPr lang="en-US" b="1" dirty="0"/>
            </a:br>
            <a:endParaRPr lang="en-IN" dirty="0"/>
          </a:p>
        </p:txBody>
      </p:sp>
      <p:sp>
        <p:nvSpPr>
          <p:cNvPr id="3" name="Content Placeholder 2">
            <a:extLst>
              <a:ext uri="{FF2B5EF4-FFF2-40B4-BE49-F238E27FC236}">
                <a16:creationId xmlns:a16="http://schemas.microsoft.com/office/drawing/2014/main" id="{8847C110-33FD-2BD4-D684-47F32EBDF2A2}"/>
              </a:ext>
            </a:extLst>
          </p:cNvPr>
          <p:cNvSpPr>
            <a:spLocks noGrp="1"/>
          </p:cNvSpPr>
          <p:nvPr>
            <p:ph idx="1"/>
          </p:nvPr>
        </p:nvSpPr>
        <p:spPr>
          <a:xfrm>
            <a:off x="838200" y="1743740"/>
            <a:ext cx="10515600" cy="4433223"/>
          </a:xfrm>
        </p:spPr>
        <p:txBody>
          <a:bodyPr/>
          <a:lstStyle/>
          <a:p>
            <a:r>
              <a:rPr lang="en-US" dirty="0"/>
              <a:t>Dynamically determining the location of an application service isn’t a trivial matter.</a:t>
            </a:r>
          </a:p>
          <a:p>
            <a:r>
              <a:rPr lang="en-US" dirty="0"/>
              <a:t> Things become more complicated when we consider an environment where we’re constantly destroying and distributing new instances of services.</a:t>
            </a:r>
          </a:p>
          <a:p>
            <a:r>
              <a:rPr lang="en-US" dirty="0"/>
              <a:t> This may well be the case for a cloud-based application that’s continuously changing due to horizontal autoscaling to meet peak loads, or the release of a new version. </a:t>
            </a:r>
          </a:p>
          <a:p>
            <a:r>
              <a:rPr lang="en-US" dirty="0"/>
              <a:t>Hence, the need for a Service Discovery mechanism.</a:t>
            </a:r>
            <a:endParaRPr lang="en-IN" dirty="0"/>
          </a:p>
        </p:txBody>
      </p:sp>
    </p:spTree>
    <p:extLst>
      <p:ext uri="{BB962C8B-B14F-4D97-AF65-F5344CB8AC3E}">
        <p14:creationId xmlns:p14="http://schemas.microsoft.com/office/powerpoint/2010/main" val="1496394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0CEA39-4F6F-2B9C-FD80-90B6FB5B42D3}"/>
              </a:ext>
            </a:extLst>
          </p:cNvPr>
          <p:cNvSpPr>
            <a:spLocks noGrp="1"/>
          </p:cNvSpPr>
          <p:nvPr>
            <p:ph type="ctrTitle"/>
          </p:nvPr>
        </p:nvSpPr>
        <p:spPr/>
        <p:txBody>
          <a:bodyPr/>
          <a:lstStyle/>
          <a:p>
            <a:r>
              <a:rPr lang="en-IN" dirty="0"/>
              <a:t>Database Per Service</a:t>
            </a:r>
          </a:p>
        </p:txBody>
      </p:sp>
      <p:sp>
        <p:nvSpPr>
          <p:cNvPr id="5" name="Subtitle 4">
            <a:extLst>
              <a:ext uri="{FF2B5EF4-FFF2-40B4-BE49-F238E27FC236}">
                <a16:creationId xmlns:a16="http://schemas.microsoft.com/office/drawing/2014/main" id="{2EC0F3A0-133F-EAE3-29CE-244A86A6AE2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65901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47EC-618D-621F-01C7-ADDC717FBC58}"/>
              </a:ext>
            </a:extLst>
          </p:cNvPr>
          <p:cNvSpPr>
            <a:spLocks noGrp="1"/>
          </p:cNvSpPr>
          <p:nvPr>
            <p:ph type="title"/>
          </p:nvPr>
        </p:nvSpPr>
        <p:spPr/>
        <p:txBody>
          <a:bodyPr/>
          <a:lstStyle/>
          <a:p>
            <a:r>
              <a:rPr lang="en-US" dirty="0"/>
              <a:t>What is Database Per Service Pattern?</a:t>
            </a:r>
            <a:endParaRPr lang="en-IN" dirty="0"/>
          </a:p>
        </p:txBody>
      </p:sp>
      <p:sp>
        <p:nvSpPr>
          <p:cNvPr id="3" name="Content Placeholder 2">
            <a:extLst>
              <a:ext uri="{FF2B5EF4-FFF2-40B4-BE49-F238E27FC236}">
                <a16:creationId xmlns:a16="http://schemas.microsoft.com/office/drawing/2014/main" id="{8D65EDB5-7816-D66B-4649-B796040D3F47}"/>
              </a:ext>
            </a:extLst>
          </p:cNvPr>
          <p:cNvSpPr>
            <a:spLocks noGrp="1"/>
          </p:cNvSpPr>
          <p:nvPr>
            <p:ph idx="1"/>
          </p:nvPr>
        </p:nvSpPr>
        <p:spPr/>
        <p:txBody>
          <a:bodyPr/>
          <a:lstStyle/>
          <a:p>
            <a:r>
              <a:rPr lang="en-US" dirty="0"/>
              <a:t>The Database Per Service Pattern is a design principle in microservices architecture where each microservice is assigned its own exclusive database. This ensures that each service operates independently without relying on a central, shared database. The database can be any type (SQL, NoSQL, etc.) that best suits the needs of the specific microservice.</a:t>
            </a:r>
            <a:endParaRPr lang="en-IN" dirty="0"/>
          </a:p>
        </p:txBody>
      </p:sp>
    </p:spTree>
    <p:extLst>
      <p:ext uri="{BB962C8B-B14F-4D97-AF65-F5344CB8AC3E}">
        <p14:creationId xmlns:p14="http://schemas.microsoft.com/office/powerpoint/2010/main" val="1291627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162A-F74F-9569-6FAF-AAE815D58D93}"/>
              </a:ext>
            </a:extLst>
          </p:cNvPr>
          <p:cNvSpPr>
            <a:spLocks noGrp="1"/>
          </p:cNvSpPr>
          <p:nvPr>
            <p:ph type="title"/>
          </p:nvPr>
        </p:nvSpPr>
        <p:spPr/>
        <p:txBody>
          <a:bodyPr/>
          <a:lstStyle/>
          <a:p>
            <a:r>
              <a:rPr lang="en-US" dirty="0"/>
              <a:t>Key Objectives of Database Per Service Pattern:</a:t>
            </a:r>
            <a:endParaRPr lang="en-IN" dirty="0"/>
          </a:p>
        </p:txBody>
      </p:sp>
      <p:sp>
        <p:nvSpPr>
          <p:cNvPr id="3" name="Content Placeholder 2">
            <a:extLst>
              <a:ext uri="{FF2B5EF4-FFF2-40B4-BE49-F238E27FC236}">
                <a16:creationId xmlns:a16="http://schemas.microsoft.com/office/drawing/2014/main" id="{355B085A-1461-62E9-9744-FDB804489E97}"/>
              </a:ext>
            </a:extLst>
          </p:cNvPr>
          <p:cNvSpPr>
            <a:spLocks noGrp="1"/>
          </p:cNvSpPr>
          <p:nvPr>
            <p:ph idx="1"/>
          </p:nvPr>
        </p:nvSpPr>
        <p:spPr/>
        <p:txBody>
          <a:bodyPr/>
          <a:lstStyle/>
          <a:p>
            <a:r>
              <a:rPr lang="en-US" dirty="0"/>
              <a:t>Independence: Each microservice has a dedicated database, preventing schema changes in one service from impacting others.</a:t>
            </a:r>
          </a:p>
          <a:p>
            <a:r>
              <a:rPr lang="en-US" dirty="0"/>
              <a:t>Encapsulation: Data is fully encapsulated within the microservice, with access provided only through well-defined APIs.</a:t>
            </a:r>
          </a:p>
          <a:p>
            <a:r>
              <a:rPr lang="en-US" dirty="0"/>
              <a:t>Technology Choice: Each service can select the database technology that best fits its needs.</a:t>
            </a:r>
          </a:p>
          <a:p>
            <a:r>
              <a:rPr lang="en-US" dirty="0"/>
              <a:t>Scalability and Performance: Databases can be scaled independently based on each service’s requirements.</a:t>
            </a:r>
          </a:p>
          <a:p>
            <a:r>
              <a:rPr lang="en-US" dirty="0"/>
              <a:t>Resilience and Fault Isolation: Database failures in one service do not affect others, enhancing system resilience.</a:t>
            </a:r>
            <a:endParaRPr lang="en-IN" dirty="0"/>
          </a:p>
        </p:txBody>
      </p:sp>
    </p:spTree>
    <p:extLst>
      <p:ext uri="{BB962C8B-B14F-4D97-AF65-F5344CB8AC3E}">
        <p14:creationId xmlns:p14="http://schemas.microsoft.com/office/powerpoint/2010/main" val="2389123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A8356-BEA8-18BC-A230-BFF9FB6D66EF}"/>
              </a:ext>
            </a:extLst>
          </p:cNvPr>
          <p:cNvSpPr>
            <a:spLocks noGrp="1"/>
          </p:cNvSpPr>
          <p:nvPr>
            <p:ph type="title"/>
          </p:nvPr>
        </p:nvSpPr>
        <p:spPr/>
        <p:txBody>
          <a:bodyPr/>
          <a:lstStyle/>
          <a:p>
            <a:r>
              <a:rPr lang="en-US" dirty="0"/>
              <a:t>Importance of Database Per Service Pattern in Microservices Architecture</a:t>
            </a:r>
            <a:endParaRPr lang="en-IN" dirty="0"/>
          </a:p>
        </p:txBody>
      </p:sp>
      <p:sp>
        <p:nvSpPr>
          <p:cNvPr id="3" name="Content Placeholder 2">
            <a:extLst>
              <a:ext uri="{FF2B5EF4-FFF2-40B4-BE49-F238E27FC236}">
                <a16:creationId xmlns:a16="http://schemas.microsoft.com/office/drawing/2014/main" id="{4F322112-6E95-92E2-A2D5-4D4097289654}"/>
              </a:ext>
            </a:extLst>
          </p:cNvPr>
          <p:cNvSpPr>
            <a:spLocks noGrp="1"/>
          </p:cNvSpPr>
          <p:nvPr>
            <p:ph idx="1"/>
          </p:nvPr>
        </p:nvSpPr>
        <p:spPr/>
        <p:txBody>
          <a:bodyPr/>
          <a:lstStyle/>
          <a:p>
            <a:pPr fontAlgn="base">
              <a:buFont typeface="Wingdings" panose="05000000000000000000" pitchFamily="2" charset="2"/>
              <a:buChar char="Ø"/>
            </a:pPr>
            <a:r>
              <a:rPr lang="en-US" b="1" dirty="0"/>
              <a:t>Loose Coupling and Independent Scaling</a:t>
            </a:r>
          </a:p>
          <a:p>
            <a:pPr fontAlgn="base"/>
            <a:r>
              <a:rPr lang="en-US" dirty="0"/>
              <a:t>The Database Per Service Pattern promotes loose coupling and independent scaling, which are essential in microservices architecture.</a:t>
            </a:r>
          </a:p>
          <a:p>
            <a:pPr fontAlgn="base"/>
            <a:r>
              <a:rPr lang="en-US" b="1" dirty="0"/>
              <a:t>Loose Coupling:</a:t>
            </a:r>
            <a:endParaRPr lang="en-US" dirty="0"/>
          </a:p>
          <a:p>
            <a:pPr lvl="1" fontAlgn="base"/>
            <a:r>
              <a:rPr lang="en-US" b="1" dirty="0"/>
              <a:t>Minimized Dependencies: </a:t>
            </a:r>
            <a:r>
              <a:rPr lang="en-US" dirty="0"/>
              <a:t>Services do not share a common database schema, reducing dependencies and simplifying updates.</a:t>
            </a:r>
          </a:p>
          <a:p>
            <a:pPr lvl="1" fontAlgn="base"/>
            <a:r>
              <a:rPr lang="en-US" b="1" dirty="0"/>
              <a:t>Independent Deployment: </a:t>
            </a:r>
            <a:r>
              <a:rPr lang="en-US" dirty="0"/>
              <a:t>Services can be deployed independently, allowing for separate deployment cycles.</a:t>
            </a:r>
          </a:p>
          <a:p>
            <a:pPr fontAlgn="base"/>
            <a:r>
              <a:rPr lang="en-US" b="1" dirty="0"/>
              <a:t>Independent Scaling:</a:t>
            </a:r>
            <a:endParaRPr lang="en-US" dirty="0"/>
          </a:p>
          <a:p>
            <a:pPr lvl="1" fontAlgn="base"/>
            <a:r>
              <a:rPr lang="en-US" b="1" dirty="0"/>
              <a:t>Tailored Scaling: </a:t>
            </a:r>
            <a:r>
              <a:rPr lang="en-US" dirty="0"/>
              <a:t>Databases can be scaled based on the specific needs of each service.</a:t>
            </a:r>
          </a:p>
          <a:p>
            <a:pPr lvl="1" fontAlgn="base"/>
            <a:r>
              <a:rPr lang="en-US" b="1" dirty="0"/>
              <a:t>Resource Optimization:</a:t>
            </a:r>
            <a:r>
              <a:rPr lang="en-US" dirty="0"/>
              <a:t> Efficient allocation of resources based on service-specific requirements.</a:t>
            </a:r>
          </a:p>
          <a:p>
            <a:endParaRPr lang="en-IN" dirty="0"/>
          </a:p>
        </p:txBody>
      </p:sp>
    </p:spTree>
    <p:extLst>
      <p:ext uri="{BB962C8B-B14F-4D97-AF65-F5344CB8AC3E}">
        <p14:creationId xmlns:p14="http://schemas.microsoft.com/office/powerpoint/2010/main" val="3405004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A6C61-9CF7-3EE7-9C81-C68EB230A6B6}"/>
              </a:ext>
            </a:extLst>
          </p:cNvPr>
          <p:cNvSpPr>
            <a:spLocks noGrp="1"/>
          </p:cNvSpPr>
          <p:nvPr>
            <p:ph type="title"/>
          </p:nvPr>
        </p:nvSpPr>
        <p:spPr/>
        <p:txBody>
          <a:bodyPr/>
          <a:lstStyle/>
          <a:p>
            <a:r>
              <a:rPr lang="en-US" dirty="0"/>
              <a:t>Importance of Database Per Service Pattern in Microservices Architecture</a:t>
            </a:r>
            <a:endParaRPr lang="en-IN" dirty="0"/>
          </a:p>
        </p:txBody>
      </p:sp>
      <p:sp>
        <p:nvSpPr>
          <p:cNvPr id="3" name="Content Placeholder 2">
            <a:extLst>
              <a:ext uri="{FF2B5EF4-FFF2-40B4-BE49-F238E27FC236}">
                <a16:creationId xmlns:a16="http://schemas.microsoft.com/office/drawing/2014/main" id="{92683C6C-8038-C3FC-BB18-75B38A03E348}"/>
              </a:ext>
            </a:extLst>
          </p:cNvPr>
          <p:cNvSpPr>
            <a:spLocks noGrp="1"/>
          </p:cNvSpPr>
          <p:nvPr>
            <p:ph idx="1"/>
          </p:nvPr>
        </p:nvSpPr>
        <p:spPr/>
        <p:txBody>
          <a:bodyPr>
            <a:normAutofit fontScale="92500" lnSpcReduction="10000"/>
          </a:bodyPr>
          <a:lstStyle/>
          <a:p>
            <a:pPr fontAlgn="base">
              <a:buFont typeface="Wingdings" panose="05000000000000000000" pitchFamily="2" charset="2"/>
              <a:buChar char="Ø"/>
            </a:pPr>
            <a:r>
              <a:rPr lang="en-US" b="1" dirty="0"/>
              <a:t>Impact on Service Autonomy and Data Encapsulation</a:t>
            </a:r>
          </a:p>
          <a:p>
            <a:pPr fontAlgn="base"/>
            <a:r>
              <a:rPr lang="en-US" dirty="0"/>
              <a:t>The Database Per Service Pattern has a profound impact on service autonomy and data encapsulation, which are essential for maintaining a robust and flexible microservices architecture.</a:t>
            </a:r>
          </a:p>
          <a:p>
            <a:pPr fontAlgn="base"/>
            <a:r>
              <a:rPr lang="en-US" b="1" dirty="0"/>
              <a:t>Service Autonomy:</a:t>
            </a:r>
            <a:endParaRPr lang="en-US" dirty="0"/>
          </a:p>
          <a:p>
            <a:pPr lvl="1" fontAlgn="base"/>
            <a:r>
              <a:rPr lang="en-US" b="1" dirty="0"/>
              <a:t>Self-sufficiency: </a:t>
            </a:r>
            <a:r>
              <a:rPr lang="en-US" dirty="0"/>
              <a:t>Services are self-contained units that include both business logic and data management. This self-sufficiency allows teams to develop, test, and deploy services independently.</a:t>
            </a:r>
          </a:p>
          <a:p>
            <a:pPr lvl="1" fontAlgn="base"/>
            <a:r>
              <a:rPr lang="en-US" b="1" dirty="0"/>
              <a:t>Failure Isolation: </a:t>
            </a:r>
            <a:r>
              <a:rPr lang="en-US" dirty="0"/>
              <a:t>If one service fails, its failure is isolated to its own database, reducing the risk of cascading failures across the system. This isolation enhances the overall resilience of the system.</a:t>
            </a:r>
          </a:p>
          <a:p>
            <a:pPr fontAlgn="base"/>
            <a:r>
              <a:rPr lang="en-US" b="1" dirty="0"/>
              <a:t>Data Encapsulation:</a:t>
            </a:r>
            <a:endParaRPr lang="en-US" dirty="0"/>
          </a:p>
          <a:p>
            <a:pPr lvl="1" fontAlgn="base"/>
            <a:r>
              <a:rPr lang="en-US" b="1" dirty="0"/>
              <a:t>Encapsulated Data Management:</a:t>
            </a:r>
            <a:r>
              <a:rPr lang="en-US" dirty="0"/>
              <a:t> Each service handles its data internally, exposing only necessary data through APIs. This encapsulation ensures data integrity and security, as external access to the database is restricted.</a:t>
            </a:r>
          </a:p>
          <a:p>
            <a:pPr lvl="1" fontAlgn="base"/>
            <a:r>
              <a:rPr lang="en-US" b="1" dirty="0"/>
              <a:t>Clear Interfaces:</a:t>
            </a:r>
            <a:r>
              <a:rPr lang="en-US" dirty="0"/>
              <a:t> The use of APIs for data interaction promotes clear and well-defined interfaces between services, simplifying integration and reducing the risk of errors.</a:t>
            </a:r>
          </a:p>
          <a:p>
            <a:endParaRPr lang="en-IN" dirty="0"/>
          </a:p>
        </p:txBody>
      </p:sp>
    </p:spTree>
    <p:extLst>
      <p:ext uri="{BB962C8B-B14F-4D97-AF65-F5344CB8AC3E}">
        <p14:creationId xmlns:p14="http://schemas.microsoft.com/office/powerpoint/2010/main" val="17561268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8C945-F73E-9FEA-0411-6D81912493F0}"/>
              </a:ext>
            </a:extLst>
          </p:cNvPr>
          <p:cNvSpPr>
            <a:spLocks noGrp="1"/>
          </p:cNvSpPr>
          <p:nvPr>
            <p:ph type="title"/>
          </p:nvPr>
        </p:nvSpPr>
        <p:spPr/>
        <p:txBody>
          <a:bodyPr/>
          <a:lstStyle/>
          <a:p>
            <a:r>
              <a:rPr lang="en-US" dirty="0"/>
              <a:t>Benefits of Database Per Service Pattern for Microservices</a:t>
            </a:r>
            <a:endParaRPr lang="en-IN" dirty="0"/>
          </a:p>
        </p:txBody>
      </p:sp>
      <p:sp>
        <p:nvSpPr>
          <p:cNvPr id="3" name="Content Placeholder 2">
            <a:extLst>
              <a:ext uri="{FF2B5EF4-FFF2-40B4-BE49-F238E27FC236}">
                <a16:creationId xmlns:a16="http://schemas.microsoft.com/office/drawing/2014/main" id="{6F45146F-8CD3-50EB-A529-F00428B60EF2}"/>
              </a:ext>
            </a:extLst>
          </p:cNvPr>
          <p:cNvSpPr>
            <a:spLocks noGrp="1"/>
          </p:cNvSpPr>
          <p:nvPr>
            <p:ph idx="1"/>
          </p:nvPr>
        </p:nvSpPr>
        <p:spPr/>
        <p:txBody>
          <a:bodyPr/>
          <a:lstStyle/>
          <a:p>
            <a:pPr fontAlgn="base">
              <a:buFont typeface="Wingdings" panose="05000000000000000000" pitchFamily="2" charset="2"/>
              <a:buChar char="Ø"/>
            </a:pPr>
            <a:r>
              <a:rPr lang="en-US" b="1" dirty="0"/>
              <a:t>Improved Scalability and Performance: </a:t>
            </a:r>
            <a:r>
              <a:rPr lang="en-US" dirty="0"/>
              <a:t>Independent scaling and optimized performance based on service needs.</a:t>
            </a:r>
          </a:p>
          <a:p>
            <a:pPr fontAlgn="base">
              <a:buFont typeface="Wingdings" panose="05000000000000000000" pitchFamily="2" charset="2"/>
              <a:buChar char="Ø"/>
            </a:pPr>
            <a:r>
              <a:rPr lang="en-US" b="1" dirty="0"/>
              <a:t>Enhanced Fault Isolation and Resilience:</a:t>
            </a:r>
            <a:r>
              <a:rPr lang="en-US" dirty="0"/>
              <a:t> Better fault tolerance and service independence.</a:t>
            </a:r>
          </a:p>
          <a:p>
            <a:pPr fontAlgn="base">
              <a:buFont typeface="Wingdings" panose="05000000000000000000" pitchFamily="2" charset="2"/>
              <a:buChar char="Ø"/>
            </a:pPr>
            <a:r>
              <a:rPr lang="en-US" b="1" dirty="0"/>
              <a:t>Simplified Service Evolution and Deployment:</a:t>
            </a:r>
            <a:r>
              <a:rPr lang="en-US" dirty="0"/>
              <a:t> Independent evolution and deployment of services.</a:t>
            </a:r>
          </a:p>
          <a:p>
            <a:pPr fontAlgn="base">
              <a:buFont typeface="Wingdings" panose="05000000000000000000" pitchFamily="2" charset="2"/>
              <a:buChar char="Ø"/>
            </a:pPr>
            <a:r>
              <a:rPr lang="en-US" b="1" dirty="0"/>
              <a:t>Alignment with Domain-Driven Design:</a:t>
            </a:r>
            <a:r>
              <a:rPr lang="en-US" dirty="0"/>
              <a:t> Supports bounded contexts and domain-specific data management.</a:t>
            </a:r>
          </a:p>
          <a:p>
            <a:endParaRPr lang="en-IN" dirty="0"/>
          </a:p>
        </p:txBody>
      </p:sp>
    </p:spTree>
    <p:extLst>
      <p:ext uri="{BB962C8B-B14F-4D97-AF65-F5344CB8AC3E}">
        <p14:creationId xmlns:p14="http://schemas.microsoft.com/office/powerpoint/2010/main" val="2809534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AF94-B1AD-76CA-E0CA-C9E27ABAD1D8}"/>
              </a:ext>
            </a:extLst>
          </p:cNvPr>
          <p:cNvSpPr>
            <a:spLocks noGrp="1"/>
          </p:cNvSpPr>
          <p:nvPr>
            <p:ph type="title"/>
          </p:nvPr>
        </p:nvSpPr>
        <p:spPr/>
        <p:txBody>
          <a:bodyPr/>
          <a:lstStyle/>
          <a:p>
            <a:r>
              <a:rPr lang="en-US" dirty="0"/>
              <a:t>Challenges of Database Per Service Pattern for Microservices</a:t>
            </a:r>
            <a:endParaRPr lang="en-IN" dirty="0"/>
          </a:p>
        </p:txBody>
      </p:sp>
      <p:sp>
        <p:nvSpPr>
          <p:cNvPr id="3" name="Content Placeholder 2">
            <a:extLst>
              <a:ext uri="{FF2B5EF4-FFF2-40B4-BE49-F238E27FC236}">
                <a16:creationId xmlns:a16="http://schemas.microsoft.com/office/drawing/2014/main" id="{35A8C7F9-27A8-5DEC-12FE-FA11C9B8FC5C}"/>
              </a:ext>
            </a:extLst>
          </p:cNvPr>
          <p:cNvSpPr>
            <a:spLocks noGrp="1"/>
          </p:cNvSpPr>
          <p:nvPr>
            <p:ph idx="1"/>
          </p:nvPr>
        </p:nvSpPr>
        <p:spPr/>
        <p:txBody>
          <a:bodyPr/>
          <a:lstStyle/>
          <a:p>
            <a:pPr fontAlgn="base">
              <a:buFont typeface="Wingdings" panose="05000000000000000000" pitchFamily="2" charset="2"/>
              <a:buChar char="Ø"/>
            </a:pPr>
            <a:r>
              <a:rPr lang="en-US" b="1" dirty="0"/>
              <a:t>Increased Complexity in Data Management and Consistency: </a:t>
            </a:r>
            <a:r>
              <a:rPr lang="en-US" dirty="0"/>
              <a:t>Managing multiple databases and ensuring consistency is complex.</a:t>
            </a:r>
          </a:p>
          <a:p>
            <a:pPr fontAlgn="base">
              <a:buFont typeface="Wingdings" panose="05000000000000000000" pitchFamily="2" charset="2"/>
              <a:buChar char="Ø"/>
            </a:pPr>
            <a:r>
              <a:rPr lang="en-US" b="1" dirty="0"/>
              <a:t>Potential for Data Duplication:</a:t>
            </a:r>
            <a:r>
              <a:rPr lang="en-US" dirty="0"/>
              <a:t> Risk of redundant data and synchronization challenges.</a:t>
            </a:r>
          </a:p>
          <a:p>
            <a:pPr fontAlgn="base">
              <a:buFont typeface="Wingdings" panose="05000000000000000000" pitchFamily="2" charset="2"/>
              <a:buChar char="Ø"/>
            </a:pPr>
            <a:r>
              <a:rPr lang="en-US" b="1" dirty="0"/>
              <a:t>Complex Transactions and Queries:</a:t>
            </a:r>
            <a:r>
              <a:rPr lang="en-US" dirty="0"/>
              <a:t> Difficulties in handling distributed transactions and cross-service queries.</a:t>
            </a:r>
          </a:p>
          <a:p>
            <a:pPr fontAlgn="base">
              <a:buFont typeface="Wingdings" panose="05000000000000000000" pitchFamily="2" charset="2"/>
              <a:buChar char="Ø"/>
            </a:pPr>
            <a:r>
              <a:rPr lang="en-US" b="1" dirty="0"/>
              <a:t>Need for Robust Synchronization Mechanisms:</a:t>
            </a:r>
            <a:r>
              <a:rPr lang="en-US" dirty="0"/>
              <a:t> Requires mechanisms for ensuring data consistency and synchronization.</a:t>
            </a:r>
          </a:p>
          <a:p>
            <a:endParaRPr lang="en-IN" dirty="0"/>
          </a:p>
        </p:txBody>
      </p:sp>
    </p:spTree>
    <p:extLst>
      <p:ext uri="{BB962C8B-B14F-4D97-AF65-F5344CB8AC3E}">
        <p14:creationId xmlns:p14="http://schemas.microsoft.com/office/powerpoint/2010/main" val="41903735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A472D-AC68-C965-F8D9-99E293A115F4}"/>
              </a:ext>
            </a:extLst>
          </p:cNvPr>
          <p:cNvSpPr>
            <a:spLocks noGrp="1"/>
          </p:cNvSpPr>
          <p:nvPr>
            <p:ph type="title"/>
          </p:nvPr>
        </p:nvSpPr>
        <p:spPr/>
        <p:txBody>
          <a:bodyPr/>
          <a:lstStyle/>
          <a:p>
            <a:r>
              <a:rPr lang="en-US" dirty="0"/>
              <a:t>Steps for Implementing the Database Per Service Pattern</a:t>
            </a:r>
            <a:endParaRPr lang="en-IN" dirty="0"/>
          </a:p>
        </p:txBody>
      </p:sp>
      <p:sp>
        <p:nvSpPr>
          <p:cNvPr id="3" name="Content Placeholder 2">
            <a:extLst>
              <a:ext uri="{FF2B5EF4-FFF2-40B4-BE49-F238E27FC236}">
                <a16:creationId xmlns:a16="http://schemas.microsoft.com/office/drawing/2014/main" id="{B50DEB17-0E36-27A2-4D22-A42DC8F66EB9}"/>
              </a:ext>
            </a:extLst>
          </p:cNvPr>
          <p:cNvSpPr>
            <a:spLocks noGrp="1"/>
          </p:cNvSpPr>
          <p:nvPr>
            <p:ph idx="1"/>
          </p:nvPr>
        </p:nvSpPr>
        <p:spPr/>
        <p:txBody>
          <a:bodyPr/>
          <a:lstStyle/>
          <a:p>
            <a:pPr fontAlgn="base"/>
            <a:r>
              <a:rPr lang="en-US" b="1" dirty="0"/>
              <a:t>Step 1: Designing the Service Boundaries</a:t>
            </a:r>
          </a:p>
          <a:p>
            <a:pPr fontAlgn="base"/>
            <a:r>
              <a:rPr lang="en-US" b="1" dirty="0"/>
              <a:t>Identify Business Domains:</a:t>
            </a:r>
            <a:r>
              <a:rPr lang="en-US" dirty="0"/>
              <a:t> Begin by analyzing the business requirements and identifying distinct business domains or functionalities. Each microservice should correspond to a specific domain or bounded context.</a:t>
            </a:r>
          </a:p>
          <a:p>
            <a:pPr fontAlgn="base"/>
            <a:r>
              <a:rPr lang="en-US" b="1" dirty="0"/>
              <a:t>Define Service Boundaries:</a:t>
            </a:r>
            <a:r>
              <a:rPr lang="en-US" dirty="0"/>
              <a:t> Clearly define the boundaries for each service based on the identified domains. Ensure that each service has a well-defined responsibility and does not overlap with other services.</a:t>
            </a:r>
          </a:p>
          <a:p>
            <a:pPr fontAlgn="base"/>
            <a:r>
              <a:rPr lang="en-US" b="1" dirty="0"/>
              <a:t>Establish APIs:</a:t>
            </a:r>
            <a:r>
              <a:rPr lang="en-US" dirty="0"/>
              <a:t> Design APIs for each service to facilitate interaction and data exchange between services. Define the API contracts and ensure that services interact through these well-defined interfaces.</a:t>
            </a:r>
          </a:p>
          <a:p>
            <a:endParaRPr lang="en-IN" dirty="0"/>
          </a:p>
        </p:txBody>
      </p:sp>
    </p:spTree>
    <p:extLst>
      <p:ext uri="{BB962C8B-B14F-4D97-AF65-F5344CB8AC3E}">
        <p14:creationId xmlns:p14="http://schemas.microsoft.com/office/powerpoint/2010/main" val="21162508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89F3-2F84-CCED-709E-D73A06AA819D}"/>
              </a:ext>
            </a:extLst>
          </p:cNvPr>
          <p:cNvSpPr>
            <a:spLocks noGrp="1"/>
          </p:cNvSpPr>
          <p:nvPr>
            <p:ph type="title"/>
          </p:nvPr>
        </p:nvSpPr>
        <p:spPr/>
        <p:txBody>
          <a:bodyPr/>
          <a:lstStyle/>
          <a:p>
            <a:r>
              <a:rPr lang="en-US" dirty="0"/>
              <a:t>Steps for Implementing the Database Per Service Pattern</a:t>
            </a:r>
            <a:endParaRPr lang="en-IN" dirty="0"/>
          </a:p>
        </p:txBody>
      </p:sp>
      <p:sp>
        <p:nvSpPr>
          <p:cNvPr id="3" name="Content Placeholder 2">
            <a:extLst>
              <a:ext uri="{FF2B5EF4-FFF2-40B4-BE49-F238E27FC236}">
                <a16:creationId xmlns:a16="http://schemas.microsoft.com/office/drawing/2014/main" id="{ACB7C570-440C-17E2-71DB-76FEC24A94CC}"/>
              </a:ext>
            </a:extLst>
          </p:cNvPr>
          <p:cNvSpPr>
            <a:spLocks noGrp="1"/>
          </p:cNvSpPr>
          <p:nvPr>
            <p:ph idx="1"/>
          </p:nvPr>
        </p:nvSpPr>
        <p:spPr/>
        <p:txBody>
          <a:bodyPr/>
          <a:lstStyle/>
          <a:p>
            <a:pPr fontAlgn="base"/>
            <a:r>
              <a:rPr lang="en-US" b="1" dirty="0"/>
              <a:t>Step 2: Selecting Appropriate Database Technologies for Each Service</a:t>
            </a:r>
          </a:p>
          <a:p>
            <a:pPr fontAlgn="base"/>
            <a:r>
              <a:rPr lang="en-US" b="1" dirty="0"/>
              <a:t>Evaluate Requirements:</a:t>
            </a:r>
            <a:r>
              <a:rPr lang="en-US" dirty="0"/>
              <a:t> Assess the specific data requirements and workload characteristics of each service. Consider factors such as data volume, transaction needs, and query complexity.</a:t>
            </a:r>
          </a:p>
          <a:p>
            <a:pPr fontAlgn="base"/>
            <a:r>
              <a:rPr lang="en-US" b="1" dirty="0"/>
              <a:t>Choose Database Type:</a:t>
            </a:r>
            <a:r>
              <a:rPr lang="en-US" dirty="0"/>
              <a:t> Select the database technology that best fits the needs of each service. Options include SQL databases (e.g., PostgreSQL, MySQL) for transactional requirements and NoSQL databases (e.g., MongoDB, Cassandra) for high-volume or unstructured data.</a:t>
            </a:r>
          </a:p>
          <a:p>
            <a:pPr fontAlgn="base"/>
            <a:r>
              <a:rPr lang="en-US" b="1" dirty="0"/>
              <a:t>Ensure Compatibility: </a:t>
            </a:r>
            <a:r>
              <a:rPr lang="en-US" dirty="0"/>
              <a:t>Ensure that the chosen database technology is compatible with the service’s technology stack and can handle the expected load and performance requirements.</a:t>
            </a:r>
          </a:p>
          <a:p>
            <a:endParaRPr lang="en-IN" dirty="0"/>
          </a:p>
        </p:txBody>
      </p:sp>
    </p:spTree>
    <p:extLst>
      <p:ext uri="{BB962C8B-B14F-4D97-AF65-F5344CB8AC3E}">
        <p14:creationId xmlns:p14="http://schemas.microsoft.com/office/powerpoint/2010/main" val="9759505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48C74-9E5C-6458-3D71-369EBA5D47B5}"/>
              </a:ext>
            </a:extLst>
          </p:cNvPr>
          <p:cNvSpPr>
            <a:spLocks noGrp="1"/>
          </p:cNvSpPr>
          <p:nvPr>
            <p:ph type="title"/>
          </p:nvPr>
        </p:nvSpPr>
        <p:spPr/>
        <p:txBody>
          <a:bodyPr/>
          <a:lstStyle/>
          <a:p>
            <a:r>
              <a:rPr lang="en-US" dirty="0"/>
              <a:t>Steps for Implementing the Database Per Service Pattern</a:t>
            </a:r>
            <a:endParaRPr lang="en-IN" dirty="0"/>
          </a:p>
        </p:txBody>
      </p:sp>
      <p:sp>
        <p:nvSpPr>
          <p:cNvPr id="3" name="Content Placeholder 2">
            <a:extLst>
              <a:ext uri="{FF2B5EF4-FFF2-40B4-BE49-F238E27FC236}">
                <a16:creationId xmlns:a16="http://schemas.microsoft.com/office/drawing/2014/main" id="{B6C7F43A-C0AB-B15C-5594-556778EE7DE8}"/>
              </a:ext>
            </a:extLst>
          </p:cNvPr>
          <p:cNvSpPr>
            <a:spLocks noGrp="1"/>
          </p:cNvSpPr>
          <p:nvPr>
            <p:ph idx="1"/>
          </p:nvPr>
        </p:nvSpPr>
        <p:spPr/>
        <p:txBody>
          <a:bodyPr/>
          <a:lstStyle/>
          <a:p>
            <a:pPr fontAlgn="base"/>
            <a:r>
              <a:rPr lang="en-US" b="1" dirty="0"/>
              <a:t>Step 3: Defining Data Ownership and Schema Design</a:t>
            </a:r>
          </a:p>
          <a:p>
            <a:pPr fontAlgn="base"/>
            <a:r>
              <a:rPr lang="en-US" b="1" dirty="0"/>
              <a:t>Design Schemas:</a:t>
            </a:r>
            <a:r>
              <a:rPr lang="en-US" dirty="0"/>
              <a:t> Design the database schema for each service based on its data needs and responsibilities. Ensure that the schema supports the service's specific functionality and data requirements.</a:t>
            </a:r>
          </a:p>
          <a:p>
            <a:pPr fontAlgn="base"/>
            <a:r>
              <a:rPr lang="en-US" b="1" dirty="0"/>
              <a:t>Define Data Ownership:</a:t>
            </a:r>
            <a:r>
              <a:rPr lang="en-US" dirty="0"/>
              <a:t> Clearly define which service owns which data. Each service should manage its own data and have exclusive access to its database.</a:t>
            </a:r>
          </a:p>
          <a:p>
            <a:pPr fontAlgn="base"/>
            <a:r>
              <a:rPr lang="en-US" b="1" dirty="0"/>
              <a:t>Avoid Shared Data:</a:t>
            </a:r>
            <a:r>
              <a:rPr lang="en-US" dirty="0"/>
              <a:t> Minimize or eliminate the need for shared data between services. If shared data is unavoidable, consider mechanisms such as API calls or event-driven updates to synchronize data.</a:t>
            </a:r>
          </a:p>
          <a:p>
            <a:endParaRPr lang="en-IN" dirty="0"/>
          </a:p>
        </p:txBody>
      </p:sp>
    </p:spTree>
    <p:extLst>
      <p:ext uri="{BB962C8B-B14F-4D97-AF65-F5344CB8AC3E}">
        <p14:creationId xmlns:p14="http://schemas.microsoft.com/office/powerpoint/2010/main" val="704493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367B-46DA-B23D-1125-B9F435CE1422}"/>
              </a:ext>
            </a:extLst>
          </p:cNvPr>
          <p:cNvSpPr>
            <a:spLocks noGrp="1"/>
          </p:cNvSpPr>
          <p:nvPr>
            <p:ph type="title"/>
          </p:nvPr>
        </p:nvSpPr>
        <p:spPr/>
        <p:txBody>
          <a:bodyPr/>
          <a:lstStyle/>
          <a:p>
            <a:r>
              <a:rPr lang="en-US" dirty="0"/>
              <a:t>How Does Service Discovery Works?</a:t>
            </a:r>
            <a:endParaRPr lang="en-IN" dirty="0"/>
          </a:p>
        </p:txBody>
      </p:sp>
      <p:sp>
        <p:nvSpPr>
          <p:cNvPr id="3" name="Content Placeholder 2">
            <a:extLst>
              <a:ext uri="{FF2B5EF4-FFF2-40B4-BE49-F238E27FC236}">
                <a16:creationId xmlns:a16="http://schemas.microsoft.com/office/drawing/2014/main" id="{7F91729D-9861-16E2-3144-06A28BC96A78}"/>
              </a:ext>
            </a:extLst>
          </p:cNvPr>
          <p:cNvSpPr>
            <a:spLocks noGrp="1"/>
          </p:cNvSpPr>
          <p:nvPr>
            <p:ph idx="1"/>
          </p:nvPr>
        </p:nvSpPr>
        <p:spPr/>
        <p:txBody>
          <a:bodyPr/>
          <a:lstStyle/>
          <a:p>
            <a:r>
              <a:rPr lang="en-US" dirty="0"/>
              <a:t>Service Discovery handles things in two parts.</a:t>
            </a:r>
          </a:p>
          <a:p>
            <a:pPr lvl="1">
              <a:buFont typeface="Wingdings" panose="05000000000000000000" pitchFamily="2" charset="2"/>
              <a:buChar char="Ø"/>
            </a:pPr>
            <a:r>
              <a:rPr lang="en-US" dirty="0"/>
              <a:t> First, it provides a mechanism for an instance to register and say, “I’m here!”</a:t>
            </a:r>
          </a:p>
          <a:p>
            <a:pPr lvl="1">
              <a:buFont typeface="Wingdings" panose="05000000000000000000" pitchFamily="2" charset="2"/>
              <a:buChar char="Ø"/>
            </a:pPr>
            <a:r>
              <a:rPr lang="en-US" dirty="0"/>
              <a:t> Second, it provides a way to find the service once it has registered.</a:t>
            </a:r>
            <a:endParaRPr lang="en-IN" dirty="0"/>
          </a:p>
        </p:txBody>
      </p:sp>
    </p:spTree>
    <p:extLst>
      <p:ext uri="{BB962C8B-B14F-4D97-AF65-F5344CB8AC3E}">
        <p14:creationId xmlns:p14="http://schemas.microsoft.com/office/powerpoint/2010/main" val="38409622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724BE-2DBA-D14E-B084-E3BB4BCCA6F9}"/>
              </a:ext>
            </a:extLst>
          </p:cNvPr>
          <p:cNvSpPr>
            <a:spLocks noGrp="1"/>
          </p:cNvSpPr>
          <p:nvPr>
            <p:ph type="title"/>
          </p:nvPr>
        </p:nvSpPr>
        <p:spPr/>
        <p:txBody>
          <a:bodyPr/>
          <a:lstStyle/>
          <a:p>
            <a:r>
              <a:rPr lang="en-US" dirty="0"/>
              <a:t>Steps for Implementing the Database Per Service Pattern</a:t>
            </a:r>
            <a:endParaRPr lang="en-IN" dirty="0"/>
          </a:p>
        </p:txBody>
      </p:sp>
      <p:sp>
        <p:nvSpPr>
          <p:cNvPr id="3" name="Content Placeholder 2">
            <a:extLst>
              <a:ext uri="{FF2B5EF4-FFF2-40B4-BE49-F238E27FC236}">
                <a16:creationId xmlns:a16="http://schemas.microsoft.com/office/drawing/2014/main" id="{40324F73-EF6E-F6AD-65D3-823BD3E2466E}"/>
              </a:ext>
            </a:extLst>
          </p:cNvPr>
          <p:cNvSpPr>
            <a:spLocks noGrp="1"/>
          </p:cNvSpPr>
          <p:nvPr>
            <p:ph idx="1"/>
          </p:nvPr>
        </p:nvSpPr>
        <p:spPr/>
        <p:txBody>
          <a:bodyPr/>
          <a:lstStyle/>
          <a:p>
            <a:pPr fontAlgn="base"/>
            <a:r>
              <a:rPr lang="en-US" b="1" dirty="0"/>
              <a:t>Step 4: Implementing Communication Between Services</a:t>
            </a:r>
          </a:p>
          <a:p>
            <a:pPr fontAlgn="base"/>
            <a:r>
              <a:rPr lang="en-US" b="1" dirty="0"/>
              <a:t>Choose Communication Methods:</a:t>
            </a:r>
            <a:r>
              <a:rPr lang="en-US" dirty="0"/>
              <a:t> Decide on the communication methods for inter-service interactions. Options include synchronous methods (e.g., RESTful APIs, </a:t>
            </a:r>
            <a:r>
              <a:rPr lang="en-US" dirty="0" err="1"/>
              <a:t>gRPC</a:t>
            </a:r>
            <a:r>
              <a:rPr lang="en-US" dirty="0"/>
              <a:t>) and asynchronous methods (e.g., messaging queues, event streams).</a:t>
            </a:r>
          </a:p>
          <a:p>
            <a:pPr fontAlgn="base"/>
            <a:r>
              <a:rPr lang="en-US" b="1" u="sng" dirty="0">
                <a:hlinkClick r:id="rId2"/>
              </a:rPr>
              <a:t>API Gateways</a:t>
            </a:r>
            <a:r>
              <a:rPr lang="en-US" b="1" dirty="0"/>
              <a:t>:</a:t>
            </a:r>
            <a:r>
              <a:rPr lang="en-US" dirty="0"/>
              <a:t> Implement an API gateway to handle requests to various services, manage authentication, and route requests to the appropriate microservices.</a:t>
            </a:r>
          </a:p>
          <a:p>
            <a:pPr fontAlgn="base"/>
            <a:r>
              <a:rPr lang="en-US" b="1" u="sng" dirty="0">
                <a:hlinkClick r:id="rId3"/>
              </a:rPr>
              <a:t>Message Brokers</a:t>
            </a:r>
            <a:r>
              <a:rPr lang="en-US" b="1" dirty="0"/>
              <a:t>:</a:t>
            </a:r>
            <a:r>
              <a:rPr lang="en-US" dirty="0"/>
              <a:t> Use message brokers (e.g., RabbitMQ, Apache Kafka) for asynchronous communication and to decouple services. This approach helps in handling event-driven interactions and processing background tasks.</a:t>
            </a:r>
          </a:p>
          <a:p>
            <a:endParaRPr lang="en-IN" dirty="0"/>
          </a:p>
        </p:txBody>
      </p:sp>
    </p:spTree>
    <p:extLst>
      <p:ext uri="{BB962C8B-B14F-4D97-AF65-F5344CB8AC3E}">
        <p14:creationId xmlns:p14="http://schemas.microsoft.com/office/powerpoint/2010/main" val="1391344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9450-0ACA-157B-AEF8-0FCFB7A3E4C4}"/>
              </a:ext>
            </a:extLst>
          </p:cNvPr>
          <p:cNvSpPr>
            <a:spLocks noGrp="1"/>
          </p:cNvSpPr>
          <p:nvPr>
            <p:ph type="title"/>
          </p:nvPr>
        </p:nvSpPr>
        <p:spPr/>
        <p:txBody>
          <a:bodyPr/>
          <a:lstStyle/>
          <a:p>
            <a:r>
              <a:rPr lang="en-US" dirty="0"/>
              <a:t>Steps for Implementing the Database Per Service Pattern</a:t>
            </a:r>
            <a:endParaRPr lang="en-IN" dirty="0"/>
          </a:p>
        </p:txBody>
      </p:sp>
      <p:sp>
        <p:nvSpPr>
          <p:cNvPr id="3" name="Content Placeholder 2">
            <a:extLst>
              <a:ext uri="{FF2B5EF4-FFF2-40B4-BE49-F238E27FC236}">
                <a16:creationId xmlns:a16="http://schemas.microsoft.com/office/drawing/2014/main" id="{54C717B3-FE95-55D1-115F-E6A8B4F77B9A}"/>
              </a:ext>
            </a:extLst>
          </p:cNvPr>
          <p:cNvSpPr>
            <a:spLocks noGrp="1"/>
          </p:cNvSpPr>
          <p:nvPr>
            <p:ph idx="1"/>
          </p:nvPr>
        </p:nvSpPr>
        <p:spPr/>
        <p:txBody>
          <a:bodyPr/>
          <a:lstStyle/>
          <a:p>
            <a:pPr fontAlgn="base"/>
            <a:r>
              <a:rPr lang="en-US" b="1" dirty="0"/>
              <a:t>Step 5: Handling Data Consistency and Synchronization</a:t>
            </a:r>
          </a:p>
          <a:p>
            <a:pPr fontAlgn="base"/>
            <a:r>
              <a:rPr lang="en-US" b="1" u="sng" dirty="0">
                <a:hlinkClick r:id="rId2"/>
              </a:rPr>
              <a:t>Consistency Models</a:t>
            </a:r>
            <a:r>
              <a:rPr lang="en-US" b="1" dirty="0"/>
              <a:t>:</a:t>
            </a:r>
            <a:r>
              <a:rPr lang="en-US" dirty="0"/>
              <a:t> Choose the appropriate consistency model based on the needs of the system. Options include strong consistency (e.g., distributed transactions) or eventual consistency (e.g., using event sourcing).</a:t>
            </a:r>
          </a:p>
          <a:p>
            <a:pPr fontAlgn="base"/>
            <a:r>
              <a:rPr lang="en-US" b="1" dirty="0"/>
              <a:t>Event Sourcing: </a:t>
            </a:r>
            <a:r>
              <a:rPr lang="en-US" dirty="0"/>
              <a:t>Implement event sourcing to capture and store all changes to the data as a sequence of events. This helps in maintaining consistency and recovering from failures.</a:t>
            </a:r>
          </a:p>
          <a:p>
            <a:pPr fontAlgn="base"/>
            <a:r>
              <a:rPr lang="en-US" b="1" dirty="0"/>
              <a:t>Data Synchronization:</a:t>
            </a:r>
            <a:r>
              <a:rPr lang="en-US" dirty="0"/>
              <a:t> Use techniques such as data replication, synchronization services, or periodic batch processes to keep data consistent across services if necessary.</a:t>
            </a:r>
          </a:p>
          <a:p>
            <a:endParaRPr lang="en-IN" dirty="0"/>
          </a:p>
        </p:txBody>
      </p:sp>
    </p:spTree>
    <p:extLst>
      <p:ext uri="{BB962C8B-B14F-4D97-AF65-F5344CB8AC3E}">
        <p14:creationId xmlns:p14="http://schemas.microsoft.com/office/powerpoint/2010/main" val="33240224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7476-A6A0-9304-0C36-FA32D5462855}"/>
              </a:ext>
            </a:extLst>
          </p:cNvPr>
          <p:cNvSpPr>
            <a:spLocks noGrp="1"/>
          </p:cNvSpPr>
          <p:nvPr>
            <p:ph type="title"/>
          </p:nvPr>
        </p:nvSpPr>
        <p:spPr/>
        <p:txBody>
          <a:bodyPr/>
          <a:lstStyle/>
          <a:p>
            <a:r>
              <a:rPr lang="en-US" dirty="0"/>
              <a:t>Steps for Implementing the Database Per Service Pattern</a:t>
            </a:r>
            <a:endParaRPr lang="en-IN" dirty="0"/>
          </a:p>
        </p:txBody>
      </p:sp>
      <p:sp>
        <p:nvSpPr>
          <p:cNvPr id="3" name="Content Placeholder 2">
            <a:extLst>
              <a:ext uri="{FF2B5EF4-FFF2-40B4-BE49-F238E27FC236}">
                <a16:creationId xmlns:a16="http://schemas.microsoft.com/office/drawing/2014/main" id="{6B3D4B99-FB63-79DB-DFC4-5EB33FCDC4FF}"/>
              </a:ext>
            </a:extLst>
          </p:cNvPr>
          <p:cNvSpPr>
            <a:spLocks noGrp="1"/>
          </p:cNvSpPr>
          <p:nvPr>
            <p:ph idx="1"/>
          </p:nvPr>
        </p:nvSpPr>
        <p:spPr/>
        <p:txBody>
          <a:bodyPr/>
          <a:lstStyle/>
          <a:p>
            <a:pPr fontAlgn="base"/>
            <a:r>
              <a:rPr lang="en-US" b="1" dirty="0"/>
              <a:t>Step 6: Monitoring and Managing Databases for Each Service</a:t>
            </a:r>
          </a:p>
          <a:p>
            <a:pPr fontAlgn="base"/>
            <a:r>
              <a:rPr lang="en-US" b="1" dirty="0"/>
              <a:t>Set Up Monitoring: </a:t>
            </a:r>
            <a:r>
              <a:rPr lang="en-US" dirty="0"/>
              <a:t>Implement monitoring tools to track the health and performance of each service's database. Use metrics such as query performance, resource utilization, and error rates.</a:t>
            </a:r>
          </a:p>
          <a:p>
            <a:pPr fontAlgn="base"/>
            <a:r>
              <a:rPr lang="en-US" b="1" dirty="0"/>
              <a:t>Implement Backup and Recovery:</a:t>
            </a:r>
            <a:r>
              <a:rPr lang="en-US" dirty="0"/>
              <a:t> Ensure that each database has proper backup and recovery procedures in place to protect against data loss and enable quick recovery in case of failures.</a:t>
            </a:r>
          </a:p>
          <a:p>
            <a:pPr fontAlgn="base"/>
            <a:r>
              <a:rPr lang="en-US" b="1" dirty="0"/>
              <a:t>Manage Resources:</a:t>
            </a:r>
            <a:r>
              <a:rPr lang="en-US" dirty="0"/>
              <a:t> Continuously monitor and manage database resources to handle changing loads and ensure optimal performance. This may include scaling resources, optimizing queries, and performing regular maintenance.</a:t>
            </a:r>
          </a:p>
          <a:p>
            <a:endParaRPr lang="en-IN" dirty="0"/>
          </a:p>
        </p:txBody>
      </p:sp>
    </p:spTree>
    <p:extLst>
      <p:ext uri="{BB962C8B-B14F-4D97-AF65-F5344CB8AC3E}">
        <p14:creationId xmlns:p14="http://schemas.microsoft.com/office/powerpoint/2010/main" val="40295681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2C24-5838-670D-3D7B-02915DE401EC}"/>
              </a:ext>
            </a:extLst>
          </p:cNvPr>
          <p:cNvSpPr>
            <a:spLocks noGrp="1"/>
          </p:cNvSpPr>
          <p:nvPr>
            <p:ph type="title"/>
          </p:nvPr>
        </p:nvSpPr>
        <p:spPr/>
        <p:txBody>
          <a:bodyPr/>
          <a:lstStyle/>
          <a:p>
            <a:r>
              <a:rPr lang="en-IN" dirty="0"/>
              <a:t>Data Management Techniques</a:t>
            </a:r>
          </a:p>
        </p:txBody>
      </p:sp>
      <p:sp>
        <p:nvSpPr>
          <p:cNvPr id="3" name="Content Placeholder 2">
            <a:extLst>
              <a:ext uri="{FF2B5EF4-FFF2-40B4-BE49-F238E27FC236}">
                <a16:creationId xmlns:a16="http://schemas.microsoft.com/office/drawing/2014/main" id="{DF786BB1-CE27-F4E0-A1FC-D0E5012F176C}"/>
              </a:ext>
            </a:extLst>
          </p:cNvPr>
          <p:cNvSpPr>
            <a:spLocks noGrp="1"/>
          </p:cNvSpPr>
          <p:nvPr>
            <p:ph idx="1"/>
          </p:nvPr>
        </p:nvSpPr>
        <p:spPr/>
        <p:txBody>
          <a:bodyPr>
            <a:normAutofit lnSpcReduction="10000"/>
          </a:bodyPr>
          <a:lstStyle/>
          <a:p>
            <a:pPr fontAlgn="base"/>
            <a:r>
              <a:rPr lang="en-US" dirty="0"/>
              <a:t>1. </a:t>
            </a:r>
            <a:r>
              <a:rPr lang="en-US" b="1" dirty="0"/>
              <a:t>Techniques for Managing Data Consistency</a:t>
            </a:r>
          </a:p>
          <a:p>
            <a:pPr fontAlgn="base"/>
            <a:r>
              <a:rPr lang="en-US" b="1" dirty="0"/>
              <a:t>Eventual Consistency:</a:t>
            </a:r>
            <a:endParaRPr lang="en-US" dirty="0"/>
          </a:p>
          <a:p>
            <a:pPr lvl="1" fontAlgn="base"/>
            <a:r>
              <a:rPr lang="en-US" dirty="0"/>
              <a:t>Eventual Consistency is a model for distributed systems where updates are spread across all replicas over time, ensuring that all nodes eventually reach the same state.</a:t>
            </a:r>
          </a:p>
          <a:p>
            <a:pPr lvl="1" fontAlgn="base"/>
            <a:r>
              <a:rPr lang="en-US" dirty="0"/>
              <a:t>Unlike strong consistency, which requires immediate synchronization, eventual consistency allows temporary discrepancies.</a:t>
            </a:r>
          </a:p>
          <a:p>
            <a:pPr lvl="1" fontAlgn="base"/>
            <a:r>
              <a:rPr lang="en-US" dirty="0"/>
              <a:t>This model is typically implemented using messaging systems like Apache Kafka or RabbitMQ, or through event sourcing, with each service updating its database asynchronously.</a:t>
            </a:r>
          </a:p>
          <a:p>
            <a:pPr fontAlgn="base"/>
            <a:r>
              <a:rPr lang="en-US" b="1" dirty="0"/>
              <a:t>Distributed Transactions:</a:t>
            </a:r>
            <a:endParaRPr lang="en-US" dirty="0"/>
          </a:p>
          <a:p>
            <a:pPr lvl="1" fontAlgn="base"/>
            <a:r>
              <a:rPr lang="en-US" dirty="0"/>
              <a:t>Distributed transactions involve coordinating transactions across multiple services and databases to ensure the ACID properties—atomicity, consistency, isolation, and durability.</a:t>
            </a:r>
          </a:p>
          <a:p>
            <a:pPr lvl="1" fontAlgn="base"/>
            <a:r>
              <a:rPr lang="en-US" dirty="0"/>
              <a:t>Implementation often relies on two-phase commit (2PC) protocols or distributed transaction managers to manage and commit transactions across different services.</a:t>
            </a:r>
          </a:p>
        </p:txBody>
      </p:sp>
    </p:spTree>
    <p:extLst>
      <p:ext uri="{BB962C8B-B14F-4D97-AF65-F5344CB8AC3E}">
        <p14:creationId xmlns:p14="http://schemas.microsoft.com/office/powerpoint/2010/main" val="3515547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95F1-FEE9-59F3-9A8D-3AFFD6CA2364}"/>
              </a:ext>
            </a:extLst>
          </p:cNvPr>
          <p:cNvSpPr>
            <a:spLocks noGrp="1"/>
          </p:cNvSpPr>
          <p:nvPr>
            <p:ph type="title"/>
          </p:nvPr>
        </p:nvSpPr>
        <p:spPr/>
        <p:txBody>
          <a:bodyPr/>
          <a:lstStyle/>
          <a:p>
            <a:r>
              <a:rPr lang="en-IN" dirty="0"/>
              <a:t>Data Management Techniques</a:t>
            </a:r>
          </a:p>
        </p:txBody>
      </p:sp>
      <p:sp>
        <p:nvSpPr>
          <p:cNvPr id="3" name="Content Placeholder 2">
            <a:extLst>
              <a:ext uri="{FF2B5EF4-FFF2-40B4-BE49-F238E27FC236}">
                <a16:creationId xmlns:a16="http://schemas.microsoft.com/office/drawing/2014/main" id="{ACF983CB-6001-73B7-8ABF-E57FE5E2D1EF}"/>
              </a:ext>
            </a:extLst>
          </p:cNvPr>
          <p:cNvSpPr>
            <a:spLocks noGrp="1"/>
          </p:cNvSpPr>
          <p:nvPr>
            <p:ph idx="1"/>
          </p:nvPr>
        </p:nvSpPr>
        <p:spPr/>
        <p:txBody>
          <a:bodyPr>
            <a:normAutofit fontScale="92500" lnSpcReduction="10000"/>
          </a:bodyPr>
          <a:lstStyle/>
          <a:p>
            <a:pPr fontAlgn="base"/>
            <a:r>
              <a:rPr lang="en-US" b="1" dirty="0"/>
              <a:t>Strategies for Data Replication and Synchronization</a:t>
            </a:r>
          </a:p>
          <a:p>
            <a:pPr fontAlgn="base"/>
            <a:r>
              <a:rPr lang="en-US" b="1" dirty="0"/>
              <a:t>Data Replication:</a:t>
            </a:r>
            <a:endParaRPr lang="en-US" dirty="0"/>
          </a:p>
          <a:p>
            <a:pPr lvl="1" fontAlgn="base"/>
            <a:r>
              <a:rPr lang="en-US" dirty="0"/>
              <a:t>Data replication involves copying and maintaining data across multiple databases or nodes to ensure redundancy and availability.</a:t>
            </a:r>
          </a:p>
          <a:p>
            <a:pPr lvl="1" fontAlgn="base"/>
            <a:r>
              <a:rPr lang="en-US" dirty="0"/>
              <a:t>This process is implemented using strategies such as master-slave (primary-replica) or peer-to-peer replication, depending on the database technology in use.</a:t>
            </a:r>
          </a:p>
          <a:p>
            <a:pPr lvl="1" fontAlgn="base"/>
            <a:r>
              <a:rPr lang="en-US" dirty="0"/>
              <a:t>Effective replication ensures that data remains consistent and efficiently synchronized across all nodes.</a:t>
            </a:r>
          </a:p>
          <a:p>
            <a:pPr fontAlgn="base"/>
            <a:r>
              <a:rPr lang="en-US" b="1" dirty="0"/>
              <a:t>Data Synchronization:</a:t>
            </a:r>
            <a:endParaRPr lang="en-US" dirty="0"/>
          </a:p>
          <a:p>
            <a:pPr lvl="1" fontAlgn="base"/>
            <a:r>
              <a:rPr lang="en-US" dirty="0"/>
              <a:t>Data synchronization involves ensuring that multiple databases or data stores remain consistent with each other, even in distributed environments.</a:t>
            </a:r>
          </a:p>
          <a:p>
            <a:pPr lvl="1" fontAlgn="base"/>
            <a:r>
              <a:rPr lang="en-US" dirty="0"/>
              <a:t>This is achieved through techniques such as periodic batch processes, real-time data streaming, or change data capture (CDC) to propagate updates between services.</a:t>
            </a:r>
          </a:p>
          <a:p>
            <a:pPr lvl="1" fontAlgn="base"/>
            <a:r>
              <a:rPr lang="en-US" dirty="0"/>
              <a:t>Data synchronization is crucial in systems where data is frequently updated and must be kept consistent across different services.</a:t>
            </a:r>
          </a:p>
          <a:p>
            <a:endParaRPr lang="en-IN" dirty="0"/>
          </a:p>
        </p:txBody>
      </p:sp>
    </p:spTree>
    <p:extLst>
      <p:ext uri="{BB962C8B-B14F-4D97-AF65-F5344CB8AC3E}">
        <p14:creationId xmlns:p14="http://schemas.microsoft.com/office/powerpoint/2010/main" val="26001387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8EC8-8621-F34B-B242-681E7810BCFB}"/>
              </a:ext>
            </a:extLst>
          </p:cNvPr>
          <p:cNvSpPr>
            <a:spLocks noGrp="1"/>
          </p:cNvSpPr>
          <p:nvPr>
            <p:ph type="title"/>
          </p:nvPr>
        </p:nvSpPr>
        <p:spPr/>
        <p:txBody>
          <a:bodyPr/>
          <a:lstStyle/>
          <a:p>
            <a:r>
              <a:rPr lang="en-IN" dirty="0"/>
              <a:t>Data Management Techniques</a:t>
            </a:r>
          </a:p>
        </p:txBody>
      </p:sp>
      <p:sp>
        <p:nvSpPr>
          <p:cNvPr id="3" name="Content Placeholder 2">
            <a:extLst>
              <a:ext uri="{FF2B5EF4-FFF2-40B4-BE49-F238E27FC236}">
                <a16:creationId xmlns:a16="http://schemas.microsoft.com/office/drawing/2014/main" id="{658A71D9-5BDB-D74E-16BE-1C81EB4B1494}"/>
              </a:ext>
            </a:extLst>
          </p:cNvPr>
          <p:cNvSpPr>
            <a:spLocks noGrp="1"/>
          </p:cNvSpPr>
          <p:nvPr>
            <p:ph idx="1"/>
          </p:nvPr>
        </p:nvSpPr>
        <p:spPr/>
        <p:txBody>
          <a:bodyPr>
            <a:normAutofit lnSpcReduction="10000"/>
          </a:bodyPr>
          <a:lstStyle/>
          <a:p>
            <a:pPr fontAlgn="base"/>
            <a:r>
              <a:rPr lang="en-US" b="1" dirty="0"/>
              <a:t>Approaches to Handle Cross-Service Queries and Reporting</a:t>
            </a:r>
          </a:p>
          <a:p>
            <a:pPr fontAlgn="base"/>
            <a:r>
              <a:rPr lang="en-US" b="1" dirty="0"/>
              <a:t>CQRS (Command Query Responsibility Segregation):</a:t>
            </a:r>
            <a:endParaRPr lang="en-US" dirty="0"/>
          </a:p>
          <a:p>
            <a:pPr lvl="1" fontAlgn="base"/>
            <a:r>
              <a:rPr lang="en-US" dirty="0"/>
              <a:t>CQRS (Command Query Responsibility Segregation) separates read (query) and write (command) operations into distinct models to optimize data handling and scalability.</a:t>
            </a:r>
          </a:p>
          <a:p>
            <a:pPr lvl="1" fontAlgn="base"/>
            <a:r>
              <a:rPr lang="en-US" dirty="0"/>
              <a:t>In this pattern, separate databases or data models are used for reading and writing operations.</a:t>
            </a:r>
          </a:p>
          <a:p>
            <a:pPr lvl="1" fontAlgn="base"/>
            <a:r>
              <a:rPr lang="en-US" dirty="0"/>
              <a:t>Write operations update the write model, while read operations query the read model, with synchronization managed between the two models as needed.</a:t>
            </a:r>
          </a:p>
          <a:p>
            <a:pPr fontAlgn="base"/>
            <a:r>
              <a:rPr lang="en-US" b="1" dirty="0"/>
              <a:t>Data Lakes:</a:t>
            </a:r>
            <a:endParaRPr lang="en-US" dirty="0"/>
          </a:p>
          <a:p>
            <a:pPr lvl="1" fontAlgn="base"/>
            <a:r>
              <a:rPr lang="en-US" dirty="0"/>
              <a:t>A data lake is a centralized repository that stores raw data from various sources in its native format, facilitating advanced analytics and reporting.</a:t>
            </a:r>
          </a:p>
          <a:p>
            <a:pPr lvl="1" fontAlgn="base"/>
            <a:r>
              <a:rPr lang="en-US" dirty="0"/>
              <a:t>Implementation involves aggregating data from multiple microservices into the data lake through ETL (Extract, Transform, Load) processes.</a:t>
            </a:r>
          </a:p>
          <a:p>
            <a:pPr lvl="1" fontAlgn="base"/>
            <a:r>
              <a:rPr lang="en-US" dirty="0"/>
              <a:t>Tools like Hadoop, AWS S3, or Azure Data Lake are commonly used for storage and processing.</a:t>
            </a:r>
          </a:p>
          <a:p>
            <a:endParaRPr lang="en-IN" dirty="0"/>
          </a:p>
        </p:txBody>
      </p:sp>
    </p:spTree>
    <p:extLst>
      <p:ext uri="{BB962C8B-B14F-4D97-AF65-F5344CB8AC3E}">
        <p14:creationId xmlns:p14="http://schemas.microsoft.com/office/powerpoint/2010/main" val="32344495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D94FF-1526-FC5E-DA08-B75AB1234C1E}"/>
              </a:ext>
            </a:extLst>
          </p:cNvPr>
          <p:cNvSpPr>
            <a:spLocks noGrp="1"/>
          </p:cNvSpPr>
          <p:nvPr>
            <p:ph type="title"/>
          </p:nvPr>
        </p:nvSpPr>
        <p:spPr/>
        <p:txBody>
          <a:bodyPr/>
          <a:lstStyle/>
          <a:p>
            <a:r>
              <a:rPr lang="en-IN" dirty="0"/>
              <a:t>Data Management Techniques</a:t>
            </a:r>
          </a:p>
        </p:txBody>
      </p:sp>
      <p:sp>
        <p:nvSpPr>
          <p:cNvPr id="3" name="Content Placeholder 2">
            <a:extLst>
              <a:ext uri="{FF2B5EF4-FFF2-40B4-BE49-F238E27FC236}">
                <a16:creationId xmlns:a16="http://schemas.microsoft.com/office/drawing/2014/main" id="{2CD91E95-C04A-D3F3-04A5-CB16BD2F11E7}"/>
              </a:ext>
            </a:extLst>
          </p:cNvPr>
          <p:cNvSpPr>
            <a:spLocks noGrp="1"/>
          </p:cNvSpPr>
          <p:nvPr>
            <p:ph idx="1"/>
          </p:nvPr>
        </p:nvSpPr>
        <p:spPr/>
        <p:txBody>
          <a:bodyPr/>
          <a:lstStyle/>
          <a:p>
            <a:pPr fontAlgn="base"/>
            <a:r>
              <a:rPr lang="en-US" b="1" dirty="0"/>
              <a:t>Materialized Views:</a:t>
            </a:r>
            <a:endParaRPr lang="en-US" dirty="0"/>
          </a:p>
          <a:p>
            <a:pPr lvl="1" fontAlgn="base"/>
            <a:r>
              <a:rPr lang="en-US" dirty="0"/>
              <a:t>Materialized views are precomputed and stored query results that can be periodically refreshed to provide fast access to aggregated or computed data.</a:t>
            </a:r>
          </a:p>
          <a:p>
            <a:pPr lvl="1" fontAlgn="base"/>
            <a:r>
              <a:rPr lang="en-US" dirty="0"/>
              <a:t>Implementation involves creating materialized views in the database to hold the results of complex queries or aggregations, with periodic or trigger-based refreshes to ensure up-to-date information. They are particularly useful in scenarios that require quick access to precomputed data, such as dashboards or reporting systems.</a:t>
            </a:r>
          </a:p>
          <a:p>
            <a:endParaRPr lang="en-IN" dirty="0"/>
          </a:p>
        </p:txBody>
      </p:sp>
    </p:spTree>
    <p:extLst>
      <p:ext uri="{BB962C8B-B14F-4D97-AF65-F5344CB8AC3E}">
        <p14:creationId xmlns:p14="http://schemas.microsoft.com/office/powerpoint/2010/main" val="26756521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E97D-D44B-FEAA-1AC0-4DA6208B3B79}"/>
              </a:ext>
            </a:extLst>
          </p:cNvPr>
          <p:cNvSpPr>
            <a:spLocks noGrp="1"/>
          </p:cNvSpPr>
          <p:nvPr>
            <p:ph type="title"/>
          </p:nvPr>
        </p:nvSpPr>
        <p:spPr/>
        <p:txBody>
          <a:bodyPr/>
          <a:lstStyle/>
          <a:p>
            <a:r>
              <a:rPr lang="en-US" dirty="0"/>
              <a:t>Real-World Examples of the Database Per Service Pattern</a:t>
            </a:r>
            <a:endParaRPr lang="en-IN" dirty="0"/>
          </a:p>
        </p:txBody>
      </p:sp>
      <p:sp>
        <p:nvSpPr>
          <p:cNvPr id="3" name="Content Placeholder 2">
            <a:extLst>
              <a:ext uri="{FF2B5EF4-FFF2-40B4-BE49-F238E27FC236}">
                <a16:creationId xmlns:a16="http://schemas.microsoft.com/office/drawing/2014/main" id="{8DB0CA82-5B0D-39D9-27B7-BBCC69EBAD7E}"/>
              </a:ext>
            </a:extLst>
          </p:cNvPr>
          <p:cNvSpPr>
            <a:spLocks noGrp="1"/>
          </p:cNvSpPr>
          <p:nvPr>
            <p:ph idx="1"/>
          </p:nvPr>
        </p:nvSpPr>
        <p:spPr/>
        <p:txBody>
          <a:bodyPr/>
          <a:lstStyle/>
          <a:p>
            <a:r>
              <a:rPr lang="en-US" dirty="0"/>
              <a:t>Netflix</a:t>
            </a:r>
          </a:p>
          <a:p>
            <a:r>
              <a:rPr lang="en-US" dirty="0"/>
              <a:t>Scalability: By using the Database Per Service Pattern, Netflix can scale individual services independently based on their load and performance requirements. This approach allows Netflix to handle massive amounts of user data and high traffic volumes efficiently.</a:t>
            </a:r>
          </a:p>
          <a:p>
            <a:r>
              <a:rPr lang="en-US" dirty="0"/>
              <a:t>Fault Tolerance: The separation of databases ensures that issues in one service do not impact others, enhancing the overall resilience of the platform.</a:t>
            </a:r>
          </a:p>
          <a:p>
            <a:r>
              <a:rPr lang="en-US" dirty="0"/>
              <a:t>Flexibility: Netflix can use different database technologies suited to each service’s specific needs, optimizing performance and resource utilization.</a:t>
            </a:r>
            <a:endParaRPr lang="en-IN" dirty="0"/>
          </a:p>
        </p:txBody>
      </p:sp>
    </p:spTree>
    <p:extLst>
      <p:ext uri="{BB962C8B-B14F-4D97-AF65-F5344CB8AC3E}">
        <p14:creationId xmlns:p14="http://schemas.microsoft.com/office/powerpoint/2010/main" val="42105701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C267E-5945-6EDF-6B05-62011FAC7C3B}"/>
              </a:ext>
            </a:extLst>
          </p:cNvPr>
          <p:cNvSpPr>
            <a:spLocks noGrp="1"/>
          </p:cNvSpPr>
          <p:nvPr>
            <p:ph type="ctrTitle"/>
          </p:nvPr>
        </p:nvSpPr>
        <p:spPr/>
        <p:txBody>
          <a:bodyPr/>
          <a:lstStyle/>
          <a:p>
            <a:r>
              <a:rPr lang="en-IN" b="1" dirty="0"/>
              <a:t>Strangler Pattern</a:t>
            </a:r>
            <a:endParaRPr lang="en-IN" dirty="0"/>
          </a:p>
        </p:txBody>
      </p:sp>
      <p:sp>
        <p:nvSpPr>
          <p:cNvPr id="5" name="Subtitle 4">
            <a:extLst>
              <a:ext uri="{FF2B5EF4-FFF2-40B4-BE49-F238E27FC236}">
                <a16:creationId xmlns:a16="http://schemas.microsoft.com/office/drawing/2014/main" id="{1F43454B-D2B0-5215-CEB1-C4DCE66AC56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648158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5A5B4-924D-BD7D-A8A9-5689D2E763C4}"/>
              </a:ext>
            </a:extLst>
          </p:cNvPr>
          <p:cNvSpPr>
            <a:spLocks noGrp="1"/>
          </p:cNvSpPr>
          <p:nvPr>
            <p:ph type="title"/>
          </p:nvPr>
        </p:nvSpPr>
        <p:spPr>
          <a:xfrm>
            <a:off x="1097280" y="286603"/>
            <a:ext cx="10058400" cy="1450757"/>
          </a:xfrm>
        </p:spPr>
        <p:txBody>
          <a:bodyPr>
            <a:normAutofit/>
          </a:bodyPr>
          <a:lstStyle/>
          <a:p>
            <a:r>
              <a:rPr lang="en-IN" dirty="0"/>
              <a:t>Strangler Pattern in Micro-services</a:t>
            </a:r>
          </a:p>
        </p:txBody>
      </p:sp>
      <p:sp>
        <p:nvSpPr>
          <p:cNvPr id="3" name="Content Placeholder 2">
            <a:extLst>
              <a:ext uri="{FF2B5EF4-FFF2-40B4-BE49-F238E27FC236}">
                <a16:creationId xmlns:a16="http://schemas.microsoft.com/office/drawing/2014/main" id="{EF6A4027-FEC9-ECEE-DCB0-D1C458380683}"/>
              </a:ext>
            </a:extLst>
          </p:cNvPr>
          <p:cNvSpPr>
            <a:spLocks noGrp="1"/>
          </p:cNvSpPr>
          <p:nvPr>
            <p:ph idx="1"/>
          </p:nvPr>
        </p:nvSpPr>
        <p:spPr>
          <a:xfrm>
            <a:off x="1097279" y="1845734"/>
            <a:ext cx="6454987" cy="4023360"/>
          </a:xfrm>
        </p:spPr>
        <p:txBody>
          <a:bodyPr>
            <a:normAutofit/>
          </a:bodyPr>
          <a:lstStyle/>
          <a:p>
            <a:pPr fontAlgn="base"/>
            <a:r>
              <a:rPr lang="en-US" sz="1900"/>
              <a:t>The Strangler pattern is an architectural approach employed during the migration from a monolithic application to a microservices-based architecture. It derives its name from the way a vine slowly strangles a tree, gradually replacing its growth. Similarly, the Strangler pattern involves replacing parts of a monolithic application with microservices over time.</a:t>
            </a:r>
          </a:p>
          <a:p>
            <a:pPr fontAlgn="base"/>
            <a:r>
              <a:rPr lang="en-US" sz="1900"/>
              <a:t>In order to implement strangler pattern, we need to follow 3 steps that are as follows:</a:t>
            </a:r>
          </a:p>
          <a:p>
            <a:pPr fontAlgn="base">
              <a:buFont typeface="Wingdings" panose="05000000000000000000" pitchFamily="2" charset="2"/>
              <a:buChar char="Ø"/>
            </a:pPr>
            <a:r>
              <a:rPr lang="en-US" sz="1900"/>
              <a:t>Transform</a:t>
            </a:r>
          </a:p>
          <a:p>
            <a:pPr fontAlgn="base">
              <a:buFont typeface="Wingdings" panose="05000000000000000000" pitchFamily="2" charset="2"/>
              <a:buChar char="Ø"/>
            </a:pPr>
            <a:r>
              <a:rPr lang="en-US" sz="1900"/>
              <a:t>Co-exists</a:t>
            </a:r>
          </a:p>
          <a:p>
            <a:pPr fontAlgn="base">
              <a:buFont typeface="Wingdings" panose="05000000000000000000" pitchFamily="2" charset="2"/>
              <a:buChar char="Ø"/>
            </a:pPr>
            <a:r>
              <a:rPr lang="en-US" sz="1900"/>
              <a:t>Eliminate</a:t>
            </a:r>
          </a:p>
          <a:p>
            <a:endParaRPr lang="en-IN" sz="1900"/>
          </a:p>
        </p:txBody>
      </p:sp>
      <p:pic>
        <p:nvPicPr>
          <p:cNvPr id="5" name="Picture 4">
            <a:extLst>
              <a:ext uri="{FF2B5EF4-FFF2-40B4-BE49-F238E27FC236}">
                <a16:creationId xmlns:a16="http://schemas.microsoft.com/office/drawing/2014/main" id="{2F90E288-499F-201E-007A-241C806EC793}"/>
              </a:ext>
            </a:extLst>
          </p:cNvPr>
          <p:cNvPicPr>
            <a:picLocks noChangeAspect="1"/>
          </p:cNvPicPr>
          <p:nvPr/>
        </p:nvPicPr>
        <p:blipFill>
          <a:blip r:embed="rId2"/>
          <a:stretch>
            <a:fillRect/>
          </a:stretch>
        </p:blipFill>
        <p:spPr>
          <a:xfrm>
            <a:off x="8020570" y="2941525"/>
            <a:ext cx="3682668" cy="2117433"/>
          </a:xfrm>
          <a:prstGeom prst="rect">
            <a:avLst/>
          </a:prstGeom>
        </p:spPr>
      </p:pic>
    </p:spTree>
    <p:extLst>
      <p:ext uri="{BB962C8B-B14F-4D97-AF65-F5344CB8AC3E}">
        <p14:creationId xmlns:p14="http://schemas.microsoft.com/office/powerpoint/2010/main" val="226433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33" name="Rectangle 103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035" name="Straight Connector 103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95E0130-109B-C96A-3F16-A4350F149C5C}"/>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t>Communication flow between Service Consumer and Service Provider.</a:t>
            </a:r>
          </a:p>
        </p:txBody>
      </p:sp>
      <p:sp>
        <p:nvSpPr>
          <p:cNvPr id="4" name="Content Placeholder 3">
            <a:extLst>
              <a:ext uri="{FF2B5EF4-FFF2-40B4-BE49-F238E27FC236}">
                <a16:creationId xmlns:a16="http://schemas.microsoft.com/office/drawing/2014/main" id="{BE673930-5E50-AA53-1079-261E9A0646C0}"/>
              </a:ext>
            </a:extLst>
          </p:cNvPr>
          <p:cNvSpPr>
            <a:spLocks noGrp="1"/>
          </p:cNvSpPr>
          <p:nvPr>
            <p:ph sz="half" idx="1"/>
          </p:nvPr>
        </p:nvSpPr>
        <p:spPr>
          <a:xfrm>
            <a:off x="1097279" y="1845734"/>
            <a:ext cx="6454987" cy="4023360"/>
          </a:xfrm>
        </p:spPr>
        <p:txBody>
          <a:bodyPr vert="horz" lIns="0" tIns="45720" rIns="0" bIns="45720" rtlCol="0">
            <a:normAutofit/>
          </a:bodyPr>
          <a:lstStyle/>
          <a:p>
            <a:pPr>
              <a:buFont typeface="Wingdings" panose="05000000000000000000" pitchFamily="2" charset="2"/>
              <a:buChar char="Ø"/>
            </a:pPr>
            <a:r>
              <a:rPr lang="en-US" dirty="0"/>
              <a:t>The location of the Service Provider is sent to the Service Registry (a database containing the locations of all available service instances).</a:t>
            </a:r>
          </a:p>
          <a:p>
            <a:pPr>
              <a:buFont typeface="Wingdings" panose="05000000000000000000" pitchFamily="2" charset="2"/>
              <a:buChar char="Ø"/>
            </a:pPr>
            <a:r>
              <a:rPr lang="en-US" dirty="0"/>
              <a:t>The Service Consumer asks the Service Discovery Server for the location of the Service Provider.</a:t>
            </a:r>
          </a:p>
          <a:p>
            <a:pPr>
              <a:buFont typeface="Wingdings" panose="05000000000000000000" pitchFamily="2" charset="2"/>
              <a:buChar char="Ø"/>
            </a:pPr>
            <a:r>
              <a:rPr lang="en-US" dirty="0"/>
              <a:t>The location of the Service Provider is searched by the Service Registry in its internal database and returned to the Service Consumer.</a:t>
            </a:r>
          </a:p>
          <a:p>
            <a:pPr>
              <a:buFont typeface="Wingdings" panose="05000000000000000000" pitchFamily="2" charset="2"/>
              <a:buChar char="Ø"/>
            </a:pPr>
            <a:r>
              <a:rPr lang="en-US" dirty="0"/>
              <a:t>The Service Consumer can now make direct requests to the Service Provider.</a:t>
            </a:r>
          </a:p>
        </p:txBody>
      </p:sp>
      <p:pic>
        <p:nvPicPr>
          <p:cNvPr id="1026" name="Picture 2" descr="Service Discovery 1-1">
            <a:extLst>
              <a:ext uri="{FF2B5EF4-FFF2-40B4-BE49-F238E27FC236}">
                <a16:creationId xmlns:a16="http://schemas.microsoft.com/office/drawing/2014/main" id="{BBFD94EC-4233-97DE-556E-BE267C9084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20570" y="3078810"/>
            <a:ext cx="3135109" cy="114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9372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64450-C777-EE68-482D-53CB59F7B562}"/>
              </a:ext>
            </a:extLst>
          </p:cNvPr>
          <p:cNvSpPr>
            <a:spLocks noGrp="1"/>
          </p:cNvSpPr>
          <p:nvPr>
            <p:ph type="title"/>
          </p:nvPr>
        </p:nvSpPr>
        <p:spPr/>
        <p:txBody>
          <a:bodyPr/>
          <a:lstStyle/>
          <a:p>
            <a:r>
              <a:rPr lang="en-US" dirty="0"/>
              <a:t>Use Cases for the Strangler Pattern:</a:t>
            </a:r>
            <a:endParaRPr lang="en-IN" dirty="0"/>
          </a:p>
        </p:txBody>
      </p:sp>
      <p:sp>
        <p:nvSpPr>
          <p:cNvPr id="3" name="Content Placeholder 2">
            <a:extLst>
              <a:ext uri="{FF2B5EF4-FFF2-40B4-BE49-F238E27FC236}">
                <a16:creationId xmlns:a16="http://schemas.microsoft.com/office/drawing/2014/main" id="{10FE2AE9-A5EA-A6DF-9CFB-BF666FE63B7E}"/>
              </a:ext>
            </a:extLst>
          </p:cNvPr>
          <p:cNvSpPr>
            <a:spLocks noGrp="1"/>
          </p:cNvSpPr>
          <p:nvPr>
            <p:ph idx="1"/>
          </p:nvPr>
        </p:nvSpPr>
        <p:spPr/>
        <p:txBody>
          <a:bodyPr/>
          <a:lstStyle/>
          <a:p>
            <a:r>
              <a:rPr lang="en-US" dirty="0"/>
              <a:t>The Strangler pattern is primarily used when migrating from a monolithic architecture to microservices. It proves beneficial in scenarios where complete system rewrites pose significant risks and disruptions. This pattern is particularly suitable for legacy systems with complex codebases that are challenging to refactor entirely.</a:t>
            </a:r>
            <a:endParaRPr lang="en-IN" dirty="0"/>
          </a:p>
        </p:txBody>
      </p:sp>
    </p:spTree>
    <p:extLst>
      <p:ext uri="{BB962C8B-B14F-4D97-AF65-F5344CB8AC3E}">
        <p14:creationId xmlns:p14="http://schemas.microsoft.com/office/powerpoint/2010/main" val="7544143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FB7D-DBF9-84D4-866F-4B641FBD5C75}"/>
              </a:ext>
            </a:extLst>
          </p:cNvPr>
          <p:cNvSpPr>
            <a:spLocks noGrp="1"/>
          </p:cNvSpPr>
          <p:nvPr>
            <p:ph type="title"/>
          </p:nvPr>
        </p:nvSpPr>
        <p:spPr/>
        <p:txBody>
          <a:bodyPr/>
          <a:lstStyle/>
          <a:p>
            <a:r>
              <a:rPr lang="en-US" dirty="0"/>
              <a:t>Features of the Strangler Pattern:</a:t>
            </a:r>
            <a:endParaRPr lang="en-IN" dirty="0"/>
          </a:p>
        </p:txBody>
      </p:sp>
      <p:sp>
        <p:nvSpPr>
          <p:cNvPr id="3" name="Content Placeholder 2">
            <a:extLst>
              <a:ext uri="{FF2B5EF4-FFF2-40B4-BE49-F238E27FC236}">
                <a16:creationId xmlns:a16="http://schemas.microsoft.com/office/drawing/2014/main" id="{5A776798-D927-E688-A9DF-F77BD69D01E5}"/>
              </a:ext>
            </a:extLst>
          </p:cNvPr>
          <p:cNvSpPr>
            <a:spLocks noGrp="1"/>
          </p:cNvSpPr>
          <p:nvPr>
            <p:ph idx="1"/>
          </p:nvPr>
        </p:nvSpPr>
        <p:spPr/>
        <p:txBody>
          <a:bodyPr/>
          <a:lstStyle/>
          <a:p>
            <a:r>
              <a:rPr lang="en-US" dirty="0"/>
              <a:t>Gradual Migration: This pattern enables a step-by-step migration from a monolithic application to microservices. It allows organizations to replace specific functionality or modules incrementally.</a:t>
            </a:r>
          </a:p>
          <a:p>
            <a:r>
              <a:rPr lang="en-US" dirty="0"/>
              <a:t>Coexistence: During the migration process, the monolithic application and microservices coexist, ensuring uninterrupted system functionality.</a:t>
            </a:r>
          </a:p>
          <a:p>
            <a:r>
              <a:rPr lang="en-US" dirty="0"/>
              <a:t>Strangling Behavior: The Strangler pattern gradually replaces components or modules of the monolithic application with microservices, leading to the eventual replacement of the legacy system.</a:t>
            </a:r>
            <a:endParaRPr lang="en-IN" dirty="0"/>
          </a:p>
        </p:txBody>
      </p:sp>
    </p:spTree>
    <p:extLst>
      <p:ext uri="{BB962C8B-B14F-4D97-AF65-F5344CB8AC3E}">
        <p14:creationId xmlns:p14="http://schemas.microsoft.com/office/powerpoint/2010/main" val="1991445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FA73-637E-5083-9166-1FA89968AC45}"/>
              </a:ext>
            </a:extLst>
          </p:cNvPr>
          <p:cNvSpPr>
            <a:spLocks noGrp="1"/>
          </p:cNvSpPr>
          <p:nvPr>
            <p:ph type="title"/>
          </p:nvPr>
        </p:nvSpPr>
        <p:spPr>
          <a:xfrm>
            <a:off x="1097280" y="286603"/>
            <a:ext cx="10058400" cy="1450757"/>
          </a:xfrm>
        </p:spPr>
        <p:txBody>
          <a:bodyPr>
            <a:normAutofit/>
          </a:bodyPr>
          <a:lstStyle/>
          <a:p>
            <a:r>
              <a:rPr lang="en-IN" b="1" dirty="0"/>
              <a:t>Implementation of Strangler Pattern:</a:t>
            </a:r>
            <a:endParaRPr lang="en-IN" dirty="0"/>
          </a:p>
        </p:txBody>
      </p:sp>
      <p:sp>
        <p:nvSpPr>
          <p:cNvPr id="3" name="Content Placeholder 2">
            <a:extLst>
              <a:ext uri="{FF2B5EF4-FFF2-40B4-BE49-F238E27FC236}">
                <a16:creationId xmlns:a16="http://schemas.microsoft.com/office/drawing/2014/main" id="{9A5231E3-F890-A79B-8FE1-C32C3A19977D}"/>
              </a:ext>
            </a:extLst>
          </p:cNvPr>
          <p:cNvSpPr>
            <a:spLocks noGrp="1"/>
          </p:cNvSpPr>
          <p:nvPr>
            <p:ph idx="1"/>
          </p:nvPr>
        </p:nvSpPr>
        <p:spPr>
          <a:xfrm>
            <a:off x="1097279" y="1845734"/>
            <a:ext cx="6454987" cy="4023360"/>
          </a:xfrm>
        </p:spPr>
        <p:txBody>
          <a:bodyPr>
            <a:normAutofit/>
          </a:bodyPr>
          <a:lstStyle/>
          <a:p>
            <a:pPr fontAlgn="base"/>
            <a:r>
              <a:rPr lang="en-US" sz="1700"/>
              <a:t>Consider an e-commerce application with a monolithic architecture. To migrate the order management functionality to microservices using the Strangler pattern, follow these implementation steps:</a:t>
            </a:r>
          </a:p>
          <a:p>
            <a:pPr fontAlgn="base">
              <a:buFont typeface="Wingdings" panose="05000000000000000000" pitchFamily="2" charset="2"/>
              <a:buChar char="Ø"/>
            </a:pPr>
            <a:r>
              <a:rPr lang="en-US" sz="1700"/>
              <a:t>Identify the order management functionality within the monolithic application.</a:t>
            </a:r>
          </a:p>
          <a:p>
            <a:pPr fontAlgn="base">
              <a:buFont typeface="Wingdings" panose="05000000000000000000" pitchFamily="2" charset="2"/>
              <a:buChar char="Ø"/>
            </a:pPr>
            <a:r>
              <a:rPr lang="en-US" sz="1700"/>
              <a:t>Create an order management microservice.</a:t>
            </a:r>
          </a:p>
          <a:p>
            <a:pPr fontAlgn="base">
              <a:buFont typeface="Wingdings" panose="05000000000000000000" pitchFamily="2" charset="2"/>
              <a:buChar char="Ø"/>
            </a:pPr>
            <a:r>
              <a:rPr lang="en-US" sz="1700"/>
              <a:t>Configure the API gateway to route order management requests to the microservice.</a:t>
            </a:r>
          </a:p>
          <a:p>
            <a:pPr fontAlgn="base">
              <a:buFont typeface="Wingdings" panose="05000000000000000000" pitchFamily="2" charset="2"/>
              <a:buChar char="Ø"/>
            </a:pPr>
            <a:r>
              <a:rPr lang="en-US" sz="1700"/>
              <a:t>Migrate specific functionalities from the monolithic application to the microservice.</a:t>
            </a:r>
          </a:p>
          <a:p>
            <a:pPr fontAlgn="base">
              <a:buFont typeface="Wingdings" panose="05000000000000000000" pitchFamily="2" charset="2"/>
              <a:buChar char="Ø"/>
            </a:pPr>
            <a:r>
              <a:rPr lang="en-US" sz="1700"/>
              <a:t>Repeat steps 1-4 until the monolithic application is fully replaced.</a:t>
            </a:r>
          </a:p>
        </p:txBody>
      </p:sp>
      <p:pic>
        <p:nvPicPr>
          <p:cNvPr id="5" name="Picture 4">
            <a:extLst>
              <a:ext uri="{FF2B5EF4-FFF2-40B4-BE49-F238E27FC236}">
                <a16:creationId xmlns:a16="http://schemas.microsoft.com/office/drawing/2014/main" id="{77555946-27D4-6A78-01BB-C6052FCED52F}"/>
              </a:ext>
            </a:extLst>
          </p:cNvPr>
          <p:cNvPicPr>
            <a:picLocks noChangeAspect="1"/>
          </p:cNvPicPr>
          <p:nvPr/>
        </p:nvPicPr>
        <p:blipFill>
          <a:blip r:embed="rId2"/>
          <a:stretch>
            <a:fillRect/>
          </a:stretch>
        </p:blipFill>
        <p:spPr>
          <a:xfrm>
            <a:off x="7726410" y="2326580"/>
            <a:ext cx="3949776" cy="2348222"/>
          </a:xfrm>
          <a:prstGeom prst="rect">
            <a:avLst/>
          </a:prstGeom>
        </p:spPr>
      </p:pic>
    </p:spTree>
    <p:extLst>
      <p:ext uri="{BB962C8B-B14F-4D97-AF65-F5344CB8AC3E}">
        <p14:creationId xmlns:p14="http://schemas.microsoft.com/office/powerpoint/2010/main" val="5516415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F68E-D107-4F43-2F8D-5B4C8AACAB4F}"/>
              </a:ext>
            </a:extLst>
          </p:cNvPr>
          <p:cNvSpPr>
            <a:spLocks noGrp="1"/>
          </p:cNvSpPr>
          <p:nvPr>
            <p:ph type="title"/>
          </p:nvPr>
        </p:nvSpPr>
        <p:spPr/>
        <p:txBody>
          <a:bodyPr/>
          <a:lstStyle/>
          <a:p>
            <a:r>
              <a:rPr lang="en-IN" dirty="0"/>
              <a:t>Advantages of Strangler Pattern</a:t>
            </a:r>
          </a:p>
        </p:txBody>
      </p:sp>
      <p:sp>
        <p:nvSpPr>
          <p:cNvPr id="3" name="Content Placeholder 2">
            <a:extLst>
              <a:ext uri="{FF2B5EF4-FFF2-40B4-BE49-F238E27FC236}">
                <a16:creationId xmlns:a16="http://schemas.microsoft.com/office/drawing/2014/main" id="{DA781626-1F68-78E7-8E2E-F5F85284F563}"/>
              </a:ext>
            </a:extLst>
          </p:cNvPr>
          <p:cNvSpPr>
            <a:spLocks noGrp="1"/>
          </p:cNvSpPr>
          <p:nvPr>
            <p:ph idx="1"/>
          </p:nvPr>
        </p:nvSpPr>
        <p:spPr/>
        <p:txBody>
          <a:bodyPr/>
          <a:lstStyle/>
          <a:p>
            <a:r>
              <a:rPr lang="en-US" dirty="0"/>
              <a:t>Incremental Migration: This pattern mitigates risks associated with complete system rewrites and minimizes disruptions by allowing a gradual migration process.</a:t>
            </a:r>
          </a:p>
          <a:p>
            <a:r>
              <a:rPr lang="en-US" dirty="0"/>
              <a:t>Flexibility: Organizations can independently refactor and update specific parts of the system based on business priorities.</a:t>
            </a:r>
          </a:p>
          <a:p>
            <a:r>
              <a:rPr lang="en-US" dirty="0"/>
              <a:t>Coexistence: The monolithic application and microservices coexist harmoniously, ensuring the system remains operational during the migration.</a:t>
            </a:r>
            <a:endParaRPr lang="en-IN" dirty="0"/>
          </a:p>
        </p:txBody>
      </p:sp>
    </p:spTree>
    <p:extLst>
      <p:ext uri="{BB962C8B-B14F-4D97-AF65-F5344CB8AC3E}">
        <p14:creationId xmlns:p14="http://schemas.microsoft.com/office/powerpoint/2010/main" val="37816820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CF44-7699-A852-1D99-CF8FD68812AE}"/>
              </a:ext>
            </a:extLst>
          </p:cNvPr>
          <p:cNvSpPr>
            <a:spLocks noGrp="1"/>
          </p:cNvSpPr>
          <p:nvPr>
            <p:ph type="title"/>
          </p:nvPr>
        </p:nvSpPr>
        <p:spPr/>
        <p:txBody>
          <a:bodyPr/>
          <a:lstStyle/>
          <a:p>
            <a:r>
              <a:rPr lang="en-IN" b="1" dirty="0"/>
              <a:t>Drawbacks of Strangler Pattern</a:t>
            </a:r>
            <a:endParaRPr lang="en-IN" dirty="0"/>
          </a:p>
        </p:txBody>
      </p:sp>
      <p:sp>
        <p:nvSpPr>
          <p:cNvPr id="3" name="Content Placeholder 2">
            <a:extLst>
              <a:ext uri="{FF2B5EF4-FFF2-40B4-BE49-F238E27FC236}">
                <a16:creationId xmlns:a16="http://schemas.microsoft.com/office/drawing/2014/main" id="{3B837AF2-3DD3-1736-345F-E2F1DC91BB82}"/>
              </a:ext>
            </a:extLst>
          </p:cNvPr>
          <p:cNvSpPr>
            <a:spLocks noGrp="1"/>
          </p:cNvSpPr>
          <p:nvPr>
            <p:ph idx="1"/>
          </p:nvPr>
        </p:nvSpPr>
        <p:spPr/>
        <p:txBody>
          <a:bodyPr/>
          <a:lstStyle/>
          <a:p>
            <a:pPr fontAlgn="base">
              <a:buFont typeface="Wingdings" panose="05000000000000000000" pitchFamily="2" charset="2"/>
              <a:buChar char="Ø"/>
            </a:pPr>
            <a:r>
              <a:rPr lang="en-US" b="1" dirty="0"/>
              <a:t>Complexity: </a:t>
            </a:r>
            <a:r>
              <a:rPr lang="en-US" dirty="0"/>
              <a:t>The migration process can introduce complexity due to the coexistence and interaction between the monolithic application and microservices.</a:t>
            </a:r>
          </a:p>
          <a:p>
            <a:pPr fontAlgn="base">
              <a:buFont typeface="Wingdings" panose="05000000000000000000" pitchFamily="2" charset="2"/>
              <a:buChar char="Ø"/>
            </a:pPr>
            <a:r>
              <a:rPr lang="en-US" b="1" dirty="0"/>
              <a:t>Data Consistency: </a:t>
            </a:r>
            <a:r>
              <a:rPr lang="en-US" dirty="0"/>
              <a:t>Synchronizing data between the monolithic application and microservices can pose challenges, requiring careful management to ensure consistency.</a:t>
            </a:r>
          </a:p>
          <a:p>
            <a:pPr fontAlgn="base">
              <a:buFont typeface="Wingdings" panose="05000000000000000000" pitchFamily="2" charset="2"/>
              <a:buChar char="Ø"/>
            </a:pPr>
            <a:r>
              <a:rPr lang="en-US" b="1" dirty="0"/>
              <a:t>Increased Network Calls: </a:t>
            </a:r>
            <a:r>
              <a:rPr lang="en-US" dirty="0"/>
              <a:t>The introduction of microservices can lead to an increase in network calls, potentially impacting system performance and latency.</a:t>
            </a:r>
          </a:p>
          <a:p>
            <a:pPr fontAlgn="base">
              <a:buFont typeface="Wingdings" panose="05000000000000000000" pitchFamily="2" charset="2"/>
              <a:buChar char="Ø"/>
            </a:pPr>
            <a:r>
              <a:rPr lang="en-US" b="1" dirty="0"/>
              <a:t>Dependency Management: </a:t>
            </a:r>
            <a:r>
              <a:rPr lang="en-US" dirty="0"/>
              <a:t>Managing dependencies between the remaining monolithic components and new microservices requires proper versioning and dependency strategies to avoid conflicts.</a:t>
            </a:r>
          </a:p>
          <a:p>
            <a:endParaRPr lang="en-IN" dirty="0"/>
          </a:p>
        </p:txBody>
      </p:sp>
    </p:spTree>
    <p:extLst>
      <p:ext uri="{BB962C8B-B14F-4D97-AF65-F5344CB8AC3E}">
        <p14:creationId xmlns:p14="http://schemas.microsoft.com/office/powerpoint/2010/main" val="3302490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79622-C285-99F2-07BC-EECC097B79B8}"/>
              </a:ext>
            </a:extLst>
          </p:cNvPr>
          <p:cNvSpPr>
            <a:spLocks noGrp="1"/>
          </p:cNvSpPr>
          <p:nvPr>
            <p:ph type="title"/>
          </p:nvPr>
        </p:nvSpPr>
        <p:spPr/>
        <p:txBody>
          <a:bodyPr>
            <a:normAutofit/>
          </a:bodyPr>
          <a:lstStyle/>
          <a:p>
            <a:r>
              <a:rPr lang="en-US" b="1" dirty="0"/>
              <a:t>Which components should be strangled or refactored first?</a:t>
            </a:r>
            <a:endParaRPr lang="en-IN" dirty="0"/>
          </a:p>
        </p:txBody>
      </p:sp>
      <p:sp>
        <p:nvSpPr>
          <p:cNvPr id="3" name="Content Placeholder 2">
            <a:extLst>
              <a:ext uri="{FF2B5EF4-FFF2-40B4-BE49-F238E27FC236}">
                <a16:creationId xmlns:a16="http://schemas.microsoft.com/office/drawing/2014/main" id="{781D2E3D-6D5F-DC4E-B6E5-A96A2F8C14D0}"/>
              </a:ext>
            </a:extLst>
          </p:cNvPr>
          <p:cNvSpPr>
            <a:spLocks noGrp="1"/>
          </p:cNvSpPr>
          <p:nvPr>
            <p:ph idx="1"/>
          </p:nvPr>
        </p:nvSpPr>
        <p:spPr/>
        <p:txBody>
          <a:bodyPr/>
          <a:lstStyle/>
          <a:p>
            <a:pPr fontAlgn="base">
              <a:buFont typeface="Wingdings" panose="05000000000000000000" pitchFamily="2" charset="2"/>
              <a:buChar char="Ø"/>
            </a:pPr>
            <a:r>
              <a:rPr lang="en-US" dirty="0"/>
              <a:t>Playing it safe and choosing a straightforward component is not a bad choice if you are using the Strangler Pattern for the first time and are unfamiliar with this design pattern. This will make sure that before creating a complex component, you get real-world experience and familiarize yourself with the difficulties and best practices.</a:t>
            </a:r>
          </a:p>
          <a:p>
            <a:pPr fontAlgn="base">
              <a:buFont typeface="Wingdings" panose="05000000000000000000" pitchFamily="2" charset="2"/>
              <a:buChar char="Ø"/>
            </a:pPr>
            <a:r>
              <a:rPr lang="en-US" dirty="0"/>
              <a:t>Starting with a component that has strong test coverage and little related technical debt can provide Teams a great deal of confidence during the migration process.</a:t>
            </a:r>
          </a:p>
          <a:p>
            <a:pPr fontAlgn="base">
              <a:buFont typeface="Wingdings" panose="05000000000000000000" pitchFamily="2" charset="2"/>
              <a:buChar char="Ø"/>
            </a:pPr>
            <a:r>
              <a:rPr lang="en-US" dirty="0"/>
              <a:t>Start with a component that has scalability needs if there are any that are better suited for the cloud.</a:t>
            </a:r>
          </a:p>
          <a:p>
            <a:endParaRPr lang="en-IN" dirty="0"/>
          </a:p>
        </p:txBody>
      </p:sp>
    </p:spTree>
    <p:extLst>
      <p:ext uri="{BB962C8B-B14F-4D97-AF65-F5344CB8AC3E}">
        <p14:creationId xmlns:p14="http://schemas.microsoft.com/office/powerpoint/2010/main" val="28943872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FA65-5BF2-2BBB-5E33-4A55A3589E79}"/>
              </a:ext>
            </a:extLst>
          </p:cNvPr>
          <p:cNvSpPr>
            <a:spLocks noGrp="1"/>
          </p:cNvSpPr>
          <p:nvPr>
            <p:ph type="title"/>
          </p:nvPr>
        </p:nvSpPr>
        <p:spPr/>
        <p:txBody>
          <a:bodyPr/>
          <a:lstStyle/>
          <a:p>
            <a:r>
              <a:rPr lang="en-US" b="1" dirty="0"/>
              <a:t>Which components should be strangled or refactored first?</a:t>
            </a:r>
            <a:endParaRPr lang="en-IN" dirty="0"/>
          </a:p>
        </p:txBody>
      </p:sp>
      <p:sp>
        <p:nvSpPr>
          <p:cNvPr id="3" name="Content Placeholder 2">
            <a:extLst>
              <a:ext uri="{FF2B5EF4-FFF2-40B4-BE49-F238E27FC236}">
                <a16:creationId xmlns:a16="http://schemas.microsoft.com/office/drawing/2014/main" id="{26B0D743-AEC2-AA6B-62CE-A4167BE2666A}"/>
              </a:ext>
            </a:extLst>
          </p:cNvPr>
          <p:cNvSpPr>
            <a:spLocks noGrp="1"/>
          </p:cNvSpPr>
          <p:nvPr>
            <p:ph idx="1"/>
          </p:nvPr>
        </p:nvSpPr>
        <p:spPr/>
        <p:txBody>
          <a:bodyPr>
            <a:normAutofit fontScale="92500" lnSpcReduction="10000"/>
          </a:bodyPr>
          <a:lstStyle/>
          <a:p>
            <a:pPr fontAlgn="base">
              <a:buFont typeface="Wingdings" panose="05000000000000000000" pitchFamily="2" charset="2"/>
              <a:buChar char="Ø"/>
            </a:pPr>
            <a:r>
              <a:rPr lang="en-US" dirty="0"/>
              <a:t>Start with a component that needs to be deployed much more frequently due to frequent business requirements if there is one. You won't need to frequently again deploy the full monolithic application . You can scale and deploy the application independently if you divide it into a distinct process.</a:t>
            </a:r>
          </a:p>
          <a:p>
            <a:pPr fontAlgn="base">
              <a:buFont typeface="Wingdings" panose="05000000000000000000" pitchFamily="2" charset="2"/>
              <a:buChar char="Ø"/>
            </a:pPr>
            <a:r>
              <a:rPr lang="en-US" dirty="0"/>
              <a:t>You will face numerous obstacles on your journey to migrate to the cloud. Due to the fact that you are dealing with small components at once, the Strangler design pattern helps you to make this journey somewhat smooth and risk-free. When you intend to complete the move in bits and pieces, it is not a difficult task.</a:t>
            </a:r>
          </a:p>
          <a:p>
            <a:pPr fontAlgn="base">
              <a:buFont typeface="Wingdings" panose="05000000000000000000" pitchFamily="2" charset="2"/>
              <a:buChar char="Ø"/>
            </a:pPr>
            <a:r>
              <a:rPr lang="en-US" dirty="0"/>
              <a:t>You can provide Business features faster by reducing the complexity of an application. You may scale your application using the rising load feature as </a:t>
            </a:r>
            <a:r>
              <a:rPr lang="en-US" dirty="0" err="1"/>
              <a:t>well.It</a:t>
            </a:r>
            <a:r>
              <a:rPr lang="en-US" dirty="0"/>
              <a:t> is significantly simpler to deploy microservices and can result in a much smoother transition from monoliths to microservices if there is an automated CI/CD pipeline.</a:t>
            </a:r>
          </a:p>
          <a:p>
            <a:br>
              <a:rPr lang="en-US" dirty="0"/>
            </a:br>
            <a:endParaRPr lang="en-IN" dirty="0"/>
          </a:p>
        </p:txBody>
      </p:sp>
    </p:spTree>
    <p:extLst>
      <p:ext uri="{BB962C8B-B14F-4D97-AF65-F5344CB8AC3E}">
        <p14:creationId xmlns:p14="http://schemas.microsoft.com/office/powerpoint/2010/main" val="9523706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DE771A-1D51-E29A-06B7-C76F7B22BCEA}"/>
              </a:ext>
            </a:extLst>
          </p:cNvPr>
          <p:cNvSpPr>
            <a:spLocks noGrp="1"/>
          </p:cNvSpPr>
          <p:nvPr>
            <p:ph type="ctrTitle"/>
          </p:nvPr>
        </p:nvSpPr>
        <p:spPr/>
        <p:txBody>
          <a:bodyPr/>
          <a:lstStyle/>
          <a:p>
            <a:r>
              <a:rPr lang="en-IN" dirty="0"/>
              <a:t>Event Sourcing</a:t>
            </a:r>
          </a:p>
        </p:txBody>
      </p:sp>
      <p:sp>
        <p:nvSpPr>
          <p:cNvPr id="5" name="Subtitle 4">
            <a:extLst>
              <a:ext uri="{FF2B5EF4-FFF2-40B4-BE49-F238E27FC236}">
                <a16:creationId xmlns:a16="http://schemas.microsoft.com/office/drawing/2014/main" id="{75A06EA4-6A95-0A90-925B-BF6151AD0DB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163922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E78F-4167-A618-CD8E-18FD46FBF2F5}"/>
              </a:ext>
            </a:extLst>
          </p:cNvPr>
          <p:cNvSpPr>
            <a:spLocks noGrp="1"/>
          </p:cNvSpPr>
          <p:nvPr>
            <p:ph type="title"/>
          </p:nvPr>
        </p:nvSpPr>
        <p:spPr/>
        <p:txBody>
          <a:bodyPr/>
          <a:lstStyle/>
          <a:p>
            <a:r>
              <a:rPr lang="en-IN" b="1" dirty="0"/>
              <a:t>What is Event Sourcing?</a:t>
            </a:r>
            <a:endParaRPr lang="en-IN" dirty="0"/>
          </a:p>
        </p:txBody>
      </p:sp>
      <p:sp>
        <p:nvSpPr>
          <p:cNvPr id="3" name="Content Placeholder 2">
            <a:extLst>
              <a:ext uri="{FF2B5EF4-FFF2-40B4-BE49-F238E27FC236}">
                <a16:creationId xmlns:a16="http://schemas.microsoft.com/office/drawing/2014/main" id="{7021FB5B-24B5-04A3-9FCB-47BF49734B67}"/>
              </a:ext>
            </a:extLst>
          </p:cNvPr>
          <p:cNvSpPr>
            <a:spLocks noGrp="1"/>
          </p:cNvSpPr>
          <p:nvPr>
            <p:ph idx="1"/>
          </p:nvPr>
        </p:nvSpPr>
        <p:spPr/>
        <p:txBody>
          <a:bodyPr/>
          <a:lstStyle/>
          <a:p>
            <a:pPr fontAlgn="base"/>
            <a:r>
              <a:rPr lang="en-US" dirty="0"/>
              <a:t>The Event Sourcing Pattern is like keeping a detailed diary for your software. Instead of just updating the current state of your data, you record every change as a separate event. These events form a complete history of what happened to your data over time. Therefore, you may rebuild your data by replaying these events to find out how it got to where it is now.</a:t>
            </a:r>
          </a:p>
          <a:p>
            <a:pPr fontAlgn="base">
              <a:buFont typeface="Wingdings" panose="05000000000000000000" pitchFamily="2" charset="2"/>
              <a:buChar char="Ø"/>
            </a:pPr>
            <a:r>
              <a:rPr lang="en-US" dirty="0"/>
              <a:t>These events are stored sequentially, forming a log or journal of actions that have occurred.</a:t>
            </a:r>
          </a:p>
          <a:p>
            <a:pPr fontAlgn="base">
              <a:buFont typeface="Wingdings" panose="05000000000000000000" pitchFamily="2" charset="2"/>
              <a:buChar char="Ø"/>
            </a:pPr>
            <a:r>
              <a:rPr lang="en-US" dirty="0"/>
              <a:t>The status of the program can be restored at any moment by replaying these events.</a:t>
            </a:r>
          </a:p>
          <a:p>
            <a:pPr fontAlgn="base">
              <a:buFont typeface="Wingdings" panose="05000000000000000000" pitchFamily="2" charset="2"/>
              <a:buChar char="Ø"/>
            </a:pPr>
            <a:r>
              <a:rPr lang="en-US" dirty="0"/>
              <a:t>It is frequently utilized in fields like finance and e-commerce where precise historical data are essential.</a:t>
            </a:r>
          </a:p>
          <a:p>
            <a:endParaRPr lang="en-IN" dirty="0"/>
          </a:p>
        </p:txBody>
      </p:sp>
    </p:spTree>
    <p:extLst>
      <p:ext uri="{BB962C8B-B14F-4D97-AF65-F5344CB8AC3E}">
        <p14:creationId xmlns:p14="http://schemas.microsoft.com/office/powerpoint/2010/main" val="23433181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C5CACD-173F-31E1-4B96-D031540310FD}"/>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Event Sourcing</a:t>
            </a:r>
          </a:p>
        </p:txBody>
      </p:sp>
      <p:pic>
        <p:nvPicPr>
          <p:cNvPr id="5" name="Picture 4">
            <a:extLst>
              <a:ext uri="{FF2B5EF4-FFF2-40B4-BE49-F238E27FC236}">
                <a16:creationId xmlns:a16="http://schemas.microsoft.com/office/drawing/2014/main" id="{C2F94E80-FAC3-D0B9-492B-F547B32F6597}"/>
              </a:ext>
            </a:extLst>
          </p:cNvPr>
          <p:cNvPicPr>
            <a:picLocks noChangeAspect="1"/>
          </p:cNvPicPr>
          <p:nvPr/>
        </p:nvPicPr>
        <p:blipFill>
          <a:blip r:embed="rId2"/>
          <a:stretch>
            <a:fillRect/>
          </a:stretch>
        </p:blipFill>
        <p:spPr>
          <a:xfrm>
            <a:off x="633999" y="1267857"/>
            <a:ext cx="6912217" cy="3798604"/>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923797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40F9-24EA-6252-7146-FBDF99BEF265}"/>
              </a:ext>
            </a:extLst>
          </p:cNvPr>
          <p:cNvSpPr>
            <a:spLocks noGrp="1"/>
          </p:cNvSpPr>
          <p:nvPr>
            <p:ph type="title"/>
          </p:nvPr>
        </p:nvSpPr>
        <p:spPr/>
        <p:txBody>
          <a:bodyPr/>
          <a:lstStyle/>
          <a:p>
            <a:r>
              <a:rPr lang="en-IN" dirty="0"/>
              <a:t>Service Discovery patterns</a:t>
            </a:r>
          </a:p>
        </p:txBody>
      </p:sp>
      <p:sp>
        <p:nvSpPr>
          <p:cNvPr id="3" name="Content Placeholder 2">
            <a:extLst>
              <a:ext uri="{FF2B5EF4-FFF2-40B4-BE49-F238E27FC236}">
                <a16:creationId xmlns:a16="http://schemas.microsoft.com/office/drawing/2014/main" id="{E8AE2E3F-5AB7-4EE7-E21E-EF039DFCE1DE}"/>
              </a:ext>
            </a:extLst>
          </p:cNvPr>
          <p:cNvSpPr>
            <a:spLocks noGrp="1"/>
          </p:cNvSpPr>
          <p:nvPr>
            <p:ph idx="1"/>
          </p:nvPr>
        </p:nvSpPr>
        <p:spPr/>
        <p:txBody>
          <a:bodyPr/>
          <a:lstStyle/>
          <a:p>
            <a:pPr>
              <a:buFont typeface="Wingdings" panose="05000000000000000000" pitchFamily="2" charset="2"/>
              <a:buChar char="Ø"/>
            </a:pPr>
            <a:r>
              <a:rPr lang="en-US" dirty="0"/>
              <a:t>Client‑Side Discovery </a:t>
            </a:r>
          </a:p>
          <a:p>
            <a:pPr>
              <a:buFont typeface="Wingdings" panose="05000000000000000000" pitchFamily="2" charset="2"/>
              <a:buChar char="Ø"/>
            </a:pPr>
            <a:r>
              <a:rPr lang="en-US" dirty="0"/>
              <a:t>Server‑Side Discovery</a:t>
            </a:r>
            <a:endParaRPr lang="en-IN" dirty="0"/>
          </a:p>
        </p:txBody>
      </p:sp>
    </p:spTree>
    <p:extLst>
      <p:ext uri="{BB962C8B-B14F-4D97-AF65-F5344CB8AC3E}">
        <p14:creationId xmlns:p14="http://schemas.microsoft.com/office/powerpoint/2010/main" val="37147849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1652-4462-ADF9-A32B-D6884F06DB03}"/>
              </a:ext>
            </a:extLst>
          </p:cNvPr>
          <p:cNvSpPr>
            <a:spLocks noGrp="1"/>
          </p:cNvSpPr>
          <p:nvPr>
            <p:ph type="title"/>
          </p:nvPr>
        </p:nvSpPr>
        <p:spPr/>
        <p:txBody>
          <a:bodyPr>
            <a:normAutofit/>
          </a:bodyPr>
          <a:lstStyle/>
          <a:p>
            <a:r>
              <a:rPr lang="en-US" b="1" dirty="0"/>
              <a:t>Core Concepts and Components of Event Sourcing</a:t>
            </a:r>
            <a:endParaRPr lang="en-IN" dirty="0"/>
          </a:p>
        </p:txBody>
      </p:sp>
      <p:sp>
        <p:nvSpPr>
          <p:cNvPr id="3" name="Content Placeholder 2">
            <a:extLst>
              <a:ext uri="{FF2B5EF4-FFF2-40B4-BE49-F238E27FC236}">
                <a16:creationId xmlns:a16="http://schemas.microsoft.com/office/drawing/2014/main" id="{9638C27F-59E6-81BA-EE3C-7894090E0BC3}"/>
              </a:ext>
            </a:extLst>
          </p:cNvPr>
          <p:cNvSpPr>
            <a:spLocks noGrp="1"/>
          </p:cNvSpPr>
          <p:nvPr>
            <p:ph idx="1"/>
          </p:nvPr>
        </p:nvSpPr>
        <p:spPr/>
        <p:txBody>
          <a:bodyPr/>
          <a:lstStyle/>
          <a:p>
            <a:r>
              <a:rPr lang="en-US" dirty="0"/>
              <a:t>Events: These are permanent records of system state changes. In addition to representing a particular action or occurrence, each event includes all the relevant information required to rebuild the system's state at the moment of the event.</a:t>
            </a:r>
          </a:p>
          <a:p>
            <a:r>
              <a:rPr lang="en-US" dirty="0"/>
              <a:t>Event Store: The stream of events produced by the system is sustained by the event store, a robust data store. It guarantees that the sequence of events is maintained by storing them in the order in which they were received.</a:t>
            </a:r>
          </a:p>
          <a:p>
            <a:r>
              <a:rPr lang="en-US" dirty="0"/>
              <a:t>Aggregate: For the purposes of processing commands and producing events, an aggregate is a logical collection of linked domain objects that are handled as a single unit. The system's state changes and business logic are contained in aggregates. In the event store, each aggregate is linked to a distinct stream of events.</a:t>
            </a:r>
            <a:endParaRPr lang="en-IN" dirty="0"/>
          </a:p>
        </p:txBody>
      </p:sp>
    </p:spTree>
    <p:extLst>
      <p:ext uri="{BB962C8B-B14F-4D97-AF65-F5344CB8AC3E}">
        <p14:creationId xmlns:p14="http://schemas.microsoft.com/office/powerpoint/2010/main" val="20887485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99E5-D28D-D4B2-FCE2-0A4EDF855F28}"/>
              </a:ext>
            </a:extLst>
          </p:cNvPr>
          <p:cNvSpPr>
            <a:spLocks noGrp="1"/>
          </p:cNvSpPr>
          <p:nvPr>
            <p:ph type="title"/>
          </p:nvPr>
        </p:nvSpPr>
        <p:spPr/>
        <p:txBody>
          <a:bodyPr/>
          <a:lstStyle/>
          <a:p>
            <a:r>
              <a:rPr lang="en-US" b="1" dirty="0"/>
              <a:t>Core Concepts and Components of Event Sourcing</a:t>
            </a:r>
            <a:endParaRPr lang="en-IN" dirty="0"/>
          </a:p>
        </p:txBody>
      </p:sp>
      <p:sp>
        <p:nvSpPr>
          <p:cNvPr id="3" name="Content Placeholder 2">
            <a:extLst>
              <a:ext uri="{FF2B5EF4-FFF2-40B4-BE49-F238E27FC236}">
                <a16:creationId xmlns:a16="http://schemas.microsoft.com/office/drawing/2014/main" id="{DC8022B6-79BC-009E-A780-5D9606F0EAEA}"/>
              </a:ext>
            </a:extLst>
          </p:cNvPr>
          <p:cNvSpPr>
            <a:spLocks noGrp="1"/>
          </p:cNvSpPr>
          <p:nvPr>
            <p:ph idx="1"/>
          </p:nvPr>
        </p:nvSpPr>
        <p:spPr/>
        <p:txBody>
          <a:bodyPr/>
          <a:lstStyle/>
          <a:p>
            <a:pPr fontAlgn="base"/>
            <a:r>
              <a:rPr lang="en-US" b="1" dirty="0"/>
              <a:t>Command:</a:t>
            </a:r>
            <a:r>
              <a:rPr lang="en-US" dirty="0"/>
              <a:t> Clients or other system components can issue commands, which are requests or instructions to carry out particular tasks. Aggregates process commands by validating them, applying business logic, and, if the command is approved, generating the appropriate events.</a:t>
            </a:r>
          </a:p>
          <a:p>
            <a:pPr fontAlgn="base"/>
            <a:r>
              <a:rPr lang="en-US" b="1" dirty="0"/>
              <a:t>Projection:</a:t>
            </a:r>
            <a:r>
              <a:rPr lang="en-US" dirty="0"/>
              <a:t> Projections are read models created from the stream of events kept in the event store that shows the system's current state. Projections are used to give effective access to data for reporting and querying.</a:t>
            </a:r>
          </a:p>
          <a:p>
            <a:pPr fontAlgn="base"/>
            <a:r>
              <a:rPr lang="en-US" b="1" dirty="0"/>
              <a:t>Event Bus:</a:t>
            </a:r>
            <a:r>
              <a:rPr lang="en-US" dirty="0"/>
              <a:t> An event bus is a messaging infrastructure that makes it easier for various system components to communicate about events. It enables components to respond asynchronously to particular event types and subscribe to them.</a:t>
            </a:r>
          </a:p>
          <a:p>
            <a:endParaRPr lang="en-IN" dirty="0"/>
          </a:p>
        </p:txBody>
      </p:sp>
    </p:spTree>
    <p:extLst>
      <p:ext uri="{BB962C8B-B14F-4D97-AF65-F5344CB8AC3E}">
        <p14:creationId xmlns:p14="http://schemas.microsoft.com/office/powerpoint/2010/main" val="20836229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3EB5-236A-0026-5155-CA3D0A4C8455}"/>
              </a:ext>
            </a:extLst>
          </p:cNvPr>
          <p:cNvSpPr>
            <a:spLocks noGrp="1"/>
          </p:cNvSpPr>
          <p:nvPr>
            <p:ph type="title"/>
          </p:nvPr>
        </p:nvSpPr>
        <p:spPr/>
        <p:txBody>
          <a:bodyPr/>
          <a:lstStyle/>
          <a:p>
            <a:r>
              <a:rPr lang="en-US" b="1" dirty="0"/>
              <a:t>How Event Sourcing Pattern works?</a:t>
            </a:r>
            <a:endParaRPr lang="en-IN" dirty="0"/>
          </a:p>
        </p:txBody>
      </p:sp>
      <p:sp>
        <p:nvSpPr>
          <p:cNvPr id="3" name="Content Placeholder 2">
            <a:extLst>
              <a:ext uri="{FF2B5EF4-FFF2-40B4-BE49-F238E27FC236}">
                <a16:creationId xmlns:a16="http://schemas.microsoft.com/office/drawing/2014/main" id="{1545DAC2-BD7F-D2F0-32D3-DDD1B525798A}"/>
              </a:ext>
            </a:extLst>
          </p:cNvPr>
          <p:cNvSpPr>
            <a:spLocks noGrp="1"/>
          </p:cNvSpPr>
          <p:nvPr>
            <p:ph idx="1"/>
          </p:nvPr>
        </p:nvSpPr>
        <p:spPr/>
        <p:txBody>
          <a:bodyPr/>
          <a:lstStyle/>
          <a:p>
            <a:pPr>
              <a:buFont typeface="Wingdings" panose="05000000000000000000" pitchFamily="2" charset="2"/>
              <a:buChar char="Ø"/>
            </a:pPr>
            <a:r>
              <a:rPr lang="en-US" dirty="0"/>
              <a:t>Capture Events Instead of State: Every system modification is documented as an event (e.g., “order created,” “item added,” “order completed”) rather than just preserving the final state (e.g., “order is completed”). Every event denotes a distinct action or modification.</a:t>
            </a:r>
          </a:p>
          <a:p>
            <a:pPr>
              <a:buFont typeface="Wingdings" panose="05000000000000000000" pitchFamily="2" charset="2"/>
              <a:buChar char="Ø"/>
            </a:pPr>
            <a:r>
              <a:rPr lang="en-US" dirty="0"/>
              <a:t>Store Events in Sequence: All events are stored in a sequence (often in a database or event store) in the exact order they occurred. This sequence of events acts as the "source of truth" for the system.</a:t>
            </a:r>
          </a:p>
          <a:p>
            <a:pPr>
              <a:buFont typeface="Wingdings" panose="05000000000000000000" pitchFamily="2" charset="2"/>
              <a:buChar char="Ø"/>
            </a:pPr>
            <a:r>
              <a:rPr lang="en-US" dirty="0"/>
              <a:t>Reconstruct State by Replaying Events: When you need to know the current state, the system “replays” or processes all past events to build up the state from scratch.</a:t>
            </a:r>
          </a:p>
        </p:txBody>
      </p:sp>
    </p:spTree>
    <p:extLst>
      <p:ext uri="{BB962C8B-B14F-4D97-AF65-F5344CB8AC3E}">
        <p14:creationId xmlns:p14="http://schemas.microsoft.com/office/powerpoint/2010/main" val="10615501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022F-D872-8543-EF1A-4F3A276891EA}"/>
              </a:ext>
            </a:extLst>
          </p:cNvPr>
          <p:cNvSpPr>
            <a:spLocks noGrp="1"/>
          </p:cNvSpPr>
          <p:nvPr>
            <p:ph type="title"/>
          </p:nvPr>
        </p:nvSpPr>
        <p:spPr/>
        <p:txBody>
          <a:bodyPr/>
          <a:lstStyle/>
          <a:p>
            <a:r>
              <a:rPr lang="en-US" b="1" dirty="0"/>
              <a:t>How Event Sourcing Pattern works?</a:t>
            </a:r>
            <a:endParaRPr lang="en-IN" dirty="0"/>
          </a:p>
        </p:txBody>
      </p:sp>
      <p:sp>
        <p:nvSpPr>
          <p:cNvPr id="3" name="Content Placeholder 2">
            <a:extLst>
              <a:ext uri="{FF2B5EF4-FFF2-40B4-BE49-F238E27FC236}">
                <a16:creationId xmlns:a16="http://schemas.microsoft.com/office/drawing/2014/main" id="{04D7B828-FDED-987B-7344-8FE37E40393F}"/>
              </a:ext>
            </a:extLst>
          </p:cNvPr>
          <p:cNvSpPr>
            <a:spLocks noGrp="1"/>
          </p:cNvSpPr>
          <p:nvPr>
            <p:ph idx="1"/>
          </p:nvPr>
        </p:nvSpPr>
        <p:spPr/>
        <p:txBody>
          <a:bodyPr/>
          <a:lstStyle/>
          <a:p>
            <a:pPr>
              <a:buFont typeface="Wingdings" panose="05000000000000000000" pitchFamily="2" charset="2"/>
              <a:buChar char="Ø"/>
            </a:pPr>
            <a:r>
              <a:rPr lang="en-US" dirty="0"/>
              <a:t>Handle New Events: As new changes happen, new events are created and added to the sequence. For instance, if an order is updated, a new event (e.g., “order updated”) is added to the sequence without changing or removing past events.</a:t>
            </a:r>
          </a:p>
          <a:p>
            <a:pPr>
              <a:buFont typeface="Wingdings" panose="05000000000000000000" pitchFamily="2" charset="2"/>
              <a:buChar char="Ø"/>
            </a:pPr>
            <a:r>
              <a:rPr lang="en-US" dirty="0"/>
              <a:t>Replay Events for Debugging: If you need to see the history or investigate an issue, you can replay events to see how the state evolved over time. This replay ability makes it easy to understand the sequence of actions taken and trace any errors or issues.</a:t>
            </a:r>
            <a:endParaRPr lang="en-IN" dirty="0"/>
          </a:p>
        </p:txBody>
      </p:sp>
    </p:spTree>
    <p:extLst>
      <p:ext uri="{BB962C8B-B14F-4D97-AF65-F5344CB8AC3E}">
        <p14:creationId xmlns:p14="http://schemas.microsoft.com/office/powerpoint/2010/main" val="42500261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0868F-257B-C57F-366C-10A6C72C0513}"/>
              </a:ext>
            </a:extLst>
          </p:cNvPr>
          <p:cNvSpPr>
            <a:spLocks noGrp="1"/>
          </p:cNvSpPr>
          <p:nvPr>
            <p:ph type="title"/>
          </p:nvPr>
        </p:nvSpPr>
        <p:spPr/>
        <p:txBody>
          <a:bodyPr/>
          <a:lstStyle/>
          <a:p>
            <a:r>
              <a:rPr lang="en-US" b="1" dirty="0"/>
              <a:t>Example of Event Sourcing Pattern</a:t>
            </a:r>
            <a:endParaRPr lang="en-IN" dirty="0"/>
          </a:p>
        </p:txBody>
      </p:sp>
      <p:sp>
        <p:nvSpPr>
          <p:cNvPr id="3" name="Content Placeholder 2">
            <a:extLst>
              <a:ext uri="{FF2B5EF4-FFF2-40B4-BE49-F238E27FC236}">
                <a16:creationId xmlns:a16="http://schemas.microsoft.com/office/drawing/2014/main" id="{BB3E1927-BE65-68EF-3E8D-F8FA4781DB13}"/>
              </a:ext>
            </a:extLst>
          </p:cNvPr>
          <p:cNvSpPr>
            <a:spLocks noGrp="1"/>
          </p:cNvSpPr>
          <p:nvPr>
            <p:ph idx="1"/>
          </p:nvPr>
        </p:nvSpPr>
        <p:spPr/>
        <p:txBody>
          <a:bodyPr>
            <a:normAutofit lnSpcReduction="10000"/>
          </a:bodyPr>
          <a:lstStyle/>
          <a:p>
            <a:pPr fontAlgn="base"/>
            <a:r>
              <a:rPr lang="en-US" b="1" dirty="0"/>
              <a:t> Registration System Before Event Sourcing</a:t>
            </a:r>
          </a:p>
          <a:p>
            <a:pPr fontAlgn="base"/>
            <a:r>
              <a:rPr lang="en-US" dirty="0"/>
              <a:t>In a traditional event registration system, user registrations and cancellations are handled using a direct approach where the state is updated immediately in the database. This can lead to challenges such as difficulty in tracking changes, loss of historical data, and issues in notifying users when their registration status changes.</a:t>
            </a:r>
          </a:p>
          <a:p>
            <a:pPr fontAlgn="base"/>
            <a:r>
              <a:rPr lang="en-US" dirty="0"/>
              <a:t>Below is the traditional registration class in which there are several issues:</a:t>
            </a:r>
          </a:p>
          <a:p>
            <a:pPr fontAlgn="base"/>
            <a:r>
              <a:rPr lang="en-US" dirty="0"/>
              <a:t>When users register or cancel their registrations, the system updates the database immediately without maintaining a history of actions.</a:t>
            </a:r>
          </a:p>
          <a:p>
            <a:pPr fontAlgn="base"/>
            <a:r>
              <a:rPr lang="en-US" dirty="0"/>
              <a:t>The system does not record the reasons for registration changes, making it hard to audit past actions.</a:t>
            </a:r>
          </a:p>
          <a:p>
            <a:pPr fontAlgn="base"/>
            <a:r>
              <a:rPr lang="en-US" dirty="0"/>
              <a:t>Notifications to users must be handled separately, leading to potential delays and errors in communication.</a:t>
            </a:r>
          </a:p>
          <a:p>
            <a:endParaRPr lang="en-IN" dirty="0"/>
          </a:p>
        </p:txBody>
      </p:sp>
    </p:spTree>
    <p:extLst>
      <p:ext uri="{BB962C8B-B14F-4D97-AF65-F5344CB8AC3E}">
        <p14:creationId xmlns:p14="http://schemas.microsoft.com/office/powerpoint/2010/main" val="42171902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7D09B2-3A9F-5643-4251-CDEE29A459FE}"/>
              </a:ext>
            </a:extLst>
          </p:cNvPr>
          <p:cNvSpPr>
            <a:spLocks noGrp="1"/>
          </p:cNvSpPr>
          <p:nvPr>
            <p:ph type="title"/>
          </p:nvPr>
        </p:nvSpPr>
        <p:spPr/>
        <p:txBody>
          <a:bodyPr/>
          <a:lstStyle/>
          <a:p>
            <a:r>
              <a:rPr lang="en-US" b="1" dirty="0"/>
              <a:t>Example of Event Sourcing Pattern</a:t>
            </a:r>
            <a:endParaRPr lang="en-IN" dirty="0"/>
          </a:p>
        </p:txBody>
      </p:sp>
      <p:sp>
        <p:nvSpPr>
          <p:cNvPr id="5" name="Content Placeholder 4">
            <a:extLst>
              <a:ext uri="{FF2B5EF4-FFF2-40B4-BE49-F238E27FC236}">
                <a16:creationId xmlns:a16="http://schemas.microsoft.com/office/drawing/2014/main" id="{E0BB9F9D-AA7A-BB1F-8C81-1F743CA61BFD}"/>
              </a:ext>
            </a:extLst>
          </p:cNvPr>
          <p:cNvSpPr>
            <a:spLocks noGrp="1"/>
          </p:cNvSpPr>
          <p:nvPr>
            <p:ph sz="half" idx="1"/>
          </p:nvPr>
        </p:nvSpPr>
        <p:spPr/>
        <p:txBody>
          <a:bodyPr>
            <a:normAutofit fontScale="70000" lnSpcReduction="20000"/>
          </a:bodyPr>
          <a:lstStyle/>
          <a:p>
            <a:r>
              <a:rPr lang="en-IN" dirty="0"/>
              <a:t>public class Registration {</a:t>
            </a:r>
          </a:p>
          <a:p>
            <a:r>
              <a:rPr lang="en-IN" dirty="0"/>
              <a:t>    private </a:t>
            </a:r>
            <a:r>
              <a:rPr lang="en-IN" dirty="0" err="1"/>
              <a:t>RegistrationState</a:t>
            </a:r>
            <a:r>
              <a:rPr lang="en-IN" dirty="0"/>
              <a:t> state;</a:t>
            </a:r>
          </a:p>
          <a:p>
            <a:r>
              <a:rPr lang="en-IN" dirty="0"/>
              <a:t>    private String </a:t>
            </a:r>
            <a:r>
              <a:rPr lang="en-IN" dirty="0" err="1"/>
              <a:t>userId</a:t>
            </a:r>
            <a:r>
              <a:rPr lang="en-IN" dirty="0"/>
              <a:t>;</a:t>
            </a:r>
          </a:p>
          <a:p>
            <a:r>
              <a:rPr lang="en-IN" dirty="0"/>
              <a:t>    private String </a:t>
            </a:r>
            <a:r>
              <a:rPr lang="en-IN" dirty="0" err="1"/>
              <a:t>eventId</a:t>
            </a:r>
            <a:r>
              <a:rPr lang="en-IN" dirty="0"/>
              <a:t>;</a:t>
            </a:r>
          </a:p>
          <a:p>
            <a:endParaRPr lang="en-IN" dirty="0"/>
          </a:p>
          <a:p>
            <a:r>
              <a:rPr lang="en-IN" dirty="0"/>
              <a:t>    public void register(String </a:t>
            </a:r>
            <a:r>
              <a:rPr lang="en-IN" dirty="0" err="1"/>
              <a:t>userId</a:t>
            </a:r>
            <a:r>
              <a:rPr lang="en-IN" dirty="0"/>
              <a:t>, String </a:t>
            </a:r>
            <a:r>
              <a:rPr lang="en-IN" dirty="0" err="1"/>
              <a:t>eventId</a:t>
            </a:r>
            <a:r>
              <a:rPr lang="en-IN" dirty="0"/>
              <a:t>) {</a:t>
            </a:r>
          </a:p>
          <a:p>
            <a:r>
              <a:rPr lang="en-IN" dirty="0"/>
              <a:t>        </a:t>
            </a:r>
            <a:r>
              <a:rPr lang="en-IN" dirty="0" err="1"/>
              <a:t>this.state</a:t>
            </a:r>
            <a:r>
              <a:rPr lang="en-IN" dirty="0"/>
              <a:t> = </a:t>
            </a:r>
            <a:r>
              <a:rPr lang="en-IN" dirty="0" err="1"/>
              <a:t>RegistrationState.REGISTERED</a:t>
            </a:r>
            <a:r>
              <a:rPr lang="en-IN" dirty="0"/>
              <a:t>;</a:t>
            </a:r>
          </a:p>
          <a:p>
            <a:r>
              <a:rPr lang="en-IN" dirty="0"/>
              <a:t>        </a:t>
            </a:r>
            <a:r>
              <a:rPr lang="en-IN" dirty="0" err="1"/>
              <a:t>this.userId</a:t>
            </a:r>
            <a:r>
              <a:rPr lang="en-IN" dirty="0"/>
              <a:t> = </a:t>
            </a:r>
            <a:r>
              <a:rPr lang="en-IN" dirty="0" err="1"/>
              <a:t>userId</a:t>
            </a:r>
            <a:r>
              <a:rPr lang="en-IN" dirty="0"/>
              <a:t>;</a:t>
            </a:r>
          </a:p>
          <a:p>
            <a:r>
              <a:rPr lang="en-IN" dirty="0"/>
              <a:t>        </a:t>
            </a:r>
            <a:r>
              <a:rPr lang="en-IN" dirty="0" err="1"/>
              <a:t>this.eventId</a:t>
            </a:r>
            <a:r>
              <a:rPr lang="en-IN" dirty="0"/>
              <a:t> = </a:t>
            </a:r>
            <a:r>
              <a:rPr lang="en-IN" dirty="0" err="1"/>
              <a:t>eventId</a:t>
            </a:r>
            <a:r>
              <a:rPr lang="en-IN" dirty="0"/>
              <a:t>;</a:t>
            </a:r>
          </a:p>
          <a:p>
            <a:r>
              <a:rPr lang="en-IN" dirty="0"/>
              <a:t>        // Update the database directly</a:t>
            </a:r>
          </a:p>
          <a:p>
            <a:r>
              <a:rPr lang="en-IN" dirty="0"/>
              <a:t>        </a:t>
            </a:r>
            <a:r>
              <a:rPr lang="en-IN" dirty="0" err="1"/>
              <a:t>Database.update</a:t>
            </a:r>
            <a:r>
              <a:rPr lang="en-IN" dirty="0"/>
              <a:t>(this);</a:t>
            </a:r>
          </a:p>
          <a:p>
            <a:r>
              <a:rPr lang="en-IN" dirty="0"/>
              <a:t>    }</a:t>
            </a:r>
          </a:p>
        </p:txBody>
      </p:sp>
      <p:sp>
        <p:nvSpPr>
          <p:cNvPr id="6" name="Content Placeholder 5">
            <a:extLst>
              <a:ext uri="{FF2B5EF4-FFF2-40B4-BE49-F238E27FC236}">
                <a16:creationId xmlns:a16="http://schemas.microsoft.com/office/drawing/2014/main" id="{73F612D7-CBB7-788D-A197-CF892770D387}"/>
              </a:ext>
            </a:extLst>
          </p:cNvPr>
          <p:cNvSpPr>
            <a:spLocks noGrp="1"/>
          </p:cNvSpPr>
          <p:nvPr>
            <p:ph sz="half" idx="2"/>
          </p:nvPr>
        </p:nvSpPr>
        <p:spPr/>
        <p:txBody>
          <a:bodyPr>
            <a:normAutofit fontScale="70000" lnSpcReduction="20000"/>
          </a:bodyPr>
          <a:lstStyle/>
          <a:p>
            <a:r>
              <a:rPr lang="en-IN" dirty="0"/>
              <a:t>public void cancel() {</a:t>
            </a:r>
          </a:p>
          <a:p>
            <a:r>
              <a:rPr lang="en-IN" dirty="0"/>
              <a:t>        </a:t>
            </a:r>
            <a:r>
              <a:rPr lang="en-IN" dirty="0" err="1"/>
              <a:t>this.state</a:t>
            </a:r>
            <a:r>
              <a:rPr lang="en-IN" dirty="0"/>
              <a:t> = </a:t>
            </a:r>
            <a:r>
              <a:rPr lang="en-IN" dirty="0" err="1"/>
              <a:t>RegistrationState.CANCELLED</a:t>
            </a:r>
            <a:r>
              <a:rPr lang="en-IN" dirty="0"/>
              <a:t>;</a:t>
            </a:r>
          </a:p>
          <a:p>
            <a:r>
              <a:rPr lang="en-IN" dirty="0"/>
              <a:t>        // Update the database directly</a:t>
            </a:r>
          </a:p>
          <a:p>
            <a:r>
              <a:rPr lang="en-IN" dirty="0"/>
              <a:t>        </a:t>
            </a:r>
            <a:r>
              <a:rPr lang="en-IN" dirty="0" err="1"/>
              <a:t>Database.update</a:t>
            </a:r>
            <a:r>
              <a:rPr lang="en-IN" dirty="0"/>
              <a:t>(this);</a:t>
            </a:r>
          </a:p>
          <a:p>
            <a:r>
              <a:rPr lang="en-IN" dirty="0"/>
              <a:t>    }</a:t>
            </a:r>
          </a:p>
          <a:p>
            <a:r>
              <a:rPr lang="en-IN" dirty="0"/>
              <a:t>}</a:t>
            </a:r>
          </a:p>
          <a:p>
            <a:endParaRPr lang="en-US" dirty="0">
              <a:solidFill>
                <a:schemeClr val="accent2"/>
              </a:solidFill>
            </a:endParaRPr>
          </a:p>
          <a:p>
            <a:r>
              <a:rPr lang="en-US" sz="2600" b="1" dirty="0">
                <a:solidFill>
                  <a:schemeClr val="accent2"/>
                </a:solidFill>
              </a:rPr>
              <a:t>In the  code, When a user registers or cancels, the state is directly updated in the database, which may cause inconsistencies if issues arise during processing. Notifications to users are not integrated with the registration process, which may lead to missing or delayed alerts</a:t>
            </a:r>
            <a:r>
              <a:rPr lang="en-US" sz="2600" b="1" dirty="0"/>
              <a:t>.</a:t>
            </a:r>
            <a:endParaRPr lang="en-IN" sz="2600" b="1" dirty="0"/>
          </a:p>
        </p:txBody>
      </p:sp>
    </p:spTree>
    <p:extLst>
      <p:ext uri="{BB962C8B-B14F-4D97-AF65-F5344CB8AC3E}">
        <p14:creationId xmlns:p14="http://schemas.microsoft.com/office/powerpoint/2010/main" val="5024549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252F-8648-0CDF-2A30-EDB0DD94033D}"/>
              </a:ext>
            </a:extLst>
          </p:cNvPr>
          <p:cNvSpPr>
            <a:spLocks noGrp="1"/>
          </p:cNvSpPr>
          <p:nvPr>
            <p:ph type="title"/>
          </p:nvPr>
        </p:nvSpPr>
        <p:spPr/>
        <p:txBody>
          <a:bodyPr/>
          <a:lstStyle/>
          <a:p>
            <a:r>
              <a:rPr lang="en-US" b="1" dirty="0"/>
              <a:t>Example of Event Sourcing Pattern</a:t>
            </a:r>
            <a:endParaRPr lang="en-IN" dirty="0"/>
          </a:p>
        </p:txBody>
      </p:sp>
      <p:sp>
        <p:nvSpPr>
          <p:cNvPr id="5" name="Content Placeholder 4">
            <a:extLst>
              <a:ext uri="{FF2B5EF4-FFF2-40B4-BE49-F238E27FC236}">
                <a16:creationId xmlns:a16="http://schemas.microsoft.com/office/drawing/2014/main" id="{81B5842C-BD82-EFBA-9C1B-30F42FE54768}"/>
              </a:ext>
            </a:extLst>
          </p:cNvPr>
          <p:cNvSpPr>
            <a:spLocks noGrp="1"/>
          </p:cNvSpPr>
          <p:nvPr>
            <p:ph idx="1"/>
          </p:nvPr>
        </p:nvSpPr>
        <p:spPr/>
        <p:txBody>
          <a:bodyPr/>
          <a:lstStyle/>
          <a:p>
            <a:pPr fontAlgn="base"/>
            <a:r>
              <a:rPr lang="en-US" b="1" dirty="0"/>
              <a:t>2. Registration System Using Event Sourcing</a:t>
            </a:r>
          </a:p>
          <a:p>
            <a:pPr fontAlgn="base"/>
            <a:r>
              <a:rPr lang="en-US" dirty="0"/>
              <a:t>With the move to an event-sourced architecture, the system now records each significant change as an event, allowing better tracking and historical analysis.</a:t>
            </a:r>
          </a:p>
          <a:p>
            <a:pPr fontAlgn="base"/>
            <a:r>
              <a:rPr lang="en-US" dirty="0"/>
              <a:t>Instead of directly updating the database, the system processes commands to create and cancel registrations and generates events for each action.</a:t>
            </a:r>
          </a:p>
          <a:p>
            <a:pPr fontAlgn="base"/>
            <a:r>
              <a:rPr lang="en-US" dirty="0"/>
              <a:t>Each state change is represented by an event, providing a clear audit trail of user actions.</a:t>
            </a:r>
          </a:p>
          <a:p>
            <a:pPr fontAlgn="base"/>
            <a:r>
              <a:rPr lang="en-US" dirty="0"/>
              <a:t>Notifications are handled through event subscribers, ensuring users are promptly informed about their registration status changes.</a:t>
            </a:r>
          </a:p>
          <a:p>
            <a:endParaRPr lang="en-IN" dirty="0"/>
          </a:p>
        </p:txBody>
      </p:sp>
    </p:spTree>
    <p:extLst>
      <p:ext uri="{BB962C8B-B14F-4D97-AF65-F5344CB8AC3E}">
        <p14:creationId xmlns:p14="http://schemas.microsoft.com/office/powerpoint/2010/main" val="40977118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D333CC-BDA4-E95F-5225-B5867307B137}"/>
              </a:ext>
            </a:extLst>
          </p:cNvPr>
          <p:cNvSpPr>
            <a:spLocks noGrp="1"/>
          </p:cNvSpPr>
          <p:nvPr>
            <p:ph type="title"/>
          </p:nvPr>
        </p:nvSpPr>
        <p:spPr/>
        <p:txBody>
          <a:bodyPr/>
          <a:lstStyle/>
          <a:p>
            <a:r>
              <a:rPr lang="en-US" b="1" dirty="0"/>
              <a:t>Example of Event Sourcing Pattern</a:t>
            </a:r>
            <a:endParaRPr lang="en-IN" dirty="0"/>
          </a:p>
        </p:txBody>
      </p:sp>
      <p:sp>
        <p:nvSpPr>
          <p:cNvPr id="5" name="Content Placeholder 4">
            <a:extLst>
              <a:ext uri="{FF2B5EF4-FFF2-40B4-BE49-F238E27FC236}">
                <a16:creationId xmlns:a16="http://schemas.microsoft.com/office/drawing/2014/main" id="{5D199E18-953E-9943-AF1A-E528F9153844}"/>
              </a:ext>
            </a:extLst>
          </p:cNvPr>
          <p:cNvSpPr>
            <a:spLocks noGrp="1"/>
          </p:cNvSpPr>
          <p:nvPr>
            <p:ph sz="half" idx="1"/>
          </p:nvPr>
        </p:nvSpPr>
        <p:spPr>
          <a:xfrm>
            <a:off x="1097279" y="1845734"/>
            <a:ext cx="4937760" cy="4484726"/>
          </a:xfrm>
        </p:spPr>
        <p:txBody>
          <a:bodyPr>
            <a:normAutofit fontScale="70000" lnSpcReduction="20000"/>
          </a:bodyPr>
          <a:lstStyle/>
          <a:p>
            <a:r>
              <a:rPr lang="en-IN" dirty="0"/>
              <a:t>public class Registration extends </a:t>
            </a:r>
            <a:r>
              <a:rPr lang="en-IN" dirty="0" err="1"/>
              <a:t>ReflectiveMutableCommandProcessingAggregate</a:t>
            </a:r>
            <a:r>
              <a:rPr lang="en-IN" dirty="0"/>
              <a:t>&lt;Registration, </a:t>
            </a:r>
            <a:r>
              <a:rPr lang="en-IN" dirty="0" err="1"/>
              <a:t>RegistrationCommand</a:t>
            </a:r>
            <a:r>
              <a:rPr lang="en-IN" dirty="0"/>
              <a:t>&gt; {</a:t>
            </a:r>
          </a:p>
          <a:p>
            <a:r>
              <a:rPr lang="en-IN" dirty="0"/>
              <a:t>    private </a:t>
            </a:r>
            <a:r>
              <a:rPr lang="en-IN" dirty="0" err="1"/>
              <a:t>RegistrationState</a:t>
            </a:r>
            <a:r>
              <a:rPr lang="en-IN" dirty="0"/>
              <a:t> state;</a:t>
            </a:r>
          </a:p>
          <a:p>
            <a:r>
              <a:rPr lang="en-IN" dirty="0"/>
              <a:t>    private String </a:t>
            </a:r>
            <a:r>
              <a:rPr lang="en-IN" dirty="0" err="1"/>
              <a:t>userId</a:t>
            </a:r>
            <a:r>
              <a:rPr lang="en-IN" dirty="0"/>
              <a:t>;</a:t>
            </a:r>
          </a:p>
          <a:p>
            <a:r>
              <a:rPr lang="en-IN" dirty="0"/>
              <a:t>    private String </a:t>
            </a:r>
            <a:r>
              <a:rPr lang="en-IN" dirty="0" err="1"/>
              <a:t>eventId</a:t>
            </a:r>
            <a:r>
              <a:rPr lang="en-IN" dirty="0"/>
              <a:t>;</a:t>
            </a:r>
          </a:p>
          <a:p>
            <a:endParaRPr lang="en-IN" dirty="0"/>
          </a:p>
          <a:p>
            <a:r>
              <a:rPr lang="en-IN" dirty="0"/>
              <a:t>    public </a:t>
            </a:r>
            <a:r>
              <a:rPr lang="en-IN" dirty="0" err="1"/>
              <a:t>RegistrationState</a:t>
            </a:r>
            <a:r>
              <a:rPr lang="en-IN" dirty="0"/>
              <a:t> </a:t>
            </a:r>
            <a:r>
              <a:rPr lang="en-IN" dirty="0" err="1"/>
              <a:t>getState</a:t>
            </a:r>
            <a:r>
              <a:rPr lang="en-IN" dirty="0"/>
              <a:t>() {</a:t>
            </a:r>
          </a:p>
          <a:p>
            <a:r>
              <a:rPr lang="en-IN" dirty="0"/>
              <a:t>        return state;</a:t>
            </a:r>
          </a:p>
          <a:p>
            <a:r>
              <a:rPr lang="en-IN" dirty="0"/>
              <a:t>    }</a:t>
            </a:r>
          </a:p>
          <a:p>
            <a:r>
              <a:rPr lang="en-IN" dirty="0"/>
              <a:t>    public List&lt;Event&gt; process(</a:t>
            </a:r>
            <a:r>
              <a:rPr lang="en-IN" dirty="0" err="1"/>
              <a:t>RegisterForEventCommand</a:t>
            </a:r>
            <a:r>
              <a:rPr lang="en-IN" dirty="0"/>
              <a:t> </a:t>
            </a:r>
            <a:r>
              <a:rPr lang="en-IN" dirty="0" err="1"/>
              <a:t>cmd</a:t>
            </a:r>
            <a:r>
              <a:rPr lang="en-IN" dirty="0"/>
              <a:t>) {</a:t>
            </a:r>
          </a:p>
          <a:p>
            <a:r>
              <a:rPr lang="en-IN" dirty="0"/>
              <a:t>        return </a:t>
            </a:r>
            <a:r>
              <a:rPr lang="en-IN" dirty="0" err="1"/>
              <a:t>EventUtil.events</a:t>
            </a:r>
            <a:r>
              <a:rPr lang="en-IN" dirty="0"/>
              <a:t>(new </a:t>
            </a:r>
            <a:r>
              <a:rPr lang="en-IN" dirty="0" err="1"/>
              <a:t>EventRegisteredEvent</a:t>
            </a:r>
            <a:r>
              <a:rPr lang="en-IN" dirty="0"/>
              <a:t>(</a:t>
            </a:r>
            <a:r>
              <a:rPr lang="en-IN" dirty="0" err="1"/>
              <a:t>cmd.getUserId</a:t>
            </a:r>
            <a:r>
              <a:rPr lang="en-IN" dirty="0"/>
              <a:t>(), </a:t>
            </a:r>
            <a:r>
              <a:rPr lang="en-IN" dirty="0" err="1"/>
              <a:t>cmd.getEventId</a:t>
            </a:r>
            <a:r>
              <a:rPr lang="en-IN" dirty="0"/>
              <a:t>()));</a:t>
            </a:r>
          </a:p>
          <a:p>
            <a:r>
              <a:rPr lang="en-IN" dirty="0"/>
              <a:t>    }</a:t>
            </a:r>
          </a:p>
        </p:txBody>
      </p:sp>
      <p:sp>
        <p:nvSpPr>
          <p:cNvPr id="6" name="Content Placeholder 5">
            <a:extLst>
              <a:ext uri="{FF2B5EF4-FFF2-40B4-BE49-F238E27FC236}">
                <a16:creationId xmlns:a16="http://schemas.microsoft.com/office/drawing/2014/main" id="{44109F4A-5AD3-F6C9-C186-3D7041E5D41C}"/>
              </a:ext>
            </a:extLst>
          </p:cNvPr>
          <p:cNvSpPr>
            <a:spLocks noGrp="1"/>
          </p:cNvSpPr>
          <p:nvPr>
            <p:ph sz="half" idx="2"/>
          </p:nvPr>
        </p:nvSpPr>
        <p:spPr>
          <a:xfrm>
            <a:off x="6217920" y="1845734"/>
            <a:ext cx="4937760" cy="4484727"/>
          </a:xfrm>
        </p:spPr>
        <p:txBody>
          <a:bodyPr>
            <a:normAutofit fontScale="70000" lnSpcReduction="20000"/>
          </a:bodyPr>
          <a:lstStyle/>
          <a:p>
            <a:r>
              <a:rPr lang="en-IN" dirty="0"/>
              <a:t>public List&lt;Event&gt; process(</a:t>
            </a:r>
            <a:r>
              <a:rPr lang="en-IN" dirty="0" err="1"/>
              <a:t>CancelRegistrationCommand</a:t>
            </a:r>
            <a:r>
              <a:rPr lang="en-IN" dirty="0"/>
              <a:t> </a:t>
            </a:r>
            <a:r>
              <a:rPr lang="en-IN" dirty="0" err="1"/>
              <a:t>cmd</a:t>
            </a:r>
            <a:r>
              <a:rPr lang="en-IN" dirty="0"/>
              <a:t>) {</a:t>
            </a:r>
          </a:p>
          <a:p>
            <a:r>
              <a:rPr lang="en-IN" dirty="0"/>
              <a:t>        return </a:t>
            </a:r>
            <a:r>
              <a:rPr lang="en-IN" dirty="0" err="1"/>
              <a:t>EventUtil.events</a:t>
            </a:r>
            <a:r>
              <a:rPr lang="en-IN" dirty="0"/>
              <a:t>(new </a:t>
            </a:r>
            <a:r>
              <a:rPr lang="en-IN" dirty="0" err="1"/>
              <a:t>RegistrationCancelledEvent</a:t>
            </a:r>
            <a:r>
              <a:rPr lang="en-IN" dirty="0"/>
              <a:t>(</a:t>
            </a:r>
            <a:r>
              <a:rPr lang="en-IN" dirty="0" err="1"/>
              <a:t>userId</a:t>
            </a:r>
            <a:r>
              <a:rPr lang="en-IN" dirty="0"/>
              <a:t>, </a:t>
            </a:r>
            <a:r>
              <a:rPr lang="en-IN" dirty="0" err="1"/>
              <a:t>eventId</a:t>
            </a:r>
            <a:r>
              <a:rPr lang="en-IN" dirty="0"/>
              <a:t>));</a:t>
            </a:r>
          </a:p>
          <a:p>
            <a:r>
              <a:rPr lang="en-IN" dirty="0"/>
              <a:t>    }</a:t>
            </a:r>
          </a:p>
          <a:p>
            <a:r>
              <a:rPr lang="en-IN" dirty="0"/>
              <a:t>    public void apply(</a:t>
            </a:r>
            <a:r>
              <a:rPr lang="en-IN" dirty="0" err="1"/>
              <a:t>EventRegisteredEvent</a:t>
            </a:r>
            <a:r>
              <a:rPr lang="en-IN" dirty="0"/>
              <a:t> event) {</a:t>
            </a:r>
          </a:p>
          <a:p>
            <a:r>
              <a:rPr lang="en-IN" dirty="0"/>
              <a:t>        </a:t>
            </a:r>
            <a:r>
              <a:rPr lang="en-IN" dirty="0" err="1"/>
              <a:t>this.state</a:t>
            </a:r>
            <a:r>
              <a:rPr lang="en-IN" dirty="0"/>
              <a:t> = </a:t>
            </a:r>
            <a:r>
              <a:rPr lang="en-IN" dirty="0" err="1"/>
              <a:t>RegistrationState.REGISTERED</a:t>
            </a:r>
            <a:r>
              <a:rPr lang="en-IN" dirty="0"/>
              <a:t>;</a:t>
            </a:r>
          </a:p>
          <a:p>
            <a:r>
              <a:rPr lang="en-IN" dirty="0"/>
              <a:t>        </a:t>
            </a:r>
            <a:r>
              <a:rPr lang="en-IN" dirty="0" err="1"/>
              <a:t>this.userId</a:t>
            </a:r>
            <a:r>
              <a:rPr lang="en-IN" dirty="0"/>
              <a:t> = </a:t>
            </a:r>
            <a:r>
              <a:rPr lang="en-IN" dirty="0" err="1"/>
              <a:t>event.getUserId</a:t>
            </a:r>
            <a:r>
              <a:rPr lang="en-IN" dirty="0"/>
              <a:t>();</a:t>
            </a:r>
          </a:p>
          <a:p>
            <a:r>
              <a:rPr lang="en-IN" dirty="0"/>
              <a:t>        </a:t>
            </a:r>
            <a:r>
              <a:rPr lang="en-IN" dirty="0" err="1"/>
              <a:t>this.eventId</a:t>
            </a:r>
            <a:r>
              <a:rPr lang="en-IN" dirty="0"/>
              <a:t> = </a:t>
            </a:r>
            <a:r>
              <a:rPr lang="en-IN" dirty="0" err="1"/>
              <a:t>event.getEventId</a:t>
            </a:r>
            <a:r>
              <a:rPr lang="en-IN" dirty="0"/>
              <a:t>();</a:t>
            </a:r>
          </a:p>
          <a:p>
            <a:r>
              <a:rPr lang="en-IN" dirty="0"/>
              <a:t>    }</a:t>
            </a:r>
          </a:p>
          <a:p>
            <a:r>
              <a:rPr lang="en-IN" dirty="0"/>
              <a:t>    public void apply(</a:t>
            </a:r>
            <a:r>
              <a:rPr lang="en-IN" dirty="0" err="1"/>
              <a:t>RegistrationCancelledEvent</a:t>
            </a:r>
            <a:r>
              <a:rPr lang="en-IN" dirty="0"/>
              <a:t> event) {</a:t>
            </a:r>
          </a:p>
          <a:p>
            <a:r>
              <a:rPr lang="en-IN" dirty="0"/>
              <a:t>        </a:t>
            </a:r>
            <a:r>
              <a:rPr lang="en-IN" dirty="0" err="1"/>
              <a:t>this.state</a:t>
            </a:r>
            <a:r>
              <a:rPr lang="en-IN" dirty="0"/>
              <a:t> = </a:t>
            </a:r>
            <a:r>
              <a:rPr lang="en-IN" dirty="0" err="1"/>
              <a:t>RegistrationState.CANCELLED</a:t>
            </a:r>
            <a:r>
              <a:rPr lang="en-IN" dirty="0"/>
              <a:t>;</a:t>
            </a:r>
          </a:p>
          <a:p>
            <a:r>
              <a:rPr lang="en-IN" dirty="0"/>
              <a:t>    }</a:t>
            </a:r>
          </a:p>
          <a:p>
            <a:r>
              <a:rPr lang="en-IN" dirty="0"/>
              <a:t>}</a:t>
            </a:r>
          </a:p>
        </p:txBody>
      </p:sp>
      <p:sp>
        <p:nvSpPr>
          <p:cNvPr id="8" name="TextBox 7">
            <a:extLst>
              <a:ext uri="{FF2B5EF4-FFF2-40B4-BE49-F238E27FC236}">
                <a16:creationId xmlns:a16="http://schemas.microsoft.com/office/drawing/2014/main" id="{C42A667F-05AC-10B2-0079-11B08D08FC05}"/>
              </a:ext>
            </a:extLst>
          </p:cNvPr>
          <p:cNvSpPr txBox="1"/>
          <p:nvPr/>
        </p:nvSpPr>
        <p:spPr>
          <a:xfrm>
            <a:off x="616814" y="5789834"/>
            <a:ext cx="11162173" cy="646331"/>
          </a:xfrm>
          <a:prstGeom prst="rect">
            <a:avLst/>
          </a:prstGeom>
          <a:noFill/>
        </p:spPr>
        <p:txBody>
          <a:bodyPr wrap="square">
            <a:spAutoFit/>
          </a:bodyPr>
          <a:lstStyle/>
          <a:p>
            <a:r>
              <a:rPr lang="en-US" b="0" i="1" dirty="0">
                <a:solidFill>
                  <a:srgbClr val="273239"/>
                </a:solidFill>
                <a:effectLst/>
                <a:latin typeface="Nunito" pitchFamily="2" charset="0"/>
              </a:rPr>
              <a:t>By transitioning to an event-sourced architecture, the event registration system gains a clear advantage in tracking registration states, maintaining a complete history of actions, and ensuring timely notifications to users.</a:t>
            </a:r>
            <a:endParaRPr lang="en-IN" dirty="0"/>
          </a:p>
        </p:txBody>
      </p:sp>
    </p:spTree>
    <p:extLst>
      <p:ext uri="{BB962C8B-B14F-4D97-AF65-F5344CB8AC3E}">
        <p14:creationId xmlns:p14="http://schemas.microsoft.com/office/powerpoint/2010/main" val="16454815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AA6C-7D89-B20C-30EC-A3C454477668}"/>
              </a:ext>
            </a:extLst>
          </p:cNvPr>
          <p:cNvSpPr>
            <a:spLocks noGrp="1"/>
          </p:cNvSpPr>
          <p:nvPr>
            <p:ph type="title"/>
          </p:nvPr>
        </p:nvSpPr>
        <p:spPr/>
        <p:txBody>
          <a:bodyPr/>
          <a:lstStyle/>
          <a:p>
            <a:r>
              <a:rPr lang="en-US" b="1" dirty="0"/>
              <a:t>Benefits of Event Sourcing Pattern</a:t>
            </a:r>
            <a:endParaRPr lang="en-IN" dirty="0"/>
          </a:p>
        </p:txBody>
      </p:sp>
      <p:sp>
        <p:nvSpPr>
          <p:cNvPr id="5" name="Content Placeholder 4">
            <a:extLst>
              <a:ext uri="{FF2B5EF4-FFF2-40B4-BE49-F238E27FC236}">
                <a16:creationId xmlns:a16="http://schemas.microsoft.com/office/drawing/2014/main" id="{2025565A-66EF-1967-F27B-8CBD238F674A}"/>
              </a:ext>
            </a:extLst>
          </p:cNvPr>
          <p:cNvSpPr>
            <a:spLocks noGrp="1"/>
          </p:cNvSpPr>
          <p:nvPr>
            <p:ph idx="1"/>
          </p:nvPr>
        </p:nvSpPr>
        <p:spPr/>
        <p:txBody>
          <a:bodyPr/>
          <a:lstStyle/>
          <a:p>
            <a:pPr fontAlgn="base">
              <a:buFont typeface="Wingdings" panose="05000000000000000000" pitchFamily="2" charset="2"/>
              <a:buChar char="Ø"/>
            </a:pPr>
            <a:r>
              <a:rPr lang="en-US" dirty="0"/>
              <a:t>By recording all system modifications, Event Sourcing builds an unalterable record of all activities.</a:t>
            </a:r>
          </a:p>
          <a:p>
            <a:pPr fontAlgn="base">
              <a:buFont typeface="Wingdings" panose="05000000000000000000" pitchFamily="2" charset="2"/>
              <a:buChar char="Ø"/>
            </a:pPr>
            <a:r>
              <a:rPr lang="en-US" dirty="0"/>
              <a:t>With event sourcing, you can replay events up to a certain point in time to query the system's current state.</a:t>
            </a:r>
          </a:p>
          <a:p>
            <a:pPr fontAlgn="base">
              <a:buFont typeface="Wingdings" panose="05000000000000000000" pitchFamily="2" charset="2"/>
              <a:buChar char="Ø"/>
            </a:pPr>
            <a:r>
              <a:rPr lang="en-US" dirty="0"/>
              <a:t>Event sourcing encourages adaptability and system development over time. New event types can be created to address changes in business requirements without affecting current components.</a:t>
            </a:r>
          </a:p>
          <a:p>
            <a:pPr fontAlgn="base">
              <a:buFont typeface="Wingdings" panose="05000000000000000000" pitchFamily="2" charset="2"/>
              <a:buChar char="Ø"/>
            </a:pPr>
            <a:r>
              <a:rPr lang="en-US" dirty="0"/>
              <a:t>Event Sourcing is a good fit for distributed systems and horizontal scaling as events can be individually consumed and processed by several components, enhancing scalability and speed.</a:t>
            </a:r>
          </a:p>
          <a:p>
            <a:endParaRPr lang="en-IN" dirty="0"/>
          </a:p>
        </p:txBody>
      </p:sp>
    </p:spTree>
    <p:extLst>
      <p:ext uri="{BB962C8B-B14F-4D97-AF65-F5344CB8AC3E}">
        <p14:creationId xmlns:p14="http://schemas.microsoft.com/office/powerpoint/2010/main" val="33461591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64F1-C01B-E6ED-90BD-8CECCD1AE40E}"/>
              </a:ext>
            </a:extLst>
          </p:cNvPr>
          <p:cNvSpPr>
            <a:spLocks noGrp="1"/>
          </p:cNvSpPr>
          <p:nvPr>
            <p:ph type="title"/>
          </p:nvPr>
        </p:nvSpPr>
        <p:spPr/>
        <p:txBody>
          <a:bodyPr/>
          <a:lstStyle/>
          <a:p>
            <a:r>
              <a:rPr lang="en-US" b="1" dirty="0"/>
              <a:t>Challenges with Event Sourcing Pattern</a:t>
            </a:r>
            <a:endParaRPr lang="en-IN" dirty="0"/>
          </a:p>
        </p:txBody>
      </p:sp>
      <p:sp>
        <p:nvSpPr>
          <p:cNvPr id="3" name="Content Placeholder 2">
            <a:extLst>
              <a:ext uri="{FF2B5EF4-FFF2-40B4-BE49-F238E27FC236}">
                <a16:creationId xmlns:a16="http://schemas.microsoft.com/office/drawing/2014/main" id="{C02D8870-DC4B-C777-AAAF-A249943C71E2}"/>
              </a:ext>
            </a:extLst>
          </p:cNvPr>
          <p:cNvSpPr>
            <a:spLocks noGrp="1"/>
          </p:cNvSpPr>
          <p:nvPr>
            <p:ph idx="1"/>
          </p:nvPr>
        </p:nvSpPr>
        <p:spPr/>
        <p:txBody>
          <a:bodyPr/>
          <a:lstStyle/>
          <a:p>
            <a:pPr>
              <a:buFont typeface="Wingdings" panose="05000000000000000000" pitchFamily="2" charset="2"/>
              <a:buChar char="Ø"/>
            </a:pPr>
            <a:r>
              <a:rPr lang="en-US" dirty="0"/>
              <a:t>Events may take on a different structure as the system develops. It becomes essential to manage event versioning and backward compatibility to guarantee seamless migrations and upgrades without erasing previous data.</a:t>
            </a:r>
          </a:p>
          <a:p>
            <a:pPr>
              <a:buFont typeface="Wingdings" panose="05000000000000000000" pitchFamily="2" charset="2"/>
              <a:buChar char="Ø"/>
            </a:pPr>
            <a:r>
              <a:rPr lang="en-US" dirty="0"/>
              <a:t>It can be difficult to properly store and retrieve huge amounts of events, particularly in situations with high throughput or lengthy event histories. It becomes crucial to put in place efficient querying and event storing systems.</a:t>
            </a:r>
          </a:p>
          <a:p>
            <a:pPr>
              <a:buFont typeface="Wingdings" panose="05000000000000000000" pitchFamily="2" charset="2"/>
              <a:buChar char="Ø"/>
            </a:pPr>
            <a:r>
              <a:rPr lang="en-US" dirty="0"/>
              <a:t>Various components of the system may see state changes at various times due to eventual consistency, which is usually the outcome of event sourcing. Handling stale data, resolving conflicts, and data synchronization all need careful thought when dealing with eventual consistency.</a:t>
            </a:r>
            <a:endParaRPr lang="en-IN" dirty="0"/>
          </a:p>
        </p:txBody>
      </p:sp>
    </p:spTree>
    <p:extLst>
      <p:ext uri="{BB962C8B-B14F-4D97-AF65-F5344CB8AC3E}">
        <p14:creationId xmlns:p14="http://schemas.microsoft.com/office/powerpoint/2010/main" val="3651948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8" name="Rectangle 207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079" name="Rectangle 2078">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080" name="Straight Connector 2079">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829CF-2800-14FE-E291-096671A39AA4}"/>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b="1"/>
              <a:t>Client-Side Service Discovery</a:t>
            </a:r>
            <a:endParaRPr lang="en-US"/>
          </a:p>
        </p:txBody>
      </p:sp>
      <p:sp>
        <p:nvSpPr>
          <p:cNvPr id="4" name="Content Placeholder 3">
            <a:extLst>
              <a:ext uri="{FF2B5EF4-FFF2-40B4-BE49-F238E27FC236}">
                <a16:creationId xmlns:a16="http://schemas.microsoft.com/office/drawing/2014/main" id="{C84AAE4E-E13E-2961-7A14-C0C9FACA0691}"/>
              </a:ext>
            </a:extLst>
          </p:cNvPr>
          <p:cNvSpPr>
            <a:spLocks noGrp="1"/>
          </p:cNvSpPr>
          <p:nvPr>
            <p:ph sz="half" idx="1"/>
          </p:nvPr>
        </p:nvSpPr>
        <p:spPr>
          <a:xfrm>
            <a:off x="1097279" y="1845734"/>
            <a:ext cx="6454987" cy="4023360"/>
          </a:xfrm>
        </p:spPr>
        <p:txBody>
          <a:bodyPr vert="horz" lIns="0" tIns="45720" rIns="0" bIns="45720" rtlCol="0">
            <a:normAutofit/>
          </a:bodyPr>
          <a:lstStyle/>
          <a:p>
            <a:pPr>
              <a:buFont typeface="Wingdings" panose="05000000000000000000" pitchFamily="2" charset="2"/>
              <a:buChar char="Ø"/>
            </a:pPr>
            <a:r>
              <a:rPr lang="en-US" dirty="0"/>
              <a:t>Service Consumer is responsible for determining the network locations of available service instances and load balancing requests between them. </a:t>
            </a:r>
          </a:p>
          <a:p>
            <a:pPr>
              <a:buFont typeface="Wingdings" panose="05000000000000000000" pitchFamily="2" charset="2"/>
              <a:buChar char="Ø"/>
            </a:pPr>
            <a:r>
              <a:rPr lang="en-US" dirty="0"/>
              <a:t>The client queries the Service Register.</a:t>
            </a:r>
          </a:p>
          <a:p>
            <a:pPr>
              <a:buFont typeface="Wingdings" panose="05000000000000000000" pitchFamily="2" charset="2"/>
              <a:buChar char="Ø"/>
            </a:pPr>
            <a:r>
              <a:rPr lang="en-US" dirty="0"/>
              <a:t> Then the client uses a load-balancing algorithm to choose one of the available service instances and performs a request.</a:t>
            </a:r>
          </a:p>
        </p:txBody>
      </p:sp>
      <p:pic>
        <p:nvPicPr>
          <p:cNvPr id="2050" name="Picture 2" descr="Service Discovery Client Side">
            <a:extLst>
              <a:ext uri="{FF2B5EF4-FFF2-40B4-BE49-F238E27FC236}">
                <a16:creationId xmlns:a16="http://schemas.microsoft.com/office/drawing/2014/main" id="{AADC4977-D77E-1CE4-8657-47EB552452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0" y="3048918"/>
            <a:ext cx="3135109" cy="1205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3974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1EF60-BBCB-1D15-427D-9A124AC40C82}"/>
              </a:ext>
            </a:extLst>
          </p:cNvPr>
          <p:cNvSpPr>
            <a:spLocks noGrp="1"/>
          </p:cNvSpPr>
          <p:nvPr>
            <p:ph type="title"/>
          </p:nvPr>
        </p:nvSpPr>
        <p:spPr/>
        <p:txBody>
          <a:bodyPr/>
          <a:lstStyle/>
          <a:p>
            <a:r>
              <a:rPr lang="en-US" dirty="0"/>
              <a:t>Use Cases and Applications of Event Sourcing</a:t>
            </a:r>
            <a:endParaRPr lang="en-IN" dirty="0"/>
          </a:p>
        </p:txBody>
      </p:sp>
      <p:sp>
        <p:nvSpPr>
          <p:cNvPr id="3" name="Content Placeholder 2">
            <a:extLst>
              <a:ext uri="{FF2B5EF4-FFF2-40B4-BE49-F238E27FC236}">
                <a16:creationId xmlns:a16="http://schemas.microsoft.com/office/drawing/2014/main" id="{93800D2C-827B-6F1D-5926-361E699F59E7}"/>
              </a:ext>
            </a:extLst>
          </p:cNvPr>
          <p:cNvSpPr>
            <a:spLocks noGrp="1"/>
          </p:cNvSpPr>
          <p:nvPr>
            <p:ph idx="1"/>
          </p:nvPr>
        </p:nvSpPr>
        <p:spPr/>
        <p:txBody>
          <a:bodyPr>
            <a:normAutofit lnSpcReduction="10000"/>
          </a:bodyPr>
          <a:lstStyle/>
          <a:p>
            <a:pPr fontAlgn="base"/>
            <a:r>
              <a:rPr lang="en-US" b="1" dirty="0"/>
              <a:t>Financial Systems:</a:t>
            </a:r>
            <a:r>
              <a:rPr lang="en-US" dirty="0"/>
              <a:t> To keep an unchangeable record of transactions, account activity, and compliance events, banking and financial institutions use event sourcing.</a:t>
            </a:r>
          </a:p>
          <a:p>
            <a:pPr fontAlgn="base"/>
            <a:r>
              <a:rPr lang="en-US" b="1" dirty="0"/>
              <a:t>Healthcare Records: </a:t>
            </a:r>
            <a:r>
              <a:rPr lang="en-US" dirty="0"/>
              <a:t>Electronic health record (EHR) systems use event sourcing to document patient contacts, treatment histories, and medical procedures.</a:t>
            </a:r>
          </a:p>
          <a:p>
            <a:pPr fontAlgn="base"/>
            <a:r>
              <a:rPr lang="en-US" b="1" dirty="0"/>
              <a:t>Supply Chain Management: </a:t>
            </a:r>
            <a:r>
              <a:rPr lang="en-US" dirty="0"/>
              <a:t>Event sourcing is used in supply chain and logistics management to track inventory movements, shipping updates, and supply chain interruptions.</a:t>
            </a:r>
          </a:p>
          <a:p>
            <a:pPr fontAlgn="base"/>
            <a:r>
              <a:rPr lang="en-US" b="1" dirty="0"/>
              <a:t>E-commerce Platforms: </a:t>
            </a:r>
            <a:r>
              <a:rPr lang="en-US" dirty="0"/>
              <a:t>Event sourcing is a useful tool for e-commerce applications to record customer interactions, order fulfillment processes, and inventory changes. This makes it feasible to track orders, offer customized recommendations, and examine customer behavior in order to boost sales and customer satisfaction.</a:t>
            </a:r>
          </a:p>
          <a:p>
            <a:pPr fontAlgn="base"/>
            <a:r>
              <a:rPr lang="en-US" b="1" dirty="0"/>
              <a:t>Gaming and Virtual Environments: </a:t>
            </a:r>
            <a:r>
              <a:rPr lang="en-US" dirty="0"/>
              <a:t>Event Sourcing is used in virtual worlds and multiplayer online games to record player movements, game state changes, and in-game purchases.</a:t>
            </a:r>
          </a:p>
          <a:p>
            <a:endParaRPr lang="en-IN" dirty="0"/>
          </a:p>
        </p:txBody>
      </p:sp>
    </p:spTree>
    <p:extLst>
      <p:ext uri="{BB962C8B-B14F-4D97-AF65-F5344CB8AC3E}">
        <p14:creationId xmlns:p14="http://schemas.microsoft.com/office/powerpoint/2010/main" val="5880683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8A91-1923-7A0D-0818-678439A8914D}"/>
              </a:ext>
            </a:extLst>
          </p:cNvPr>
          <p:cNvSpPr>
            <a:spLocks noGrp="1"/>
          </p:cNvSpPr>
          <p:nvPr>
            <p:ph type="title"/>
          </p:nvPr>
        </p:nvSpPr>
        <p:spPr/>
        <p:txBody>
          <a:bodyPr>
            <a:normAutofit/>
          </a:bodyPr>
          <a:lstStyle/>
          <a:p>
            <a:r>
              <a:rPr lang="en-US" b="1" dirty="0"/>
              <a:t>Real-World Example of Event Sourcing Pattern</a:t>
            </a:r>
            <a:endParaRPr lang="en-IN" dirty="0"/>
          </a:p>
        </p:txBody>
      </p:sp>
      <p:sp>
        <p:nvSpPr>
          <p:cNvPr id="3" name="Content Placeholder 2">
            <a:extLst>
              <a:ext uri="{FF2B5EF4-FFF2-40B4-BE49-F238E27FC236}">
                <a16:creationId xmlns:a16="http://schemas.microsoft.com/office/drawing/2014/main" id="{67516210-F440-E286-988D-C2507F722FAE}"/>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Account Operations: The system creates related events whenever a consumer does an action that impacts their account, like making a deposit, taking money out of their account, moving money to another account, or changing personal data.</a:t>
            </a:r>
          </a:p>
          <a:p>
            <a:pPr>
              <a:buFont typeface="Wingdings" panose="05000000000000000000" pitchFamily="2" charset="2"/>
              <a:buChar char="Ø"/>
            </a:pPr>
            <a:r>
              <a:rPr lang="en-US" dirty="0"/>
              <a:t>Event Logging: </a:t>
            </a:r>
            <a:r>
              <a:rPr lang="en-US" dirty="0" err="1"/>
              <a:t>elevant</a:t>
            </a:r>
            <a:r>
              <a:rPr lang="en-US" dirty="0"/>
              <a:t> details including the kind of operation, the amount involved, timestamps, and any additional metadata required to recreate the account's status are contained in each event.</a:t>
            </a:r>
          </a:p>
          <a:p>
            <a:pPr>
              <a:buFont typeface="Wingdings" panose="05000000000000000000" pitchFamily="2" charset="2"/>
              <a:buChar char="Ø"/>
            </a:pPr>
            <a:r>
              <a:rPr lang="en-US" dirty="0"/>
              <a:t>Event Processing: These events are consumed by event handlers or processors, who then alter the status of the impacted accounts appropriately. For instance, the account balance is increased if a "Deposit" event is noted. The balance is reduced if a "Withdrawal" event is recorded.</a:t>
            </a:r>
          </a:p>
          <a:p>
            <a:pPr>
              <a:buFont typeface="Wingdings" panose="05000000000000000000" pitchFamily="2" charset="2"/>
              <a:buChar char="Ø"/>
            </a:pPr>
            <a:r>
              <a:rPr lang="en-US" dirty="0"/>
              <a:t>Scalability and Resilience: Event Sourcing distributes event processing over several nodes, enabling the bank's system to scale horizontally. The system can recover by replaying events from the event storage to restore the status of accounts in the event of malfunctions or outages.</a:t>
            </a:r>
            <a:endParaRPr lang="en-IN" dirty="0"/>
          </a:p>
        </p:txBody>
      </p:sp>
    </p:spTree>
    <p:extLst>
      <p:ext uri="{BB962C8B-B14F-4D97-AF65-F5344CB8AC3E}">
        <p14:creationId xmlns:p14="http://schemas.microsoft.com/office/powerpoint/2010/main" val="17725042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B207-8A42-315F-02BB-81F5B80DB099}"/>
              </a:ext>
            </a:extLst>
          </p:cNvPr>
          <p:cNvSpPr>
            <a:spLocks noGrp="1"/>
          </p:cNvSpPr>
          <p:nvPr>
            <p:ph type="title"/>
          </p:nvPr>
        </p:nvSpPr>
        <p:spPr/>
        <p:txBody>
          <a:bodyPr/>
          <a:lstStyle/>
          <a:p>
            <a:r>
              <a:rPr lang="en-US" b="1" dirty="0"/>
              <a:t>When to Use Event Sourcing Pattern</a:t>
            </a:r>
            <a:endParaRPr lang="en-IN" dirty="0"/>
          </a:p>
        </p:txBody>
      </p:sp>
      <p:sp>
        <p:nvSpPr>
          <p:cNvPr id="3" name="Content Placeholder 2">
            <a:extLst>
              <a:ext uri="{FF2B5EF4-FFF2-40B4-BE49-F238E27FC236}">
                <a16:creationId xmlns:a16="http://schemas.microsoft.com/office/drawing/2014/main" id="{94F9B90C-DF2A-869B-B000-CBAF375FC0F4}"/>
              </a:ext>
            </a:extLst>
          </p:cNvPr>
          <p:cNvSpPr>
            <a:spLocks noGrp="1"/>
          </p:cNvSpPr>
          <p:nvPr>
            <p:ph idx="1"/>
          </p:nvPr>
        </p:nvSpPr>
        <p:spPr/>
        <p:txBody>
          <a:bodyPr/>
          <a:lstStyle/>
          <a:p>
            <a:pPr fontAlgn="base">
              <a:buFont typeface="Wingdings" panose="05000000000000000000" pitchFamily="2" charset="2"/>
              <a:buChar char="Ø"/>
            </a:pPr>
            <a:r>
              <a:rPr lang="en-US" dirty="0"/>
              <a:t>It's good for apps with complicated rules that need to keep track of how things change over time.</a:t>
            </a:r>
          </a:p>
          <a:p>
            <a:pPr fontAlgn="base">
              <a:buFont typeface="Wingdings" panose="05000000000000000000" pitchFamily="2" charset="2"/>
              <a:buChar char="Ø"/>
            </a:pPr>
            <a:r>
              <a:rPr lang="en-US" dirty="0"/>
              <a:t>It helps when you need a complete history of changes for legal reasons or audits.</a:t>
            </a:r>
          </a:p>
          <a:p>
            <a:pPr fontAlgn="base">
              <a:buFont typeface="Wingdings" panose="05000000000000000000" pitchFamily="2" charset="2"/>
              <a:buChar char="Ø"/>
            </a:pPr>
            <a:r>
              <a:rPr lang="en-US" dirty="0"/>
              <a:t>Useful for systems that need to save old data, like financial information.</a:t>
            </a:r>
          </a:p>
          <a:p>
            <a:pPr fontAlgn="base">
              <a:buFont typeface="Wingdings" panose="05000000000000000000" pitchFamily="2" charset="2"/>
              <a:buChar char="Ø"/>
            </a:pPr>
            <a:r>
              <a:rPr lang="en-US" dirty="0"/>
              <a:t>Helps your app bounce back quickly from problems by replaying past events.</a:t>
            </a:r>
          </a:p>
          <a:p>
            <a:pPr fontAlgn="base">
              <a:buFont typeface="Wingdings" panose="05000000000000000000" pitchFamily="2" charset="2"/>
              <a:buChar char="Ø"/>
            </a:pPr>
            <a:r>
              <a:rPr lang="en-US" dirty="0"/>
              <a:t>Works well in systems with separate parts (like microservices) that need to communicate without being tightly linked.</a:t>
            </a:r>
          </a:p>
          <a:p>
            <a:endParaRPr lang="en-IN" dirty="0"/>
          </a:p>
        </p:txBody>
      </p:sp>
    </p:spTree>
    <p:extLst>
      <p:ext uri="{BB962C8B-B14F-4D97-AF65-F5344CB8AC3E}">
        <p14:creationId xmlns:p14="http://schemas.microsoft.com/office/powerpoint/2010/main" val="13524934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F21A-B342-9C02-1D2F-498A5A276E6A}"/>
              </a:ext>
            </a:extLst>
          </p:cNvPr>
          <p:cNvSpPr>
            <a:spLocks noGrp="1"/>
          </p:cNvSpPr>
          <p:nvPr>
            <p:ph type="title"/>
          </p:nvPr>
        </p:nvSpPr>
        <p:spPr/>
        <p:txBody>
          <a:bodyPr/>
          <a:lstStyle/>
          <a:p>
            <a:r>
              <a:rPr lang="en-US" dirty="0"/>
              <a:t>When not to Use Event Sourcing Pattern</a:t>
            </a:r>
            <a:endParaRPr lang="en-IN" dirty="0"/>
          </a:p>
        </p:txBody>
      </p:sp>
      <p:sp>
        <p:nvSpPr>
          <p:cNvPr id="3" name="Content Placeholder 2">
            <a:extLst>
              <a:ext uri="{FF2B5EF4-FFF2-40B4-BE49-F238E27FC236}">
                <a16:creationId xmlns:a16="http://schemas.microsoft.com/office/drawing/2014/main" id="{5EECB958-A682-6DC2-6CFC-EB9F4130C9DE}"/>
              </a:ext>
            </a:extLst>
          </p:cNvPr>
          <p:cNvSpPr>
            <a:spLocks noGrp="1"/>
          </p:cNvSpPr>
          <p:nvPr>
            <p:ph idx="1"/>
          </p:nvPr>
        </p:nvSpPr>
        <p:spPr/>
        <p:txBody>
          <a:bodyPr/>
          <a:lstStyle/>
          <a:p>
            <a:pPr>
              <a:buFont typeface="Wingdings" panose="05000000000000000000" pitchFamily="2" charset="2"/>
              <a:buChar char="Ø"/>
            </a:pPr>
            <a:r>
              <a:rPr lang="en-US" dirty="0"/>
              <a:t>Simple Applications: If an application just needs to track the most recent state and doesn't require a thorough history or audit trail, Event Sourcing may introduce needless complexity.</a:t>
            </a:r>
          </a:p>
          <a:p>
            <a:pPr>
              <a:buFont typeface="Wingdings" panose="05000000000000000000" pitchFamily="2" charset="2"/>
              <a:buChar char="Ø"/>
            </a:pPr>
            <a:r>
              <a:rPr lang="en-US" dirty="0"/>
              <a:t>High Storage Costs: Event Sourcing stores every change as an event, which can lead to high storage costs, especially if there are frequent updates or changes.</a:t>
            </a:r>
          </a:p>
          <a:p>
            <a:pPr>
              <a:buFont typeface="Wingdings" panose="05000000000000000000" pitchFamily="2" charset="2"/>
              <a:buChar char="Ø"/>
            </a:pPr>
            <a:r>
              <a:rPr lang="en-US" dirty="0"/>
              <a:t>Complex Data Consistency Needs: Managing consistency across multiple events can become challenging, especially when coordinating data between different services or systems.</a:t>
            </a:r>
          </a:p>
          <a:p>
            <a:pPr>
              <a:buFont typeface="Wingdings" panose="05000000000000000000" pitchFamily="2" charset="2"/>
              <a:buChar char="Ø"/>
            </a:pPr>
            <a:r>
              <a:rPr lang="en-US" dirty="0"/>
              <a:t>Performance Sensitivity: Replaying events to rebuild the state can slow down performance in applications where quick data retrieval is essential.</a:t>
            </a:r>
            <a:endParaRPr lang="en-IN" dirty="0"/>
          </a:p>
        </p:txBody>
      </p:sp>
    </p:spTree>
    <p:extLst>
      <p:ext uri="{BB962C8B-B14F-4D97-AF65-F5344CB8AC3E}">
        <p14:creationId xmlns:p14="http://schemas.microsoft.com/office/powerpoint/2010/main" val="1799735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A91F90-6D36-1197-57F8-EBD3F39A0711}"/>
              </a:ext>
            </a:extLst>
          </p:cNvPr>
          <p:cNvSpPr>
            <a:spLocks noGrp="1"/>
          </p:cNvSpPr>
          <p:nvPr>
            <p:ph type="title"/>
          </p:nvPr>
        </p:nvSpPr>
        <p:spPr/>
        <p:txBody>
          <a:bodyPr/>
          <a:lstStyle/>
          <a:p>
            <a:r>
              <a:rPr lang="en-IN" dirty="0"/>
              <a:t>Advantage &amp; Disadvantage of Client Side Discovery</a:t>
            </a:r>
          </a:p>
        </p:txBody>
      </p:sp>
      <p:sp>
        <p:nvSpPr>
          <p:cNvPr id="6" name="Content Placeholder 5">
            <a:extLst>
              <a:ext uri="{FF2B5EF4-FFF2-40B4-BE49-F238E27FC236}">
                <a16:creationId xmlns:a16="http://schemas.microsoft.com/office/drawing/2014/main" id="{EB625D22-33F1-2D57-551D-43B78DC9B239}"/>
              </a:ext>
            </a:extLst>
          </p:cNvPr>
          <p:cNvSpPr>
            <a:spLocks noGrp="1"/>
          </p:cNvSpPr>
          <p:nvPr>
            <p:ph idx="1"/>
          </p:nvPr>
        </p:nvSpPr>
        <p:spPr/>
        <p:txBody>
          <a:bodyPr/>
          <a:lstStyle/>
          <a:p>
            <a:pPr>
              <a:buFont typeface="Wingdings" panose="05000000000000000000" pitchFamily="2" charset="2"/>
              <a:buChar char="Ø"/>
            </a:pPr>
            <a:r>
              <a:rPr lang="en-US" dirty="0"/>
              <a:t>It’s an advantage because it saves an extra hop that we would’ve had with a dedicated load balancer. </a:t>
            </a:r>
          </a:p>
          <a:p>
            <a:pPr>
              <a:buFont typeface="Wingdings" panose="05000000000000000000" pitchFamily="2" charset="2"/>
              <a:buChar char="Ø"/>
            </a:pPr>
            <a:r>
              <a:rPr lang="en-US" dirty="0"/>
              <a:t>It’s a disadvantage because the Service Consumer must implement the load balancing logic.</a:t>
            </a:r>
          </a:p>
          <a:p>
            <a:pPr>
              <a:buFont typeface="Wingdings" panose="05000000000000000000" pitchFamily="2" charset="2"/>
              <a:buChar char="Ø"/>
            </a:pPr>
            <a:r>
              <a:rPr lang="en-US" dirty="0"/>
              <a:t>Client-Side Discovery logic must be implemented for each programming language and framework used by the Service Consumers.</a:t>
            </a:r>
            <a:endParaRPr lang="en-IN" dirty="0"/>
          </a:p>
        </p:txBody>
      </p:sp>
    </p:spTree>
    <p:extLst>
      <p:ext uri="{BB962C8B-B14F-4D97-AF65-F5344CB8AC3E}">
        <p14:creationId xmlns:p14="http://schemas.microsoft.com/office/powerpoint/2010/main" val="5121465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162</TotalTime>
  <Words>8138</Words>
  <Application>Microsoft Office PowerPoint</Application>
  <PresentationFormat>Widescreen</PresentationFormat>
  <Paragraphs>442</Paragraphs>
  <Slides>83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Aptos</vt:lpstr>
      <vt:lpstr>Calibri</vt:lpstr>
      <vt:lpstr>Calibri Light</vt:lpstr>
      <vt:lpstr>Nunito</vt:lpstr>
      <vt:lpstr>Wingdings</vt:lpstr>
      <vt:lpstr>Retrospect</vt:lpstr>
      <vt:lpstr>Microservice Design Patterns</vt:lpstr>
      <vt:lpstr>Service Discovery</vt:lpstr>
      <vt:lpstr>What is Service Discovery?</vt:lpstr>
      <vt:lpstr>The Need for Service Discovery </vt:lpstr>
      <vt:lpstr>How Does Service Discovery Works?</vt:lpstr>
      <vt:lpstr>Communication flow between Service Consumer and Service Provider.</vt:lpstr>
      <vt:lpstr>Service Discovery patterns</vt:lpstr>
      <vt:lpstr>Client-Side Service Discovery</vt:lpstr>
      <vt:lpstr>Advantage &amp; Disadvantage of Client Side Discovery</vt:lpstr>
      <vt:lpstr>Server-Side Service Discovery</vt:lpstr>
      <vt:lpstr>Advantage &amp; Disadvantage of Server Side Discovery</vt:lpstr>
      <vt:lpstr>  How does this registration and de-registration operation of microservice in Service Registry  take place? </vt:lpstr>
      <vt:lpstr>Service Registration Options</vt:lpstr>
      <vt:lpstr>Self-Registration</vt:lpstr>
      <vt:lpstr>Third-party Registration</vt:lpstr>
      <vt:lpstr>Circuit Breaker Pattern</vt:lpstr>
      <vt:lpstr>What’s the Circuit Breaker Pattern?</vt:lpstr>
      <vt:lpstr>How Does the Circuit Breaker Work?</vt:lpstr>
      <vt:lpstr>Implementation of Circuit Breaker</vt:lpstr>
      <vt:lpstr>Advantages and Challenges</vt:lpstr>
      <vt:lpstr>Bulkhead Pattern</vt:lpstr>
      <vt:lpstr>What is Bulkhead Pattern?</vt:lpstr>
      <vt:lpstr>Importance of Isolation in System Design</vt:lpstr>
      <vt:lpstr>Importance of Isolation in System Design</vt:lpstr>
      <vt:lpstr>Resilience and Fault Isolation of Bulkhead Pattern</vt:lpstr>
      <vt:lpstr>Purpose and Benefits of Bulkheading</vt:lpstr>
      <vt:lpstr>Purpose and Benefits of Bulkheading</vt:lpstr>
      <vt:lpstr>Example of Bulkhead Implementation</vt:lpstr>
      <vt:lpstr>Example of Bulkhead Implementation</vt:lpstr>
      <vt:lpstr>Here's how the Bulkhead Pattern is implemented in this scenario:</vt:lpstr>
      <vt:lpstr>Types of Bulkheads in Software Systems</vt:lpstr>
      <vt:lpstr>Types of Bulkheads in Software Systems</vt:lpstr>
      <vt:lpstr>Types of Bulkheads in Software Systems</vt:lpstr>
      <vt:lpstr>Design Considerations for Bulkhead Implementation</vt:lpstr>
      <vt:lpstr>Design Considerations for Bulkhead Implementation</vt:lpstr>
      <vt:lpstr>Design Considerations for Bulkhead Implementation</vt:lpstr>
      <vt:lpstr>Challenges of Bulkhead Implementation</vt:lpstr>
      <vt:lpstr>Challenges of Bulkhead Implementation</vt:lpstr>
      <vt:lpstr>Challenges of Bulkhead Implementation</vt:lpstr>
      <vt:lpstr>Database Per Service</vt:lpstr>
      <vt:lpstr>What is Database Per Service Pattern?</vt:lpstr>
      <vt:lpstr>Key Objectives of Database Per Service Pattern:</vt:lpstr>
      <vt:lpstr>Importance of Database Per Service Pattern in Microservices Architecture</vt:lpstr>
      <vt:lpstr>Importance of Database Per Service Pattern in Microservices Architecture</vt:lpstr>
      <vt:lpstr>Benefits of Database Per Service Pattern for Microservices</vt:lpstr>
      <vt:lpstr>Challenges of Database Per Service Pattern for Microservices</vt:lpstr>
      <vt:lpstr>Steps for Implementing the Database Per Service Pattern</vt:lpstr>
      <vt:lpstr>Steps for Implementing the Database Per Service Pattern</vt:lpstr>
      <vt:lpstr>Steps for Implementing the Database Per Service Pattern</vt:lpstr>
      <vt:lpstr>Steps for Implementing the Database Per Service Pattern</vt:lpstr>
      <vt:lpstr>Steps for Implementing the Database Per Service Pattern</vt:lpstr>
      <vt:lpstr>Steps for Implementing the Database Per Service Pattern</vt:lpstr>
      <vt:lpstr>Data Management Techniques</vt:lpstr>
      <vt:lpstr>Data Management Techniques</vt:lpstr>
      <vt:lpstr>Data Management Techniques</vt:lpstr>
      <vt:lpstr>Data Management Techniques</vt:lpstr>
      <vt:lpstr>Real-World Examples of the Database Per Service Pattern</vt:lpstr>
      <vt:lpstr>Strangler Pattern</vt:lpstr>
      <vt:lpstr>Strangler Pattern in Micro-services</vt:lpstr>
      <vt:lpstr>Use Cases for the Strangler Pattern:</vt:lpstr>
      <vt:lpstr>Features of the Strangler Pattern:</vt:lpstr>
      <vt:lpstr>Implementation of Strangler Pattern:</vt:lpstr>
      <vt:lpstr>Advantages of Strangler Pattern</vt:lpstr>
      <vt:lpstr>Drawbacks of Strangler Pattern</vt:lpstr>
      <vt:lpstr>Which components should be strangled or refactored first?</vt:lpstr>
      <vt:lpstr>Which components should be strangled or refactored first?</vt:lpstr>
      <vt:lpstr>Event Sourcing</vt:lpstr>
      <vt:lpstr>What is Event Sourcing?</vt:lpstr>
      <vt:lpstr>Event Sourcing</vt:lpstr>
      <vt:lpstr>Core Concepts and Components of Event Sourcing</vt:lpstr>
      <vt:lpstr>Core Concepts and Components of Event Sourcing</vt:lpstr>
      <vt:lpstr>How Event Sourcing Pattern works?</vt:lpstr>
      <vt:lpstr>How Event Sourcing Pattern works?</vt:lpstr>
      <vt:lpstr>Example of Event Sourcing Pattern</vt:lpstr>
      <vt:lpstr>Example of Event Sourcing Pattern</vt:lpstr>
      <vt:lpstr>Example of Event Sourcing Pattern</vt:lpstr>
      <vt:lpstr>Example of Event Sourcing Pattern</vt:lpstr>
      <vt:lpstr>Benefits of Event Sourcing Pattern</vt:lpstr>
      <vt:lpstr>Challenges with Event Sourcing Pattern</vt:lpstr>
      <vt:lpstr>Use Cases and Applications of Event Sourcing</vt:lpstr>
      <vt:lpstr>Real-World Example of Event Sourcing Pattern</vt:lpstr>
      <vt:lpstr>When to Use Event Sourcing Pattern</vt:lpstr>
      <vt:lpstr>When not to Use Event Sourcing Pattern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Sujata Batra</dc:creator>
  <cp:lastModifiedBy>Sujata Batra</cp:lastModifiedBy>
  <cp:revision>34</cp:revision>
  <dcterms:created xsi:type="dcterms:W3CDTF">2025-08-16T17:36:55Z</dcterms:created>
  <dcterms:modified xsi:type="dcterms:W3CDTF">2025-08-20T21:01:52Z</dcterms:modified>
</cp:coreProperties>
</file>