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0"/>
  </p:notesMasterIdLst>
  <p:sldIdLst>
    <p:sldId id="256" r:id="rId2"/>
    <p:sldId id="361" r:id="rId3"/>
    <p:sldId id="362" r:id="rId4"/>
    <p:sldId id="369" r:id="rId5"/>
    <p:sldId id="370" r:id="rId6"/>
    <p:sldId id="363" r:id="rId7"/>
    <p:sldId id="371" r:id="rId8"/>
    <p:sldId id="366" r:id="rId9"/>
    <p:sldId id="368" r:id="rId10"/>
    <p:sldId id="372" r:id="rId11"/>
    <p:sldId id="365" r:id="rId12"/>
    <p:sldId id="373" r:id="rId13"/>
    <p:sldId id="364" r:id="rId14"/>
    <p:sldId id="374" r:id="rId15"/>
    <p:sldId id="367" r:id="rId16"/>
    <p:sldId id="375" r:id="rId17"/>
    <p:sldId id="376"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1F918A-5D0D-4CA2-947D-355789741274}">
          <p14:sldIdLst>
            <p14:sldId id="256"/>
            <p14:sldId id="361"/>
            <p14:sldId id="362"/>
            <p14:sldId id="369"/>
            <p14:sldId id="370"/>
            <p14:sldId id="363"/>
            <p14:sldId id="371"/>
            <p14:sldId id="366"/>
            <p14:sldId id="368"/>
            <p14:sldId id="372"/>
            <p14:sldId id="365"/>
            <p14:sldId id="373"/>
            <p14:sldId id="364"/>
            <p14:sldId id="374"/>
            <p14:sldId id="367"/>
            <p14:sldId id="375"/>
            <p14:sldId id="376"/>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6" autoAdjust="0"/>
    <p:restoredTop sz="62706" autoAdjust="0"/>
  </p:normalViewPr>
  <p:slideViewPr>
    <p:cSldViewPr snapToGrid="0">
      <p:cViewPr varScale="1">
        <p:scale>
          <a:sx n="75" d="100"/>
          <a:sy n="75" d="100"/>
        </p:scale>
        <p:origin x="2046" y="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2B68A-6C97-4EFE-AA78-A9F6EEF21A6A}" type="datetimeFigureOut">
              <a:rPr lang="en-CA" smtClean="0"/>
              <a:t>2023-01-24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ECDDC-A2DB-4D64-AC30-EE804404EDA9}" type="slidenum">
              <a:rPr lang="en-CA" smtClean="0"/>
              <a:t>‹#›</a:t>
            </a:fld>
            <a:endParaRPr lang="en-CA"/>
          </a:p>
        </p:txBody>
      </p:sp>
    </p:spTree>
    <p:extLst>
      <p:ext uri="{BB962C8B-B14F-4D97-AF65-F5344CB8AC3E}">
        <p14:creationId xmlns:p14="http://schemas.microsoft.com/office/powerpoint/2010/main" val="293887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84ECDDC-A2DB-4D64-AC30-EE804404EDA9}" type="slidenum">
              <a:rPr lang="en-CA" smtClean="0"/>
              <a:t>1</a:t>
            </a:fld>
            <a:endParaRPr lang="en-CA"/>
          </a:p>
        </p:txBody>
      </p:sp>
    </p:spTree>
    <p:extLst>
      <p:ext uri="{BB962C8B-B14F-4D97-AF65-F5344CB8AC3E}">
        <p14:creationId xmlns:p14="http://schemas.microsoft.com/office/powerpoint/2010/main" val="296939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10</a:t>
            </a:fld>
            <a:endParaRPr lang="en-CA"/>
          </a:p>
        </p:txBody>
      </p:sp>
    </p:spTree>
    <p:extLst>
      <p:ext uri="{BB962C8B-B14F-4D97-AF65-F5344CB8AC3E}">
        <p14:creationId xmlns:p14="http://schemas.microsoft.com/office/powerpoint/2010/main" val="401029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11</a:t>
            </a:fld>
            <a:endParaRPr lang="en-CA"/>
          </a:p>
        </p:txBody>
      </p:sp>
    </p:spTree>
    <p:extLst>
      <p:ext uri="{BB962C8B-B14F-4D97-AF65-F5344CB8AC3E}">
        <p14:creationId xmlns:p14="http://schemas.microsoft.com/office/powerpoint/2010/main" val="408463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12</a:t>
            </a:fld>
            <a:endParaRPr lang="en-CA"/>
          </a:p>
        </p:txBody>
      </p:sp>
    </p:spTree>
    <p:extLst>
      <p:ext uri="{BB962C8B-B14F-4D97-AF65-F5344CB8AC3E}">
        <p14:creationId xmlns:p14="http://schemas.microsoft.com/office/powerpoint/2010/main" val="477279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dirty="0"/>
              <a:t>So the logic stays the same. We define our function above so we can call and use it below.</a:t>
            </a:r>
          </a:p>
        </p:txBody>
      </p:sp>
      <p:sp>
        <p:nvSpPr>
          <p:cNvPr id="4" name="Slide Number Placeholder 3"/>
          <p:cNvSpPr>
            <a:spLocks noGrp="1"/>
          </p:cNvSpPr>
          <p:nvPr>
            <p:ph type="sldNum" sz="quarter" idx="5"/>
          </p:nvPr>
        </p:nvSpPr>
        <p:spPr/>
        <p:txBody>
          <a:bodyPr/>
          <a:lstStyle/>
          <a:p>
            <a:fld id="{984ECDDC-A2DB-4D64-AC30-EE804404EDA9}" type="slidenum">
              <a:rPr lang="en-CA" smtClean="0"/>
              <a:t>13</a:t>
            </a:fld>
            <a:endParaRPr lang="en-CA"/>
          </a:p>
        </p:txBody>
      </p:sp>
    </p:spTree>
    <p:extLst>
      <p:ext uri="{BB962C8B-B14F-4D97-AF65-F5344CB8AC3E}">
        <p14:creationId xmlns:p14="http://schemas.microsoft.com/office/powerpoint/2010/main" val="423413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14</a:t>
            </a:fld>
            <a:endParaRPr lang="en-CA"/>
          </a:p>
        </p:txBody>
      </p:sp>
    </p:spTree>
    <p:extLst>
      <p:ext uri="{BB962C8B-B14F-4D97-AF65-F5344CB8AC3E}">
        <p14:creationId xmlns:p14="http://schemas.microsoft.com/office/powerpoint/2010/main" val="3987284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15</a:t>
            </a:fld>
            <a:endParaRPr lang="en-CA"/>
          </a:p>
        </p:txBody>
      </p:sp>
    </p:spTree>
    <p:extLst>
      <p:ext uri="{BB962C8B-B14F-4D97-AF65-F5344CB8AC3E}">
        <p14:creationId xmlns:p14="http://schemas.microsoft.com/office/powerpoint/2010/main" val="1174589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16</a:t>
            </a:fld>
            <a:endParaRPr lang="en-CA"/>
          </a:p>
        </p:txBody>
      </p:sp>
    </p:spTree>
    <p:extLst>
      <p:ext uri="{BB962C8B-B14F-4D97-AF65-F5344CB8AC3E}">
        <p14:creationId xmlns:p14="http://schemas.microsoft.com/office/powerpoint/2010/main" val="2985895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17</a:t>
            </a:fld>
            <a:endParaRPr lang="en-CA"/>
          </a:p>
        </p:txBody>
      </p:sp>
    </p:spTree>
    <p:extLst>
      <p:ext uri="{BB962C8B-B14F-4D97-AF65-F5344CB8AC3E}">
        <p14:creationId xmlns:p14="http://schemas.microsoft.com/office/powerpoint/2010/main" val="340641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84ECDDC-A2DB-4D64-AC30-EE804404EDA9}" type="slidenum">
              <a:rPr lang="en-CA" smtClean="0"/>
              <a:t>18</a:t>
            </a:fld>
            <a:endParaRPr lang="en-CA"/>
          </a:p>
        </p:txBody>
      </p:sp>
    </p:spTree>
    <p:extLst>
      <p:ext uri="{BB962C8B-B14F-4D97-AF65-F5344CB8AC3E}">
        <p14:creationId xmlns:p14="http://schemas.microsoft.com/office/powerpoint/2010/main" val="109861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2</a:t>
            </a:fld>
            <a:endParaRPr lang="en-CA"/>
          </a:p>
        </p:txBody>
      </p:sp>
    </p:spTree>
    <p:extLst>
      <p:ext uri="{BB962C8B-B14F-4D97-AF65-F5344CB8AC3E}">
        <p14:creationId xmlns:p14="http://schemas.microsoft.com/office/powerpoint/2010/main" val="43854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3</a:t>
            </a:fld>
            <a:endParaRPr lang="en-CA"/>
          </a:p>
        </p:txBody>
      </p:sp>
    </p:spTree>
    <p:extLst>
      <p:ext uri="{BB962C8B-B14F-4D97-AF65-F5344CB8AC3E}">
        <p14:creationId xmlns:p14="http://schemas.microsoft.com/office/powerpoint/2010/main" val="315893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4</a:t>
            </a:fld>
            <a:endParaRPr lang="en-CA"/>
          </a:p>
        </p:txBody>
      </p:sp>
    </p:spTree>
    <p:extLst>
      <p:ext uri="{BB962C8B-B14F-4D97-AF65-F5344CB8AC3E}">
        <p14:creationId xmlns:p14="http://schemas.microsoft.com/office/powerpoint/2010/main" val="11762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5</a:t>
            </a:fld>
            <a:endParaRPr lang="en-CA"/>
          </a:p>
        </p:txBody>
      </p:sp>
    </p:spTree>
    <p:extLst>
      <p:ext uri="{BB962C8B-B14F-4D97-AF65-F5344CB8AC3E}">
        <p14:creationId xmlns:p14="http://schemas.microsoft.com/office/powerpoint/2010/main" val="3625698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6</a:t>
            </a:fld>
            <a:endParaRPr lang="en-CA"/>
          </a:p>
        </p:txBody>
      </p:sp>
    </p:spTree>
    <p:extLst>
      <p:ext uri="{BB962C8B-B14F-4D97-AF65-F5344CB8AC3E}">
        <p14:creationId xmlns:p14="http://schemas.microsoft.com/office/powerpoint/2010/main" val="385805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7</a:t>
            </a:fld>
            <a:endParaRPr lang="en-CA"/>
          </a:p>
        </p:txBody>
      </p:sp>
    </p:spTree>
    <p:extLst>
      <p:ext uri="{BB962C8B-B14F-4D97-AF65-F5344CB8AC3E}">
        <p14:creationId xmlns:p14="http://schemas.microsoft.com/office/powerpoint/2010/main" val="18041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8</a:t>
            </a:fld>
            <a:endParaRPr lang="en-CA"/>
          </a:p>
        </p:txBody>
      </p:sp>
    </p:spTree>
    <p:extLst>
      <p:ext uri="{BB962C8B-B14F-4D97-AF65-F5344CB8AC3E}">
        <p14:creationId xmlns:p14="http://schemas.microsoft.com/office/powerpoint/2010/main" val="48726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p:txBody>
      </p:sp>
      <p:sp>
        <p:nvSpPr>
          <p:cNvPr id="4" name="Slide Number Placeholder 3"/>
          <p:cNvSpPr>
            <a:spLocks noGrp="1"/>
          </p:cNvSpPr>
          <p:nvPr>
            <p:ph type="sldNum" sz="quarter" idx="5"/>
          </p:nvPr>
        </p:nvSpPr>
        <p:spPr/>
        <p:txBody>
          <a:bodyPr/>
          <a:lstStyle/>
          <a:p>
            <a:fld id="{984ECDDC-A2DB-4D64-AC30-EE804404EDA9}" type="slidenum">
              <a:rPr lang="en-CA" smtClean="0"/>
              <a:t>9</a:t>
            </a:fld>
            <a:endParaRPr lang="en-CA"/>
          </a:p>
        </p:txBody>
      </p:sp>
    </p:spTree>
    <p:extLst>
      <p:ext uri="{BB962C8B-B14F-4D97-AF65-F5344CB8AC3E}">
        <p14:creationId xmlns:p14="http://schemas.microsoft.com/office/powerpoint/2010/main" val="132848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84DA70-C731-4C70-880D-CCD4705E623C}"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28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13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826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2259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7132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76127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14157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540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58677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66984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1351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D6E202-B606-4609-B914-27C9371A1F6D}" type="datetime1">
              <a:rPr lang="en-US" smtClean="0"/>
              <a:t>1/24/2023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51643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3F5A4-6B0E-4023-A894-C0EB7BB47F74}"/>
              </a:ext>
            </a:extLst>
          </p:cNvPr>
          <p:cNvSpPr>
            <a:spLocks noGrp="1"/>
          </p:cNvSpPr>
          <p:nvPr>
            <p:ph type="ctrTitle"/>
          </p:nvPr>
        </p:nvSpPr>
        <p:spPr>
          <a:xfrm>
            <a:off x="634276" y="640080"/>
            <a:ext cx="4208656" cy="3034857"/>
          </a:xfrm>
        </p:spPr>
        <p:txBody>
          <a:bodyPr anchor="b">
            <a:normAutofit/>
          </a:bodyPr>
          <a:lstStyle/>
          <a:p>
            <a:r>
              <a:rPr lang="en-CA" sz="4400" dirty="0">
                <a:solidFill>
                  <a:srgbClr val="FFFFFF"/>
                </a:solidFill>
              </a:rPr>
              <a:t>Python Syntax</a:t>
            </a:r>
          </a:p>
        </p:txBody>
      </p:sp>
      <p:sp>
        <p:nvSpPr>
          <p:cNvPr id="3" name="Subtitle 2">
            <a:extLst>
              <a:ext uri="{FF2B5EF4-FFF2-40B4-BE49-F238E27FC236}">
                <a16:creationId xmlns:a16="http://schemas.microsoft.com/office/drawing/2014/main" id="{6CEC21F0-CA9E-46FB-92B1-B3FB542402C7}"/>
              </a:ext>
            </a:extLst>
          </p:cNvPr>
          <p:cNvSpPr>
            <a:spLocks noGrp="1"/>
          </p:cNvSpPr>
          <p:nvPr>
            <p:ph type="subTitle" idx="1"/>
          </p:nvPr>
        </p:nvSpPr>
        <p:spPr>
          <a:xfrm>
            <a:off x="638921" y="3849539"/>
            <a:ext cx="4204012" cy="2359417"/>
          </a:xfrm>
        </p:spPr>
        <p:txBody>
          <a:bodyPr anchor="t">
            <a:normAutofit/>
          </a:bodyPr>
          <a:lstStyle/>
          <a:p>
            <a:pPr algn="r"/>
            <a:endParaRPr lang="en-CA" sz="1600" dirty="0">
              <a:solidFill>
                <a:srgbClr val="FFFFFF"/>
              </a:solidFill>
            </a:endParaRP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nake">
            <a:extLst>
              <a:ext uri="{FF2B5EF4-FFF2-40B4-BE49-F238E27FC236}">
                <a16:creationId xmlns:a16="http://schemas.microsoft.com/office/drawing/2014/main" id="{A1DE47FF-AA8D-4C51-8F5F-5481F37F01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096000" y="699753"/>
            <a:ext cx="5459470" cy="5459470"/>
          </a:xfrm>
          <a:prstGeom prst="rect">
            <a:avLst/>
          </a:prstGeom>
        </p:spPr>
      </p:pic>
    </p:spTree>
    <p:extLst>
      <p:ext uri="{BB962C8B-B14F-4D97-AF65-F5344CB8AC3E}">
        <p14:creationId xmlns:p14="http://schemas.microsoft.com/office/powerpoint/2010/main" val="173562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Knowledge Check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128016" lvl="1" indent="0">
              <a:buNone/>
            </a:pPr>
            <a:r>
              <a:rPr lang="en-CA" sz="2200" dirty="0"/>
              <a:t>SNAKE:</a:t>
            </a:r>
          </a:p>
          <a:p>
            <a:pPr marL="585216" lvl="1" indent="-457200">
              <a:buFont typeface="+mj-lt"/>
              <a:buAutoNum type="arabicPeriod"/>
            </a:pPr>
            <a:r>
              <a:rPr lang="en-CA" sz="2200" dirty="0"/>
              <a:t>Create a new Git/GitHub repo called </a:t>
            </a:r>
            <a:r>
              <a:rPr lang="en-CA" sz="2200" dirty="0" err="1"/>
              <a:t>python_fundementals</a:t>
            </a:r>
            <a:endParaRPr lang="en-CA" sz="2200" dirty="0"/>
          </a:p>
          <a:p>
            <a:pPr marL="585216" lvl="1" indent="-457200">
              <a:buFont typeface="+mj-lt"/>
              <a:buAutoNum type="arabicPeriod"/>
            </a:pPr>
            <a:r>
              <a:rPr lang="en-CA" sz="2200" dirty="0"/>
              <a:t>Create a new file named </a:t>
            </a:r>
            <a:r>
              <a:rPr lang="en-CA" sz="2200" dirty="0" err="1"/>
              <a:t>fundamentals.py</a:t>
            </a:r>
            <a:endParaRPr lang="en-CA" sz="2200" dirty="0"/>
          </a:p>
          <a:p>
            <a:pPr marL="585216" lvl="1" indent="-457200">
              <a:buFont typeface="+mj-lt"/>
              <a:buAutoNum type="arabicPeriod"/>
            </a:pPr>
            <a:r>
              <a:rPr lang="en-CA" sz="2200" dirty="0"/>
              <a:t>Inside </a:t>
            </a:r>
            <a:r>
              <a:rPr lang="en-CA" sz="2200" dirty="0" err="1"/>
              <a:t>fundementals.py</a:t>
            </a:r>
            <a:r>
              <a:rPr lang="en-CA" sz="2200" dirty="0"/>
              <a:t>, add the following logical statements:</a:t>
            </a:r>
          </a:p>
          <a:p>
            <a:pPr marL="768096" lvl="2" indent="-457200">
              <a:buFont typeface="+mj-lt"/>
              <a:buAutoNum type="arabicPeriod"/>
            </a:pPr>
            <a:r>
              <a:rPr lang="en-CA" sz="2200" dirty="0"/>
              <a:t>If the number variable you created is larger than 10, print ‘That is larger than 10’</a:t>
            </a:r>
          </a:p>
          <a:p>
            <a:pPr marL="768096" lvl="2" indent="-457200">
              <a:buFont typeface="+mj-lt"/>
              <a:buAutoNum type="arabicPeriod"/>
            </a:pPr>
            <a:r>
              <a:rPr lang="en-CA" sz="2200" dirty="0"/>
              <a:t>Otherwise print ’That is not larger than 10’</a:t>
            </a:r>
          </a:p>
          <a:p>
            <a:pPr marL="585216" lvl="1" indent="-457200">
              <a:buFont typeface="+mj-lt"/>
              <a:buAutoNum type="arabicPeriod"/>
            </a:pPr>
            <a:r>
              <a:rPr lang="en-CA" sz="2200" dirty="0"/>
              <a:t>In a new conditional block, add the following logical statements:</a:t>
            </a:r>
          </a:p>
          <a:p>
            <a:pPr marL="768096" lvl="2" indent="-457200">
              <a:buFont typeface="+mj-lt"/>
              <a:buAutoNum type="arabicPeriod"/>
            </a:pPr>
            <a:r>
              <a:rPr lang="en-CA" sz="1800" dirty="0"/>
              <a:t>If the number variable is negative and the Boolean variable is True print ‘Negative and True’</a:t>
            </a:r>
          </a:p>
          <a:p>
            <a:pPr marL="768096" lvl="2" indent="-457200">
              <a:buFont typeface="+mj-lt"/>
              <a:buAutoNum type="arabicPeriod"/>
            </a:pPr>
            <a:r>
              <a:rPr lang="en-CA" sz="1800" dirty="0"/>
              <a:t>If the number variable is positive and the Boolean variable is False, print ‘Positive and False’</a:t>
            </a:r>
          </a:p>
          <a:p>
            <a:pPr marL="768096" lvl="2" indent="-457200">
              <a:buFont typeface="+mj-lt"/>
              <a:buAutoNum type="arabicPeriod"/>
            </a:pPr>
            <a:r>
              <a:rPr lang="en-CA" sz="1800" dirty="0"/>
              <a:t>If the number is greater than 100 or the Boolean variable is True, print ‘Large or True’</a:t>
            </a:r>
          </a:p>
          <a:p>
            <a:pPr marL="768096" lvl="2" indent="-457200">
              <a:buFont typeface="+mj-lt"/>
              <a:buAutoNum type="arabicPeriod"/>
            </a:pPr>
            <a:r>
              <a:rPr lang="en-CA" sz="1800" dirty="0"/>
              <a:t>Otherwise print ‘I don’t know’</a:t>
            </a:r>
          </a:p>
          <a:p>
            <a:pPr marL="585216" lvl="1" indent="-457200">
              <a:buFont typeface="+mj-lt"/>
              <a:buAutoNum type="arabicPeriod"/>
            </a:pPr>
            <a:r>
              <a:rPr lang="en-CA" sz="2200" dirty="0"/>
              <a:t>Change the values of your variables and run the file multiple times to see if your logical statements are doing what you think they should</a:t>
            </a:r>
          </a:p>
          <a:p>
            <a:pPr marL="585216" lvl="1" indent="-457200">
              <a:buFont typeface="+mj-lt"/>
              <a:buAutoNum type="arabicPeriod"/>
            </a:pPr>
            <a:r>
              <a:rPr lang="en-CA" sz="2200" dirty="0"/>
              <a:t>Add, commit and push.</a:t>
            </a:r>
          </a:p>
        </p:txBody>
      </p:sp>
    </p:spTree>
    <p:extLst>
      <p:ext uri="{BB962C8B-B14F-4D97-AF65-F5344CB8AC3E}">
        <p14:creationId xmlns:p14="http://schemas.microsoft.com/office/powerpoint/2010/main" val="258384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Python Loops</a:t>
            </a:r>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884174"/>
            <a:ext cx="5148944" cy="1200658"/>
          </a:xfrm>
        </p:spPr>
        <p:txBody>
          <a:bodyPr>
            <a:normAutofit/>
          </a:bodyPr>
          <a:lstStyle/>
          <a:p>
            <a:pPr marL="128016" lvl="1" indent="0">
              <a:buNone/>
            </a:pPr>
            <a:r>
              <a:rPr lang="en-CA" dirty="0"/>
              <a:t>Python loops also focus on readability, much like VueJS HTML loops when looping through an array.</a:t>
            </a:r>
            <a:endParaRPr lang="en-CA" b="1" dirty="0"/>
          </a:p>
        </p:txBody>
      </p:sp>
      <p:sp>
        <p:nvSpPr>
          <p:cNvPr id="4" name="TextBox 3">
            <a:extLst>
              <a:ext uri="{FF2B5EF4-FFF2-40B4-BE49-F238E27FC236}">
                <a16:creationId xmlns:a16="http://schemas.microsoft.com/office/drawing/2014/main" id="{9A408DE3-F57F-48A2-8BCD-9DA19D76D8F1}"/>
              </a:ext>
            </a:extLst>
          </p:cNvPr>
          <p:cNvSpPr txBox="1"/>
          <p:nvPr/>
        </p:nvSpPr>
        <p:spPr>
          <a:xfrm>
            <a:off x="698499" y="2603500"/>
            <a:ext cx="5192849" cy="3200876"/>
          </a:xfrm>
          <a:prstGeom prst="rect">
            <a:avLst/>
          </a:prstGeom>
          <a:noFill/>
        </p:spPr>
        <p:txBody>
          <a:bodyPr wrap="square" rtlCol="0">
            <a:spAutoFit/>
          </a:bodyPr>
          <a:lstStyle/>
          <a:p>
            <a:r>
              <a:rPr lang="en-CA" b="1" dirty="0"/>
              <a:t>JavaScript</a:t>
            </a:r>
          </a:p>
          <a:p>
            <a:endParaRPr lang="en-CA" b="1" dirty="0"/>
          </a:p>
          <a:p>
            <a:r>
              <a:rPr lang="en-CA" sz="1400" b="0" dirty="0">
                <a:solidFill>
                  <a:srgbClr val="C7910C"/>
                </a:solidFill>
                <a:effectLst/>
                <a:latin typeface="Menlo" panose="020B0609030804020204" pitchFamily="49" charset="0"/>
              </a:rPr>
              <a:t>for</a:t>
            </a:r>
            <a:r>
              <a:rPr lang="en-CA" sz="1400" b="0" dirty="0">
                <a:solidFill>
                  <a:srgbClr val="AEB2B2"/>
                </a:solidFill>
                <a:effectLst/>
                <a:latin typeface="Menlo" panose="020B0609030804020204" pitchFamily="49" charset="0"/>
              </a:rPr>
              <a:t> (</a:t>
            </a:r>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i</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0</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i</a:t>
            </a:r>
            <a:r>
              <a:rPr lang="en-CA" sz="1400" b="0" dirty="0">
                <a:solidFill>
                  <a:srgbClr val="AEB2B2"/>
                </a:solidFill>
                <a:effectLst/>
                <a:latin typeface="Menlo" panose="020B0609030804020204" pitchFamily="49" charset="0"/>
              </a:rPr>
              <a:t> &lt;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i</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err="1">
                <a:solidFill>
                  <a:srgbClr val="C62F52"/>
                </a:solidFill>
                <a:effectLst/>
                <a:latin typeface="Menlo" panose="020B0609030804020204" pitchFamily="49" charset="0"/>
              </a:rPr>
              <a:t>i</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a:t>
            </a:r>
          </a:p>
          <a:p>
            <a:br>
              <a:rPr lang="en-CA" sz="1400" b="0" dirty="0">
                <a:solidFill>
                  <a:srgbClr val="AEB2B2"/>
                </a:solidFill>
                <a:effectLst/>
                <a:latin typeface="Menlo" panose="020B0609030804020204" pitchFamily="49" charset="0"/>
              </a:rPr>
            </a:br>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nums</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2</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3</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4</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for</a:t>
            </a:r>
            <a:r>
              <a:rPr lang="en-CA" sz="1400" b="0" dirty="0">
                <a:solidFill>
                  <a:srgbClr val="AEB2B2"/>
                </a:solidFill>
                <a:effectLst/>
                <a:latin typeface="Menlo" panose="020B0609030804020204" pitchFamily="49" charset="0"/>
              </a:rPr>
              <a:t> (</a:t>
            </a:r>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num</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0</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num</a:t>
            </a:r>
            <a:r>
              <a:rPr lang="en-CA" sz="1400" b="0" dirty="0">
                <a:solidFill>
                  <a:srgbClr val="AEB2B2"/>
                </a:solidFill>
                <a:effectLst/>
                <a:latin typeface="Menlo" panose="020B0609030804020204" pitchFamily="49" charset="0"/>
              </a:rPr>
              <a:t> &lt; </a:t>
            </a:r>
            <a:r>
              <a:rPr lang="en-CA" sz="1400" b="0" i="1" dirty="0" err="1">
                <a:solidFill>
                  <a:srgbClr val="D4770C"/>
                </a:solidFill>
                <a:effectLst/>
                <a:latin typeface="Menlo" panose="020B0609030804020204" pitchFamily="49" charset="0"/>
              </a:rPr>
              <a:t>nums</a:t>
            </a:r>
            <a:r>
              <a:rPr lang="en-CA" sz="1400" b="0" dirty="0" err="1">
                <a:solidFill>
                  <a:srgbClr val="AEB2B2"/>
                </a:solidFill>
                <a:effectLst/>
                <a:latin typeface="Menlo" panose="020B0609030804020204" pitchFamily="49" charset="0"/>
              </a:rPr>
              <a:t>.</a:t>
            </a:r>
            <a:r>
              <a:rPr lang="en-CA" sz="1400" b="0" dirty="0" err="1">
                <a:solidFill>
                  <a:srgbClr val="C62F52"/>
                </a:solidFill>
                <a:effectLst/>
                <a:latin typeface="Menlo" panose="020B0609030804020204" pitchFamily="49" charset="0"/>
              </a:rPr>
              <a:t>length</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num</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C62F52"/>
                </a:solidFill>
                <a:effectLst/>
                <a:latin typeface="Menlo" panose="020B0609030804020204" pitchFamily="49" charset="0"/>
              </a:rPr>
              <a:t>num</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a:t>
            </a:r>
          </a:p>
          <a:p>
            <a:br>
              <a:rPr lang="en-CA" b="0" dirty="0">
                <a:solidFill>
                  <a:srgbClr val="AEB2B2"/>
                </a:solidFill>
                <a:effectLst/>
                <a:latin typeface="Menlo" panose="020B0609030804020204" pitchFamily="49" charset="0"/>
              </a:rPr>
            </a:br>
            <a:br>
              <a:rPr lang="en-CA" b="0" dirty="0">
                <a:solidFill>
                  <a:srgbClr val="AEB2B2"/>
                </a:solidFill>
                <a:effectLst/>
                <a:latin typeface="Menlo" panose="020B0609030804020204" pitchFamily="49" charset="0"/>
              </a:rPr>
            </a:br>
            <a:endParaRPr lang="en-CA" b="0" dirty="0">
              <a:solidFill>
                <a:srgbClr val="AEB2B2"/>
              </a:solidFill>
              <a:effectLst/>
              <a:latin typeface="Menlo" panose="020B0609030804020204" pitchFamily="49" charset="0"/>
            </a:endParaRPr>
          </a:p>
        </p:txBody>
      </p:sp>
      <p:sp>
        <p:nvSpPr>
          <p:cNvPr id="5" name="TextBox 4">
            <a:extLst>
              <a:ext uri="{FF2B5EF4-FFF2-40B4-BE49-F238E27FC236}">
                <a16:creationId xmlns:a16="http://schemas.microsoft.com/office/drawing/2014/main" id="{55436373-A553-44A4-ABF3-9FE5737D14DD}"/>
              </a:ext>
            </a:extLst>
          </p:cNvPr>
          <p:cNvSpPr txBox="1"/>
          <p:nvPr/>
        </p:nvSpPr>
        <p:spPr>
          <a:xfrm>
            <a:off x="6477000" y="2603500"/>
            <a:ext cx="4864100" cy="2708434"/>
          </a:xfrm>
          <a:prstGeom prst="rect">
            <a:avLst/>
          </a:prstGeom>
          <a:noFill/>
        </p:spPr>
        <p:txBody>
          <a:bodyPr wrap="square" rtlCol="0">
            <a:spAutoFit/>
          </a:bodyPr>
          <a:lstStyle/>
          <a:p>
            <a:r>
              <a:rPr lang="en-CA" b="1" dirty="0"/>
              <a:t>Python</a:t>
            </a:r>
          </a:p>
          <a:p>
            <a:endParaRPr lang="en-CA" b="1" dirty="0"/>
          </a:p>
          <a:p>
            <a:r>
              <a:rPr lang="en-CA" sz="1400" b="0" dirty="0">
                <a:solidFill>
                  <a:srgbClr val="C7910C"/>
                </a:solidFill>
                <a:effectLst/>
                <a:latin typeface="Menlo" panose="020B0609030804020204" pitchFamily="49" charset="0"/>
              </a:rPr>
              <a:t>for</a:t>
            </a:r>
            <a:r>
              <a:rPr lang="en-CA" sz="1400" b="0" dirty="0">
                <a:solidFill>
                  <a:srgbClr val="AEB2B2"/>
                </a:solidFill>
                <a:effectLst/>
                <a:latin typeface="Menlo" panose="020B0609030804020204" pitchFamily="49" charset="0"/>
              </a:rPr>
              <a:t> </a:t>
            </a:r>
            <a:r>
              <a:rPr lang="en-CA" sz="1400" b="0" dirty="0" err="1">
                <a:solidFill>
                  <a:srgbClr val="AEB2B2"/>
                </a:solidFill>
                <a:effectLst/>
                <a:latin typeface="Menlo" panose="020B0609030804020204" pitchFamily="49" charset="0"/>
              </a:rPr>
              <a:t>i</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in</a:t>
            </a:r>
            <a:r>
              <a:rPr lang="en-CA" sz="1400" b="0" dirty="0">
                <a:solidFill>
                  <a:srgbClr val="AEB2B2"/>
                </a:solidFill>
                <a:effectLst/>
                <a:latin typeface="Menlo" panose="020B0609030804020204" pitchFamily="49" charset="0"/>
              </a:rPr>
              <a:t> </a:t>
            </a:r>
            <a:r>
              <a:rPr lang="en-CA" sz="1400" b="0" dirty="0">
                <a:solidFill>
                  <a:srgbClr val="11B7D4"/>
                </a:solidFill>
                <a:effectLst/>
                <a:latin typeface="Menlo" panose="020B0609030804020204" pitchFamily="49" charset="0"/>
              </a:rPr>
              <a:t>range</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i</a:t>
            </a:r>
            <a:r>
              <a:rPr lang="en-CA" sz="1400" b="0" dirty="0">
                <a:solidFill>
                  <a:srgbClr val="AEB2B2"/>
                </a:solidFill>
                <a:effectLst/>
                <a:latin typeface="Menlo" panose="020B0609030804020204" pitchFamily="49" charset="0"/>
              </a:rPr>
              <a:t>)</a:t>
            </a:r>
          </a:p>
          <a:p>
            <a:br>
              <a:rPr lang="en-CA" sz="1400" b="0" dirty="0">
                <a:solidFill>
                  <a:srgbClr val="AEB2B2"/>
                </a:solidFill>
                <a:effectLst/>
                <a:latin typeface="Menlo" panose="020B0609030804020204" pitchFamily="49" charset="0"/>
              </a:rPr>
            </a:br>
            <a:br>
              <a:rPr lang="en-CA" sz="1400" b="0" dirty="0">
                <a:solidFill>
                  <a:srgbClr val="AEB2B2"/>
                </a:solidFill>
                <a:effectLst/>
                <a:latin typeface="Menlo" panose="020B0609030804020204" pitchFamily="49" charset="0"/>
              </a:rPr>
            </a:br>
            <a:r>
              <a:rPr lang="en-CA" sz="1400" b="0" dirty="0" err="1">
                <a:solidFill>
                  <a:srgbClr val="AEB2B2"/>
                </a:solidFill>
                <a:effectLst/>
                <a:latin typeface="Menlo" panose="020B0609030804020204" pitchFamily="49" charset="0"/>
              </a:rPr>
              <a:t>nums</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2</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3</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4</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for</a:t>
            </a:r>
            <a:r>
              <a:rPr lang="en-CA" sz="1400" b="0" dirty="0">
                <a:solidFill>
                  <a:srgbClr val="AEB2B2"/>
                </a:solidFill>
                <a:effectLst/>
                <a:latin typeface="Menlo" panose="020B0609030804020204" pitchFamily="49" charset="0"/>
              </a:rPr>
              <a:t> num </a:t>
            </a:r>
            <a:r>
              <a:rPr lang="en-CA" sz="1400" b="0" dirty="0">
                <a:solidFill>
                  <a:srgbClr val="C7910C"/>
                </a:solidFill>
                <a:effectLst/>
                <a:latin typeface="Menlo" panose="020B0609030804020204" pitchFamily="49" charset="0"/>
              </a:rPr>
              <a:t>in</a:t>
            </a:r>
            <a:r>
              <a:rPr lang="en-CA" sz="1400" b="0" dirty="0">
                <a:solidFill>
                  <a:srgbClr val="AEB2B2"/>
                </a:solidFill>
                <a:effectLst/>
                <a:latin typeface="Menlo" panose="020B0609030804020204" pitchFamily="49" charset="0"/>
              </a:rPr>
              <a:t> </a:t>
            </a:r>
            <a:r>
              <a:rPr lang="en-CA" sz="1400" b="0" dirty="0" err="1">
                <a:solidFill>
                  <a:srgbClr val="AEB2B2"/>
                </a:solidFill>
                <a:effectLst/>
                <a:latin typeface="Menlo" panose="020B0609030804020204" pitchFamily="49" charset="0"/>
              </a:rPr>
              <a:t>nums</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num</a:t>
            </a:r>
            <a:r>
              <a:rPr lang="en-CA" sz="1400" b="0" dirty="0">
                <a:solidFill>
                  <a:srgbClr val="AEB2B2"/>
                </a:solidFill>
                <a:effectLst/>
                <a:latin typeface="Menlo" panose="020B0609030804020204" pitchFamily="49" charset="0"/>
              </a:rPr>
              <a:t>)</a:t>
            </a:r>
          </a:p>
          <a:p>
            <a:br>
              <a:rPr lang="en-CA" b="0" dirty="0">
                <a:solidFill>
                  <a:srgbClr val="AEB2B2"/>
                </a:solidFill>
                <a:effectLst/>
                <a:latin typeface="Menlo" panose="020B0609030804020204" pitchFamily="49" charset="0"/>
              </a:rPr>
            </a:br>
            <a:endParaRPr lang="en-CA" b="0" dirty="0">
              <a:solidFill>
                <a:srgbClr val="AEB2B2"/>
              </a:solidFill>
              <a:effectLst/>
              <a:latin typeface="Menlo" panose="020B0609030804020204" pitchFamily="49" charset="0"/>
            </a:endParaRPr>
          </a:p>
        </p:txBody>
      </p:sp>
      <p:sp>
        <p:nvSpPr>
          <p:cNvPr id="11" name="Content Placeholder 2">
            <a:extLst>
              <a:ext uri="{FF2B5EF4-FFF2-40B4-BE49-F238E27FC236}">
                <a16:creationId xmlns:a16="http://schemas.microsoft.com/office/drawing/2014/main" id="{E1715B11-EAA7-4E50-AF43-4DC0347EDDBD}"/>
              </a:ext>
            </a:extLst>
          </p:cNvPr>
          <p:cNvSpPr txBox="1">
            <a:spLocks/>
          </p:cNvSpPr>
          <p:nvPr/>
        </p:nvSpPr>
        <p:spPr>
          <a:xfrm>
            <a:off x="698500" y="5821934"/>
            <a:ext cx="11036300" cy="9017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Font typeface="Wingdings 3" pitchFamily="18" charset="2"/>
              <a:buNone/>
            </a:pPr>
            <a:r>
              <a:rPr lang="en-CA" dirty="0"/>
              <a:t>Just like conditional statements, simply stop indenting when you want the loop body to end.</a:t>
            </a:r>
          </a:p>
        </p:txBody>
      </p:sp>
    </p:spTree>
    <p:extLst>
      <p:ext uri="{BB962C8B-B14F-4D97-AF65-F5344CB8AC3E}">
        <p14:creationId xmlns:p14="http://schemas.microsoft.com/office/powerpoint/2010/main" val="233908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Knowledge Check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585216" lvl="1" indent="-457200">
              <a:buFont typeface="+mj-lt"/>
              <a:buAutoNum type="arabicPeriod"/>
            </a:pPr>
            <a:r>
              <a:rPr lang="en-CA" sz="2200" dirty="0"/>
              <a:t>Create 2 new variables</a:t>
            </a:r>
          </a:p>
          <a:p>
            <a:pPr marL="768096" lvl="2" indent="-457200">
              <a:buFont typeface="+mj-lt"/>
              <a:buAutoNum type="arabicPeriod"/>
            </a:pPr>
            <a:r>
              <a:rPr lang="en-CA" sz="1800" dirty="0"/>
              <a:t>One an array of strings</a:t>
            </a:r>
          </a:p>
          <a:p>
            <a:pPr marL="768096" lvl="2" indent="-457200">
              <a:buFont typeface="+mj-lt"/>
              <a:buAutoNum type="arabicPeriod"/>
            </a:pPr>
            <a:r>
              <a:rPr lang="en-CA" sz="1800" dirty="0"/>
              <a:t>The other an array of numbers</a:t>
            </a:r>
          </a:p>
          <a:p>
            <a:pPr marL="585216" lvl="1" indent="-457200">
              <a:buFont typeface="+mj-lt"/>
              <a:buAutoNum type="arabicPeriod"/>
            </a:pPr>
            <a:r>
              <a:rPr lang="en-CA" sz="2200" dirty="0"/>
              <a:t>Write an array that will loop through each string and print out each one</a:t>
            </a:r>
          </a:p>
          <a:p>
            <a:pPr marL="585216" lvl="1" indent="-457200">
              <a:buFont typeface="+mj-lt"/>
              <a:buAutoNum type="arabicPeriod"/>
            </a:pPr>
            <a:r>
              <a:rPr lang="en-CA" sz="2200" dirty="0"/>
              <a:t>Write a loop that will loop through each number and print ‘look at this number’ followed by the number on the same line.</a:t>
            </a:r>
          </a:p>
          <a:p>
            <a:pPr marL="768096" lvl="2" indent="-457200">
              <a:buFont typeface="+mj-lt"/>
              <a:buAutoNum type="arabicPeriod"/>
            </a:pPr>
            <a:r>
              <a:rPr lang="en-CA" sz="1800" dirty="0"/>
              <a:t>Note, the print function takes multiple arguments if you need to print more content!</a:t>
            </a:r>
          </a:p>
          <a:p>
            <a:pPr marL="585216" lvl="1" indent="-457200">
              <a:buFont typeface="+mj-lt"/>
              <a:buAutoNum type="arabicPeriod"/>
            </a:pPr>
            <a:r>
              <a:rPr lang="en-CA" sz="2200" dirty="0"/>
              <a:t>Run the file to see if your loops are doing what you think they should</a:t>
            </a:r>
          </a:p>
          <a:p>
            <a:pPr marL="585216" lvl="1" indent="-457200">
              <a:buFont typeface="+mj-lt"/>
              <a:buAutoNum type="arabicPeriod"/>
            </a:pPr>
            <a:r>
              <a:rPr lang="en-CA" sz="2200" dirty="0"/>
              <a:t>Add, commit and push.</a:t>
            </a:r>
          </a:p>
        </p:txBody>
      </p:sp>
    </p:spTree>
    <p:extLst>
      <p:ext uri="{BB962C8B-B14F-4D97-AF65-F5344CB8AC3E}">
        <p14:creationId xmlns:p14="http://schemas.microsoft.com/office/powerpoint/2010/main" val="237704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Python Functions</a:t>
            </a:r>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884174"/>
            <a:ext cx="5148944" cy="1200658"/>
          </a:xfrm>
        </p:spPr>
        <p:txBody>
          <a:bodyPr>
            <a:normAutofit/>
          </a:bodyPr>
          <a:lstStyle/>
          <a:p>
            <a:pPr marL="128016" lvl="1" indent="0">
              <a:buNone/>
            </a:pPr>
            <a:r>
              <a:rPr lang="en-CA" dirty="0"/>
              <a:t>Functions are created using the </a:t>
            </a:r>
            <a:r>
              <a:rPr lang="en-CA" b="1" dirty="0"/>
              <a:t>def </a:t>
            </a:r>
            <a:r>
              <a:rPr lang="en-CA" dirty="0"/>
              <a:t>keyword, followed by the function name, followed by the argument list, followed by a </a:t>
            </a:r>
            <a:r>
              <a:rPr lang="en-CA" b="1" dirty="0"/>
              <a:t>:</a:t>
            </a:r>
            <a:r>
              <a:rPr lang="en-CA" dirty="0"/>
              <a:t> and finished off with the function body</a:t>
            </a:r>
            <a:endParaRPr lang="en-CA" b="1" dirty="0"/>
          </a:p>
        </p:txBody>
      </p:sp>
      <p:sp>
        <p:nvSpPr>
          <p:cNvPr id="4" name="TextBox 3">
            <a:extLst>
              <a:ext uri="{FF2B5EF4-FFF2-40B4-BE49-F238E27FC236}">
                <a16:creationId xmlns:a16="http://schemas.microsoft.com/office/drawing/2014/main" id="{9A408DE3-F57F-48A2-8BCD-9DA19D76D8F1}"/>
              </a:ext>
            </a:extLst>
          </p:cNvPr>
          <p:cNvSpPr txBox="1"/>
          <p:nvPr/>
        </p:nvSpPr>
        <p:spPr>
          <a:xfrm>
            <a:off x="698500" y="2603500"/>
            <a:ext cx="4864100" cy="2154436"/>
          </a:xfrm>
          <a:prstGeom prst="rect">
            <a:avLst/>
          </a:prstGeom>
          <a:noFill/>
        </p:spPr>
        <p:txBody>
          <a:bodyPr wrap="square" rtlCol="0">
            <a:spAutoFit/>
          </a:bodyPr>
          <a:lstStyle/>
          <a:p>
            <a:r>
              <a:rPr lang="en-CA" b="1" dirty="0"/>
              <a:t>JavaScript</a:t>
            </a:r>
          </a:p>
          <a:p>
            <a:endParaRPr lang="en-CA" b="1" dirty="0"/>
          </a:p>
          <a:p>
            <a:r>
              <a:rPr lang="en-CA" sz="1400" b="0" i="1" dirty="0">
                <a:solidFill>
                  <a:srgbClr val="38C7BD"/>
                </a:solidFill>
                <a:effectLst/>
                <a:latin typeface="Menlo" panose="020B0609030804020204" pitchFamily="49" charset="0"/>
              </a:rPr>
              <a:t>function</a:t>
            </a:r>
            <a:r>
              <a:rPr lang="en-CA" sz="1400" b="0" dirty="0">
                <a:solidFill>
                  <a:srgbClr val="11B7D4"/>
                </a:solidFill>
                <a:effectLst/>
                <a:latin typeface="Menlo" panose="020B0609030804020204" pitchFamily="49" charset="0"/>
              </a:rPr>
              <a:t> </a:t>
            </a:r>
            <a:r>
              <a:rPr lang="en-CA" sz="1400" b="0" dirty="0" err="1">
                <a:solidFill>
                  <a:srgbClr val="11B7D4"/>
                </a:solidFill>
                <a:effectLst/>
                <a:latin typeface="Menlo" panose="020B0609030804020204" pitchFamily="49" charset="0"/>
              </a:rPr>
              <a:t>do_something</a:t>
            </a:r>
            <a:r>
              <a:rPr lang="en-CA" sz="1400" b="0" dirty="0">
                <a:solidFill>
                  <a:srgbClr val="AEB2B2"/>
                </a:solidFill>
                <a:effectLst/>
                <a:latin typeface="Menlo" panose="020B0609030804020204" pitchFamily="49" charset="0"/>
              </a:rPr>
              <a:t>(</a:t>
            </a:r>
            <a:r>
              <a:rPr lang="en-CA" sz="1400" b="0" dirty="0">
                <a:solidFill>
                  <a:srgbClr val="C62F52"/>
                </a:solidFill>
                <a:effectLst/>
                <a:latin typeface="Menlo" panose="020B0609030804020204" pitchFamily="49" charset="0"/>
              </a:rPr>
              <a:t>arg1</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 </a:t>
            </a:r>
            <a:r>
              <a:rPr lang="en-CA" sz="1400" b="0" dirty="0">
                <a:solidFill>
                  <a:srgbClr val="C62F52"/>
                </a:solidFill>
                <a:effectLst/>
                <a:latin typeface="Menlo" panose="020B0609030804020204" pitchFamily="49" charset="0"/>
              </a:rPr>
              <a:t>arg2</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 </a:t>
            </a:r>
            <a:r>
              <a:rPr lang="en-CA" sz="1400" b="0" dirty="0">
                <a:solidFill>
                  <a:srgbClr val="AEB2B2"/>
                </a:solidFill>
                <a:effectLst/>
                <a:latin typeface="Menlo" panose="020B0609030804020204" pitchFamily="49" charset="0"/>
              </a:rPr>
              <a:t>{</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C62F52"/>
                </a:solidFill>
                <a:effectLst/>
                <a:latin typeface="Menlo" panose="020B0609030804020204" pitchFamily="49" charset="0"/>
              </a:rPr>
              <a:t>arg1</a:t>
            </a:r>
            <a:r>
              <a:rPr lang="en-CA" sz="1400" b="0" dirty="0">
                <a:solidFill>
                  <a:srgbClr val="AEB2B2"/>
                </a:solidFill>
                <a:effectLst/>
                <a:latin typeface="Menlo" panose="020B0609030804020204" pitchFamily="49" charset="0"/>
              </a:rPr>
              <a:t>);</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C62F52"/>
                </a:solidFill>
                <a:effectLst/>
                <a:latin typeface="Menlo" panose="020B0609030804020204" pitchFamily="49" charset="0"/>
              </a:rPr>
              <a:t>arg2</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a:t>
            </a:r>
          </a:p>
          <a:p>
            <a:br>
              <a:rPr lang="en-CA" sz="1400" b="0" dirty="0">
                <a:solidFill>
                  <a:srgbClr val="AEB2B2"/>
                </a:solidFill>
                <a:effectLst/>
                <a:latin typeface="Menlo" panose="020B0609030804020204" pitchFamily="49" charset="0"/>
              </a:rPr>
            </a:b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`Not in the function!`</a:t>
            </a:r>
            <a:r>
              <a:rPr lang="en-CA" sz="1400" b="0" dirty="0">
                <a:solidFill>
                  <a:srgbClr val="AEB2B2"/>
                </a:solidFill>
                <a:effectLst/>
                <a:latin typeface="Menlo" panose="020B0609030804020204" pitchFamily="49" charset="0"/>
              </a:rPr>
              <a:t>);</a:t>
            </a:r>
          </a:p>
          <a:p>
            <a:r>
              <a:rPr lang="en-CA" sz="1400" b="0" dirty="0" err="1">
                <a:solidFill>
                  <a:srgbClr val="11B7D4"/>
                </a:solidFill>
                <a:effectLst/>
                <a:latin typeface="Menlo" panose="020B0609030804020204" pitchFamily="49" charset="0"/>
              </a:rPr>
              <a:t>do_something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`Hey there`</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1000</a:t>
            </a:r>
            <a:r>
              <a:rPr lang="en-CA" sz="1400" b="0" dirty="0">
                <a:solidFill>
                  <a:srgbClr val="AEB2B2"/>
                </a:solidFill>
                <a:effectLst/>
                <a:latin typeface="Menlo" panose="020B0609030804020204" pitchFamily="49" charset="0"/>
              </a:rPr>
              <a:t>);</a:t>
            </a:r>
          </a:p>
        </p:txBody>
      </p:sp>
      <p:sp>
        <p:nvSpPr>
          <p:cNvPr id="5" name="TextBox 4">
            <a:extLst>
              <a:ext uri="{FF2B5EF4-FFF2-40B4-BE49-F238E27FC236}">
                <a16:creationId xmlns:a16="http://schemas.microsoft.com/office/drawing/2014/main" id="{55436373-A553-44A4-ABF3-9FE5737D14DD}"/>
              </a:ext>
            </a:extLst>
          </p:cNvPr>
          <p:cNvSpPr txBox="1"/>
          <p:nvPr/>
        </p:nvSpPr>
        <p:spPr>
          <a:xfrm>
            <a:off x="6477000" y="2603500"/>
            <a:ext cx="4864100" cy="2154436"/>
          </a:xfrm>
          <a:prstGeom prst="rect">
            <a:avLst/>
          </a:prstGeom>
          <a:noFill/>
        </p:spPr>
        <p:txBody>
          <a:bodyPr wrap="square" rtlCol="0">
            <a:spAutoFit/>
          </a:bodyPr>
          <a:lstStyle/>
          <a:p>
            <a:r>
              <a:rPr lang="en-CA" b="1" dirty="0"/>
              <a:t>Python</a:t>
            </a:r>
          </a:p>
          <a:p>
            <a:br>
              <a:rPr lang="en-CA" b="0" dirty="0">
                <a:solidFill>
                  <a:srgbClr val="AEB2B2"/>
                </a:solidFill>
                <a:effectLst/>
                <a:latin typeface="Menlo" panose="020B0609030804020204" pitchFamily="49" charset="0"/>
              </a:rPr>
            </a:br>
            <a:r>
              <a:rPr lang="en-CA" sz="1400" b="0" i="1" dirty="0">
                <a:solidFill>
                  <a:srgbClr val="38C7BD"/>
                </a:solidFill>
                <a:effectLst/>
                <a:latin typeface="Menlo" panose="020B0609030804020204" pitchFamily="49" charset="0"/>
              </a:rPr>
              <a:t>def</a:t>
            </a:r>
            <a:r>
              <a:rPr lang="en-CA" sz="1400" b="0" dirty="0">
                <a:solidFill>
                  <a:srgbClr val="11B7D4"/>
                </a:solidFill>
                <a:effectLst/>
                <a:latin typeface="Menlo" panose="020B0609030804020204" pitchFamily="49" charset="0"/>
              </a:rPr>
              <a:t> </a:t>
            </a:r>
            <a:r>
              <a:rPr lang="en-CA" sz="1400" b="0" dirty="0" err="1">
                <a:solidFill>
                  <a:srgbClr val="11B7D4"/>
                </a:solidFill>
                <a:effectLst/>
                <a:latin typeface="Menlo" panose="020B0609030804020204" pitchFamily="49" charset="0"/>
              </a:rPr>
              <a:t>do_something</a:t>
            </a:r>
            <a:r>
              <a:rPr lang="en-CA" sz="1400" b="0" dirty="0">
                <a:solidFill>
                  <a:srgbClr val="AEB2B2"/>
                </a:solidFill>
                <a:effectLst/>
                <a:latin typeface="Menlo" panose="020B0609030804020204" pitchFamily="49" charset="0"/>
              </a:rPr>
              <a:t>(</a:t>
            </a:r>
            <a:r>
              <a:rPr lang="en-CA" sz="1400" b="0" dirty="0">
                <a:solidFill>
                  <a:srgbClr val="C62F52"/>
                </a:solidFill>
                <a:effectLst/>
                <a:latin typeface="Menlo" panose="020B0609030804020204" pitchFamily="49" charset="0"/>
              </a:rPr>
              <a:t>arg1</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 </a:t>
            </a:r>
            <a:r>
              <a:rPr lang="en-CA" sz="1400" b="0" dirty="0">
                <a:solidFill>
                  <a:srgbClr val="C62F52"/>
                </a:solidFill>
                <a:effectLst/>
                <a:latin typeface="Menlo" panose="020B0609030804020204" pitchFamily="49" charset="0"/>
              </a:rPr>
              <a:t>arg2</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arg1</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arg2</a:t>
            </a:r>
            <a:r>
              <a:rPr lang="en-CA" sz="1400" b="0" dirty="0">
                <a:solidFill>
                  <a:srgbClr val="AEB2B2"/>
                </a:solidFill>
                <a:effectLst/>
                <a:latin typeface="Menlo" panose="020B0609030804020204" pitchFamily="49" charset="0"/>
              </a:rPr>
              <a:t>)</a:t>
            </a:r>
          </a:p>
          <a:p>
            <a:endParaRPr lang="en-CA" sz="1400" b="0" dirty="0">
              <a:solidFill>
                <a:srgbClr val="AEB2B2"/>
              </a:solidFill>
              <a:effectLst/>
              <a:latin typeface="Menlo" panose="020B0609030804020204" pitchFamily="49" charset="0"/>
            </a:endParaRPr>
          </a:p>
          <a:p>
            <a:br>
              <a:rPr lang="en-CA" sz="1400" b="0" dirty="0">
                <a:solidFill>
                  <a:srgbClr val="AEB2B2"/>
                </a:solidFill>
                <a:effectLst/>
                <a:latin typeface="Menlo" panose="020B0609030804020204" pitchFamily="49" charset="0"/>
              </a:rPr>
            </a:br>
            <a:r>
              <a:rPr lang="en-CA" sz="1400" b="0" dirty="0">
                <a:solidFill>
                  <a:srgbClr val="11B7D4"/>
                </a:solidFill>
                <a:effectLst/>
                <a:latin typeface="Menlo" panose="020B0609030804020204" pitchFamily="49" charset="0"/>
              </a:rPr>
              <a:t>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'Not in the function!'</a:t>
            </a:r>
            <a:r>
              <a:rPr lang="en-CA" sz="1400" b="0" dirty="0">
                <a:solidFill>
                  <a:srgbClr val="AEB2B2"/>
                </a:solidFill>
                <a:effectLst/>
                <a:latin typeface="Menlo" panose="020B0609030804020204" pitchFamily="49" charset="0"/>
              </a:rPr>
              <a:t>)</a:t>
            </a:r>
          </a:p>
          <a:p>
            <a:r>
              <a:rPr lang="en-CA" sz="1400" b="0" dirty="0" err="1">
                <a:solidFill>
                  <a:srgbClr val="11B7D4"/>
                </a:solidFill>
                <a:effectLst/>
                <a:latin typeface="Menlo" panose="020B0609030804020204" pitchFamily="49" charset="0"/>
              </a:rPr>
              <a:t>do_something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'Hey there'</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 </a:t>
            </a:r>
            <a:r>
              <a:rPr lang="en-CA" sz="1400" b="0" dirty="0">
                <a:solidFill>
                  <a:srgbClr val="D4770C"/>
                </a:solidFill>
                <a:effectLst/>
                <a:latin typeface="Menlo" panose="020B0609030804020204" pitchFamily="49" charset="0"/>
              </a:rPr>
              <a:t>1000</a:t>
            </a:r>
            <a:r>
              <a:rPr lang="en-CA" sz="1400" b="0" dirty="0">
                <a:solidFill>
                  <a:srgbClr val="AEB2B2"/>
                </a:solidFill>
                <a:effectLst/>
                <a:latin typeface="Menlo" panose="020B0609030804020204" pitchFamily="49" charset="0"/>
              </a:rPr>
              <a:t>)</a:t>
            </a:r>
          </a:p>
        </p:txBody>
      </p:sp>
      <p:sp>
        <p:nvSpPr>
          <p:cNvPr id="11" name="Content Placeholder 2">
            <a:extLst>
              <a:ext uri="{FF2B5EF4-FFF2-40B4-BE49-F238E27FC236}">
                <a16:creationId xmlns:a16="http://schemas.microsoft.com/office/drawing/2014/main" id="{E1715B11-EAA7-4E50-AF43-4DC0347EDDBD}"/>
              </a:ext>
            </a:extLst>
          </p:cNvPr>
          <p:cNvSpPr txBox="1">
            <a:spLocks/>
          </p:cNvSpPr>
          <p:nvPr/>
        </p:nvSpPr>
        <p:spPr>
          <a:xfrm>
            <a:off x="698500" y="5821934"/>
            <a:ext cx="11036300" cy="9017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Font typeface="Wingdings 3" pitchFamily="18" charset="2"/>
              <a:buNone/>
            </a:pPr>
            <a:r>
              <a:rPr lang="en-CA" dirty="0"/>
              <a:t>Notice there are no ; (semi-colon) characters in python! You don’t need them.</a:t>
            </a:r>
          </a:p>
          <a:p>
            <a:pPr marL="128016" lvl="1" indent="0">
              <a:buFont typeface="Wingdings 3" pitchFamily="18" charset="2"/>
              <a:buNone/>
            </a:pPr>
            <a:r>
              <a:rPr lang="en-CA" dirty="0"/>
              <a:t>Also notice that to end the function you simply stop indenting.</a:t>
            </a:r>
          </a:p>
        </p:txBody>
      </p:sp>
    </p:spTree>
    <p:extLst>
      <p:ext uri="{BB962C8B-B14F-4D97-AF65-F5344CB8AC3E}">
        <p14:creationId xmlns:p14="http://schemas.microsoft.com/office/powerpoint/2010/main" val="118536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Knowledge Check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128016" lvl="1" indent="0">
              <a:buNone/>
            </a:pPr>
            <a:r>
              <a:rPr lang="en-CA" sz="2200" dirty="0"/>
              <a:t>SNAKE:</a:t>
            </a:r>
          </a:p>
          <a:p>
            <a:pPr marL="585216" lvl="1" indent="-457200">
              <a:buFont typeface="+mj-lt"/>
              <a:buAutoNum type="arabicPeriod"/>
            </a:pPr>
            <a:r>
              <a:rPr lang="en-CA" sz="2200" dirty="0"/>
              <a:t>Create a function that takes 0 arguments called </a:t>
            </a:r>
            <a:r>
              <a:rPr lang="en-CA" sz="2200" b="1" dirty="0" err="1"/>
              <a:t>static_greeting</a:t>
            </a:r>
            <a:r>
              <a:rPr lang="en-CA" sz="2200" dirty="0"/>
              <a:t>. Within the function print out the message ‘Hello </a:t>
            </a:r>
            <a:r>
              <a:rPr lang="en-CA" sz="2200" dirty="0" err="1"/>
              <a:t>your_name_here</a:t>
            </a:r>
            <a:r>
              <a:rPr lang="en-CA" sz="2200" dirty="0"/>
              <a:t>’.</a:t>
            </a:r>
          </a:p>
          <a:p>
            <a:pPr marL="768096" lvl="2" indent="-457200">
              <a:buFont typeface="+mj-lt"/>
              <a:buAutoNum type="arabicPeriod"/>
            </a:pPr>
            <a:r>
              <a:rPr lang="en-CA" sz="1800" dirty="0"/>
              <a:t>Replace </a:t>
            </a:r>
            <a:r>
              <a:rPr lang="en-CA" sz="1800" dirty="0" err="1"/>
              <a:t>your_name_here</a:t>
            </a:r>
            <a:r>
              <a:rPr lang="en-CA" sz="1800" dirty="0"/>
              <a:t> with your name</a:t>
            </a:r>
          </a:p>
          <a:p>
            <a:pPr marL="585216" lvl="1" indent="-457200">
              <a:buFont typeface="+mj-lt"/>
              <a:buAutoNum type="arabicPeriod"/>
            </a:pPr>
            <a:r>
              <a:rPr lang="en-CA" sz="2200" dirty="0"/>
              <a:t>Call this function once in your code</a:t>
            </a:r>
          </a:p>
          <a:p>
            <a:pPr marL="585216" lvl="1" indent="-457200">
              <a:buFont typeface="+mj-lt"/>
              <a:buAutoNum type="arabicPeriod"/>
            </a:pPr>
            <a:r>
              <a:rPr lang="en-CA" sz="2200" dirty="0"/>
              <a:t>Create a function that takes 1 argument called </a:t>
            </a:r>
            <a:r>
              <a:rPr lang="en-CA" sz="2200" b="1" dirty="0" err="1"/>
              <a:t>dynamic_greeting</a:t>
            </a:r>
            <a:r>
              <a:rPr lang="en-CA" sz="2200" dirty="0"/>
              <a:t>. Within the function print out the message ’Hello ’ followed by the argument that was passed to the function</a:t>
            </a:r>
          </a:p>
          <a:p>
            <a:pPr marL="585216" lvl="1" indent="-457200">
              <a:buFont typeface="+mj-lt"/>
              <a:buAutoNum type="arabicPeriod"/>
            </a:pPr>
            <a:r>
              <a:rPr lang="en-CA" sz="2200" dirty="0"/>
              <a:t>Call this function 3 times in your code</a:t>
            </a:r>
          </a:p>
          <a:p>
            <a:pPr marL="585216" lvl="1" indent="-457200">
              <a:buFont typeface="+mj-lt"/>
              <a:buAutoNum type="arabicPeriod"/>
            </a:pPr>
            <a:r>
              <a:rPr lang="en-CA" sz="2200" dirty="0"/>
              <a:t>Run the file to see if your functions are doing what you think they should</a:t>
            </a:r>
          </a:p>
          <a:p>
            <a:pPr marL="585216" lvl="1" indent="-457200">
              <a:buFont typeface="+mj-lt"/>
              <a:buAutoNum type="arabicPeriod"/>
            </a:pPr>
            <a:r>
              <a:rPr lang="en-CA" sz="2200" dirty="0"/>
              <a:t>Add, commit and push.</a:t>
            </a:r>
          </a:p>
        </p:txBody>
      </p:sp>
    </p:spTree>
    <p:extLst>
      <p:ext uri="{BB962C8B-B14F-4D97-AF65-F5344CB8AC3E}">
        <p14:creationId xmlns:p14="http://schemas.microsoft.com/office/powerpoint/2010/main" val="175575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Mixing it Together</a:t>
            </a:r>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884173"/>
            <a:ext cx="5148944" cy="4827869"/>
          </a:xfrm>
        </p:spPr>
        <p:txBody>
          <a:bodyPr>
            <a:normAutofit/>
          </a:bodyPr>
          <a:lstStyle/>
          <a:p>
            <a:pPr marL="128016" lvl="1" indent="0">
              <a:buNone/>
            </a:pPr>
            <a:r>
              <a:rPr lang="en-CA" dirty="0"/>
              <a:t>To do things like nest a conditional inside a function, we simply have to keep indenting. This can get tricky at first, but at least it forces you to write clean code!</a:t>
            </a:r>
          </a:p>
          <a:p>
            <a:pPr marL="128016" lvl="1" indent="0">
              <a:buNone/>
            </a:pPr>
            <a:endParaRPr lang="en-CA" dirty="0"/>
          </a:p>
          <a:p>
            <a:pPr marL="128016" lvl="1" indent="0">
              <a:buNone/>
            </a:pPr>
            <a:r>
              <a:rPr lang="en-CA" dirty="0"/>
              <a:t>You will also notice that we are back to the world where we can do whatever we want! We are not yet bound by a framework so we can write code as well or as poorly as we see fit. </a:t>
            </a:r>
          </a:p>
          <a:p>
            <a:pPr marL="128016" lvl="1" indent="0">
              <a:buNone/>
            </a:pPr>
            <a:endParaRPr lang="en-CA" sz="1800" b="0" dirty="0"/>
          </a:p>
          <a:p>
            <a:pPr marL="128016" lvl="1" indent="0">
              <a:buNone/>
            </a:pPr>
            <a:r>
              <a:rPr lang="en-CA" sz="1800" b="0" dirty="0"/>
              <a:t>Remember, every time you open up a new body (so a loop body, conditional body, function body) you need to indent and keep the indentation consistent!</a:t>
            </a:r>
          </a:p>
          <a:p>
            <a:pPr marL="128016" lvl="1" indent="0">
              <a:buNone/>
            </a:pPr>
            <a:endParaRPr lang="en-CA" dirty="0"/>
          </a:p>
        </p:txBody>
      </p:sp>
      <p:sp>
        <p:nvSpPr>
          <p:cNvPr id="4" name="TextBox 3">
            <a:extLst>
              <a:ext uri="{FF2B5EF4-FFF2-40B4-BE49-F238E27FC236}">
                <a16:creationId xmlns:a16="http://schemas.microsoft.com/office/drawing/2014/main" id="{9A408DE3-F57F-48A2-8BCD-9DA19D76D8F1}"/>
              </a:ext>
            </a:extLst>
          </p:cNvPr>
          <p:cNvSpPr txBox="1"/>
          <p:nvPr/>
        </p:nvSpPr>
        <p:spPr>
          <a:xfrm>
            <a:off x="698500" y="2603500"/>
            <a:ext cx="4864100" cy="3108543"/>
          </a:xfrm>
          <a:prstGeom prst="rect">
            <a:avLst/>
          </a:prstGeom>
          <a:noFill/>
        </p:spPr>
        <p:txBody>
          <a:bodyPr wrap="square" rtlCol="0">
            <a:spAutoFit/>
          </a:bodyPr>
          <a:lstStyle/>
          <a:p>
            <a:r>
              <a:rPr lang="en-CA" sz="1400" b="0" i="1" dirty="0">
                <a:solidFill>
                  <a:srgbClr val="38C7BD"/>
                </a:solidFill>
                <a:effectLst/>
                <a:latin typeface="Menlo" panose="020B0609030804020204" pitchFamily="49" charset="0"/>
              </a:rPr>
              <a:t>def</a:t>
            </a:r>
            <a:r>
              <a:rPr lang="en-CA" sz="1400" b="0" dirty="0">
                <a:solidFill>
                  <a:srgbClr val="11B7D4"/>
                </a:solidFill>
                <a:effectLst/>
                <a:latin typeface="Menlo" panose="020B0609030804020204" pitchFamily="49" charset="0"/>
              </a:rPr>
              <a:t> </a:t>
            </a:r>
            <a:r>
              <a:rPr lang="en-CA" sz="1400" b="0" dirty="0" err="1">
                <a:solidFill>
                  <a:srgbClr val="11B7D4"/>
                </a:solidFill>
                <a:effectLst/>
                <a:latin typeface="Menlo" panose="020B0609030804020204" pitchFamily="49" charset="0"/>
              </a:rPr>
              <a:t>check_if_large</a:t>
            </a:r>
            <a:r>
              <a:rPr lang="en-CA" sz="1400" b="0" dirty="0">
                <a:solidFill>
                  <a:srgbClr val="AEB2B2"/>
                </a:solidFill>
                <a:effectLst/>
                <a:latin typeface="Menlo" panose="020B0609030804020204" pitchFamily="49" charset="0"/>
              </a:rPr>
              <a:t>(</a:t>
            </a:r>
            <a:r>
              <a:rPr lang="en-CA" sz="1400" b="0" dirty="0" err="1">
                <a:solidFill>
                  <a:srgbClr val="C62F52"/>
                </a:solidFill>
                <a:effectLst/>
                <a:latin typeface="Menlo" panose="020B0609030804020204" pitchFamily="49" charset="0"/>
              </a:rPr>
              <a:t>test_number</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if</a:t>
            </a:r>
            <a:r>
              <a:rPr lang="en-CA" sz="1400" b="0" dirty="0">
                <a:solidFill>
                  <a:srgbClr val="AEB2B2"/>
                </a:solidFill>
                <a:effectLst/>
                <a:latin typeface="Menlo" panose="020B0609030804020204" pitchFamily="49" charset="0"/>
              </a:rPr>
              <a:t>(</a:t>
            </a:r>
            <a:r>
              <a:rPr lang="en-CA" sz="1400" b="0" dirty="0" err="1">
                <a:solidFill>
                  <a:srgbClr val="AEB2B2"/>
                </a:solidFill>
                <a:effectLst/>
                <a:latin typeface="Menlo" panose="020B0609030804020204" pitchFamily="49" charset="0"/>
              </a:rPr>
              <a:t>test_number</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&gt;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1000</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return</a:t>
            </a:r>
            <a:r>
              <a:rPr lang="en-CA" sz="1400" b="0" dirty="0">
                <a:solidFill>
                  <a:srgbClr val="AEB2B2"/>
                </a:solidFill>
                <a:effectLst/>
                <a:latin typeface="Menlo" panose="020B0609030804020204" pitchFamily="49" charset="0"/>
              </a:rPr>
              <a:t> </a:t>
            </a:r>
            <a:r>
              <a:rPr lang="en-CA" sz="1400" b="0" dirty="0">
                <a:solidFill>
                  <a:srgbClr val="E35535"/>
                </a:solidFill>
                <a:effectLst/>
                <a:latin typeface="Menlo" panose="020B0609030804020204" pitchFamily="49" charset="0"/>
              </a:rPr>
              <a:t>True</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else</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return</a:t>
            </a:r>
            <a:r>
              <a:rPr lang="en-CA" sz="1400" b="0" dirty="0">
                <a:solidFill>
                  <a:srgbClr val="AEB2B2"/>
                </a:solidFill>
                <a:effectLst/>
                <a:latin typeface="Menlo" panose="020B0609030804020204" pitchFamily="49" charset="0"/>
              </a:rPr>
              <a:t> </a:t>
            </a:r>
            <a:r>
              <a:rPr lang="en-CA" sz="1400" b="0" dirty="0">
                <a:solidFill>
                  <a:srgbClr val="E35535"/>
                </a:solidFill>
                <a:effectLst/>
                <a:latin typeface="Menlo" panose="020B0609030804020204" pitchFamily="49" charset="0"/>
              </a:rPr>
              <a:t>False</a:t>
            </a:r>
            <a:r>
              <a:rPr lang="en-CA" sz="1400" b="0" dirty="0">
                <a:solidFill>
                  <a:srgbClr val="AEB2B2"/>
                </a:solidFill>
                <a:effectLst/>
                <a:latin typeface="Menlo" panose="020B0609030804020204" pitchFamily="49" charset="0"/>
              </a:rPr>
              <a:t>;</a:t>
            </a:r>
          </a:p>
          <a:p>
            <a:endParaRPr lang="en-CA" sz="1400" b="0" dirty="0">
              <a:solidFill>
                <a:srgbClr val="AEB2B2"/>
              </a:solidFill>
              <a:effectLst/>
              <a:latin typeface="Menlo" panose="020B0609030804020204" pitchFamily="49" charset="0"/>
            </a:endParaRPr>
          </a:p>
          <a:p>
            <a:br>
              <a:rPr lang="en-CA" sz="1400" b="0" dirty="0">
                <a:solidFill>
                  <a:srgbClr val="AEB2B2"/>
                </a:solidFill>
                <a:effectLst/>
                <a:latin typeface="Menlo" panose="020B0609030804020204" pitchFamily="49" charset="0"/>
              </a:rPr>
            </a:br>
            <a:r>
              <a:rPr lang="en-CA" sz="1400" b="0" dirty="0">
                <a:solidFill>
                  <a:srgbClr val="AEB2B2"/>
                </a:solidFill>
                <a:effectLst/>
                <a:latin typeface="Menlo" panose="020B0609030804020204" pitchFamily="49" charset="0"/>
              </a:rPr>
              <a:t>numbers = [</a:t>
            </a:r>
            <a:r>
              <a:rPr lang="en-CA" sz="1400" b="0" dirty="0">
                <a:solidFill>
                  <a:srgbClr val="D4770C"/>
                </a:solidFill>
                <a:effectLst/>
                <a:latin typeface="Menlo" panose="020B0609030804020204" pitchFamily="49" charset="0"/>
              </a:rPr>
              <a:t>100</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10000</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200</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2000</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30000</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for</a:t>
            </a:r>
            <a:r>
              <a:rPr lang="en-CA" sz="1400" b="0" dirty="0">
                <a:solidFill>
                  <a:srgbClr val="AEB2B2"/>
                </a:solidFill>
                <a:effectLst/>
                <a:latin typeface="Menlo" panose="020B0609030804020204" pitchFamily="49" charset="0"/>
              </a:rPr>
              <a:t> number </a:t>
            </a:r>
            <a:r>
              <a:rPr lang="en-CA" sz="1400" b="0" dirty="0">
                <a:solidFill>
                  <a:srgbClr val="C7910C"/>
                </a:solidFill>
                <a:effectLst/>
                <a:latin typeface="Menlo" panose="020B0609030804020204" pitchFamily="49" charset="0"/>
              </a:rPr>
              <a:t>in</a:t>
            </a:r>
            <a:r>
              <a:rPr lang="en-CA" sz="1400" b="0" dirty="0">
                <a:solidFill>
                  <a:srgbClr val="AEB2B2"/>
                </a:solidFill>
                <a:effectLst/>
                <a:latin typeface="Menlo" panose="020B0609030804020204" pitchFamily="49" charset="0"/>
              </a:rPr>
              <a:t> numbers:</a:t>
            </a:r>
          </a:p>
          <a:p>
            <a:r>
              <a:rPr lang="en-CA" sz="1400" b="0" dirty="0">
                <a:solidFill>
                  <a:srgbClr val="AEB2B2"/>
                </a:solidFill>
                <a:effectLst/>
                <a:latin typeface="Menlo" panose="020B0609030804020204" pitchFamily="49" charset="0"/>
              </a:rPr>
              <a:t>    </a:t>
            </a:r>
            <a:r>
              <a:rPr lang="en-CA" sz="1400" b="0" dirty="0" err="1">
                <a:solidFill>
                  <a:srgbClr val="AEB2B2"/>
                </a:solidFill>
                <a:effectLst/>
                <a:latin typeface="Menlo" panose="020B0609030804020204" pitchFamily="49" charset="0"/>
              </a:rPr>
              <a:t>is_large</a:t>
            </a:r>
            <a:r>
              <a:rPr lang="en-CA" sz="1400" b="0" dirty="0">
                <a:solidFill>
                  <a:srgbClr val="AEB2B2"/>
                </a:solidFill>
                <a:effectLst/>
                <a:latin typeface="Menlo" panose="020B0609030804020204" pitchFamily="49" charset="0"/>
              </a:rPr>
              <a:t> = </a:t>
            </a:r>
            <a:r>
              <a:rPr lang="en-CA" sz="1400" b="0" dirty="0" err="1">
                <a:solidFill>
                  <a:srgbClr val="11B7D4"/>
                </a:solidFill>
                <a:effectLst/>
                <a:latin typeface="Menlo" panose="020B0609030804020204" pitchFamily="49" charset="0"/>
              </a:rPr>
              <a:t>check_if_large</a:t>
            </a:r>
            <a:r>
              <a:rPr lang="en-CA" sz="1400" b="0" dirty="0">
                <a:solidFill>
                  <a:srgbClr val="AEB2B2"/>
                </a:solidFill>
                <a:effectLst/>
                <a:latin typeface="Menlo" panose="020B0609030804020204" pitchFamily="49" charset="0"/>
              </a:rPr>
              <a:t>(</a:t>
            </a:r>
            <a:r>
              <a:rPr lang="en-CA" sz="1400" b="0" dirty="0">
                <a:solidFill>
                  <a:srgbClr val="11B7D4"/>
                </a:solidFill>
                <a:effectLst/>
                <a:latin typeface="Menlo" panose="020B0609030804020204" pitchFamily="49" charset="0"/>
              </a:rPr>
              <a:t>number</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if</a:t>
            </a:r>
            <a:r>
              <a:rPr lang="en-CA" sz="1400" b="0" dirty="0">
                <a:solidFill>
                  <a:srgbClr val="AEB2B2"/>
                </a:solidFill>
                <a:effectLst/>
                <a:latin typeface="Menlo" panose="020B0609030804020204" pitchFamily="49" charset="0"/>
              </a:rPr>
              <a:t>(</a:t>
            </a:r>
            <a:r>
              <a:rPr lang="en-CA" sz="1400" b="0" dirty="0" err="1">
                <a:solidFill>
                  <a:srgbClr val="AEB2B2"/>
                </a:solidFill>
                <a:effectLst/>
                <a:latin typeface="Menlo" panose="020B0609030804020204" pitchFamily="49" charset="0"/>
              </a:rPr>
              <a:t>is_large</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'That’s a huge number!’</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    else</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'That is NOT a huge number!'</a:t>
            </a:r>
            <a:r>
              <a:rPr lang="en-CA" sz="1400" b="0" dirty="0">
                <a:solidFill>
                  <a:srgbClr val="AEB2B2"/>
                </a:solidFill>
                <a:effectLst/>
                <a:latin typeface="Menlo" panose="020B0609030804020204" pitchFamily="49" charset="0"/>
              </a:rPr>
              <a:t>)</a:t>
            </a:r>
          </a:p>
        </p:txBody>
      </p:sp>
    </p:spTree>
    <p:extLst>
      <p:ext uri="{BB962C8B-B14F-4D97-AF65-F5344CB8AC3E}">
        <p14:creationId xmlns:p14="http://schemas.microsoft.com/office/powerpoint/2010/main" val="227202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Knowledge Check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585216" lvl="1" indent="-457200">
              <a:buFont typeface="+mj-lt"/>
              <a:buAutoNum type="arabicPeriod"/>
            </a:pPr>
            <a:r>
              <a:rPr lang="en-CA" sz="2200" dirty="0"/>
              <a:t>Create a function called </a:t>
            </a:r>
            <a:r>
              <a:rPr lang="en-CA" sz="2200" dirty="0" err="1"/>
              <a:t>find_treasure</a:t>
            </a:r>
            <a:r>
              <a:rPr lang="en-CA" sz="2200" dirty="0"/>
              <a:t>.</a:t>
            </a:r>
          </a:p>
          <a:p>
            <a:pPr marL="768096" lvl="2" indent="-457200">
              <a:buFont typeface="+mj-lt"/>
              <a:buAutoNum type="arabicPeriod"/>
            </a:pPr>
            <a:r>
              <a:rPr lang="en-CA" sz="1800" dirty="0"/>
              <a:t>This function will take 1 argument, an array of strings</a:t>
            </a:r>
          </a:p>
          <a:p>
            <a:pPr marL="768096" lvl="2" indent="-457200">
              <a:buFont typeface="+mj-lt"/>
              <a:buAutoNum type="arabicPeriod"/>
            </a:pPr>
            <a:r>
              <a:rPr lang="en-CA" sz="1800" dirty="0"/>
              <a:t>Your job is to return True if any of the strings are exactly ‘treasure’ and False otherwise</a:t>
            </a:r>
          </a:p>
          <a:p>
            <a:pPr marL="585216" lvl="1" indent="-457200">
              <a:buFont typeface="+mj-lt"/>
              <a:buAutoNum type="arabicPeriod"/>
            </a:pPr>
            <a:r>
              <a:rPr lang="en-CA" sz="2200" dirty="0"/>
              <a:t>Call this function 2 times in your code with 2 different arrays</a:t>
            </a:r>
          </a:p>
          <a:p>
            <a:pPr marL="768096" lvl="2" indent="-457200">
              <a:buFont typeface="+mj-lt"/>
              <a:buAutoNum type="arabicPeriod"/>
            </a:pPr>
            <a:r>
              <a:rPr lang="en-CA" sz="1800" dirty="0"/>
              <a:t>Have one array contain the treasure string and other other not contain it.</a:t>
            </a:r>
          </a:p>
          <a:p>
            <a:pPr marL="585216" lvl="1" indent="-457200">
              <a:buFont typeface="+mj-lt"/>
              <a:buAutoNum type="arabicPeriod"/>
            </a:pPr>
            <a:r>
              <a:rPr lang="en-CA" sz="2200" dirty="0"/>
              <a:t>Run the file to see if your functions are doing what you think they should</a:t>
            </a:r>
          </a:p>
          <a:p>
            <a:pPr marL="585216" lvl="1" indent="-457200">
              <a:buFont typeface="+mj-lt"/>
              <a:buAutoNum type="arabicPeriod"/>
            </a:pPr>
            <a:r>
              <a:rPr lang="en-CA" sz="2200" dirty="0"/>
              <a:t>Add, commit and push.</a:t>
            </a:r>
          </a:p>
        </p:txBody>
      </p:sp>
    </p:spTree>
    <p:extLst>
      <p:ext uri="{BB962C8B-B14F-4D97-AF65-F5344CB8AC3E}">
        <p14:creationId xmlns:p14="http://schemas.microsoft.com/office/powerpoint/2010/main" val="190707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Wrapping Up</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128016" lvl="1" indent="0">
              <a:buNone/>
            </a:pPr>
            <a:r>
              <a:rPr lang="en-CA" sz="2200" dirty="0"/>
              <a:t>Hopefully this will show you how far you have come! Your ability to transfer your fundamental knowledge from one language to another is something that has been a focus of the course.</a:t>
            </a:r>
          </a:p>
          <a:p>
            <a:pPr marL="128016" lvl="1" indent="0">
              <a:buNone/>
            </a:pPr>
            <a:endParaRPr lang="en-CA" sz="2200" dirty="0"/>
          </a:p>
          <a:p>
            <a:pPr marL="128016" lvl="1" indent="0">
              <a:buNone/>
            </a:pPr>
            <a:r>
              <a:rPr lang="en-CA" sz="2200" dirty="0"/>
              <a:t>The big takeaway from this is that you should never be afraid of new technical concepts, especially things like learning new languages. </a:t>
            </a:r>
          </a:p>
          <a:p>
            <a:pPr marL="128016" lvl="1" indent="0">
              <a:buNone/>
            </a:pPr>
            <a:endParaRPr lang="en-CA" sz="2200" dirty="0"/>
          </a:p>
          <a:p>
            <a:pPr marL="128016" lvl="1" indent="0">
              <a:buNone/>
            </a:pPr>
            <a:r>
              <a:rPr lang="en-CA" sz="2200" dirty="0"/>
              <a:t>If you can figure out how to do the 4 fundamentals within a language, you can start to get things done. If you move beyond that and start using libraries and frameworks you can really start to get things done!</a:t>
            </a:r>
          </a:p>
        </p:txBody>
      </p:sp>
    </p:spTree>
    <p:extLst>
      <p:ext uri="{BB962C8B-B14F-4D97-AF65-F5344CB8AC3E}">
        <p14:creationId xmlns:p14="http://schemas.microsoft.com/office/powerpoint/2010/main" val="64916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BC9590-86B1-4530-AF61-8766C095BEDF}"/>
              </a:ext>
            </a:extLst>
          </p:cNvPr>
          <p:cNvSpPr>
            <a:spLocks noGrp="1"/>
          </p:cNvSpPr>
          <p:nvPr>
            <p:ph idx="1"/>
          </p:nvPr>
        </p:nvSpPr>
        <p:spPr>
          <a:xfrm>
            <a:off x="4951048" y="804333"/>
            <a:ext cx="6306003" cy="5249334"/>
          </a:xfrm>
        </p:spPr>
        <p:txBody>
          <a:bodyPr anchor="ctr">
            <a:normAutofit/>
          </a:bodyPr>
          <a:lstStyle/>
          <a:p>
            <a:r>
              <a:rPr lang="en-CA" dirty="0"/>
              <a:t>One of the best ways to learn a new language is to nail down how that language handles the fundamentals. We do this by making little toy programs that do simple tasks.</a:t>
            </a:r>
          </a:p>
          <a:p>
            <a:endParaRPr lang="en-CA" dirty="0"/>
          </a:p>
          <a:p>
            <a:r>
              <a:rPr lang="en-CA" dirty="0"/>
              <a:t>Once you have those, you can start diving deeper into things that make that language more unique.</a:t>
            </a:r>
          </a:p>
        </p:txBody>
      </p:sp>
    </p:spTree>
    <p:extLst>
      <p:ext uri="{BB962C8B-B14F-4D97-AF65-F5344CB8AC3E}">
        <p14:creationId xmlns:p14="http://schemas.microsoft.com/office/powerpoint/2010/main" val="401611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Python Syntax</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5" cy="6858000"/>
          </a:xfrm>
        </p:spPr>
        <p:txBody>
          <a:bodyPr anchor="ctr">
            <a:normAutofit/>
          </a:bodyPr>
          <a:lstStyle/>
          <a:p>
            <a:pPr marL="128016" lvl="1" indent="0">
              <a:buNone/>
            </a:pPr>
            <a:r>
              <a:rPr lang="en-CA" sz="2200" dirty="0"/>
              <a:t>Python is a language that focuses on “readability” when done correctly. It is supposed to be friendly to new comers and experts alike.</a:t>
            </a:r>
          </a:p>
          <a:p>
            <a:pPr marL="128016" lvl="1" indent="0">
              <a:buNone/>
            </a:pPr>
            <a:endParaRPr lang="en-CA" sz="2200" dirty="0"/>
          </a:p>
          <a:p>
            <a:pPr marL="128016" lvl="1" indent="0">
              <a:buNone/>
            </a:pPr>
            <a:r>
              <a:rPr lang="en-CA" sz="2200" dirty="0"/>
              <a:t>It should be noted that writing bare python will not have the same flashy impact of writing JS in the browser. </a:t>
            </a:r>
            <a:r>
              <a:rPr lang="en-CA" sz="2200" b="1" dirty="0"/>
              <a:t>To start, our python code will run and do things in the CLI</a:t>
            </a:r>
            <a:r>
              <a:rPr lang="en-CA" sz="2200" dirty="0"/>
              <a:t>.</a:t>
            </a:r>
          </a:p>
          <a:p>
            <a:pPr marL="128016" lvl="1" indent="0">
              <a:buNone/>
            </a:pPr>
            <a:endParaRPr lang="en-CA" sz="2200" dirty="0"/>
          </a:p>
          <a:p>
            <a:pPr marL="128016" lvl="1" indent="0">
              <a:buNone/>
            </a:pPr>
            <a:r>
              <a:rPr lang="en-CA" sz="2200" dirty="0"/>
              <a:t>Only when we add frameworks to python does it become better at achieving more complicated tasks (like Flask for being a Rest API).</a:t>
            </a:r>
          </a:p>
          <a:p>
            <a:pPr marL="128016" lvl="1" indent="0">
              <a:buNone/>
            </a:pPr>
            <a:endParaRPr lang="en-CA" sz="2200" dirty="0"/>
          </a:p>
          <a:p>
            <a:pPr marL="128016" lvl="1" indent="0">
              <a:buNone/>
            </a:pPr>
            <a:r>
              <a:rPr lang="en-CA" sz="2200" dirty="0"/>
              <a:t>We will focus on the fundamentals in this lecture. Taking what we know from JS and converting into python.</a:t>
            </a:r>
          </a:p>
        </p:txBody>
      </p:sp>
    </p:spTree>
    <p:extLst>
      <p:ext uri="{BB962C8B-B14F-4D97-AF65-F5344CB8AC3E}">
        <p14:creationId xmlns:p14="http://schemas.microsoft.com/office/powerpoint/2010/main" val="181179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Python Syntax</a:t>
            </a:r>
            <a:br>
              <a:rPr lang="en-CA" dirty="0"/>
            </a:br>
            <a:r>
              <a:rPr lang="en-CA" dirty="0"/>
              <a:t>cont.</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9" cy="6858000"/>
          </a:xfrm>
        </p:spPr>
        <p:txBody>
          <a:bodyPr anchor="ctr">
            <a:normAutofit/>
          </a:bodyPr>
          <a:lstStyle/>
          <a:p>
            <a:pPr marL="128016" lvl="1" indent="0">
              <a:buNone/>
            </a:pPr>
            <a:r>
              <a:rPr lang="en-CA" sz="2200" b="1" dirty="0">
                <a:solidFill>
                  <a:srgbClr val="FF0000"/>
                </a:solidFill>
              </a:rPr>
              <a:t>WARNING</a:t>
            </a:r>
            <a:r>
              <a:rPr lang="en-CA" sz="2200" dirty="0">
                <a:solidFill>
                  <a:srgbClr val="FF0000"/>
                </a:solidFill>
              </a:rPr>
              <a:t> </a:t>
            </a:r>
            <a:r>
              <a:rPr lang="en-CA" sz="2200" b="1" dirty="0"/>
              <a:t>python is a language that cares about whitespace</a:t>
            </a:r>
            <a:r>
              <a:rPr lang="en-CA" sz="2200" dirty="0"/>
              <a:t>! It is not like JS where you define function, loop and conditional bodies with { }. Instead we need to use indentation (tabs or spaces).</a:t>
            </a:r>
          </a:p>
          <a:p>
            <a:pPr marL="128016" lvl="1" indent="0">
              <a:buNone/>
            </a:pPr>
            <a:endParaRPr lang="en-CA" sz="2200" b="1" dirty="0">
              <a:solidFill>
                <a:srgbClr val="FF0000"/>
              </a:solidFill>
            </a:endParaRPr>
          </a:p>
          <a:p>
            <a:pPr marL="128016" lvl="1" indent="0">
              <a:buNone/>
            </a:pPr>
            <a:r>
              <a:rPr lang="en-CA" sz="2200" dirty="0"/>
              <a:t>Because of this, we </a:t>
            </a:r>
            <a:r>
              <a:rPr lang="en-CA" sz="2200" b="1" dirty="0"/>
              <a:t>can’t mix and match </a:t>
            </a:r>
            <a:r>
              <a:rPr lang="en-CA" sz="2200" dirty="0"/>
              <a:t>our use of tabs and spaces. Pick one and don’t touch the other.</a:t>
            </a:r>
          </a:p>
          <a:p>
            <a:pPr marL="128016" lvl="1" indent="0">
              <a:buNone/>
            </a:pPr>
            <a:endParaRPr lang="en-CA" sz="2200" dirty="0"/>
          </a:p>
          <a:p>
            <a:pPr marL="128016" lvl="1" indent="0">
              <a:buNone/>
            </a:pPr>
            <a:r>
              <a:rPr lang="en-CA" sz="2200" dirty="0"/>
              <a:t>This will make more sense when we start seeing examples.</a:t>
            </a:r>
          </a:p>
        </p:txBody>
      </p:sp>
    </p:spTree>
    <p:extLst>
      <p:ext uri="{BB962C8B-B14F-4D97-AF65-F5344CB8AC3E}">
        <p14:creationId xmlns:p14="http://schemas.microsoft.com/office/powerpoint/2010/main" val="428125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Creating a Python File</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999330" y="0"/>
            <a:ext cx="6728843" cy="6858000"/>
          </a:xfrm>
        </p:spPr>
        <p:txBody>
          <a:bodyPr anchor="ctr">
            <a:normAutofit/>
          </a:bodyPr>
          <a:lstStyle/>
          <a:p>
            <a:pPr marL="128016" lvl="1" indent="0">
              <a:buNone/>
            </a:pPr>
            <a:r>
              <a:rPr lang="en-CA" sz="2200" dirty="0"/>
              <a:t>Creating a python file is just as easy as making any other kind of file. You can either use the command line with </a:t>
            </a:r>
            <a:r>
              <a:rPr lang="en-CA" sz="2200" b="1" dirty="0"/>
              <a:t>touch</a:t>
            </a:r>
            <a:r>
              <a:rPr lang="en-CA" sz="2200" dirty="0"/>
              <a:t>, or you can use </a:t>
            </a:r>
            <a:r>
              <a:rPr lang="en-CA" sz="2200" dirty="0" err="1"/>
              <a:t>VSCode</a:t>
            </a:r>
            <a:r>
              <a:rPr lang="en-CA" sz="2200" dirty="0"/>
              <a:t>.</a:t>
            </a:r>
          </a:p>
          <a:p>
            <a:pPr marL="128016" lvl="1" indent="0">
              <a:buNone/>
            </a:pPr>
            <a:endParaRPr lang="en-CA" sz="2200" dirty="0"/>
          </a:p>
          <a:p>
            <a:pPr marL="128016" lvl="1" indent="0">
              <a:buNone/>
            </a:pPr>
            <a:r>
              <a:rPr lang="en-CA" sz="2200" dirty="0"/>
              <a:t>To make a python file, make sure the name ends with </a:t>
            </a:r>
            <a:r>
              <a:rPr lang="en-CA" sz="2200" b="1" dirty="0"/>
              <a:t>.</a:t>
            </a:r>
            <a:r>
              <a:rPr lang="en-CA" sz="2200" b="1" dirty="0" err="1"/>
              <a:t>py</a:t>
            </a:r>
            <a:endParaRPr lang="en-CA" sz="2200" dirty="0"/>
          </a:p>
          <a:p>
            <a:pPr marL="128016" lvl="1" indent="0">
              <a:buNone/>
            </a:pPr>
            <a:endParaRPr lang="en-CA" sz="2200" dirty="0"/>
          </a:p>
          <a:p>
            <a:pPr marL="128016" lvl="1" indent="0">
              <a:buNone/>
            </a:pPr>
            <a:r>
              <a:rPr lang="en-CA" sz="2200" dirty="0"/>
              <a:t>app.py</a:t>
            </a:r>
          </a:p>
          <a:p>
            <a:pPr marL="128016" lvl="1" indent="0">
              <a:buNone/>
            </a:pPr>
            <a:r>
              <a:rPr lang="en-CA" sz="2200" dirty="0"/>
              <a:t>server.py</a:t>
            </a:r>
          </a:p>
          <a:p>
            <a:pPr marL="128016" lvl="1" indent="0">
              <a:buNone/>
            </a:pPr>
            <a:r>
              <a:rPr lang="en-CA" sz="2200" dirty="0"/>
              <a:t>simple.py</a:t>
            </a:r>
          </a:p>
          <a:p>
            <a:pPr marL="128016" lvl="1" indent="0">
              <a:buNone/>
            </a:pPr>
            <a:endParaRPr lang="en-CA" sz="2200" dirty="0"/>
          </a:p>
          <a:p>
            <a:pPr marL="128016" lvl="1" indent="0">
              <a:buNone/>
            </a:pPr>
            <a:r>
              <a:rPr lang="en-CA" sz="2200" dirty="0"/>
              <a:t>Whatever name you want, just end it with .</a:t>
            </a:r>
            <a:r>
              <a:rPr lang="en-CA" sz="2200" dirty="0" err="1"/>
              <a:t>py</a:t>
            </a:r>
            <a:endParaRPr lang="en-CA" sz="2200" dirty="0"/>
          </a:p>
        </p:txBody>
      </p:sp>
    </p:spTree>
    <p:extLst>
      <p:ext uri="{BB962C8B-B14F-4D97-AF65-F5344CB8AC3E}">
        <p14:creationId xmlns:p14="http://schemas.microsoft.com/office/powerpoint/2010/main" val="390745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Running a Python File</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128016" lvl="1" indent="0">
              <a:buNone/>
            </a:pPr>
            <a:r>
              <a:rPr lang="en-CA" sz="2200" dirty="0"/>
              <a:t>Unlike JS, HTML, CSS or Vue our browser is not able to run python files.</a:t>
            </a:r>
          </a:p>
          <a:p>
            <a:pPr marL="128016" lvl="1" indent="0">
              <a:buNone/>
            </a:pPr>
            <a:br>
              <a:rPr lang="en-CA" sz="2200" dirty="0"/>
            </a:br>
            <a:r>
              <a:rPr lang="en-CA" sz="2200" dirty="0"/>
              <a:t>To run a python file and see what it does, we simple open a terminal and run either:</a:t>
            </a:r>
          </a:p>
          <a:p>
            <a:pPr marL="128016" lvl="1" indent="0">
              <a:buNone/>
            </a:pPr>
            <a:endParaRPr lang="en-CA" sz="2200" dirty="0"/>
          </a:p>
          <a:p>
            <a:pPr marL="128016" lvl="1" indent="0">
              <a:buNone/>
            </a:pPr>
            <a:r>
              <a:rPr lang="en-CA" sz="2200" b="1" dirty="0"/>
              <a:t>python NameOfFile.py</a:t>
            </a:r>
          </a:p>
          <a:p>
            <a:pPr marL="128016" lvl="1" indent="0">
              <a:buNone/>
            </a:pPr>
            <a:r>
              <a:rPr lang="en-CA" sz="2200" dirty="0"/>
              <a:t>OR</a:t>
            </a:r>
            <a:endParaRPr lang="en-CA" sz="2200" b="1" dirty="0"/>
          </a:p>
          <a:p>
            <a:pPr marL="128016" lvl="1" indent="0">
              <a:buNone/>
            </a:pPr>
            <a:r>
              <a:rPr lang="en-CA" sz="2200" b="1" dirty="0"/>
              <a:t>python3.* NameOfFile.py</a:t>
            </a:r>
            <a:endParaRPr lang="en-CA" sz="2200" dirty="0"/>
          </a:p>
          <a:p>
            <a:pPr marL="128016" lvl="1" indent="0">
              <a:buNone/>
            </a:pPr>
            <a:endParaRPr lang="en-CA" sz="2200" b="1" dirty="0"/>
          </a:p>
          <a:p>
            <a:pPr marL="128016" lvl="1" indent="0">
              <a:buNone/>
            </a:pPr>
            <a:r>
              <a:rPr lang="en-CA" sz="2200" dirty="0"/>
              <a:t>Use the correct one for your computer.</a:t>
            </a:r>
            <a:r>
              <a:rPr lang="en-CA" sz="2200" b="1" dirty="0"/>
              <a:t> </a:t>
            </a:r>
            <a:r>
              <a:rPr lang="en-CA" sz="2200" b="0" dirty="0"/>
              <a:t>Python also comes with its own interactive shell. This is neat for doing things on the fly (much like bash commands) but we won’t use this very often. We will be writing files and running them.</a:t>
            </a:r>
          </a:p>
          <a:p>
            <a:pPr marL="128016" lvl="1" indent="0">
              <a:buNone/>
            </a:pPr>
            <a:endParaRPr lang="en-CA" sz="2200" dirty="0"/>
          </a:p>
        </p:txBody>
      </p:sp>
    </p:spTree>
    <p:extLst>
      <p:ext uri="{BB962C8B-B14F-4D97-AF65-F5344CB8AC3E}">
        <p14:creationId xmlns:p14="http://schemas.microsoft.com/office/powerpoint/2010/main" val="119589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Python Variables</a:t>
            </a:r>
            <a:endParaRPr lang="en-CA"/>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884174"/>
            <a:ext cx="4429615" cy="901700"/>
          </a:xfrm>
        </p:spPr>
        <p:txBody>
          <a:bodyPr>
            <a:normAutofit/>
          </a:bodyPr>
          <a:lstStyle/>
          <a:p>
            <a:pPr marL="128016" lvl="1" indent="0">
              <a:buNone/>
            </a:pPr>
            <a:r>
              <a:rPr lang="en-CA" dirty="0"/>
              <a:t>In python, variables are declared by simply writing a variable name followed by the assignment (= something)</a:t>
            </a:r>
          </a:p>
        </p:txBody>
      </p:sp>
      <p:sp>
        <p:nvSpPr>
          <p:cNvPr id="4" name="TextBox 3">
            <a:extLst>
              <a:ext uri="{FF2B5EF4-FFF2-40B4-BE49-F238E27FC236}">
                <a16:creationId xmlns:a16="http://schemas.microsoft.com/office/drawing/2014/main" id="{9A408DE3-F57F-48A2-8BCD-9DA19D76D8F1}"/>
              </a:ext>
            </a:extLst>
          </p:cNvPr>
          <p:cNvSpPr txBox="1"/>
          <p:nvPr/>
        </p:nvSpPr>
        <p:spPr>
          <a:xfrm>
            <a:off x="698500" y="2603500"/>
            <a:ext cx="4864100" cy="1723549"/>
          </a:xfrm>
          <a:prstGeom prst="rect">
            <a:avLst/>
          </a:prstGeom>
          <a:noFill/>
        </p:spPr>
        <p:txBody>
          <a:bodyPr wrap="square" rtlCol="0">
            <a:spAutoFit/>
          </a:bodyPr>
          <a:lstStyle/>
          <a:p>
            <a:r>
              <a:rPr lang="en-CA" b="1" dirty="0"/>
              <a:t>JavaScript</a:t>
            </a:r>
          </a:p>
          <a:p>
            <a:br>
              <a:rPr lang="en-CA" b="0" dirty="0">
                <a:solidFill>
                  <a:srgbClr val="AEB2B2"/>
                </a:solidFill>
                <a:effectLst/>
                <a:latin typeface="Menlo" panose="020B0609030804020204" pitchFamily="49" charset="0"/>
              </a:rPr>
            </a:br>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x</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5</a:t>
            </a:r>
            <a:r>
              <a:rPr lang="en-CA" sz="1400" b="0" dirty="0">
                <a:solidFill>
                  <a:srgbClr val="AEB2B2"/>
                </a:solidFill>
                <a:effectLst/>
                <a:latin typeface="Menlo" panose="020B0609030804020204" pitchFamily="49" charset="0"/>
              </a:rPr>
              <a:t>;</a:t>
            </a:r>
          </a:p>
          <a:p>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pi</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3.14</a:t>
            </a:r>
            <a:r>
              <a:rPr lang="en-CA" sz="1400" b="0" dirty="0">
                <a:solidFill>
                  <a:srgbClr val="AEB2B2"/>
                </a:solidFill>
                <a:effectLst/>
                <a:latin typeface="Menlo" panose="020B0609030804020204" pitchFamily="49" charset="0"/>
              </a:rPr>
              <a:t>;</a:t>
            </a:r>
          </a:p>
          <a:p>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a:solidFill>
                  <a:srgbClr val="C62F52"/>
                </a:solidFill>
                <a:effectLst/>
                <a:latin typeface="Menlo" panose="020B0609030804020204" pitchFamily="49" charset="0"/>
              </a:rPr>
              <a:t>y</a:t>
            </a:r>
            <a:r>
              <a:rPr lang="en-CA" sz="1400" b="0" dirty="0">
                <a:solidFill>
                  <a:srgbClr val="AEB2B2"/>
                </a:solidFill>
                <a:effectLst/>
                <a:latin typeface="Menlo" panose="020B0609030804020204" pitchFamily="49" charset="0"/>
              </a:rPr>
              <a:t> = </a:t>
            </a:r>
            <a:r>
              <a:rPr lang="en-CA" sz="1400" b="0" dirty="0">
                <a:solidFill>
                  <a:srgbClr val="00A884"/>
                </a:solidFill>
                <a:effectLst/>
                <a:latin typeface="Menlo" panose="020B0609030804020204" pitchFamily="49" charset="0"/>
              </a:rPr>
              <a:t>`Hey there!`</a:t>
            </a:r>
            <a:r>
              <a:rPr lang="en-CA" sz="1400" b="0" dirty="0">
                <a:solidFill>
                  <a:srgbClr val="AEB2B2"/>
                </a:solidFill>
                <a:effectLst/>
                <a:latin typeface="Menlo" panose="020B0609030804020204" pitchFamily="49" charset="0"/>
              </a:rPr>
              <a:t>;</a:t>
            </a:r>
          </a:p>
          <a:p>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bo</a:t>
            </a:r>
            <a:r>
              <a:rPr lang="en-CA" sz="1400" b="0" dirty="0">
                <a:solidFill>
                  <a:srgbClr val="AEB2B2"/>
                </a:solidFill>
                <a:effectLst/>
                <a:latin typeface="Menlo" panose="020B0609030804020204" pitchFamily="49" charset="0"/>
              </a:rPr>
              <a:t> = </a:t>
            </a:r>
            <a:r>
              <a:rPr lang="en-CA" sz="1400" b="0" dirty="0">
                <a:solidFill>
                  <a:srgbClr val="E35535"/>
                </a:solidFill>
                <a:effectLst/>
                <a:latin typeface="Menlo" panose="020B0609030804020204" pitchFamily="49" charset="0"/>
              </a:rPr>
              <a:t>false</a:t>
            </a:r>
            <a:r>
              <a:rPr lang="en-CA" sz="1400" b="0" dirty="0">
                <a:solidFill>
                  <a:srgbClr val="AEB2B2"/>
                </a:solidFill>
                <a:effectLst/>
                <a:latin typeface="Menlo" panose="020B0609030804020204" pitchFamily="49" charset="0"/>
              </a:rPr>
              <a:t>;</a:t>
            </a:r>
          </a:p>
          <a:p>
            <a:r>
              <a:rPr lang="en-CA" sz="1400" b="0" i="1" dirty="0">
                <a:solidFill>
                  <a:srgbClr val="38C7BD"/>
                </a:solidFill>
                <a:effectLst/>
                <a:latin typeface="Menlo" panose="020B0609030804020204" pitchFamily="49" charset="0"/>
              </a:rPr>
              <a:t>let</a:t>
            </a:r>
            <a:r>
              <a:rPr lang="en-CA" sz="1400" b="0" dirty="0">
                <a:solidFill>
                  <a:srgbClr val="AEB2B2"/>
                </a:solidFill>
                <a:effectLst/>
                <a:latin typeface="Menlo" panose="020B0609030804020204" pitchFamily="49" charset="0"/>
              </a:rPr>
              <a:t> </a:t>
            </a:r>
            <a:r>
              <a:rPr lang="en-CA" sz="1400" b="0" dirty="0" err="1">
                <a:solidFill>
                  <a:srgbClr val="C62F52"/>
                </a:solidFill>
                <a:effectLst/>
                <a:latin typeface="Menlo" panose="020B0609030804020204" pitchFamily="49" charset="0"/>
              </a:rPr>
              <a:t>nums</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2</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3</a:t>
            </a:r>
            <a:r>
              <a:rPr lang="en-CA" sz="1400" b="0" dirty="0">
                <a:solidFill>
                  <a:srgbClr val="AEB2B2"/>
                </a:solidFill>
                <a:effectLst/>
                <a:latin typeface="Menlo" panose="020B0609030804020204" pitchFamily="49" charset="0"/>
              </a:rPr>
              <a:t>]</a:t>
            </a:r>
          </a:p>
        </p:txBody>
      </p:sp>
      <p:sp>
        <p:nvSpPr>
          <p:cNvPr id="5" name="TextBox 4">
            <a:extLst>
              <a:ext uri="{FF2B5EF4-FFF2-40B4-BE49-F238E27FC236}">
                <a16:creationId xmlns:a16="http://schemas.microsoft.com/office/drawing/2014/main" id="{55436373-A553-44A4-ABF3-9FE5737D14DD}"/>
              </a:ext>
            </a:extLst>
          </p:cNvPr>
          <p:cNvSpPr txBox="1"/>
          <p:nvPr/>
        </p:nvSpPr>
        <p:spPr>
          <a:xfrm>
            <a:off x="6477000" y="2603500"/>
            <a:ext cx="4864100" cy="1723549"/>
          </a:xfrm>
          <a:prstGeom prst="rect">
            <a:avLst/>
          </a:prstGeom>
          <a:noFill/>
        </p:spPr>
        <p:txBody>
          <a:bodyPr wrap="square" rtlCol="0">
            <a:spAutoFit/>
          </a:bodyPr>
          <a:lstStyle/>
          <a:p>
            <a:r>
              <a:rPr lang="en-CA" b="1" dirty="0"/>
              <a:t>Python</a:t>
            </a:r>
          </a:p>
          <a:p>
            <a:endParaRPr lang="en-CA" b="1" dirty="0"/>
          </a:p>
          <a:p>
            <a:r>
              <a:rPr lang="en-CA" sz="1400" b="0" dirty="0">
                <a:solidFill>
                  <a:srgbClr val="AEB2B2"/>
                </a:solidFill>
                <a:effectLst/>
                <a:latin typeface="Menlo" panose="020B0609030804020204" pitchFamily="49" charset="0"/>
              </a:rPr>
              <a:t>x = </a:t>
            </a:r>
            <a:r>
              <a:rPr lang="en-CA" sz="1400" b="0" dirty="0">
                <a:solidFill>
                  <a:srgbClr val="D4770C"/>
                </a:solidFill>
                <a:effectLst/>
                <a:latin typeface="Menlo" panose="020B0609030804020204" pitchFamily="49" charset="0"/>
              </a:rPr>
              <a:t>5</a:t>
            </a:r>
            <a:endParaRPr lang="en-CA" sz="1400" b="0" dirty="0">
              <a:solidFill>
                <a:srgbClr val="AEB2B2"/>
              </a:solidFill>
              <a:effectLst/>
              <a:latin typeface="Menlo" panose="020B0609030804020204" pitchFamily="49" charset="0"/>
            </a:endParaRPr>
          </a:p>
          <a:p>
            <a:r>
              <a:rPr lang="en-CA" sz="1400" b="0" dirty="0">
                <a:solidFill>
                  <a:srgbClr val="E35535"/>
                </a:solidFill>
                <a:effectLst/>
                <a:latin typeface="Menlo" panose="020B0609030804020204" pitchFamily="49" charset="0"/>
              </a:rPr>
              <a:t>PI</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3.14</a:t>
            </a:r>
            <a:endParaRPr lang="en-CA" sz="1400" b="0" dirty="0">
              <a:solidFill>
                <a:srgbClr val="AEB2B2"/>
              </a:solidFill>
              <a:effectLst/>
              <a:latin typeface="Menlo" panose="020B0609030804020204" pitchFamily="49" charset="0"/>
            </a:endParaRPr>
          </a:p>
          <a:p>
            <a:r>
              <a:rPr lang="en-CA" sz="1400" b="0" dirty="0">
                <a:solidFill>
                  <a:srgbClr val="AEB2B2"/>
                </a:solidFill>
                <a:effectLst/>
                <a:latin typeface="Menlo" panose="020B0609030804020204" pitchFamily="49" charset="0"/>
              </a:rPr>
              <a:t>y = </a:t>
            </a:r>
            <a:r>
              <a:rPr lang="en-CA" sz="1400" b="0" dirty="0">
                <a:solidFill>
                  <a:srgbClr val="00A884"/>
                </a:solidFill>
                <a:effectLst/>
                <a:latin typeface="Menlo" panose="020B0609030804020204" pitchFamily="49" charset="0"/>
              </a:rPr>
              <a:t>'Hey there!’</a:t>
            </a:r>
            <a:endParaRPr lang="en-CA" sz="1400" b="0" dirty="0">
              <a:solidFill>
                <a:srgbClr val="AEB2B2"/>
              </a:solidFill>
              <a:effectLst/>
              <a:latin typeface="Menlo" panose="020B0609030804020204" pitchFamily="49" charset="0"/>
            </a:endParaRPr>
          </a:p>
          <a:p>
            <a:r>
              <a:rPr lang="en-CA" sz="1400" b="0" dirty="0" err="1">
                <a:solidFill>
                  <a:srgbClr val="AEB2B2"/>
                </a:solidFill>
                <a:effectLst/>
                <a:latin typeface="Menlo" panose="020B0609030804020204" pitchFamily="49" charset="0"/>
              </a:rPr>
              <a:t>bo</a:t>
            </a:r>
            <a:r>
              <a:rPr lang="en-CA" sz="1400" b="0" dirty="0">
                <a:solidFill>
                  <a:srgbClr val="AEB2B2"/>
                </a:solidFill>
                <a:effectLst/>
                <a:latin typeface="Menlo" panose="020B0609030804020204" pitchFamily="49" charset="0"/>
              </a:rPr>
              <a:t> = </a:t>
            </a:r>
            <a:r>
              <a:rPr lang="en-CA" sz="1400" b="0" dirty="0">
                <a:solidFill>
                  <a:srgbClr val="E35535"/>
                </a:solidFill>
                <a:effectLst/>
                <a:latin typeface="Menlo" panose="020B0609030804020204" pitchFamily="49" charset="0"/>
              </a:rPr>
              <a:t>False</a:t>
            </a:r>
            <a:endParaRPr lang="en-CA" sz="1400" b="0" dirty="0">
              <a:solidFill>
                <a:srgbClr val="AEB2B2"/>
              </a:solidFill>
              <a:effectLst/>
              <a:latin typeface="Menlo" panose="020B0609030804020204" pitchFamily="49" charset="0"/>
            </a:endParaRPr>
          </a:p>
          <a:p>
            <a:r>
              <a:rPr lang="en-CA" sz="1400" b="0" dirty="0" err="1">
                <a:solidFill>
                  <a:srgbClr val="AEB2B2"/>
                </a:solidFill>
                <a:effectLst/>
                <a:latin typeface="Menlo" panose="020B0609030804020204" pitchFamily="49" charset="0"/>
              </a:rPr>
              <a:t>nums</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2</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3</a:t>
            </a:r>
            <a:r>
              <a:rPr lang="en-CA" sz="1400" b="0" dirty="0">
                <a:solidFill>
                  <a:srgbClr val="AEB2B2"/>
                </a:solidFill>
                <a:effectLst/>
                <a:latin typeface="Menlo" panose="020B0609030804020204" pitchFamily="49" charset="0"/>
              </a:rPr>
              <a:t>]</a:t>
            </a:r>
          </a:p>
        </p:txBody>
      </p:sp>
      <p:sp>
        <p:nvSpPr>
          <p:cNvPr id="11" name="Content Placeholder 2">
            <a:extLst>
              <a:ext uri="{FF2B5EF4-FFF2-40B4-BE49-F238E27FC236}">
                <a16:creationId xmlns:a16="http://schemas.microsoft.com/office/drawing/2014/main" id="{E1715B11-EAA7-4E50-AF43-4DC0347EDDBD}"/>
              </a:ext>
            </a:extLst>
          </p:cNvPr>
          <p:cNvSpPr txBox="1">
            <a:spLocks/>
          </p:cNvSpPr>
          <p:nvPr/>
        </p:nvSpPr>
        <p:spPr>
          <a:xfrm>
            <a:off x="698500" y="5821934"/>
            <a:ext cx="11036300" cy="90170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Font typeface="Wingdings 3" pitchFamily="18" charset="2"/>
              <a:buNone/>
            </a:pPr>
            <a:r>
              <a:rPr lang="en-CA" dirty="0"/>
              <a:t>While data types might have different names in python, you will find the syntax for creating simple variables and data structures is very similar!</a:t>
            </a:r>
          </a:p>
          <a:p>
            <a:pPr marL="128016" lvl="1" indent="0">
              <a:buFont typeface="Wingdings 3" pitchFamily="18" charset="2"/>
              <a:buNone/>
            </a:pPr>
            <a:r>
              <a:rPr lang="en-CA" dirty="0"/>
              <a:t>In python it is standard to use </a:t>
            </a:r>
            <a:r>
              <a:rPr lang="en-CA" b="1" dirty="0" err="1"/>
              <a:t>snake_casing</a:t>
            </a:r>
            <a:r>
              <a:rPr lang="en-CA" b="1" dirty="0"/>
              <a:t> </a:t>
            </a:r>
            <a:r>
              <a:rPr lang="en-CA" dirty="0"/>
              <a:t>for variable names. </a:t>
            </a:r>
          </a:p>
        </p:txBody>
      </p:sp>
    </p:spTree>
    <p:extLst>
      <p:ext uri="{BB962C8B-B14F-4D97-AF65-F5344CB8AC3E}">
        <p14:creationId xmlns:p14="http://schemas.microsoft.com/office/powerpoint/2010/main" val="49846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715619" y="804333"/>
            <a:ext cx="3641069" cy="5249334"/>
          </a:xfrm>
        </p:spPr>
        <p:txBody>
          <a:bodyPr>
            <a:normAutofit/>
          </a:bodyPr>
          <a:lstStyle/>
          <a:p>
            <a:pPr algn="r"/>
            <a:r>
              <a:rPr lang="en-CA" dirty="0"/>
              <a:t>Knowledge Check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4677597" y="0"/>
            <a:ext cx="7514393" cy="6858000"/>
          </a:xfrm>
        </p:spPr>
        <p:txBody>
          <a:bodyPr anchor="ctr">
            <a:normAutofit/>
          </a:bodyPr>
          <a:lstStyle/>
          <a:p>
            <a:pPr marL="128016" lvl="1" indent="0">
              <a:buNone/>
            </a:pPr>
            <a:r>
              <a:rPr lang="en-CA" sz="2200" dirty="0"/>
              <a:t>SNAKE:</a:t>
            </a:r>
          </a:p>
          <a:p>
            <a:pPr marL="585216" lvl="1" indent="-457200">
              <a:buFont typeface="+mj-lt"/>
              <a:buAutoNum type="arabicPeriod"/>
            </a:pPr>
            <a:r>
              <a:rPr lang="en-CA" sz="2200" dirty="0"/>
              <a:t>Create a new Git/GitHub repo called </a:t>
            </a:r>
            <a:r>
              <a:rPr lang="en-CA" sz="2200" dirty="0" err="1"/>
              <a:t>python_fundementals</a:t>
            </a:r>
            <a:endParaRPr lang="en-CA" sz="2200" dirty="0"/>
          </a:p>
          <a:p>
            <a:pPr marL="585216" lvl="1" indent="-457200">
              <a:buFont typeface="+mj-lt"/>
              <a:buAutoNum type="arabicPeriod"/>
            </a:pPr>
            <a:r>
              <a:rPr lang="en-CA" sz="2200" dirty="0"/>
              <a:t>Create a new file named </a:t>
            </a:r>
            <a:r>
              <a:rPr lang="en-CA" sz="2200" dirty="0" err="1"/>
              <a:t>fundamentals.py</a:t>
            </a:r>
            <a:endParaRPr lang="en-CA" sz="2200" dirty="0"/>
          </a:p>
          <a:p>
            <a:pPr marL="585216" lvl="1" indent="-457200">
              <a:buFont typeface="+mj-lt"/>
              <a:buAutoNum type="arabicPeriod"/>
            </a:pPr>
            <a:r>
              <a:rPr lang="en-CA" sz="2200" dirty="0"/>
              <a:t>Inside this file, create 3 variables</a:t>
            </a:r>
          </a:p>
          <a:p>
            <a:pPr marL="768096" lvl="2" indent="-457200">
              <a:buFont typeface="+mj-lt"/>
              <a:buAutoNum type="arabicPeriod"/>
            </a:pPr>
            <a:r>
              <a:rPr lang="en-CA" sz="1800" dirty="0"/>
              <a:t>One number</a:t>
            </a:r>
          </a:p>
          <a:p>
            <a:pPr marL="768096" lvl="2" indent="-457200">
              <a:buFont typeface="+mj-lt"/>
              <a:buAutoNum type="arabicPeriod"/>
            </a:pPr>
            <a:r>
              <a:rPr lang="en-CA" sz="1800" dirty="0"/>
              <a:t>One string</a:t>
            </a:r>
          </a:p>
          <a:p>
            <a:pPr marL="768096" lvl="2" indent="-457200">
              <a:buFont typeface="+mj-lt"/>
              <a:buAutoNum type="arabicPeriod"/>
            </a:pPr>
            <a:r>
              <a:rPr lang="en-CA" sz="1800" dirty="0"/>
              <a:t>One </a:t>
            </a:r>
            <a:r>
              <a:rPr lang="en-CA" sz="1800" dirty="0" err="1"/>
              <a:t>boolean</a:t>
            </a:r>
            <a:r>
              <a:rPr lang="en-CA" sz="1800" dirty="0"/>
              <a:t> (in python, you write True or False)</a:t>
            </a:r>
          </a:p>
          <a:p>
            <a:pPr marL="585216" lvl="1" indent="-457200">
              <a:buFont typeface="+mj-lt"/>
              <a:buAutoNum type="arabicPeriod"/>
            </a:pPr>
            <a:r>
              <a:rPr lang="en-CA" sz="2200" dirty="0"/>
              <a:t>Use the </a:t>
            </a:r>
            <a:r>
              <a:rPr lang="en-CA" sz="2200" b="1" dirty="0"/>
              <a:t>print</a:t>
            </a:r>
            <a:r>
              <a:rPr lang="en-CA" sz="2200" dirty="0"/>
              <a:t> built in function to print out each variable to the console</a:t>
            </a:r>
          </a:p>
          <a:p>
            <a:pPr marL="768096" lvl="2" indent="-457200">
              <a:buFont typeface="+mj-lt"/>
              <a:buAutoNum type="arabicPeriod"/>
            </a:pPr>
            <a:r>
              <a:rPr lang="en-CA" sz="1800" dirty="0"/>
              <a:t>this is the same as </a:t>
            </a:r>
            <a:r>
              <a:rPr lang="en-CA" sz="1800" dirty="0" err="1"/>
              <a:t>console.log</a:t>
            </a:r>
            <a:r>
              <a:rPr lang="en-CA" sz="1800" dirty="0"/>
              <a:t>, you can just run </a:t>
            </a:r>
            <a:r>
              <a:rPr lang="en-CA" sz="1800" b="1" dirty="0"/>
              <a:t>print()</a:t>
            </a:r>
            <a:r>
              <a:rPr lang="en-CA" sz="1800" dirty="0"/>
              <a:t> and pass the thing you want to see printed</a:t>
            </a:r>
          </a:p>
          <a:p>
            <a:pPr marL="585216" lvl="1" indent="-457200">
              <a:buFont typeface="+mj-lt"/>
              <a:buAutoNum type="arabicPeriod"/>
            </a:pPr>
            <a:r>
              <a:rPr lang="en-CA" sz="2200" dirty="0"/>
              <a:t>Run the file using the terminal in </a:t>
            </a:r>
            <a:r>
              <a:rPr lang="en-CA" sz="2200" dirty="0" err="1"/>
              <a:t>VsCode</a:t>
            </a:r>
            <a:r>
              <a:rPr lang="en-CA" sz="2200" dirty="0"/>
              <a:t> and make sure you see your values print to the console</a:t>
            </a:r>
          </a:p>
          <a:p>
            <a:pPr marL="585216" lvl="1" indent="-457200">
              <a:buFont typeface="+mj-lt"/>
              <a:buAutoNum type="arabicPeriod"/>
            </a:pPr>
            <a:r>
              <a:rPr lang="en-CA" sz="2200" dirty="0"/>
              <a:t>Add, commit and push your code.</a:t>
            </a:r>
          </a:p>
        </p:txBody>
      </p:sp>
    </p:spTree>
    <p:extLst>
      <p:ext uri="{BB962C8B-B14F-4D97-AF65-F5344CB8AC3E}">
        <p14:creationId xmlns:p14="http://schemas.microsoft.com/office/powerpoint/2010/main" val="191580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Python Conditionals</a:t>
            </a:r>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339634"/>
            <a:ext cx="5148944" cy="1745198"/>
          </a:xfrm>
        </p:spPr>
        <p:txBody>
          <a:bodyPr>
            <a:normAutofit/>
          </a:bodyPr>
          <a:lstStyle/>
          <a:p>
            <a:pPr marL="128016" lvl="1" indent="0">
              <a:buNone/>
            </a:pPr>
            <a:r>
              <a:rPr lang="en-CA" dirty="0"/>
              <a:t>Python conditions are also very similar to what you know. The big difference is between JS </a:t>
            </a:r>
            <a:r>
              <a:rPr lang="en-CA" b="1" dirty="0"/>
              <a:t>else if</a:t>
            </a:r>
            <a:r>
              <a:rPr lang="en-CA" dirty="0"/>
              <a:t> and python </a:t>
            </a:r>
            <a:r>
              <a:rPr lang="en-CA" b="1" dirty="0" err="1"/>
              <a:t>elif</a:t>
            </a:r>
            <a:r>
              <a:rPr lang="en-CA" b="1" dirty="0"/>
              <a:t>.</a:t>
            </a:r>
            <a:endParaRPr lang="en-CA" dirty="0"/>
          </a:p>
          <a:p>
            <a:pPr marL="128016" lvl="1" indent="0">
              <a:buNone/>
            </a:pPr>
            <a:r>
              <a:rPr lang="en-CA" dirty="0"/>
              <a:t>These little differences will drive you insane before you come to accept them.</a:t>
            </a:r>
          </a:p>
        </p:txBody>
      </p:sp>
      <p:sp>
        <p:nvSpPr>
          <p:cNvPr id="4" name="TextBox 3">
            <a:extLst>
              <a:ext uri="{FF2B5EF4-FFF2-40B4-BE49-F238E27FC236}">
                <a16:creationId xmlns:a16="http://schemas.microsoft.com/office/drawing/2014/main" id="{9A408DE3-F57F-48A2-8BCD-9DA19D76D8F1}"/>
              </a:ext>
            </a:extLst>
          </p:cNvPr>
          <p:cNvSpPr txBox="1"/>
          <p:nvPr/>
        </p:nvSpPr>
        <p:spPr>
          <a:xfrm>
            <a:off x="698500" y="2603500"/>
            <a:ext cx="4864100" cy="2646878"/>
          </a:xfrm>
          <a:prstGeom prst="rect">
            <a:avLst/>
          </a:prstGeom>
          <a:noFill/>
        </p:spPr>
        <p:txBody>
          <a:bodyPr wrap="square" rtlCol="0">
            <a:spAutoFit/>
          </a:bodyPr>
          <a:lstStyle/>
          <a:p>
            <a:r>
              <a:rPr lang="en-CA" b="1" dirty="0"/>
              <a:t>JavaScript</a:t>
            </a:r>
          </a:p>
          <a:p>
            <a:endParaRPr lang="en-CA" sz="1400" b="1" dirty="0"/>
          </a:p>
          <a:p>
            <a:r>
              <a:rPr lang="en-CA" sz="1400" b="0" dirty="0">
                <a:solidFill>
                  <a:srgbClr val="C7910C"/>
                </a:solidFill>
                <a:effectLst/>
                <a:latin typeface="Menlo" panose="020B0609030804020204" pitchFamily="49" charset="0"/>
              </a:rPr>
              <a:t>if</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&lt; </a:t>
            </a:r>
            <a:r>
              <a:rPr lang="en-CA" sz="1400" b="0" dirty="0">
                <a:solidFill>
                  <a:srgbClr val="D4770C"/>
                </a:solidFill>
                <a:effectLst/>
                <a:latin typeface="Menlo" panose="020B0609030804020204" pitchFamily="49" charset="0"/>
              </a:rPr>
              <a:t>5</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else</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if</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20</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else</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works!`</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a:t>
            </a:r>
          </a:p>
          <a:p>
            <a:br>
              <a:rPr lang="en-CA" b="0" dirty="0">
                <a:solidFill>
                  <a:srgbClr val="AEB2B2"/>
                </a:solidFill>
                <a:effectLst/>
                <a:latin typeface="Menlo" panose="020B0609030804020204" pitchFamily="49" charset="0"/>
              </a:rPr>
            </a:br>
            <a:endParaRPr lang="en-CA" b="0" dirty="0">
              <a:solidFill>
                <a:srgbClr val="AEB2B2"/>
              </a:solidFill>
              <a:effectLst/>
              <a:latin typeface="Menlo" panose="020B0609030804020204" pitchFamily="49" charset="0"/>
            </a:endParaRPr>
          </a:p>
        </p:txBody>
      </p:sp>
      <p:sp>
        <p:nvSpPr>
          <p:cNvPr id="5" name="TextBox 4">
            <a:extLst>
              <a:ext uri="{FF2B5EF4-FFF2-40B4-BE49-F238E27FC236}">
                <a16:creationId xmlns:a16="http://schemas.microsoft.com/office/drawing/2014/main" id="{55436373-A553-44A4-ABF3-9FE5737D14DD}"/>
              </a:ext>
            </a:extLst>
          </p:cNvPr>
          <p:cNvSpPr txBox="1"/>
          <p:nvPr/>
        </p:nvSpPr>
        <p:spPr>
          <a:xfrm>
            <a:off x="6477000" y="2603500"/>
            <a:ext cx="4864100" cy="1938992"/>
          </a:xfrm>
          <a:prstGeom prst="rect">
            <a:avLst/>
          </a:prstGeom>
          <a:noFill/>
        </p:spPr>
        <p:txBody>
          <a:bodyPr wrap="square" rtlCol="0">
            <a:spAutoFit/>
          </a:bodyPr>
          <a:lstStyle/>
          <a:p>
            <a:r>
              <a:rPr lang="en-CA" b="1" dirty="0"/>
              <a:t>Python</a:t>
            </a:r>
          </a:p>
          <a:p>
            <a:endParaRPr lang="en-CA" b="1" dirty="0"/>
          </a:p>
          <a:p>
            <a:r>
              <a:rPr lang="en-CA" sz="1400" b="0" dirty="0">
                <a:solidFill>
                  <a:srgbClr val="C7910C"/>
                </a:solidFill>
                <a:effectLst/>
                <a:latin typeface="Menlo" panose="020B0609030804020204" pitchFamily="49" charset="0"/>
              </a:rPr>
              <a:t>if</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&lt;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5</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r>
              <a:rPr lang="en-CA" sz="1400" b="0" dirty="0" err="1">
                <a:solidFill>
                  <a:srgbClr val="C7910C"/>
                </a:solidFill>
                <a:effectLst/>
                <a:latin typeface="Menlo" panose="020B0609030804020204" pitchFamily="49" charset="0"/>
              </a:rPr>
              <a:t>elif</a:t>
            </a:r>
            <a:r>
              <a:rPr lang="en-CA" sz="1400" b="0" dirty="0">
                <a:solidFill>
                  <a:srgbClr val="AEB2B2"/>
                </a:solidFill>
                <a:effectLst/>
                <a:latin typeface="Menlo" panose="020B0609030804020204" pitchFamily="49" charset="0"/>
              </a:rPr>
              <a:t>(</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20</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else</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works!'</a:t>
            </a:r>
            <a:r>
              <a:rPr lang="en-CA" sz="1400" b="0" dirty="0">
                <a:solidFill>
                  <a:srgbClr val="AEB2B2"/>
                </a:solidFill>
                <a:effectLst/>
                <a:latin typeface="Menlo" panose="020B0609030804020204" pitchFamily="49" charset="0"/>
              </a:rPr>
              <a:t>)</a:t>
            </a:r>
          </a:p>
        </p:txBody>
      </p:sp>
      <p:sp>
        <p:nvSpPr>
          <p:cNvPr id="11" name="Content Placeholder 2">
            <a:extLst>
              <a:ext uri="{FF2B5EF4-FFF2-40B4-BE49-F238E27FC236}">
                <a16:creationId xmlns:a16="http://schemas.microsoft.com/office/drawing/2014/main" id="{E1715B11-EAA7-4E50-AF43-4DC0347EDDBD}"/>
              </a:ext>
            </a:extLst>
          </p:cNvPr>
          <p:cNvSpPr txBox="1">
            <a:spLocks/>
          </p:cNvSpPr>
          <p:nvPr/>
        </p:nvSpPr>
        <p:spPr>
          <a:xfrm>
            <a:off x="698500" y="5821934"/>
            <a:ext cx="11036300" cy="9017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Font typeface="Wingdings 3" pitchFamily="18" charset="2"/>
              <a:buNone/>
            </a:pPr>
            <a:r>
              <a:rPr lang="en-CA" dirty="0"/>
              <a:t>Notice the difference between JS code blocks and Python. With JS, you used { } to enclose a code block. In python, you use a : and then the whitespace before lines of code is what matters. The whole whitespace mattering to some of you that didn’t format you code during JS might get annoying, but it forces you to write readable code.</a:t>
            </a:r>
          </a:p>
        </p:txBody>
      </p:sp>
    </p:spTree>
    <p:extLst>
      <p:ext uri="{BB962C8B-B14F-4D97-AF65-F5344CB8AC3E}">
        <p14:creationId xmlns:p14="http://schemas.microsoft.com/office/powerpoint/2010/main" val="54988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5351-213F-47A0-9A06-BA67676A490B}"/>
              </a:ext>
            </a:extLst>
          </p:cNvPr>
          <p:cNvSpPr>
            <a:spLocks noGrp="1"/>
          </p:cNvSpPr>
          <p:nvPr>
            <p:ph type="title"/>
          </p:nvPr>
        </p:nvSpPr>
        <p:spPr>
          <a:xfrm>
            <a:off x="1024129" y="585216"/>
            <a:ext cx="4431792" cy="1499616"/>
          </a:xfrm>
        </p:spPr>
        <p:txBody>
          <a:bodyPr>
            <a:normAutofit/>
          </a:bodyPr>
          <a:lstStyle/>
          <a:p>
            <a:r>
              <a:rPr lang="en-CA" dirty="0"/>
              <a:t>Python Boolean Logic</a:t>
            </a:r>
          </a:p>
        </p:txBody>
      </p:sp>
      <p:sp>
        <p:nvSpPr>
          <p:cNvPr id="3" name="Content Placeholder 2">
            <a:extLst>
              <a:ext uri="{FF2B5EF4-FFF2-40B4-BE49-F238E27FC236}">
                <a16:creationId xmlns:a16="http://schemas.microsoft.com/office/drawing/2014/main" id="{7AE0B6AA-298E-41AD-B74E-D4CCECDCB889}"/>
              </a:ext>
            </a:extLst>
          </p:cNvPr>
          <p:cNvSpPr>
            <a:spLocks noGrp="1"/>
          </p:cNvSpPr>
          <p:nvPr>
            <p:ph idx="1"/>
          </p:nvPr>
        </p:nvSpPr>
        <p:spPr>
          <a:xfrm>
            <a:off x="6738256" y="884174"/>
            <a:ext cx="5148944" cy="1200658"/>
          </a:xfrm>
        </p:spPr>
        <p:txBody>
          <a:bodyPr>
            <a:normAutofit/>
          </a:bodyPr>
          <a:lstStyle/>
          <a:p>
            <a:pPr marL="128016" lvl="1" indent="0">
              <a:buNone/>
            </a:pPr>
            <a:r>
              <a:rPr lang="en-CA" dirty="0"/>
              <a:t>We have all the logical operations we have in other programming languages such as </a:t>
            </a:r>
            <a:r>
              <a:rPr lang="en-CA" b="1" dirty="0"/>
              <a:t>and, or, not, </a:t>
            </a:r>
            <a:r>
              <a:rPr lang="en-CA" dirty="0"/>
              <a:t>etc</a:t>
            </a:r>
            <a:r>
              <a:rPr lang="en-CA" b="1" dirty="0"/>
              <a:t>.</a:t>
            </a:r>
          </a:p>
          <a:p>
            <a:pPr marL="128016" lvl="1" indent="0">
              <a:buNone/>
            </a:pPr>
            <a:r>
              <a:rPr lang="en-CA" dirty="0"/>
              <a:t>In python we use the literal words.</a:t>
            </a:r>
          </a:p>
        </p:txBody>
      </p:sp>
      <p:sp>
        <p:nvSpPr>
          <p:cNvPr id="4" name="TextBox 3">
            <a:extLst>
              <a:ext uri="{FF2B5EF4-FFF2-40B4-BE49-F238E27FC236}">
                <a16:creationId xmlns:a16="http://schemas.microsoft.com/office/drawing/2014/main" id="{9A408DE3-F57F-48A2-8BCD-9DA19D76D8F1}"/>
              </a:ext>
            </a:extLst>
          </p:cNvPr>
          <p:cNvSpPr txBox="1"/>
          <p:nvPr/>
        </p:nvSpPr>
        <p:spPr>
          <a:xfrm>
            <a:off x="698500" y="2603500"/>
            <a:ext cx="4864100" cy="1723549"/>
          </a:xfrm>
          <a:prstGeom prst="rect">
            <a:avLst/>
          </a:prstGeom>
          <a:noFill/>
        </p:spPr>
        <p:txBody>
          <a:bodyPr wrap="square" rtlCol="0">
            <a:spAutoFit/>
          </a:bodyPr>
          <a:lstStyle/>
          <a:p>
            <a:r>
              <a:rPr lang="en-CA" b="1" dirty="0"/>
              <a:t>JavaScript</a:t>
            </a:r>
          </a:p>
          <a:p>
            <a:endParaRPr lang="en-CA" b="1" dirty="0"/>
          </a:p>
          <a:p>
            <a:r>
              <a:rPr lang="en-CA" sz="1400" b="0" dirty="0">
                <a:solidFill>
                  <a:srgbClr val="C7910C"/>
                </a:solidFill>
                <a:effectLst/>
                <a:latin typeface="Menlo" panose="020B0609030804020204" pitchFamily="49" charset="0"/>
              </a:rPr>
              <a:t>if</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&lt; </a:t>
            </a:r>
            <a:r>
              <a:rPr lang="en-CA" sz="1400" b="0" dirty="0">
                <a:solidFill>
                  <a:srgbClr val="D4770C"/>
                </a:solidFill>
                <a:effectLst/>
                <a:latin typeface="Menlo" panose="020B0609030804020204" pitchFamily="49" charset="0"/>
              </a:rPr>
              <a:t>5</a:t>
            </a:r>
            <a:r>
              <a:rPr lang="en-CA" sz="1400" b="0" dirty="0">
                <a:solidFill>
                  <a:srgbClr val="AEB2B2"/>
                </a:solidFill>
                <a:effectLst/>
                <a:latin typeface="Menlo" panose="020B0609030804020204" pitchFamily="49" charset="0"/>
              </a:rPr>
              <a:t> ||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&lt; </a:t>
            </a:r>
            <a:r>
              <a:rPr lang="en-CA" sz="1400" b="0" dirty="0">
                <a:solidFill>
                  <a:srgbClr val="D4770C"/>
                </a:solidFill>
                <a:effectLst/>
                <a:latin typeface="Menlo" panose="020B0609030804020204" pitchFamily="49" charset="0"/>
              </a:rPr>
              <a:t>20</a:t>
            </a:r>
            <a:r>
              <a:rPr lang="en-CA" sz="1400" b="0" dirty="0">
                <a:solidFill>
                  <a:srgbClr val="AEB2B2"/>
                </a:solidFill>
                <a:effectLst/>
                <a:latin typeface="Menlo" panose="020B0609030804020204" pitchFamily="49" charset="0"/>
              </a:rPr>
              <a:t>) &amp;&amp;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works`</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else</a:t>
            </a:r>
            <a:r>
              <a:rPr lang="en-CA" sz="1400" b="0" dirty="0">
                <a:solidFill>
                  <a:srgbClr val="AEB2B2"/>
                </a:solidFill>
                <a:effectLst/>
                <a:latin typeface="Menlo" panose="020B0609030804020204" pitchFamily="49" charset="0"/>
              </a:rPr>
              <a:t> {</a:t>
            </a:r>
          </a:p>
          <a:p>
            <a:r>
              <a:rPr lang="en-CA" sz="1400" b="0" i="1" dirty="0">
                <a:solidFill>
                  <a:srgbClr val="D4770C"/>
                </a:solidFill>
                <a:effectLst/>
                <a:latin typeface="Menlo" panose="020B0609030804020204" pitchFamily="49" charset="0"/>
              </a:rPr>
              <a:t>    </a:t>
            </a:r>
            <a:r>
              <a:rPr lang="en-CA" sz="1400" b="0" i="1" dirty="0" err="1">
                <a:solidFill>
                  <a:srgbClr val="D4770C"/>
                </a:solidFill>
                <a:effectLst/>
                <a:latin typeface="Menlo" panose="020B0609030804020204" pitchFamily="49" charset="0"/>
              </a:rPr>
              <a:t>console</a:t>
            </a:r>
            <a:r>
              <a:rPr lang="en-CA" sz="1400" b="0" dirty="0" err="1">
                <a:solidFill>
                  <a:srgbClr val="AEB2B2"/>
                </a:solidFill>
                <a:effectLst/>
                <a:latin typeface="Menlo" panose="020B0609030804020204" pitchFamily="49" charset="0"/>
              </a:rPr>
              <a:t>.</a:t>
            </a:r>
            <a:r>
              <a:rPr lang="en-CA" sz="1400" b="0" dirty="0" err="1">
                <a:solidFill>
                  <a:srgbClr val="11B7D4"/>
                </a:solidFill>
                <a:effectLst/>
                <a:latin typeface="Menlo" panose="020B0609030804020204" pitchFamily="49" charset="0"/>
              </a:rPr>
              <a:t>log</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r>
              <a:rPr lang="en-CA" sz="1400" b="0" dirty="0">
                <a:solidFill>
                  <a:srgbClr val="AEB2B2"/>
                </a:solidFill>
                <a:effectLst/>
                <a:latin typeface="Menlo" panose="020B0609030804020204" pitchFamily="49" charset="0"/>
              </a:rPr>
              <a:t>}</a:t>
            </a:r>
          </a:p>
        </p:txBody>
      </p:sp>
      <p:sp>
        <p:nvSpPr>
          <p:cNvPr id="5" name="TextBox 4">
            <a:extLst>
              <a:ext uri="{FF2B5EF4-FFF2-40B4-BE49-F238E27FC236}">
                <a16:creationId xmlns:a16="http://schemas.microsoft.com/office/drawing/2014/main" id="{55436373-A553-44A4-ABF3-9FE5737D14DD}"/>
              </a:ext>
            </a:extLst>
          </p:cNvPr>
          <p:cNvSpPr txBox="1"/>
          <p:nvPr/>
        </p:nvSpPr>
        <p:spPr>
          <a:xfrm>
            <a:off x="6477000" y="2603500"/>
            <a:ext cx="4864100" cy="2062103"/>
          </a:xfrm>
          <a:prstGeom prst="rect">
            <a:avLst/>
          </a:prstGeom>
          <a:noFill/>
        </p:spPr>
        <p:txBody>
          <a:bodyPr wrap="square" rtlCol="0">
            <a:spAutoFit/>
          </a:bodyPr>
          <a:lstStyle/>
          <a:p>
            <a:r>
              <a:rPr lang="en-CA" b="1" dirty="0"/>
              <a:t>Python</a:t>
            </a:r>
          </a:p>
          <a:p>
            <a:endParaRPr lang="en-CA" b="1" dirty="0"/>
          </a:p>
          <a:p>
            <a:r>
              <a:rPr lang="en-CA" sz="1400" b="0" dirty="0">
                <a:solidFill>
                  <a:srgbClr val="C7910C"/>
                </a:solidFill>
                <a:effectLst/>
                <a:latin typeface="Menlo" panose="020B0609030804020204" pitchFamily="49" charset="0"/>
              </a:rPr>
              <a:t>if</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10</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&lt;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5</a:t>
            </a:r>
            <a:r>
              <a:rPr lang="en-CA" sz="1400" b="0" dirty="0">
                <a:solidFill>
                  <a:srgbClr val="AEB2B2"/>
                </a:solidFill>
                <a:effectLst/>
                <a:latin typeface="Menlo" panose="020B0609030804020204" pitchFamily="49" charset="0"/>
              </a:rPr>
              <a:t> or </a:t>
            </a:r>
            <a:r>
              <a:rPr lang="en-CA" sz="1400" b="0" dirty="0">
                <a:solidFill>
                  <a:srgbClr val="D4770C"/>
                </a:solidFill>
                <a:effectLst/>
                <a:latin typeface="Menlo" panose="020B0609030804020204" pitchFamily="49" charset="0"/>
              </a:rPr>
              <a:t>20</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&lt;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20</a:t>
            </a:r>
            <a:r>
              <a:rPr lang="en-CA" sz="1400" b="0" dirty="0">
                <a:solidFill>
                  <a:srgbClr val="AEB2B2"/>
                </a:solidFill>
                <a:effectLst/>
                <a:latin typeface="Menlo" panose="020B0609030804020204" pitchFamily="49" charset="0"/>
              </a:rPr>
              <a:t>) and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 </a:t>
            </a:r>
            <a:r>
              <a:rPr lang="en-CA" sz="1400" b="0" dirty="0">
                <a:solidFill>
                  <a:srgbClr val="C7910C"/>
                </a:solidFill>
                <a:effectLst/>
                <a:latin typeface="Menlo" panose="020B0609030804020204" pitchFamily="49" charset="0"/>
              </a:rPr>
              <a:t>==</a:t>
            </a:r>
            <a:r>
              <a:rPr lang="en-CA" sz="1400" b="0" dirty="0">
                <a:solidFill>
                  <a:srgbClr val="AEB2B2"/>
                </a:solidFill>
                <a:effectLst/>
                <a:latin typeface="Menlo" panose="020B0609030804020204" pitchFamily="49" charset="0"/>
              </a:rPr>
              <a:t> </a:t>
            </a:r>
            <a:r>
              <a:rPr lang="en-CA" sz="1400" b="0" dirty="0">
                <a:solidFill>
                  <a:srgbClr val="D4770C"/>
                </a:solidFill>
                <a:effectLst/>
                <a:latin typeface="Menlo" panose="020B0609030804020204" pitchFamily="49" charset="0"/>
              </a:rPr>
              <a:t>1</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works!'</a:t>
            </a:r>
            <a:r>
              <a:rPr lang="en-CA" sz="1400" b="0" dirty="0">
                <a:solidFill>
                  <a:srgbClr val="AEB2B2"/>
                </a:solidFill>
                <a:effectLst/>
                <a:latin typeface="Menlo" panose="020B0609030804020204" pitchFamily="49" charset="0"/>
              </a:rPr>
              <a:t>)</a:t>
            </a:r>
          </a:p>
          <a:p>
            <a:r>
              <a:rPr lang="en-CA" sz="1400" b="0" dirty="0">
                <a:solidFill>
                  <a:srgbClr val="C7910C"/>
                </a:solidFill>
                <a:effectLst/>
                <a:latin typeface="Menlo" panose="020B0609030804020204" pitchFamily="49" charset="0"/>
              </a:rPr>
              <a:t>else</a:t>
            </a:r>
            <a:r>
              <a:rPr lang="en-CA" sz="1400" b="0" dirty="0">
                <a:solidFill>
                  <a:srgbClr val="AEB2B2"/>
                </a:solidFill>
                <a:effectLst/>
                <a:latin typeface="Menlo" panose="020B0609030804020204" pitchFamily="49" charset="0"/>
              </a:rPr>
              <a:t>:</a:t>
            </a:r>
          </a:p>
          <a:p>
            <a:r>
              <a:rPr lang="en-CA" sz="1400" b="0" dirty="0">
                <a:solidFill>
                  <a:srgbClr val="11B7D4"/>
                </a:solidFill>
                <a:effectLst/>
                <a:latin typeface="Menlo" panose="020B0609030804020204" pitchFamily="49" charset="0"/>
              </a:rPr>
              <a:t>   print</a:t>
            </a:r>
            <a:r>
              <a:rPr lang="en-CA" sz="1400" b="0" dirty="0">
                <a:solidFill>
                  <a:srgbClr val="AEB2B2"/>
                </a:solidFill>
                <a:effectLst/>
                <a:latin typeface="Menlo" panose="020B0609030804020204" pitchFamily="49" charset="0"/>
              </a:rPr>
              <a:t>(</a:t>
            </a:r>
            <a:r>
              <a:rPr lang="en-CA" sz="1400" b="0" dirty="0">
                <a:solidFill>
                  <a:srgbClr val="00A884"/>
                </a:solidFill>
                <a:effectLst/>
                <a:latin typeface="Menlo" panose="020B0609030804020204" pitchFamily="49" charset="0"/>
              </a:rPr>
              <a:t>'Math is broken'</a:t>
            </a:r>
            <a:r>
              <a:rPr lang="en-CA" sz="1400" b="0" dirty="0">
                <a:solidFill>
                  <a:srgbClr val="AEB2B2"/>
                </a:solidFill>
                <a:effectLst/>
                <a:latin typeface="Menlo" panose="020B0609030804020204" pitchFamily="49" charset="0"/>
              </a:rPr>
              <a:t>)</a:t>
            </a:r>
          </a:p>
          <a:p>
            <a:br>
              <a:rPr lang="en-CA" b="0" dirty="0">
                <a:solidFill>
                  <a:srgbClr val="AEB2B2"/>
                </a:solidFill>
                <a:effectLst/>
                <a:latin typeface="Menlo" panose="020B0609030804020204" pitchFamily="49" charset="0"/>
              </a:rPr>
            </a:br>
            <a:endParaRPr lang="en-CA" b="0" dirty="0">
              <a:solidFill>
                <a:srgbClr val="AEB2B2"/>
              </a:solidFill>
              <a:effectLst/>
              <a:latin typeface="Menlo" panose="020B0609030804020204" pitchFamily="49" charset="0"/>
            </a:endParaRPr>
          </a:p>
        </p:txBody>
      </p:sp>
      <p:sp>
        <p:nvSpPr>
          <p:cNvPr id="6" name="Content Placeholder 2">
            <a:extLst>
              <a:ext uri="{FF2B5EF4-FFF2-40B4-BE49-F238E27FC236}">
                <a16:creationId xmlns:a16="http://schemas.microsoft.com/office/drawing/2014/main" id="{1134B6C7-F0A0-0700-C60F-45AF9A6BBC53}"/>
              </a:ext>
            </a:extLst>
          </p:cNvPr>
          <p:cNvSpPr txBox="1">
            <a:spLocks/>
          </p:cNvSpPr>
          <p:nvPr/>
        </p:nvSpPr>
        <p:spPr>
          <a:xfrm>
            <a:off x="556077" y="5634700"/>
            <a:ext cx="11043739" cy="120065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128016" lvl="1" indent="0">
              <a:buFont typeface="Wingdings 3" pitchFamily="18" charset="2"/>
              <a:buNone/>
            </a:pPr>
            <a:r>
              <a:rPr lang="en-CA" dirty="0"/>
              <a:t>Also take note that in python there is no notion of == vs ===. If two variables are not the same data type, they simply can’t be equal. So in python the string ‘5’ does not equal the number 5 ever.</a:t>
            </a:r>
          </a:p>
        </p:txBody>
      </p:sp>
    </p:spTree>
    <p:extLst>
      <p:ext uri="{BB962C8B-B14F-4D97-AF65-F5344CB8AC3E}">
        <p14:creationId xmlns:p14="http://schemas.microsoft.com/office/powerpoint/2010/main" val="1645320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2055</Words>
  <Application>Microsoft Office PowerPoint</Application>
  <PresentationFormat>Widescreen</PresentationFormat>
  <Paragraphs>230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Menlo</vt:lpstr>
      <vt:lpstr>Tw Cen MT</vt:lpstr>
      <vt:lpstr>Tw Cen MT Condensed</vt:lpstr>
      <vt:lpstr>Wingdings 3</vt:lpstr>
      <vt:lpstr>Integral</vt:lpstr>
      <vt:lpstr>Python Syntax</vt:lpstr>
      <vt:lpstr>Python Syntax</vt:lpstr>
      <vt:lpstr>Python Syntax cont.</vt:lpstr>
      <vt:lpstr>Creating a Python File</vt:lpstr>
      <vt:lpstr>Running a Python File</vt:lpstr>
      <vt:lpstr>Python Variables</vt:lpstr>
      <vt:lpstr>Knowledge Check</vt:lpstr>
      <vt:lpstr>Python Conditionals</vt:lpstr>
      <vt:lpstr>Python Boolean Logic</vt:lpstr>
      <vt:lpstr>Knowledge Check</vt:lpstr>
      <vt:lpstr>Python Loops</vt:lpstr>
      <vt:lpstr>Knowledge Check</vt:lpstr>
      <vt:lpstr>Python Functions</vt:lpstr>
      <vt:lpstr>Knowledge Check</vt:lpstr>
      <vt:lpstr>Mixing it Together</vt:lpstr>
      <vt:lpstr>Knowledge Check</vt:lpstr>
      <vt:lpstr>Wrapping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Syntax</dc:title>
  <dc:creator>alex bymoen</dc:creator>
  <cp:lastModifiedBy>Mark G</cp:lastModifiedBy>
  <cp:revision>13</cp:revision>
  <dcterms:created xsi:type="dcterms:W3CDTF">2020-10-24T13:42:55Z</dcterms:created>
  <dcterms:modified xsi:type="dcterms:W3CDTF">2023-01-24T22:38:15Z</dcterms:modified>
</cp:coreProperties>
</file>