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p15:clr>
            <a:srgbClr val="A4A3A4"/>
          </p15:clr>
        </p15:guide>
        <p15:guide id="2" pos="144">
          <p15:clr>
            <a:srgbClr val="A4A3A4"/>
          </p15:clr>
        </p15:guide>
        <p15:guide id="3" orient="horz" pos="1620">
          <p15:clr>
            <a:srgbClr val="A4A3A4"/>
          </p15:clr>
        </p15:guide>
        <p15:guide id="4" orient="horz" pos="6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46" y="72"/>
      </p:cViewPr>
      <p:guideLst>
        <p:guide orient="horz" pos="540"/>
        <p:guide pos="144"/>
        <p:guide orient="horz" pos="1620"/>
        <p:guide orient="horz" pos="6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rtl="0">
              <a:lnSpc>
                <a:spcPct val="100000"/>
              </a:lnSpc>
              <a:spcBef>
                <a:spcPts val="0"/>
              </a:spcBef>
              <a:spcAft>
                <a:spcPts val="0"/>
              </a:spcAft>
              <a:buClr>
                <a:srgbClr val="000000"/>
              </a:buClr>
              <a:buSzPts val="1100"/>
              <a:buFont typeface="Arial"/>
              <a:buNone/>
            </a:pPr>
            <a:endParaRPr b="1">
              <a:latin typeface="Calibri"/>
              <a:ea typeface="Calibri"/>
              <a:cs typeface="Calibri"/>
              <a:sym typeface="Calibri"/>
            </a:endParaRPr>
          </a:p>
        </p:txBody>
      </p:sp>
      <p:sp>
        <p:nvSpPr>
          <p:cNvPr id="60" name="Google Shape;6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6e4e120df5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26e4e120df5_0_13:notes"/>
          <p:cNvSpPr txBox="1">
            <a:spLocks noGrp="1"/>
          </p:cNvSpPr>
          <p:nvPr>
            <p:ph type="body" idx="1"/>
          </p:nvPr>
        </p:nvSpPr>
        <p:spPr>
          <a:xfrm>
            <a:off x="685800" y="4400640"/>
            <a:ext cx="5486100" cy="36000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600"/>
              </a:spcBef>
              <a:spcAft>
                <a:spcPts val="0"/>
              </a:spcAft>
              <a:buSzPts val="1100"/>
              <a:buNone/>
            </a:pPr>
            <a:endParaRPr sz="2800" b="0" strike="noStrike">
              <a:latin typeface="Arial"/>
              <a:ea typeface="Arial"/>
              <a:cs typeface="Arial"/>
              <a:sym typeface="Arial"/>
            </a:endParaRPr>
          </a:p>
        </p:txBody>
      </p:sp>
      <p:sp>
        <p:nvSpPr>
          <p:cNvPr id="163" name="Google Shape;163;g26e4e120df5_0_13: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10</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3:notes"/>
          <p:cNvSpPr txBox="1">
            <a:spLocks noGrp="1"/>
          </p:cNvSpPr>
          <p:nvPr>
            <p:ph type="body" idx="1"/>
          </p:nvPr>
        </p:nvSpPr>
        <p:spPr>
          <a:xfrm>
            <a:off x="685800" y="4400640"/>
            <a:ext cx="5486040" cy="36000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600"/>
              </a:spcBef>
              <a:spcAft>
                <a:spcPts val="0"/>
              </a:spcAft>
              <a:buSzPts val="1100"/>
              <a:buNone/>
            </a:pPr>
            <a:endParaRPr sz="2800" b="0" strike="noStrike">
              <a:latin typeface="Arial"/>
              <a:ea typeface="Arial"/>
              <a:cs typeface="Arial"/>
              <a:sym typeface="Arial"/>
            </a:endParaRPr>
          </a:p>
        </p:txBody>
      </p:sp>
      <p:sp>
        <p:nvSpPr>
          <p:cNvPr id="172" name="Google Shape;172;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11</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4:notes"/>
          <p:cNvSpPr txBox="1">
            <a:spLocks noGrp="1"/>
          </p:cNvSpPr>
          <p:nvPr>
            <p:ph type="body" idx="1"/>
          </p:nvPr>
        </p:nvSpPr>
        <p:spPr>
          <a:xfrm>
            <a:off x="685800" y="4400640"/>
            <a:ext cx="5486040" cy="36000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600"/>
              </a:spcBef>
              <a:spcAft>
                <a:spcPts val="0"/>
              </a:spcAft>
              <a:buSzPts val="1100"/>
              <a:buNone/>
            </a:pPr>
            <a:endParaRPr sz="2800" b="0" strike="noStrike" dirty="0">
              <a:latin typeface="Arial"/>
              <a:ea typeface="Arial"/>
              <a:cs typeface="Arial"/>
              <a:sym typeface="Arial"/>
            </a:endParaRPr>
          </a:p>
        </p:txBody>
      </p:sp>
      <p:sp>
        <p:nvSpPr>
          <p:cNvPr id="180" name="Google Shape;180;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12</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6:notes"/>
          <p:cNvSpPr txBox="1">
            <a:spLocks noGrp="1"/>
          </p:cNvSpPr>
          <p:nvPr>
            <p:ph type="body" idx="1"/>
          </p:nvPr>
        </p:nvSpPr>
        <p:spPr>
          <a:xfrm>
            <a:off x="685800" y="4400640"/>
            <a:ext cx="5486040" cy="36000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600"/>
              </a:spcBef>
              <a:spcAft>
                <a:spcPts val="0"/>
              </a:spcAft>
              <a:buSzPts val="1100"/>
              <a:buNone/>
            </a:pPr>
            <a:endParaRPr sz="2800" b="0" strike="noStrike">
              <a:latin typeface="Arial"/>
              <a:ea typeface="Arial"/>
              <a:cs typeface="Arial"/>
              <a:sym typeface="Arial"/>
            </a:endParaRPr>
          </a:p>
        </p:txBody>
      </p:sp>
      <p:sp>
        <p:nvSpPr>
          <p:cNvPr id="189" name="Google Shape;189;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13</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a:solidFill>
                  <a:srgbClr val="213163"/>
                </a:solidFill>
              </a:rPr>
              <a:t>Reference</a:t>
            </a:r>
            <a:endParaRPr sz="1100"/>
          </a:p>
          <a:p>
            <a:pPr marL="173736" lvl="0" indent="-103886" algn="l" rtl="0">
              <a:lnSpc>
                <a:spcPct val="100000"/>
              </a:lnSpc>
              <a:spcBef>
                <a:spcPts val="0"/>
              </a:spcBef>
              <a:spcAft>
                <a:spcPts val="0"/>
              </a:spcAft>
              <a:buSzPts val="1100"/>
              <a:buFont typeface="Arial"/>
              <a:buNone/>
            </a:pPr>
            <a:endParaRPr sz="1100"/>
          </a:p>
          <a:p>
            <a:pPr marL="173736" lvl="0" indent="-173736" algn="l" rtl="0">
              <a:lnSpc>
                <a:spcPct val="100000"/>
              </a:lnSpc>
              <a:spcBef>
                <a:spcPts val="0"/>
              </a:spcBef>
              <a:spcAft>
                <a:spcPts val="0"/>
              </a:spcAft>
              <a:buSzPts val="1100"/>
              <a:buFont typeface="Arial"/>
              <a:buChar char="•"/>
            </a:pPr>
            <a:r>
              <a:rPr lang="en-US" sz="1100"/>
              <a:t>These are the references for this session.</a:t>
            </a:r>
            <a:endParaRPr sz="1100" b="0" strike="noStrike">
              <a:latin typeface="Arial"/>
              <a:ea typeface="Arial"/>
              <a:cs typeface="Arial"/>
              <a:sym typeface="Arial"/>
            </a:endParaRPr>
          </a:p>
        </p:txBody>
      </p:sp>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8:notes"/>
          <p:cNvSpPr txBox="1">
            <a:spLocks noGrp="1"/>
          </p:cNvSpPr>
          <p:nvPr>
            <p:ph type="body" idx="1"/>
          </p:nvPr>
        </p:nvSpPr>
        <p:spPr>
          <a:xfrm>
            <a:off x="685800" y="4400640"/>
            <a:ext cx="5486040" cy="36000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sz="2000" b="0" strike="noStrike">
              <a:latin typeface="Arial"/>
              <a:ea typeface="Arial"/>
              <a:cs typeface="Arial"/>
              <a:sym typeface="Arial"/>
            </a:endParaRPr>
          </a:p>
        </p:txBody>
      </p:sp>
      <p:sp>
        <p:nvSpPr>
          <p:cNvPr id="205" name="Google Shape;205;p1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15</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sz="1100" b="0" i="0">
              <a:solidFill>
                <a:srgbClr val="000000"/>
              </a:solidFill>
              <a:latin typeface="Arial"/>
              <a:ea typeface="Arial"/>
              <a:cs typeface="Arial"/>
              <a:sym typeface="Arial"/>
            </a:endParaRPr>
          </a:p>
        </p:txBody>
      </p:sp>
      <p:sp>
        <p:nvSpPr>
          <p:cNvPr id="89" name="Google Shape;8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sz="1100" b="0" i="0">
              <a:solidFill>
                <a:srgbClr val="000000"/>
              </a:solidFill>
              <a:latin typeface="Arial"/>
              <a:ea typeface="Arial"/>
              <a:cs typeface="Arial"/>
              <a:sym typeface="Arial"/>
            </a:endParaRPr>
          </a:p>
        </p:txBody>
      </p:sp>
      <p:sp>
        <p:nvSpPr>
          <p:cNvPr id="100" name="Google Shape;10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sz="1100" b="0" i="0">
              <a:solidFill>
                <a:srgbClr val="000000"/>
              </a:solidFill>
              <a:latin typeface="Arial"/>
              <a:ea typeface="Arial"/>
              <a:cs typeface="Arial"/>
              <a:sym typeface="Arial"/>
            </a:endParaRPr>
          </a:p>
        </p:txBody>
      </p:sp>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sz="1100" b="0" i="0">
              <a:solidFill>
                <a:srgbClr val="000000"/>
              </a:solidFill>
              <a:latin typeface="Arial"/>
              <a:ea typeface="Arial"/>
              <a:cs typeface="Arial"/>
              <a:sym typeface="Arial"/>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8:notes"/>
          <p:cNvSpPr txBox="1">
            <a:spLocks noGrp="1"/>
          </p:cNvSpPr>
          <p:nvPr>
            <p:ph type="body" idx="1"/>
          </p:nvPr>
        </p:nvSpPr>
        <p:spPr>
          <a:xfrm>
            <a:off x="685800" y="4400640"/>
            <a:ext cx="5486040" cy="36000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600"/>
              </a:spcBef>
              <a:spcAft>
                <a:spcPts val="0"/>
              </a:spcAft>
              <a:buSzPts val="1100"/>
              <a:buNone/>
            </a:pPr>
            <a:endParaRPr sz="2800" b="0" strike="noStrike">
              <a:latin typeface="Arial"/>
              <a:ea typeface="Arial"/>
              <a:cs typeface="Arial"/>
              <a:sym typeface="Arial"/>
            </a:endParaRPr>
          </a:p>
        </p:txBody>
      </p:sp>
      <p:sp>
        <p:nvSpPr>
          <p:cNvPr id="129" name="Google Shape;129;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7</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9:notes"/>
          <p:cNvSpPr txBox="1">
            <a:spLocks noGrp="1"/>
          </p:cNvSpPr>
          <p:nvPr>
            <p:ph type="body" idx="1"/>
          </p:nvPr>
        </p:nvSpPr>
        <p:spPr>
          <a:xfrm>
            <a:off x="685800" y="4400640"/>
            <a:ext cx="5486040" cy="36000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600"/>
              </a:spcBef>
              <a:spcAft>
                <a:spcPts val="0"/>
              </a:spcAft>
              <a:buSzPts val="1100"/>
              <a:buNone/>
            </a:pPr>
            <a:endParaRPr sz="2800" b="0" strike="noStrike">
              <a:latin typeface="Arial"/>
              <a:ea typeface="Arial"/>
              <a:cs typeface="Arial"/>
              <a:sym typeface="Arial"/>
            </a:endParaRPr>
          </a:p>
        </p:txBody>
      </p:sp>
      <p:sp>
        <p:nvSpPr>
          <p:cNvPr id="141" name="Google Shape;141;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8</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1:notes"/>
          <p:cNvSpPr txBox="1">
            <a:spLocks noGrp="1"/>
          </p:cNvSpPr>
          <p:nvPr>
            <p:ph type="body" idx="1"/>
          </p:nvPr>
        </p:nvSpPr>
        <p:spPr>
          <a:xfrm>
            <a:off x="685800" y="4400640"/>
            <a:ext cx="5486040" cy="36000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600"/>
              </a:spcBef>
              <a:spcAft>
                <a:spcPts val="0"/>
              </a:spcAft>
              <a:buSzPts val="1100"/>
              <a:buNone/>
            </a:pPr>
            <a:endParaRPr sz="2800" b="0" strike="noStrike">
              <a:latin typeface="Arial"/>
              <a:ea typeface="Arial"/>
              <a:cs typeface="Arial"/>
              <a:sym typeface="Arial"/>
            </a:endParaRPr>
          </a:p>
        </p:txBody>
      </p:sp>
      <p:sp>
        <p:nvSpPr>
          <p:cNvPr id="154" name="Google Shape;154;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9</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3" name="Google Shape;13;p2"/>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4" name="Google Shape;14;p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6" name="Google Shape;16;p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1" name="Google Shape;51;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6" name="Google Shape;56;p13"/>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p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2" name="Google Shape;22;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Google Shape;26;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9" name="Google Shape;29;p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 2">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 name="Google Shape;33;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4" name="Google Shape;34;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5" name="Google Shape;3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38" name="Google Shape;38;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9" name="Google Shape;3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6" name="Google Shape;46;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47" name="Google Shape;47;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8" name="Google Shape;4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2072"/>
            <a:ext cx="7090229" cy="467289"/>
          </a:xfrm>
          <a:prstGeom prst="rect">
            <a:avLst/>
          </a:prstGeom>
          <a:solidFill>
            <a:srgbClr val="223366"/>
          </a:solidFill>
          <a:ln w="25400" cap="flat" cmpd="sng">
            <a:solidFill>
              <a:srgbClr val="223366"/>
            </a:solidFill>
            <a:prstDash val="solid"/>
            <a:round/>
            <a:headEnd type="none" w="sm" len="sm"/>
            <a:tailEnd type="none" w="sm" len="sm"/>
          </a:ln>
          <a:effectLst>
            <a:outerShdw blurRad="50800" dist="38100" dir="5400000" algn="ctr" rotWithShape="0">
              <a:schemeClr val="dk1">
                <a:alpha val="24705"/>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7" name="Google Shape;7;p1"/>
          <p:cNvSpPr/>
          <p:nvPr/>
        </p:nvSpPr>
        <p:spPr>
          <a:xfrm>
            <a:off x="0" y="4935061"/>
            <a:ext cx="9144000" cy="208439"/>
          </a:xfrm>
          <a:prstGeom prst="rect">
            <a:avLst/>
          </a:prstGeom>
          <a:solidFill>
            <a:srgbClr val="85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 name="Google Shape;8;p1"/>
          <p:cNvSpPr txBox="1"/>
          <p:nvPr/>
        </p:nvSpPr>
        <p:spPr>
          <a:xfrm>
            <a:off x="132080" y="65687"/>
            <a:ext cx="388366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chemeClr val="lt1"/>
                </a:solidFill>
                <a:latin typeface="Arial"/>
                <a:ea typeface="Arial"/>
                <a:cs typeface="Arial"/>
                <a:sym typeface="Arial"/>
              </a:rPr>
              <a:t>Face Emotion and Age Detection</a:t>
            </a:r>
            <a:endParaRPr/>
          </a:p>
        </p:txBody>
      </p:sp>
      <p:sp>
        <p:nvSpPr>
          <p:cNvPr id="9" name="Google Shape;9;p1"/>
          <p:cNvSpPr/>
          <p:nvPr/>
        </p:nvSpPr>
        <p:spPr>
          <a:xfrm>
            <a:off x="9027886" y="0"/>
            <a:ext cx="116114" cy="467289"/>
          </a:xfrm>
          <a:prstGeom prst="rect">
            <a:avLst/>
          </a:prstGeom>
          <a:solidFill>
            <a:srgbClr val="00B0F0"/>
          </a:solidFill>
          <a:ln>
            <a:noFill/>
          </a:ln>
          <a:effectLst>
            <a:outerShdw blurRad="50800" dist="38100" dir="5400000" algn="ctr" rotWithShape="0">
              <a:schemeClr val="dk1">
                <a:alpha val="24705"/>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 name="Google Shape;10;p1"/>
          <p:cNvPicPr preferRelativeResize="0"/>
          <p:nvPr/>
        </p:nvPicPr>
        <p:blipFill rotWithShape="1">
          <a:blip r:embed="rId14">
            <a:alphaModFix/>
          </a:blip>
          <a:srcRect/>
          <a:stretch/>
        </p:blipFill>
        <p:spPr>
          <a:xfrm>
            <a:off x="7435308" y="49810"/>
            <a:ext cx="1245494" cy="40508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grpSp>
        <p:nvGrpSpPr>
          <p:cNvPr id="62" name="Google Shape;62;p14"/>
          <p:cNvGrpSpPr/>
          <p:nvPr/>
        </p:nvGrpSpPr>
        <p:grpSpPr>
          <a:xfrm>
            <a:off x="-35560" y="-5989"/>
            <a:ext cx="9215120" cy="5231678"/>
            <a:chOff x="-13523" y="-66567"/>
            <a:chExt cx="9215120" cy="5231678"/>
          </a:xfrm>
        </p:grpSpPr>
        <p:pic>
          <p:nvPicPr>
            <p:cNvPr id="63" name="Google Shape;63;p14" descr="A blue circle with icons and circles&#10;&#10;Description automatically generated with medium confidence"/>
            <p:cNvPicPr preferRelativeResize="0"/>
            <p:nvPr/>
          </p:nvPicPr>
          <p:blipFill rotWithShape="1">
            <a:blip r:embed="rId3">
              <a:alphaModFix/>
            </a:blip>
            <a:srcRect b="15546"/>
            <a:stretch/>
          </p:blipFill>
          <p:spPr>
            <a:xfrm>
              <a:off x="-10160" y="-66567"/>
              <a:ext cx="9208395" cy="5179723"/>
            </a:xfrm>
            <a:prstGeom prst="rect">
              <a:avLst/>
            </a:prstGeom>
            <a:noFill/>
            <a:ln>
              <a:noFill/>
            </a:ln>
          </p:spPr>
        </p:pic>
        <p:sp>
          <p:nvSpPr>
            <p:cNvPr id="64" name="Google Shape;64;p14"/>
            <p:cNvSpPr/>
            <p:nvPr/>
          </p:nvSpPr>
          <p:spPr>
            <a:xfrm>
              <a:off x="-13523" y="-59125"/>
              <a:ext cx="9215120" cy="5224236"/>
            </a:xfrm>
            <a:prstGeom prst="rect">
              <a:avLst/>
            </a:prstGeom>
            <a:solidFill>
              <a:srgbClr val="002060">
                <a:alpha val="9372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65" name="Google Shape;65;p14"/>
          <p:cNvSpPr/>
          <p:nvPr/>
        </p:nvSpPr>
        <p:spPr>
          <a:xfrm>
            <a:off x="1122744" y="452966"/>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66" name="Google Shape;66;p14"/>
          <p:cNvGrpSpPr/>
          <p:nvPr/>
        </p:nvGrpSpPr>
        <p:grpSpPr>
          <a:xfrm>
            <a:off x="1548292" y="982176"/>
            <a:ext cx="6047412" cy="601034"/>
            <a:chOff x="1567263" y="1495382"/>
            <a:chExt cx="6047412" cy="601034"/>
          </a:xfrm>
        </p:grpSpPr>
        <p:pic>
          <p:nvPicPr>
            <p:cNvPr id="67" name="Google Shape;67;p14" descr="A close up of a sign&#10;&#10;Description automatically generated"/>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68" name="Google Shape;68;p14"/>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69" name="Google Shape;69;p14"/>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70" name="Google Shape;70;p14"/>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71" name="Google Shape;71;p14"/>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72" name="Google Shape;72;p14"/>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73" name="Google Shape;73;p14" descr="A blue and black text&#10;&#10;Description automatically generated"/>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74" name="Google Shape;74;p14"/>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F2F2F2"/>
                </a:solidFill>
                <a:latin typeface="Arial"/>
                <a:ea typeface="Arial"/>
                <a:cs typeface="Arial"/>
                <a:sym typeface="Arial"/>
              </a:rPr>
              <a:t>Student Details </a:t>
            </a:r>
            <a:endParaRPr sz="1200" b="0" i="0" u="none" strike="noStrike" cap="none">
              <a:solidFill>
                <a:srgbClr val="F2F2F2"/>
              </a:solidFill>
              <a:latin typeface="Arial"/>
              <a:ea typeface="Arial"/>
              <a:cs typeface="Arial"/>
              <a:sym typeface="Arial"/>
            </a:endParaRPr>
          </a:p>
        </p:txBody>
      </p:sp>
      <p:sp>
        <p:nvSpPr>
          <p:cNvPr id="75" name="Google Shape;75;p14"/>
          <p:cNvSpPr/>
          <p:nvPr/>
        </p:nvSpPr>
        <p:spPr>
          <a:xfrm>
            <a:off x="1642823" y="2778126"/>
            <a:ext cx="5858351" cy="934509"/>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
        <p:nvSpPr>
          <p:cNvPr id="76" name="Google Shape;76;p14"/>
          <p:cNvSpPr txBox="1"/>
          <p:nvPr/>
        </p:nvSpPr>
        <p:spPr>
          <a:xfrm>
            <a:off x="1281249" y="4231475"/>
            <a:ext cx="4244400" cy="65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lt1"/>
                </a:solidFill>
                <a:latin typeface="Arial"/>
                <a:ea typeface="Arial"/>
                <a:cs typeface="Arial"/>
                <a:sym typeface="Arial"/>
              </a:rPr>
              <a:t>Name:  </a:t>
            </a:r>
            <a:r>
              <a:rPr lang="en-US" sz="1100" dirty="0">
                <a:solidFill>
                  <a:schemeClr val="lt1"/>
                </a:solidFill>
              </a:rPr>
              <a:t>SUJATHA</a:t>
            </a:r>
            <a:endParaRPr dirty="0"/>
          </a:p>
          <a:p>
            <a:pPr marL="0" marR="0" lvl="0" indent="0" algn="l" rtl="0">
              <a:lnSpc>
                <a:spcPct val="100000"/>
              </a:lnSpc>
              <a:spcBef>
                <a:spcPts val="200"/>
              </a:spcBef>
              <a:spcAft>
                <a:spcPts val="0"/>
              </a:spcAft>
              <a:buNone/>
            </a:pPr>
            <a:r>
              <a:rPr lang="en-US" sz="1100" b="0" i="0" u="none" strike="noStrike" cap="none" dirty="0">
                <a:solidFill>
                  <a:schemeClr val="lt1"/>
                </a:solidFill>
                <a:latin typeface="Arial"/>
                <a:ea typeface="Arial"/>
                <a:cs typeface="Arial"/>
                <a:sym typeface="Arial"/>
              </a:rPr>
              <a:t>NM Id:  au2021107025</a:t>
            </a:r>
            <a:endParaRPr dirty="0"/>
          </a:p>
          <a:p>
            <a:pPr marL="0" marR="0" lvl="0" indent="0" algn="l" rtl="0">
              <a:lnSpc>
                <a:spcPct val="100000"/>
              </a:lnSpc>
              <a:spcBef>
                <a:spcPts val="200"/>
              </a:spcBef>
              <a:spcAft>
                <a:spcPts val="0"/>
              </a:spcAft>
              <a:buNone/>
            </a:pPr>
            <a:r>
              <a:rPr lang="en-US" sz="1100" b="0" i="0" u="none" strike="noStrike" cap="none" dirty="0">
                <a:solidFill>
                  <a:schemeClr val="lt1"/>
                </a:solidFill>
                <a:latin typeface="Arial"/>
                <a:ea typeface="Arial"/>
                <a:cs typeface="Arial"/>
                <a:sym typeface="Arial"/>
              </a:rPr>
              <a:t>College Name:  C</a:t>
            </a:r>
            <a:r>
              <a:rPr lang="en-US" sz="1100" dirty="0">
                <a:solidFill>
                  <a:schemeClr val="lt1"/>
                </a:solidFill>
              </a:rPr>
              <a:t>OLLEGE OF ENGINEERING GUINDY</a:t>
            </a:r>
            <a:endParaRPr sz="1100" b="0" i="0" u="none" strike="noStrike" cap="none" dirty="0">
              <a:solidFill>
                <a:schemeClr val="lt1"/>
              </a:solidFill>
              <a:latin typeface="Arial"/>
              <a:ea typeface="Arial"/>
              <a:cs typeface="Arial"/>
              <a:sym typeface="Arial"/>
            </a:endParaRPr>
          </a:p>
        </p:txBody>
      </p:sp>
      <p:cxnSp>
        <p:nvCxnSpPr>
          <p:cNvPr id="77" name="Google Shape;77;p14"/>
          <p:cNvCxnSpPr/>
          <p:nvPr/>
        </p:nvCxnSpPr>
        <p:spPr>
          <a:xfrm rot="10800000" flipH="1">
            <a:off x="1122744" y="4194903"/>
            <a:ext cx="4529911" cy="14659"/>
          </a:xfrm>
          <a:prstGeom prst="straightConnector1">
            <a:avLst/>
          </a:prstGeom>
          <a:noFill/>
          <a:ln w="9525" cap="flat" cmpd="sng">
            <a:solidFill>
              <a:srgbClr val="E5EEFF"/>
            </a:solidFill>
            <a:prstDash val="lgDashDot"/>
            <a:round/>
            <a:headEnd type="none" w="sm" len="sm"/>
            <a:tailEnd type="none" w="sm" len="sm"/>
          </a:ln>
        </p:spPr>
      </p:cxnSp>
      <p:pic>
        <p:nvPicPr>
          <p:cNvPr id="78" name="Google Shape;78;p14"/>
          <p:cNvPicPr preferRelativeResize="0"/>
          <p:nvPr/>
        </p:nvPicPr>
        <p:blipFill rotWithShape="1">
          <a:blip r:embed="rId8">
            <a:alphaModFix/>
          </a:blip>
          <a:srcRect/>
          <a:stretch/>
        </p:blipFill>
        <p:spPr>
          <a:xfrm>
            <a:off x="3937210" y="1670103"/>
            <a:ext cx="1443387" cy="10490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p:nvPr/>
        </p:nvSpPr>
        <p:spPr>
          <a:xfrm>
            <a:off x="123209" y="573002"/>
            <a:ext cx="444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a:p>
        </p:txBody>
      </p:sp>
      <p:sp>
        <p:nvSpPr>
          <p:cNvPr id="166" name="Google Shape;166;p23"/>
          <p:cNvSpPr txBox="1"/>
          <p:nvPr/>
        </p:nvSpPr>
        <p:spPr>
          <a:xfrm>
            <a:off x="132397" y="1061211"/>
            <a:ext cx="4386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800"/>
              </a:spcAft>
              <a:buNone/>
            </a:pPr>
            <a:endParaRPr/>
          </a:p>
        </p:txBody>
      </p:sp>
      <p:sp>
        <p:nvSpPr>
          <p:cNvPr id="167" name="Google Shape;167;p23"/>
          <p:cNvSpPr txBox="1"/>
          <p:nvPr/>
        </p:nvSpPr>
        <p:spPr>
          <a:xfrm>
            <a:off x="373380" y="695042"/>
            <a:ext cx="7413128" cy="3421419"/>
          </a:xfrm>
          <a:prstGeom prst="rect">
            <a:avLst/>
          </a:prstGeom>
          <a:noFill/>
          <a:ln>
            <a:noFill/>
          </a:ln>
        </p:spPr>
        <p:txBody>
          <a:bodyPr spcFirstLastPara="1" wrap="square" lIns="91425" tIns="91425" rIns="91425" bIns="91425" anchor="t" anchorCtr="0">
            <a:spAutoFit/>
          </a:bodyPr>
          <a:lstStyle/>
          <a:p>
            <a:pPr algn="just">
              <a:spcAft>
                <a:spcPts val="800"/>
              </a:spcAft>
            </a:pP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 </a:t>
            </a:r>
            <a:r>
              <a:rPr lang="en-US" sz="1100" b="1" dirty="0" err="1">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user_input</a:t>
            </a: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 = input("You: ")</a:t>
            </a:r>
            <a:endParaRPr lang="en-IN" sz="1100" dirty="0">
              <a:effectLst/>
              <a:highlight>
                <a:srgbClr val="FFFFFF"/>
              </a:highlight>
              <a:latin typeface="Calibri" panose="020F0502020204030204" pitchFamily="34" charset="0"/>
              <a:ea typeface="Calibri" panose="020F0502020204030204" pitchFamily="34" charset="0"/>
              <a:cs typeface="SimSun" panose="02010600030101010101" pitchFamily="2" charset="-122"/>
            </a:endParaRPr>
          </a:p>
          <a:p>
            <a:pPr algn="just">
              <a:spcAft>
                <a:spcPts val="800"/>
              </a:spcAft>
            </a:pP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        if </a:t>
            </a:r>
            <a:r>
              <a:rPr lang="en-US" sz="1100" b="1" dirty="0" err="1">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user_input.lower</a:t>
            </a: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 in ['exit', 'quit', 'bye']:</a:t>
            </a:r>
            <a:endParaRPr lang="en-IN" sz="1100" dirty="0">
              <a:effectLst/>
              <a:highlight>
                <a:srgbClr val="FFFFFF"/>
              </a:highlight>
              <a:latin typeface="Calibri" panose="020F0502020204030204" pitchFamily="34" charset="0"/>
              <a:ea typeface="Calibri" panose="020F0502020204030204" pitchFamily="34" charset="0"/>
              <a:cs typeface="SimSun" panose="02010600030101010101" pitchFamily="2" charset="-122"/>
            </a:endParaRPr>
          </a:p>
          <a:p>
            <a:pPr algn="just">
              <a:spcAft>
                <a:spcPts val="800"/>
              </a:spcAft>
            </a:pP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            print("AI Chatbot: Goodbye!")</a:t>
            </a:r>
            <a:endParaRPr lang="en-IN" sz="1100" dirty="0">
              <a:effectLst/>
              <a:highlight>
                <a:srgbClr val="FFFFFF"/>
              </a:highlight>
              <a:latin typeface="Calibri" panose="020F0502020204030204" pitchFamily="34" charset="0"/>
              <a:ea typeface="Calibri" panose="020F0502020204030204" pitchFamily="34" charset="0"/>
              <a:cs typeface="SimSun" panose="02010600030101010101" pitchFamily="2" charset="-122"/>
            </a:endParaRPr>
          </a:p>
          <a:p>
            <a:pPr algn="just">
              <a:spcAft>
                <a:spcPts val="800"/>
              </a:spcAft>
            </a:pP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            break</a:t>
            </a:r>
            <a:endParaRPr lang="en-IN" sz="1100" dirty="0">
              <a:effectLst/>
              <a:highlight>
                <a:srgbClr val="FFFFFF"/>
              </a:highlight>
              <a:latin typeface="Calibri" panose="020F0502020204030204" pitchFamily="34" charset="0"/>
              <a:ea typeface="Calibri" panose="020F0502020204030204" pitchFamily="34" charset="0"/>
              <a:cs typeface="SimSun" panose="02010600030101010101" pitchFamily="2" charset="-122"/>
            </a:endParaRPr>
          </a:p>
          <a:p>
            <a:pPr algn="just">
              <a:spcAft>
                <a:spcPts val="800"/>
              </a:spcAft>
            </a:pP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        prompt = </a:t>
            </a:r>
            <a:r>
              <a:rPr lang="en-US" sz="1100" b="1" dirty="0" err="1">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f"You</a:t>
            </a: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 {</a:t>
            </a:r>
            <a:r>
              <a:rPr lang="en-US" sz="1100" b="1" dirty="0" err="1">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user_input</a:t>
            </a: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a:t>
            </a:r>
            <a:r>
              <a:rPr lang="en-US" sz="1100" b="1" dirty="0" err="1">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nAI</a:t>
            </a: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 Chatbot:"</a:t>
            </a:r>
            <a:endParaRPr lang="en-IN" sz="1100" dirty="0">
              <a:effectLst/>
              <a:highlight>
                <a:srgbClr val="FFFFFF"/>
              </a:highlight>
              <a:latin typeface="Calibri" panose="020F0502020204030204" pitchFamily="34" charset="0"/>
              <a:ea typeface="Calibri" panose="020F0502020204030204" pitchFamily="34" charset="0"/>
              <a:cs typeface="SimSun" panose="02010600030101010101" pitchFamily="2" charset="-122"/>
            </a:endParaRPr>
          </a:p>
          <a:p>
            <a:pPr algn="just">
              <a:spcAft>
                <a:spcPts val="800"/>
              </a:spcAft>
            </a:pP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        response = </a:t>
            </a:r>
            <a:r>
              <a:rPr lang="en-US" sz="1100" b="1" dirty="0" err="1">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chat_with_gpt</a:t>
            </a: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(prompt)</a:t>
            </a:r>
            <a:endParaRPr lang="en-IN" sz="1100" dirty="0">
              <a:effectLst/>
              <a:highlight>
                <a:srgbClr val="FFFFFF"/>
              </a:highlight>
              <a:latin typeface="Calibri" panose="020F0502020204030204" pitchFamily="34" charset="0"/>
              <a:ea typeface="Calibri" panose="020F0502020204030204" pitchFamily="34" charset="0"/>
              <a:cs typeface="SimSun" panose="02010600030101010101" pitchFamily="2" charset="-122"/>
            </a:endParaRPr>
          </a:p>
          <a:p>
            <a:pPr algn="just">
              <a:spcAft>
                <a:spcPts val="800"/>
              </a:spcAft>
            </a:pP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        print(response)</a:t>
            </a:r>
          </a:p>
          <a:p>
            <a:pPr algn="just">
              <a:spcAft>
                <a:spcPts val="800"/>
              </a:spcAft>
            </a:pP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if __name__ == "__main__":</a:t>
            </a:r>
            <a:endParaRPr lang="en-IN" sz="1100" dirty="0">
              <a:effectLst/>
              <a:highlight>
                <a:srgbClr val="FFFFFF"/>
              </a:highlight>
              <a:latin typeface="Calibri" panose="020F0502020204030204" pitchFamily="34" charset="0"/>
              <a:ea typeface="Calibri" panose="020F0502020204030204" pitchFamily="34" charset="0"/>
              <a:cs typeface="SimSun" panose="02010600030101010101" pitchFamily="2" charset="-122"/>
            </a:endParaRPr>
          </a:p>
          <a:p>
            <a:pPr algn="just">
              <a:spcAft>
                <a:spcPts val="800"/>
              </a:spcAft>
            </a:pP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    main()</a:t>
            </a:r>
            <a:endParaRPr lang="en-IN" sz="1100" dirty="0">
              <a:effectLst/>
              <a:highlight>
                <a:srgbClr val="FFFFFF"/>
              </a:highligh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800"/>
              </a:spcAft>
            </a:pPr>
            <a:r>
              <a:rPr lang="en-US" sz="1800" b="1" dirty="0">
                <a:effectLst/>
                <a:highlight>
                  <a:srgbClr val="FFFFFF"/>
                </a:highlight>
                <a:latin typeface="Arial" panose="020B0604020202020204" pitchFamily="34" charset="0"/>
                <a:ea typeface="Arial" panose="020B0604020202020204" pitchFamily="34" charset="0"/>
                <a:cs typeface="SimSun" panose="02010600030101010101" pitchFamily="2" charset="-122"/>
              </a:rPr>
              <a:t> </a:t>
            </a:r>
            <a:endParaRPr lang="en-IN" sz="1800" dirty="0">
              <a:effectLst/>
              <a:highlight>
                <a:srgbClr val="FFFFFF"/>
              </a:highlight>
              <a:latin typeface="Calibri" panose="020F0502020204030204" pitchFamily="34" charset="0"/>
              <a:ea typeface="Calibri" panose="020F0502020204030204" pitchFamily="34" charset="0"/>
              <a:cs typeface="SimSun" panose="02010600030101010101" pitchFamily="2" charset="-122"/>
            </a:endParaRPr>
          </a:p>
          <a:p>
            <a:pPr algn="just">
              <a:spcAft>
                <a:spcPts val="800"/>
              </a:spcAft>
            </a:pPr>
            <a:endParaRPr sz="1100" dirty="0"/>
          </a:p>
        </p:txBody>
      </p:sp>
      <p:sp>
        <p:nvSpPr>
          <p:cNvPr id="168" name="Google Shape;168;p23"/>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Result</a:t>
            </a:r>
            <a:endParaRPr/>
          </a:p>
        </p:txBody>
      </p:sp>
      <p:sp>
        <p:nvSpPr>
          <p:cNvPr id="175" name="Google Shape;175;p24"/>
          <p:cNvSpPr txBox="1"/>
          <p:nvPr/>
        </p:nvSpPr>
        <p:spPr>
          <a:xfrm>
            <a:off x="587825" y="1047750"/>
            <a:ext cx="7039200" cy="3409500"/>
          </a:xfrm>
          <a:prstGeom prst="rect">
            <a:avLst/>
          </a:prstGeom>
          <a:noFill/>
          <a:ln>
            <a:noFill/>
          </a:ln>
        </p:spPr>
        <p:txBody>
          <a:bodyPr spcFirstLastPara="1" wrap="square" lIns="91425" tIns="91425" rIns="91425" bIns="91425" anchor="t" anchorCtr="0">
            <a:noAutofit/>
          </a:bodyPr>
          <a:lstStyle/>
          <a:p>
            <a:pPr algn="just">
              <a:lnSpc>
                <a:spcPct val="150000"/>
              </a:lnSpc>
              <a:spcAft>
                <a:spcPts val="800"/>
              </a:spcAft>
            </a:pPr>
            <a:r>
              <a:rPr lang="en-US" dirty="0">
                <a:effectLst/>
                <a:latin typeface="Arial" panose="020B0604020202020204" pitchFamily="34" charset="0"/>
                <a:ea typeface="Calibri" panose="020F0502020204030204" pitchFamily="34" charset="0"/>
                <a:cs typeface="SimSun" panose="02010600030101010101" pitchFamily="2" charset="-122"/>
              </a:rPr>
              <a:t>Welcome to the Chatbot!</a:t>
            </a:r>
            <a:endParaRPr lang="en-IN"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800"/>
              </a:spcAft>
            </a:pPr>
            <a:r>
              <a:rPr lang="en-US" dirty="0">
                <a:effectLst/>
                <a:latin typeface="Arial" panose="020B0604020202020204" pitchFamily="34" charset="0"/>
                <a:ea typeface="Calibri" panose="020F0502020204030204" pitchFamily="34" charset="0"/>
                <a:cs typeface="SimSun" panose="02010600030101010101" pitchFamily="2" charset="-122"/>
              </a:rPr>
              <a:t>You can start chatting. Type 'exit' to quit.</a:t>
            </a:r>
            <a:endParaRPr lang="en-IN"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800"/>
              </a:spcAft>
            </a:pPr>
            <a:r>
              <a:rPr lang="en-US" b="1" dirty="0">
                <a:effectLst/>
                <a:latin typeface="Arial" panose="020B0604020202020204" pitchFamily="34" charset="0"/>
                <a:ea typeface="Calibri" panose="020F0502020204030204" pitchFamily="34" charset="0"/>
                <a:cs typeface="SimSun" panose="02010600030101010101" pitchFamily="2" charset="-122"/>
              </a:rPr>
              <a:t>You: </a:t>
            </a:r>
            <a:r>
              <a:rPr lang="en-US" dirty="0">
                <a:effectLst/>
                <a:latin typeface="Arial" panose="020B0604020202020204" pitchFamily="34" charset="0"/>
                <a:ea typeface="Calibri" panose="020F0502020204030204" pitchFamily="34" charset="0"/>
                <a:cs typeface="SimSun" panose="02010600030101010101" pitchFamily="2" charset="-122"/>
              </a:rPr>
              <a:t>Hi there!</a:t>
            </a:r>
            <a:endParaRPr lang="en-IN"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800"/>
              </a:spcAft>
            </a:pPr>
            <a:r>
              <a:rPr lang="en-US" b="1" dirty="0">
                <a:effectLst/>
                <a:latin typeface="Arial" panose="020B0604020202020204" pitchFamily="34" charset="0"/>
                <a:ea typeface="Calibri" panose="020F0502020204030204" pitchFamily="34" charset="0"/>
                <a:cs typeface="SimSun" panose="02010600030101010101" pitchFamily="2" charset="-122"/>
              </a:rPr>
              <a:t>Chatbot: </a:t>
            </a:r>
            <a:r>
              <a:rPr lang="en-US" dirty="0">
                <a:effectLst/>
                <a:latin typeface="Arial" panose="020B0604020202020204" pitchFamily="34" charset="0"/>
                <a:ea typeface="Calibri" panose="020F0502020204030204" pitchFamily="34" charset="0"/>
                <a:cs typeface="SimSun" panose="02010600030101010101" pitchFamily="2" charset="-122"/>
              </a:rPr>
              <a:t>Hello! How can I assist you today?</a:t>
            </a:r>
            <a:endParaRPr lang="en-IN"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800"/>
              </a:spcAft>
            </a:pPr>
            <a:r>
              <a:rPr lang="en-US" b="1" dirty="0">
                <a:effectLst/>
                <a:latin typeface="Arial" panose="020B0604020202020204" pitchFamily="34" charset="0"/>
                <a:ea typeface="Calibri" panose="020F0502020204030204" pitchFamily="34" charset="0"/>
                <a:cs typeface="SimSun" panose="02010600030101010101" pitchFamily="2" charset="-122"/>
              </a:rPr>
              <a:t>You: </a:t>
            </a:r>
            <a:r>
              <a:rPr lang="en-US" dirty="0">
                <a:effectLst/>
                <a:latin typeface="Arial" panose="020B0604020202020204" pitchFamily="34" charset="0"/>
                <a:ea typeface="Calibri" panose="020F0502020204030204" pitchFamily="34" charset="0"/>
                <a:cs typeface="SimSun" panose="02010600030101010101" pitchFamily="2" charset="-122"/>
              </a:rPr>
              <a:t>What is the capital of France?</a:t>
            </a:r>
            <a:endParaRPr lang="en-IN"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800"/>
              </a:spcAft>
            </a:pPr>
            <a:r>
              <a:rPr lang="en-US" b="1" dirty="0">
                <a:effectLst/>
                <a:latin typeface="Arial" panose="020B0604020202020204" pitchFamily="34" charset="0"/>
                <a:ea typeface="Calibri" panose="020F0502020204030204" pitchFamily="34" charset="0"/>
                <a:cs typeface="SimSun" panose="02010600030101010101" pitchFamily="2" charset="-122"/>
              </a:rPr>
              <a:t>Chatbot: </a:t>
            </a:r>
            <a:r>
              <a:rPr lang="en-US" dirty="0">
                <a:effectLst/>
                <a:latin typeface="Arial" panose="020B0604020202020204" pitchFamily="34" charset="0"/>
                <a:ea typeface="Calibri" panose="020F0502020204030204" pitchFamily="34" charset="0"/>
                <a:cs typeface="SimSun" panose="02010600030101010101" pitchFamily="2" charset="-122"/>
              </a:rPr>
              <a:t>The capital of France is Paris.</a:t>
            </a:r>
            <a:endParaRPr lang="en-IN"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800"/>
              </a:spcAft>
            </a:pPr>
            <a:r>
              <a:rPr lang="en-US" b="1" dirty="0">
                <a:effectLst/>
                <a:latin typeface="Arial" panose="020B0604020202020204" pitchFamily="34" charset="0"/>
                <a:ea typeface="Calibri" panose="020F0502020204030204" pitchFamily="34" charset="0"/>
                <a:cs typeface="SimSun" panose="02010600030101010101" pitchFamily="2" charset="-122"/>
              </a:rPr>
              <a:t>You: </a:t>
            </a:r>
            <a:r>
              <a:rPr lang="en-US" dirty="0">
                <a:effectLst/>
                <a:latin typeface="Arial" panose="020B0604020202020204" pitchFamily="34" charset="0"/>
                <a:ea typeface="Calibri" panose="020F0502020204030204" pitchFamily="34" charset="0"/>
                <a:cs typeface="SimSun" panose="02010600030101010101" pitchFamily="2" charset="-122"/>
              </a:rPr>
              <a:t>exit</a:t>
            </a:r>
            <a:endParaRPr lang="en-IN" dirty="0">
              <a:effectLst/>
              <a:latin typeface="Calibri" panose="020F0502020204030204" pitchFamily="34" charset="0"/>
              <a:ea typeface="Calibri" panose="020F0502020204030204" pitchFamily="34" charset="0"/>
              <a:cs typeface="SimSun" panose="02010600030101010101" pitchFamily="2" charset="-122"/>
            </a:endParaRPr>
          </a:p>
          <a:p>
            <a:pPr algn="just">
              <a:lnSpc>
                <a:spcPct val="150000"/>
              </a:lnSpc>
              <a:spcAft>
                <a:spcPts val="800"/>
              </a:spcAft>
            </a:pPr>
            <a:r>
              <a:rPr lang="en-US" b="1" dirty="0">
                <a:effectLst/>
                <a:latin typeface="Arial" panose="020B0604020202020204" pitchFamily="34" charset="0"/>
                <a:ea typeface="Calibri" panose="020F0502020204030204" pitchFamily="34" charset="0"/>
                <a:cs typeface="SimSun" panose="02010600030101010101" pitchFamily="2" charset="-122"/>
              </a:rPr>
              <a:t>Chatbot: </a:t>
            </a:r>
            <a:r>
              <a:rPr lang="en-US" dirty="0">
                <a:effectLst/>
                <a:latin typeface="Arial" panose="020B0604020202020204" pitchFamily="34" charset="0"/>
                <a:ea typeface="Calibri" panose="020F0502020204030204" pitchFamily="34" charset="0"/>
                <a:cs typeface="SimSun" panose="02010600030101010101" pitchFamily="2" charset="-122"/>
              </a:rPr>
              <a:t>Goodbye!</a:t>
            </a:r>
            <a:endParaRPr lang="en-IN" dirty="0">
              <a:effectLst/>
              <a:latin typeface="Calibri" panose="020F0502020204030204" pitchFamily="34" charset="0"/>
              <a:ea typeface="Calibri" panose="020F0502020204030204" pitchFamily="34" charset="0"/>
              <a:cs typeface="SimSun" panose="02010600030101010101" pitchFamily="2" charset="-122"/>
            </a:endParaRPr>
          </a:p>
        </p:txBody>
      </p:sp>
      <p:sp>
        <p:nvSpPr>
          <p:cNvPr id="176" name="Google Shape;176;p24"/>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Future Scope</a:t>
            </a:r>
            <a:endParaRPr/>
          </a:p>
        </p:txBody>
      </p:sp>
      <p:sp>
        <p:nvSpPr>
          <p:cNvPr id="185" name="Google Shape;185;p25"/>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
        <p:nvSpPr>
          <p:cNvPr id="3" name="TextBox 2">
            <a:extLst>
              <a:ext uri="{FF2B5EF4-FFF2-40B4-BE49-F238E27FC236}">
                <a16:creationId xmlns:a16="http://schemas.microsoft.com/office/drawing/2014/main" id="{C034119C-84C4-8A6F-1CC2-22CB2B312FF9}"/>
              </a:ext>
            </a:extLst>
          </p:cNvPr>
          <p:cNvSpPr txBox="1"/>
          <p:nvPr/>
        </p:nvSpPr>
        <p:spPr>
          <a:xfrm>
            <a:off x="342900" y="1068017"/>
            <a:ext cx="7597140" cy="3139321"/>
          </a:xfrm>
          <a:prstGeom prst="rect">
            <a:avLst/>
          </a:prstGeom>
          <a:noFill/>
        </p:spPr>
        <p:txBody>
          <a:bodyPr wrap="square" rtlCol="0">
            <a:spAutoFit/>
          </a:bodyPr>
          <a:lstStyle/>
          <a:p>
            <a:r>
              <a:rPr lang="en-US" sz="1800">
                <a:effectLst/>
                <a:latin typeface="Calibri" panose="020F0502020204030204" pitchFamily="34" charset="0"/>
                <a:ea typeface="Calibri" panose="020F0502020204030204" pitchFamily="34" charset="0"/>
                <a:cs typeface="SimSun" panose="02010600030101010101" pitchFamily="2" charset="-122"/>
              </a:rPr>
              <a:t>Looking to the future, there are many exciting ways we can improve our AI chatbot to make it even more helpful and user-friendly. For starters, we want to make sure it can understand people even better by picking up on things like how they're feeling or if they're being sarcastic. This will help it give more accurate and relevant responses. Plus, we can connect it with other systems and databases so it can do things like check the latest news or make reservations for you. Making it understand different languages and accents will also be a big goal so more people can use it easily. We're also thinking about adding features like voice recognition so you can just talk to it instead of typing. And it'd be neat if it could remember your preferences and past conversations to personalize your experience.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6"/>
          <p:cNvSpPr txBox="1"/>
          <p:nvPr/>
        </p:nvSpPr>
        <p:spPr>
          <a:xfrm>
            <a:off x="123209" y="573002"/>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dirty="0">
                <a:solidFill>
                  <a:srgbClr val="213163"/>
                </a:solidFill>
                <a:latin typeface="Arial"/>
                <a:ea typeface="Arial"/>
                <a:cs typeface="Arial"/>
                <a:sym typeface="Arial"/>
              </a:rPr>
              <a:t>Conclusion</a:t>
            </a:r>
            <a:endParaRPr sz="1600" b="0" i="0" u="none" strike="noStrike" cap="none" dirty="0">
              <a:solidFill>
                <a:srgbClr val="213163"/>
              </a:solidFill>
              <a:latin typeface="Arial"/>
              <a:ea typeface="Arial"/>
              <a:cs typeface="Arial"/>
              <a:sym typeface="Arial"/>
            </a:endParaRPr>
          </a:p>
        </p:txBody>
      </p:sp>
      <p:sp>
        <p:nvSpPr>
          <p:cNvPr id="192" name="Google Shape;192;p26"/>
          <p:cNvSpPr txBox="1"/>
          <p:nvPr/>
        </p:nvSpPr>
        <p:spPr>
          <a:xfrm>
            <a:off x="185736" y="1061211"/>
            <a:ext cx="8615363" cy="2862292"/>
          </a:xfrm>
          <a:prstGeom prst="rect">
            <a:avLst/>
          </a:prstGeom>
          <a:noFill/>
          <a:ln>
            <a:noFill/>
          </a:ln>
        </p:spPr>
        <p:txBody>
          <a:bodyPr spcFirstLastPara="1" wrap="square" lIns="91425" tIns="91425" rIns="91425" bIns="91425" anchor="t" anchorCtr="0">
            <a:spAutoFit/>
          </a:bodyPr>
          <a:lstStyle/>
          <a:p>
            <a:pPr marL="457200"/>
            <a:r>
              <a:rPr lang="en-US" sz="1800" dirty="0">
                <a:effectLst/>
                <a:latin typeface="Calibri" panose="020F0502020204030204" pitchFamily="34" charset="0"/>
                <a:ea typeface="Calibri" panose="020F0502020204030204" pitchFamily="34" charset="0"/>
                <a:cs typeface="SimSun" panose="02010600030101010101" pitchFamily="2" charset="-122"/>
              </a:rPr>
              <a:t>In conclusion, the development of an AI chatbot using the OpenAI API represents a significant advancement in the field of conversational AI. Throughout this project, we have explored the capabilities of the OpenAI API, leveraged state-of-the-art AI models such as ChatGPT, and implemented a robust architecture to create an intelligent conversational agent. The AI chatbot demonstrates proficiency in understanding user queries, generating contextually relevant responses, and maintaining coherent dialogue flow. By harnessing natural language processing techniques and advanced machine learning algorithms, the chatbot delivers a seamless and engaging user experience across various domains and use cases.</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457200" marR="0" lvl="0" indent="0" algn="l" rtl="0">
              <a:lnSpc>
                <a:spcPct val="100000"/>
              </a:lnSpc>
              <a:spcBef>
                <a:spcPts val="0"/>
              </a:spcBef>
              <a:spcAft>
                <a:spcPts val="0"/>
              </a:spcAft>
              <a:buNone/>
            </a:pPr>
            <a:endParaRPr sz="1200" dirty="0"/>
          </a:p>
        </p:txBody>
      </p:sp>
      <p:sp>
        <p:nvSpPr>
          <p:cNvPr id="194" name="Google Shape;194;p26"/>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dirty="0">
                <a:solidFill>
                  <a:srgbClr val="F2F2F2"/>
                </a:solidFill>
              </a:rPr>
              <a:t>AI CHATBOT USING CHATGPT - OPEN AI API</a:t>
            </a:r>
            <a:endParaRPr sz="2000" b="1" i="0" u="none" strike="noStrike" cap="none" dirty="0">
              <a:solidFill>
                <a:srgbClr val="F2F2F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Google Shape;200;p27"/>
          <p:cNvSpPr txBox="1"/>
          <p:nvPr/>
        </p:nvSpPr>
        <p:spPr>
          <a:xfrm>
            <a:off x="294955" y="681086"/>
            <a:ext cx="4437065" cy="495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Reference</a:t>
            </a:r>
            <a:endParaRPr/>
          </a:p>
        </p:txBody>
      </p:sp>
      <p:sp>
        <p:nvSpPr>
          <p:cNvPr id="201" name="Google Shape;201;p27"/>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
        <p:nvSpPr>
          <p:cNvPr id="2" name="TextBox 1">
            <a:extLst>
              <a:ext uri="{FF2B5EF4-FFF2-40B4-BE49-F238E27FC236}">
                <a16:creationId xmlns:a16="http://schemas.microsoft.com/office/drawing/2014/main" id="{1348E68E-6460-16AB-3123-99220A99E6C4}"/>
              </a:ext>
            </a:extLst>
          </p:cNvPr>
          <p:cNvSpPr txBox="1"/>
          <p:nvPr/>
        </p:nvSpPr>
        <p:spPr>
          <a:xfrm>
            <a:off x="365760" y="1244498"/>
            <a:ext cx="8168640" cy="2031325"/>
          </a:xfrm>
          <a:prstGeom prst="rect">
            <a:avLst/>
          </a:prstGeom>
          <a:noFill/>
        </p:spPr>
        <p:txBody>
          <a:bodyPr wrap="square" rtlCol="0">
            <a:spAutoFit/>
          </a:bodyPr>
          <a:lstStyle/>
          <a:p>
            <a:pPr marL="285750" indent="-285750">
              <a:buFont typeface="Arial" panose="020B0604020202020204" pitchFamily="34" charset="0"/>
              <a:buChar char="•"/>
            </a:pPr>
            <a:r>
              <a:rPr lang="en-IN" dirty="0"/>
              <a:t>P. Kumar, M. Sharma, S. Rawat and T. Choudhury, "Designing and Developing a Chatbot Using Machine Learning," 2018 International Conference on System </a:t>
            </a:r>
            <a:r>
              <a:rPr lang="en-IN" dirty="0" err="1"/>
              <a:t>Modeling</a:t>
            </a:r>
            <a:r>
              <a:rPr lang="en-IN" dirty="0"/>
              <a:t> &amp; Advancement in Research Trends (SMART), Moradabad, India, 2018, pp. 87-91, </a:t>
            </a:r>
            <a:r>
              <a:rPr lang="en-IN" dirty="0" err="1"/>
              <a:t>doi</a:t>
            </a:r>
            <a:r>
              <a:rPr lang="en-IN" dirty="0"/>
              <a:t>: 10.1109/SYSMART.2018.8746972. keywords: {Artificial neural </a:t>
            </a:r>
            <a:r>
              <a:rPr lang="en-IN" dirty="0" err="1"/>
              <a:t>networks;Cats;Deep</a:t>
            </a:r>
            <a:r>
              <a:rPr lang="en-IN" dirty="0"/>
              <a:t> </a:t>
            </a:r>
            <a:r>
              <a:rPr lang="en-IN" dirty="0" err="1"/>
              <a:t>learning;Computational</a:t>
            </a:r>
            <a:r>
              <a:rPr lang="en-IN" dirty="0"/>
              <a:t> </a:t>
            </a:r>
            <a:r>
              <a:rPr lang="en-IN" dirty="0" err="1"/>
              <a:t>modeling;Mathematical</a:t>
            </a:r>
            <a:r>
              <a:rPr lang="en-IN" dirty="0"/>
              <a:t> </a:t>
            </a:r>
            <a:r>
              <a:rPr lang="en-IN" dirty="0" err="1"/>
              <a:t>model;Market</a:t>
            </a:r>
            <a:r>
              <a:rPr lang="en-IN" dirty="0"/>
              <a:t> </a:t>
            </a:r>
            <a:r>
              <a:rPr lang="en-IN" dirty="0" err="1"/>
              <a:t>research;Deep</a:t>
            </a:r>
            <a:r>
              <a:rPr lang="en-IN" dirty="0"/>
              <a:t> </a:t>
            </a:r>
            <a:r>
              <a:rPr lang="en-IN" dirty="0" err="1"/>
              <a:t>Learning;Chabot;Machine</a:t>
            </a:r>
            <a:r>
              <a:rPr lang="en-IN" dirty="0"/>
              <a:t> learning}</a:t>
            </a:r>
          </a:p>
          <a:p>
            <a:endParaRPr lang="en-IN" dirty="0"/>
          </a:p>
          <a:p>
            <a:pPr marL="285750" indent="-285750">
              <a:buFont typeface="Arial" panose="020B0604020202020204" pitchFamily="34" charset="0"/>
              <a:buChar char="•"/>
            </a:pPr>
            <a:r>
              <a:rPr lang="en-IN" dirty="0" err="1"/>
              <a:t>Shingte</a:t>
            </a:r>
            <a:r>
              <a:rPr lang="en-IN" dirty="0"/>
              <a:t>, </a:t>
            </a:r>
            <a:r>
              <a:rPr lang="en-IN" dirty="0" err="1"/>
              <a:t>Kshitija</a:t>
            </a:r>
            <a:r>
              <a:rPr lang="en-IN" dirty="0"/>
              <a:t> and Chaudhari, Anuja and Patil, Aditee and Chaudhari, </a:t>
            </a:r>
            <a:r>
              <a:rPr lang="en-IN" dirty="0" err="1"/>
              <a:t>Anushree</a:t>
            </a:r>
            <a:r>
              <a:rPr lang="en-IN" dirty="0"/>
              <a:t> and Desai, </a:t>
            </a:r>
            <a:r>
              <a:rPr lang="en-IN" dirty="0" err="1"/>
              <a:t>Sharmishta</a:t>
            </a:r>
            <a:r>
              <a:rPr lang="en-IN" dirty="0"/>
              <a:t>, Chatbot Development for Educational Institute (June 6, 2021)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600"/>
              </a:spcBef>
              <a:spcAft>
                <a:spcPts val="0"/>
              </a:spcAft>
              <a:buNone/>
            </a:pPr>
            <a:r>
              <a:rPr lang="en-US" sz="3000" b="1" i="0" u="none" strike="noStrike" cap="none">
                <a:solidFill>
                  <a:srgbClr val="000000"/>
                </a:solidFill>
                <a:latin typeface="Arial"/>
                <a:ea typeface="Arial"/>
                <a:cs typeface="Arial"/>
                <a:sym typeface="Arial"/>
              </a:rPr>
              <a:t>Thank you!</a:t>
            </a:r>
            <a:endParaRPr/>
          </a:p>
        </p:txBody>
      </p:sp>
      <p:sp>
        <p:nvSpPr>
          <p:cNvPr id="208" name="Google Shape;208;p28"/>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Course Outline</a:t>
            </a:r>
            <a:endParaRPr/>
          </a:p>
        </p:txBody>
      </p:sp>
      <p:sp>
        <p:nvSpPr>
          <p:cNvPr id="84" name="Google Shape;84;p15"/>
          <p:cNvSpPr txBox="1">
            <a:spLocks noGrp="1"/>
          </p:cNvSpPr>
          <p:nvPr>
            <p:ph type="body" idx="1"/>
          </p:nvPr>
        </p:nvSpPr>
        <p:spPr>
          <a:xfrm>
            <a:off x="126468" y="1054419"/>
            <a:ext cx="4594500" cy="2626800"/>
          </a:xfrm>
          <a:prstGeom prst="rect">
            <a:avLst/>
          </a:prstGeom>
          <a:noFill/>
          <a:ln>
            <a:noFill/>
          </a:ln>
        </p:spPr>
        <p:txBody>
          <a:bodyPr spcFirstLastPara="1" wrap="square" lIns="91425" tIns="91425" rIns="91425" bIns="91425" anchor="t" anchorCtr="0">
            <a:spAutoFit/>
          </a:bodyPr>
          <a:lstStyle/>
          <a:p>
            <a:pPr marL="173736" marR="0" lvl="0" indent="-173736" algn="l" rtl="0">
              <a:lnSpc>
                <a:spcPct val="100000"/>
              </a:lnSpc>
              <a:spcBef>
                <a:spcPts val="0"/>
              </a:spcBef>
              <a:spcAft>
                <a:spcPts val="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Abstract</a:t>
            </a:r>
            <a:endParaRPr/>
          </a:p>
          <a:p>
            <a:pPr marL="173736" marR="0" lvl="0" indent="-173736" algn="l" rtl="0">
              <a:lnSpc>
                <a:spcPct val="100000"/>
              </a:lnSpc>
              <a:spcBef>
                <a:spcPts val="800"/>
              </a:spcBef>
              <a:spcAft>
                <a:spcPts val="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Problem Statement</a:t>
            </a:r>
            <a:endParaRPr/>
          </a:p>
          <a:p>
            <a:pPr marL="173736" marR="0" lvl="0" indent="-173736" algn="l" rtl="0">
              <a:lnSpc>
                <a:spcPct val="100000"/>
              </a:lnSpc>
              <a:spcBef>
                <a:spcPts val="800"/>
              </a:spcBef>
              <a:spcAft>
                <a:spcPts val="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Aims, Objective &amp; Proposed System/Solution </a:t>
            </a:r>
            <a:endParaRPr/>
          </a:p>
          <a:p>
            <a:pPr marL="173736" marR="0" lvl="0" indent="-173736" algn="l" rtl="0">
              <a:lnSpc>
                <a:spcPct val="100000"/>
              </a:lnSpc>
              <a:spcBef>
                <a:spcPts val="800"/>
              </a:spcBef>
              <a:spcAft>
                <a:spcPts val="0"/>
              </a:spcAft>
              <a:buClr>
                <a:srgbClr val="213163"/>
              </a:buClr>
              <a:buSzPts val="1400"/>
              <a:buFont typeface="Arial"/>
              <a:buChar char="•"/>
            </a:pPr>
            <a:r>
              <a:rPr lang="en-US"/>
              <a:t>Project architecture</a:t>
            </a:r>
            <a:endParaRPr/>
          </a:p>
          <a:p>
            <a:pPr marL="173736" marR="0" lvl="0" indent="-173736" algn="l" rtl="0">
              <a:lnSpc>
                <a:spcPct val="100000"/>
              </a:lnSpc>
              <a:spcBef>
                <a:spcPts val="800"/>
              </a:spcBef>
              <a:spcAft>
                <a:spcPts val="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 Algorithm</a:t>
            </a:r>
            <a:endParaRPr/>
          </a:p>
          <a:p>
            <a:pPr marL="173736" marR="0" lvl="0" indent="-173736" algn="l" rtl="0">
              <a:lnSpc>
                <a:spcPct val="100000"/>
              </a:lnSpc>
              <a:spcBef>
                <a:spcPts val="800"/>
              </a:spcBef>
              <a:spcAft>
                <a:spcPts val="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Future Scope</a:t>
            </a:r>
            <a:endParaRPr/>
          </a:p>
          <a:p>
            <a:pPr marL="173736" marR="0" lvl="0" indent="-173736" algn="l" rtl="0">
              <a:lnSpc>
                <a:spcPct val="100000"/>
              </a:lnSpc>
              <a:spcBef>
                <a:spcPts val="800"/>
              </a:spcBef>
              <a:spcAft>
                <a:spcPts val="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Conclusion</a:t>
            </a:r>
            <a:endParaRPr/>
          </a:p>
          <a:p>
            <a:pPr marL="173736" marR="0" lvl="0" indent="-173736" algn="l" rtl="0">
              <a:lnSpc>
                <a:spcPct val="100000"/>
              </a:lnSpc>
              <a:spcBef>
                <a:spcPts val="800"/>
              </a:spcBef>
              <a:spcAft>
                <a:spcPts val="800"/>
              </a:spcAft>
              <a:buClr>
                <a:srgbClr val="213163"/>
              </a:buClr>
              <a:buSzPts val="1400"/>
              <a:buFont typeface="Arial"/>
              <a:buChar char="•"/>
            </a:pPr>
            <a:r>
              <a:rPr lang="en-US" sz="1400" b="0" i="0" u="none" strike="noStrike" cap="none">
                <a:solidFill>
                  <a:srgbClr val="000000"/>
                </a:solidFill>
                <a:latin typeface="Arial"/>
                <a:ea typeface="Arial"/>
                <a:cs typeface="Arial"/>
                <a:sym typeface="Arial"/>
              </a:rPr>
              <a:t>Reference</a:t>
            </a:r>
            <a:endParaRPr/>
          </a:p>
        </p:txBody>
      </p:sp>
      <p:pic>
        <p:nvPicPr>
          <p:cNvPr id="85" name="Google Shape;85;p15"/>
          <p:cNvPicPr preferRelativeResize="0"/>
          <p:nvPr/>
        </p:nvPicPr>
        <p:blipFill rotWithShape="1">
          <a:blip r:embed="rId3">
            <a:alphaModFix/>
          </a:blip>
          <a:srcRect/>
          <a:stretch/>
        </p:blipFill>
        <p:spPr>
          <a:xfrm>
            <a:off x="5413790" y="1047750"/>
            <a:ext cx="3194940" cy="3194940"/>
          </a:xfrm>
          <a:prstGeom prst="rect">
            <a:avLst/>
          </a:prstGeom>
          <a:noFill/>
          <a:ln>
            <a:noFill/>
          </a:ln>
          <a:effectLst>
            <a:outerShdw blurRad="50800" dist="38100" dir="5400000" algn="t" rotWithShape="0">
              <a:srgbClr val="000000">
                <a:alpha val="40000"/>
              </a:srgbClr>
            </a:outerShdw>
          </a:effectLst>
        </p:spPr>
      </p:pic>
      <p:sp>
        <p:nvSpPr>
          <p:cNvPr id="86" name="Google Shape;86;p15"/>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body" idx="1"/>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p:txBody>
      </p:sp>
      <p:sp>
        <p:nvSpPr>
          <p:cNvPr id="92" name="Google Shape;92;p16"/>
          <p:cNvSpPr txBox="1"/>
          <p:nvPr/>
        </p:nvSpPr>
        <p:spPr>
          <a:xfrm>
            <a:off x="134935" y="1059838"/>
            <a:ext cx="4437000" cy="378561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600" dirty="0">
                <a:solidFill>
                  <a:srgbClr val="111111"/>
                </a:solidFill>
                <a:latin typeface="Calibri" panose="020F0502020204030204" pitchFamily="34" charset="0"/>
                <a:ea typeface="Roboto" panose="02000000000000000000" pitchFamily="2" charset="0"/>
              </a:rPr>
              <a:t>A</a:t>
            </a:r>
            <a:r>
              <a:rPr lang="en-US" sz="1600" dirty="0">
                <a:solidFill>
                  <a:srgbClr val="111111"/>
                </a:solidFill>
                <a:effectLst/>
                <a:latin typeface="Calibri" panose="020F0502020204030204" pitchFamily="34" charset="0"/>
                <a:ea typeface="Roboto" panose="02000000000000000000" pitchFamily="2" charset="0"/>
              </a:rPr>
              <a:t>rtificial intelligence (AI) technologies are revolutionizing various aspects of human life. </a:t>
            </a:r>
            <a:r>
              <a:rPr lang="en-US" sz="1600" dirty="0">
                <a:effectLst/>
                <a:latin typeface="Calibri" panose="020F0502020204030204" pitchFamily="34" charset="0"/>
                <a:ea typeface="Calibri" panose="020F0502020204030204" pitchFamily="34" charset="0"/>
              </a:rPr>
              <a:t>This project report delves into the development of an AI chatbot using the OpenAI API, focusing on leveraging the ChatGPT model to facilitate engaging and informative conversations. The objective of the project was to create an intelligent conversational agent capable of understanding user queries and providing relevant responses in real-time. The development process began with an overview of the OpenAI API and its significance in advancing conversational AI technologies. By obtaining access to the API and configuring the necessary parameters, we established the foundation for implementing our chatbot solution.</a:t>
            </a:r>
            <a:endParaRPr sz="1050" dirty="0"/>
          </a:p>
        </p:txBody>
      </p:sp>
      <p:sp>
        <p:nvSpPr>
          <p:cNvPr id="93" name="Google Shape;93;p16"/>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Abstract</a:t>
            </a:r>
            <a:endParaRPr/>
          </a:p>
        </p:txBody>
      </p:sp>
      <p:grpSp>
        <p:nvGrpSpPr>
          <p:cNvPr id="94" name="Google Shape;94;p16"/>
          <p:cNvGrpSpPr/>
          <p:nvPr/>
        </p:nvGrpSpPr>
        <p:grpSpPr>
          <a:xfrm>
            <a:off x="4879857" y="950917"/>
            <a:ext cx="3986766" cy="3986766"/>
            <a:chOff x="5001834" y="864388"/>
            <a:chExt cx="3986766" cy="3986766"/>
          </a:xfrm>
        </p:grpSpPr>
        <p:pic>
          <p:nvPicPr>
            <p:cNvPr id="95" name="Google Shape;95;p16" descr="A screenshot of a device&#10;&#10;Description automatically generated"/>
            <p:cNvPicPr preferRelativeResize="0"/>
            <p:nvPr/>
          </p:nvPicPr>
          <p:blipFill rotWithShape="1">
            <a:blip r:embed="rId3">
              <a:alphaModFix/>
            </a:blip>
            <a:srcRect/>
            <a:stretch/>
          </p:blipFill>
          <p:spPr>
            <a:xfrm>
              <a:off x="5001834" y="864388"/>
              <a:ext cx="3986766" cy="3986766"/>
            </a:xfrm>
            <a:prstGeom prst="rect">
              <a:avLst/>
            </a:prstGeom>
            <a:noFill/>
            <a:ln>
              <a:noFill/>
            </a:ln>
          </p:spPr>
        </p:pic>
        <p:pic>
          <p:nvPicPr>
            <p:cNvPr id="96" name="Google Shape;96;p16" descr="Businessman fist on chin"/>
            <p:cNvPicPr preferRelativeResize="0"/>
            <p:nvPr/>
          </p:nvPicPr>
          <p:blipFill rotWithShape="1">
            <a:blip r:embed="rId4">
              <a:alphaModFix/>
            </a:blip>
            <a:srcRect b="62888"/>
            <a:stretch/>
          </p:blipFill>
          <p:spPr>
            <a:xfrm flipH="1">
              <a:off x="6478945" y="2680677"/>
              <a:ext cx="1647824" cy="2016369"/>
            </a:xfrm>
            <a:prstGeom prst="rect">
              <a:avLst/>
            </a:prstGeom>
            <a:noFill/>
            <a:ln>
              <a:noFill/>
            </a:ln>
          </p:spPr>
        </p:pic>
      </p:grpSp>
      <p:sp>
        <p:nvSpPr>
          <p:cNvPr id="97" name="Google Shape;97;p16"/>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body" idx="1"/>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p:txBody>
      </p:sp>
      <p:sp>
        <p:nvSpPr>
          <p:cNvPr id="103" name="Google Shape;103;p17"/>
          <p:cNvSpPr txBox="1"/>
          <p:nvPr/>
        </p:nvSpPr>
        <p:spPr>
          <a:xfrm>
            <a:off x="134935" y="1059838"/>
            <a:ext cx="4437000" cy="3775352"/>
          </a:xfrm>
          <a:prstGeom prst="rect">
            <a:avLst/>
          </a:prstGeom>
          <a:noFill/>
          <a:ln>
            <a:noFill/>
          </a:ln>
        </p:spPr>
        <p:txBody>
          <a:bodyPr spcFirstLastPara="1" wrap="square" lIns="91425" tIns="45700" rIns="91425" bIns="45700" anchor="t" anchorCtr="0">
            <a:spAutoFit/>
          </a:bodyPr>
          <a:lstStyle/>
          <a:p>
            <a:pPr algn="just">
              <a:spcAft>
                <a:spcPts val="800"/>
              </a:spcAft>
            </a:pPr>
            <a:r>
              <a:rPr lang="en-US" sz="1800" dirty="0">
                <a:effectLst/>
                <a:latin typeface="Calibri" panose="020F0502020204030204" pitchFamily="34" charset="0"/>
                <a:ea typeface="Calibri" panose="020F0502020204030204" pitchFamily="34" charset="0"/>
                <a:cs typeface="SimSun" panose="02010600030101010101" pitchFamily="2" charset="-122"/>
              </a:rPr>
              <a:t>This project seeks to address the aforementioned challenges by designing and implementing an AI chatbot using the OpenAI API and ChatGPT model. The objective is to create a chatbot proficient in understanding user queries, generating contextually relevant responses, and maintaining a coherent dialogue flow. Moreover, the chatbot must adhere to ethical standards, ensuring fairness, privacy, and responsible AI deployment.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marL="0" marR="0" lvl="0" indent="0" algn="l" rtl="0">
              <a:spcBef>
                <a:spcPts val="800"/>
              </a:spcBef>
              <a:spcAft>
                <a:spcPts val="0"/>
              </a:spcAft>
              <a:buNone/>
            </a:pPr>
            <a:br>
              <a:rPr lang="en-US" i="0" u="none" strike="noStrike" cap="none" dirty="0">
                <a:solidFill>
                  <a:srgbClr val="000000"/>
                </a:solidFill>
              </a:rPr>
            </a:br>
            <a:endParaRPr i="0" u="none" strike="noStrike" cap="none" dirty="0">
              <a:solidFill>
                <a:srgbClr val="000000"/>
              </a:solidFill>
            </a:endParaRPr>
          </a:p>
        </p:txBody>
      </p:sp>
      <p:sp>
        <p:nvSpPr>
          <p:cNvPr id="104" name="Google Shape;104;p17"/>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Problem Statement</a:t>
            </a:r>
            <a:endParaRPr/>
          </a:p>
        </p:txBody>
      </p:sp>
      <p:grpSp>
        <p:nvGrpSpPr>
          <p:cNvPr id="105" name="Google Shape;105;p17"/>
          <p:cNvGrpSpPr/>
          <p:nvPr/>
        </p:nvGrpSpPr>
        <p:grpSpPr>
          <a:xfrm>
            <a:off x="4914899" y="1006304"/>
            <a:ext cx="3774125" cy="3130892"/>
            <a:chOff x="4578211" y="760307"/>
            <a:chExt cx="4510006" cy="3741355"/>
          </a:xfrm>
        </p:grpSpPr>
        <p:pic>
          <p:nvPicPr>
            <p:cNvPr id="106" name="Google Shape;106;p17" descr="A purple question mark with gears&#10;&#10;Description automatically generated"/>
            <p:cNvPicPr preferRelativeResize="0"/>
            <p:nvPr/>
          </p:nvPicPr>
          <p:blipFill rotWithShape="1">
            <a:blip r:embed="rId3">
              <a:alphaModFix/>
            </a:blip>
            <a:srcRect l="11111" t="10028" r="10940" b="11567"/>
            <a:stretch/>
          </p:blipFill>
          <p:spPr>
            <a:xfrm>
              <a:off x="5486396" y="760307"/>
              <a:ext cx="3601821" cy="3622886"/>
            </a:xfrm>
            <a:prstGeom prst="rect">
              <a:avLst/>
            </a:prstGeom>
            <a:noFill/>
            <a:ln>
              <a:noFill/>
            </a:ln>
          </p:spPr>
        </p:pic>
        <p:pic>
          <p:nvPicPr>
            <p:cNvPr id="107" name="Google Shape;107;p17" descr="Businessman with clipboard"/>
            <p:cNvPicPr preferRelativeResize="0"/>
            <p:nvPr/>
          </p:nvPicPr>
          <p:blipFill rotWithShape="1">
            <a:blip r:embed="rId4">
              <a:alphaModFix/>
            </a:blip>
            <a:srcRect b="60168"/>
            <a:stretch/>
          </p:blipFill>
          <p:spPr>
            <a:xfrm>
              <a:off x="4578211" y="2188308"/>
              <a:ext cx="2340981" cy="2313354"/>
            </a:xfrm>
            <a:prstGeom prst="rect">
              <a:avLst/>
            </a:prstGeom>
            <a:noFill/>
            <a:ln>
              <a:noFill/>
            </a:ln>
          </p:spPr>
        </p:pic>
      </p:grpSp>
      <p:sp>
        <p:nvSpPr>
          <p:cNvPr id="108" name="Google Shape;108;p17"/>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dirty="0">
                <a:solidFill>
                  <a:srgbClr val="F2F2F2"/>
                </a:solidFill>
              </a:rPr>
              <a:t>AI CHATBOT USING CHATGPT - OPEN AI API</a:t>
            </a:r>
            <a:endParaRPr sz="2000" b="1" i="0" u="none" strike="noStrike" cap="none" dirty="0">
              <a:solidFill>
                <a:srgbClr val="F2F2F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p:txBody>
      </p:sp>
      <p:sp>
        <p:nvSpPr>
          <p:cNvPr id="114" name="Google Shape;114;p18"/>
          <p:cNvSpPr txBox="1"/>
          <p:nvPr/>
        </p:nvSpPr>
        <p:spPr>
          <a:xfrm>
            <a:off x="134935" y="1059838"/>
            <a:ext cx="858996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Aim: </a:t>
            </a:r>
            <a:r>
              <a:rPr lang="en-US" sz="1400" b="0" i="0" u="none" strike="noStrike" cap="none" dirty="0">
                <a:solidFill>
                  <a:srgbClr val="000000"/>
                </a:solidFill>
                <a:latin typeface="Arial"/>
                <a:ea typeface="Arial"/>
                <a:cs typeface="Arial"/>
                <a:sym typeface="Arial"/>
              </a:rPr>
              <a:t>The primary objective of this Final Seminar is to present the outcomes and advancements made in the project “.AI Chatbot using </a:t>
            </a:r>
            <a:r>
              <a:rPr lang="en-US" sz="1400" b="0" i="0" u="none" strike="noStrike" cap="none" dirty="0" err="1">
                <a:solidFill>
                  <a:srgbClr val="000000"/>
                </a:solidFill>
                <a:latin typeface="Arial"/>
                <a:ea typeface="Arial"/>
                <a:cs typeface="Arial"/>
                <a:sym typeface="Arial"/>
              </a:rPr>
              <a:t>chatgpt</a:t>
            </a:r>
            <a:r>
              <a:rPr lang="en-US" sz="1400" b="0" i="0" u="none" strike="noStrike" cap="none" dirty="0">
                <a:solidFill>
                  <a:srgbClr val="000000"/>
                </a:solidFill>
                <a:latin typeface="Arial"/>
                <a:ea typeface="Arial"/>
                <a:cs typeface="Arial"/>
                <a:sym typeface="Arial"/>
              </a:rPr>
              <a:t> - open AI </a:t>
            </a:r>
            <a:r>
              <a:rPr lang="en-US" dirty="0"/>
              <a:t>API</a:t>
            </a:r>
            <a:r>
              <a:rPr lang="en-US" sz="1400" b="0" i="0" u="none" strike="noStrike" cap="none" dirty="0">
                <a:solidFill>
                  <a:srgbClr val="000000"/>
                </a:solidFill>
                <a:latin typeface="Arial"/>
                <a:ea typeface="Arial"/>
                <a:cs typeface="Arial"/>
                <a:sym typeface="Arial"/>
              </a:rPr>
              <a:t>” “</a:t>
            </a:r>
            <a:endParaRPr dirty="0"/>
          </a:p>
        </p:txBody>
      </p:sp>
      <p:sp>
        <p:nvSpPr>
          <p:cNvPr id="115" name="Google Shape;115;p18"/>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Aim and Objective</a:t>
            </a:r>
            <a:endParaRPr/>
          </a:p>
        </p:txBody>
      </p:sp>
      <p:pic>
        <p:nvPicPr>
          <p:cNvPr id="116" name="Google Shape;116;p18" descr="Presentation with checklist with solid fill"/>
          <p:cNvPicPr preferRelativeResize="0"/>
          <p:nvPr/>
        </p:nvPicPr>
        <p:blipFill rotWithShape="1">
          <a:blip r:embed="rId3">
            <a:alphaModFix/>
          </a:blip>
          <a:srcRect l="7515" t="10395" r="9870" b="8882"/>
          <a:stretch/>
        </p:blipFill>
        <p:spPr>
          <a:xfrm>
            <a:off x="3094566" y="1881249"/>
            <a:ext cx="2954867" cy="2887133"/>
          </a:xfrm>
          <a:prstGeom prst="rect">
            <a:avLst/>
          </a:prstGeom>
          <a:noFill/>
          <a:ln>
            <a:noFill/>
          </a:ln>
        </p:spPr>
      </p:pic>
      <p:sp>
        <p:nvSpPr>
          <p:cNvPr id="117" name="Google Shape;117;p18"/>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body" idx="1"/>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None/>
            </a:pPr>
            <a:endParaRPr sz="1400" b="0" i="0" u="none" strike="noStrike" cap="none">
              <a:solidFill>
                <a:srgbClr val="000000"/>
              </a:solidFill>
              <a:latin typeface="Arial"/>
              <a:ea typeface="Arial"/>
              <a:cs typeface="Arial"/>
              <a:sym typeface="Arial"/>
            </a:endParaRPr>
          </a:p>
        </p:txBody>
      </p:sp>
      <p:sp>
        <p:nvSpPr>
          <p:cNvPr id="124" name="Google Shape;124;p19"/>
          <p:cNvSpPr txBox="1"/>
          <p:nvPr/>
        </p:nvSpPr>
        <p:spPr>
          <a:xfrm>
            <a:off x="134935" y="574406"/>
            <a:ext cx="4437065" cy="48543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Objectives</a:t>
            </a:r>
            <a:endParaRPr/>
          </a:p>
        </p:txBody>
      </p:sp>
      <p:sp>
        <p:nvSpPr>
          <p:cNvPr id="125" name="Google Shape;125;p19"/>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
        <p:nvSpPr>
          <p:cNvPr id="2" name="TextBox 1">
            <a:extLst>
              <a:ext uri="{FF2B5EF4-FFF2-40B4-BE49-F238E27FC236}">
                <a16:creationId xmlns:a16="http://schemas.microsoft.com/office/drawing/2014/main" id="{38705BEA-466B-AD57-B3F6-B44EC654560B}"/>
              </a:ext>
            </a:extLst>
          </p:cNvPr>
          <p:cNvSpPr txBox="1"/>
          <p:nvPr/>
        </p:nvSpPr>
        <p:spPr>
          <a:xfrm>
            <a:off x="266700" y="1188720"/>
            <a:ext cx="8465820" cy="2246769"/>
          </a:xfrm>
          <a:prstGeom prst="rect">
            <a:avLst/>
          </a:prstGeom>
          <a:noFill/>
        </p:spPr>
        <p:txBody>
          <a:bodyPr wrap="square" rtlCol="0">
            <a:spAutoFit/>
          </a:bodyPr>
          <a:lstStyle/>
          <a:p>
            <a:r>
              <a:rPr lang="en-US" dirty="0"/>
              <a:t>1. Develop an Intelligent Conversational Agent: Create a chatbot powered by OpenAI's ChatGPT model that can engage in natural language conversations with users, providing accurate and contextually relevant responses across various topics and domains.</a:t>
            </a:r>
          </a:p>
          <a:p>
            <a:endParaRPr lang="en-US" dirty="0"/>
          </a:p>
          <a:p>
            <a:r>
              <a:rPr lang="en-US" dirty="0"/>
              <a:t>2. Enhance User Experience and Interaction: Focus on improving the user experience by           implementing features such as context management, personalized responses, and multi-turn dialogue capabilities, ensuring seamless and engaging interactions with the chatbot.</a:t>
            </a:r>
          </a:p>
          <a:p>
            <a:pPr marL="342900" indent="-342900">
              <a:buAutoNum type="arabicPeriod"/>
            </a:pPr>
            <a:endParaRPr lang="en-US" dirty="0"/>
          </a:p>
          <a:p>
            <a:endParaRPr lang="en-US"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Proposed Solution</a:t>
            </a:r>
            <a:endParaRPr/>
          </a:p>
        </p:txBody>
      </p:sp>
      <p:sp>
        <p:nvSpPr>
          <p:cNvPr id="132" name="Google Shape;132;p20"/>
          <p:cNvSpPr txBox="1"/>
          <p:nvPr/>
        </p:nvSpPr>
        <p:spPr>
          <a:xfrm>
            <a:off x="0" y="1061211"/>
            <a:ext cx="8923020" cy="2554515"/>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1200"/>
              </a:spcBef>
              <a:spcAft>
                <a:spcPts val="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The suggested remedy entails creating an AI chatbot that will employ the OpenAI API and the GPT-3.5 model in particular to enable intelligent text-based user chats. The chatbot is designed to meet the increasing need for automated conversational agents that can assist, inform, and engage users in real time across multiple domains. This API facilitates text generation based on user input, enabling the chatbot to respond intelligently to a wide range of queries and prompts. The chatbot implements mechanisms for managing conversations, including maintaining a conversation history to provide context for generating responses. </a:t>
            </a:r>
            <a:endParaRPr b="1" dirty="0"/>
          </a:p>
        </p:txBody>
      </p:sp>
      <p:sp>
        <p:nvSpPr>
          <p:cNvPr id="137" name="Google Shape;137;p20"/>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p:nvPr/>
        </p:nvSpPr>
        <p:spPr>
          <a:xfrm>
            <a:off x="123208" y="573002"/>
            <a:ext cx="444879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a:solidFill>
                  <a:srgbClr val="213163"/>
                </a:solidFill>
              </a:rPr>
              <a:t>Project architecture</a:t>
            </a:r>
            <a:endParaRPr/>
          </a:p>
        </p:txBody>
      </p:sp>
      <p:sp>
        <p:nvSpPr>
          <p:cNvPr id="150" name="Google Shape;150;p21"/>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
        <p:nvSpPr>
          <p:cNvPr id="3" name="TextBox 2">
            <a:extLst>
              <a:ext uri="{FF2B5EF4-FFF2-40B4-BE49-F238E27FC236}">
                <a16:creationId xmlns:a16="http://schemas.microsoft.com/office/drawing/2014/main" id="{949FC791-92F6-F631-297D-E364738A0298}"/>
              </a:ext>
            </a:extLst>
          </p:cNvPr>
          <p:cNvSpPr txBox="1"/>
          <p:nvPr/>
        </p:nvSpPr>
        <p:spPr>
          <a:xfrm>
            <a:off x="556260" y="1516330"/>
            <a:ext cx="1897380" cy="646331"/>
          </a:xfrm>
          <a:prstGeom prst="rect">
            <a:avLst/>
          </a:prstGeom>
          <a:noFill/>
          <a:ln>
            <a:solidFill>
              <a:schemeClr val="tx1"/>
            </a:solidFill>
          </a:ln>
        </p:spPr>
        <p:txBody>
          <a:bodyPr wrap="square" rtlCol="0">
            <a:spAutoFit/>
          </a:bodyPr>
          <a:lstStyle/>
          <a:p>
            <a:r>
              <a:rPr lang="en-US" sz="1800" dirty="0"/>
              <a:t>User Interaction Layer</a:t>
            </a:r>
            <a:endParaRPr lang="en-IN" sz="1800" dirty="0"/>
          </a:p>
        </p:txBody>
      </p:sp>
      <p:sp>
        <p:nvSpPr>
          <p:cNvPr id="4" name="TextBox 3">
            <a:extLst>
              <a:ext uri="{FF2B5EF4-FFF2-40B4-BE49-F238E27FC236}">
                <a16:creationId xmlns:a16="http://schemas.microsoft.com/office/drawing/2014/main" id="{C422ED77-A8FD-C056-8760-F7AE1C7DFD2A}"/>
              </a:ext>
            </a:extLst>
          </p:cNvPr>
          <p:cNvSpPr txBox="1"/>
          <p:nvPr/>
        </p:nvSpPr>
        <p:spPr>
          <a:xfrm>
            <a:off x="6545580" y="1525756"/>
            <a:ext cx="1897380" cy="646331"/>
          </a:xfrm>
          <a:prstGeom prst="rect">
            <a:avLst/>
          </a:prstGeom>
          <a:noFill/>
          <a:ln>
            <a:solidFill>
              <a:schemeClr val="tx1"/>
            </a:solidFill>
          </a:ln>
        </p:spPr>
        <p:txBody>
          <a:bodyPr wrap="square" rtlCol="0">
            <a:spAutoFit/>
          </a:bodyPr>
          <a:lstStyle/>
          <a:p>
            <a:r>
              <a:rPr lang="en-US" sz="1800" dirty="0"/>
              <a:t>Open AI API Integration</a:t>
            </a:r>
            <a:endParaRPr lang="en-IN" sz="1800" dirty="0"/>
          </a:p>
        </p:txBody>
      </p:sp>
      <p:sp>
        <p:nvSpPr>
          <p:cNvPr id="5" name="TextBox 4">
            <a:extLst>
              <a:ext uri="{FF2B5EF4-FFF2-40B4-BE49-F238E27FC236}">
                <a16:creationId xmlns:a16="http://schemas.microsoft.com/office/drawing/2014/main" id="{32DA82FC-92E8-53A1-CE67-943C9BB3332A}"/>
              </a:ext>
            </a:extLst>
          </p:cNvPr>
          <p:cNvSpPr txBox="1"/>
          <p:nvPr/>
        </p:nvSpPr>
        <p:spPr>
          <a:xfrm>
            <a:off x="3444240" y="1525756"/>
            <a:ext cx="1897380" cy="646331"/>
          </a:xfrm>
          <a:prstGeom prst="rect">
            <a:avLst/>
          </a:prstGeom>
          <a:noFill/>
          <a:ln>
            <a:solidFill>
              <a:schemeClr val="tx1"/>
            </a:solidFill>
          </a:ln>
        </p:spPr>
        <p:txBody>
          <a:bodyPr wrap="square" rtlCol="0">
            <a:spAutoFit/>
          </a:bodyPr>
          <a:lstStyle/>
          <a:p>
            <a:r>
              <a:rPr lang="en-US" sz="1800" dirty="0"/>
              <a:t>Chatbot Logic Layer</a:t>
            </a:r>
            <a:endParaRPr lang="en-IN" sz="1800" dirty="0"/>
          </a:p>
        </p:txBody>
      </p:sp>
      <p:sp>
        <p:nvSpPr>
          <p:cNvPr id="6" name="TextBox 5">
            <a:extLst>
              <a:ext uri="{FF2B5EF4-FFF2-40B4-BE49-F238E27FC236}">
                <a16:creationId xmlns:a16="http://schemas.microsoft.com/office/drawing/2014/main" id="{BC57389A-B6DB-68E6-AEA1-30BA6A4BDAE5}"/>
              </a:ext>
            </a:extLst>
          </p:cNvPr>
          <p:cNvSpPr txBox="1"/>
          <p:nvPr/>
        </p:nvSpPr>
        <p:spPr>
          <a:xfrm>
            <a:off x="6545580" y="2941077"/>
            <a:ext cx="1897380" cy="646331"/>
          </a:xfrm>
          <a:prstGeom prst="rect">
            <a:avLst/>
          </a:prstGeom>
          <a:noFill/>
          <a:ln>
            <a:solidFill>
              <a:schemeClr val="tx1"/>
            </a:solidFill>
          </a:ln>
        </p:spPr>
        <p:txBody>
          <a:bodyPr wrap="square" rtlCol="0">
            <a:spAutoFit/>
          </a:bodyPr>
          <a:lstStyle/>
          <a:p>
            <a:r>
              <a:rPr lang="en-US" sz="1800" dirty="0"/>
              <a:t>Response Delivery Layer</a:t>
            </a:r>
            <a:endParaRPr lang="en-IN" sz="1800" dirty="0"/>
          </a:p>
        </p:txBody>
      </p:sp>
      <p:sp>
        <p:nvSpPr>
          <p:cNvPr id="7" name="TextBox 6">
            <a:extLst>
              <a:ext uri="{FF2B5EF4-FFF2-40B4-BE49-F238E27FC236}">
                <a16:creationId xmlns:a16="http://schemas.microsoft.com/office/drawing/2014/main" id="{BBB11178-D87B-F373-C8FD-AFC3AF120ACA}"/>
              </a:ext>
            </a:extLst>
          </p:cNvPr>
          <p:cNvSpPr txBox="1"/>
          <p:nvPr/>
        </p:nvSpPr>
        <p:spPr>
          <a:xfrm>
            <a:off x="3444240" y="2802578"/>
            <a:ext cx="1897380" cy="923330"/>
          </a:xfrm>
          <a:prstGeom prst="rect">
            <a:avLst/>
          </a:prstGeom>
          <a:noFill/>
          <a:ln>
            <a:solidFill>
              <a:schemeClr val="tx1"/>
            </a:solidFill>
          </a:ln>
        </p:spPr>
        <p:txBody>
          <a:bodyPr wrap="square" rtlCol="0">
            <a:spAutoFit/>
          </a:bodyPr>
          <a:lstStyle/>
          <a:p>
            <a:r>
              <a:rPr lang="en-US" sz="1800" dirty="0"/>
              <a:t>Feedback and Improvement Loop</a:t>
            </a:r>
            <a:endParaRPr lang="en-IN" sz="1800" dirty="0"/>
          </a:p>
        </p:txBody>
      </p:sp>
      <p:cxnSp>
        <p:nvCxnSpPr>
          <p:cNvPr id="9" name="Straight Arrow Connector 8">
            <a:extLst>
              <a:ext uri="{FF2B5EF4-FFF2-40B4-BE49-F238E27FC236}">
                <a16:creationId xmlns:a16="http://schemas.microsoft.com/office/drawing/2014/main" id="{7D10A415-C971-4158-3785-740938F17A6C}"/>
              </a:ext>
            </a:extLst>
          </p:cNvPr>
          <p:cNvCxnSpPr>
            <a:stCxn id="3" idx="3"/>
            <a:endCxn id="5" idx="1"/>
          </p:cNvCxnSpPr>
          <p:nvPr/>
        </p:nvCxnSpPr>
        <p:spPr>
          <a:xfrm>
            <a:off x="2453640" y="1839496"/>
            <a:ext cx="990600" cy="9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95FD49F-5AB6-97A1-4A19-7EE12E6C2B04}"/>
              </a:ext>
            </a:extLst>
          </p:cNvPr>
          <p:cNvCxnSpPr>
            <a:stCxn id="5" idx="3"/>
            <a:endCxn id="4" idx="1"/>
          </p:cNvCxnSpPr>
          <p:nvPr/>
        </p:nvCxnSpPr>
        <p:spPr>
          <a:xfrm>
            <a:off x="5341620" y="1848922"/>
            <a:ext cx="1203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0487C93-7747-6B18-99D6-F1F236F7DDC0}"/>
              </a:ext>
            </a:extLst>
          </p:cNvPr>
          <p:cNvCxnSpPr>
            <a:stCxn id="4" idx="2"/>
            <a:endCxn id="6" idx="0"/>
          </p:cNvCxnSpPr>
          <p:nvPr/>
        </p:nvCxnSpPr>
        <p:spPr>
          <a:xfrm>
            <a:off x="7494270" y="2172087"/>
            <a:ext cx="0" cy="768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1F1E1CD-3A58-A4AB-1F7A-3BC928CB7F74}"/>
              </a:ext>
            </a:extLst>
          </p:cNvPr>
          <p:cNvCxnSpPr>
            <a:stCxn id="6" idx="1"/>
            <a:endCxn id="7" idx="3"/>
          </p:cNvCxnSpPr>
          <p:nvPr/>
        </p:nvCxnSpPr>
        <p:spPr>
          <a:xfrm flipH="1">
            <a:off x="5341620" y="3264243"/>
            <a:ext cx="1203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p:nvPr/>
        </p:nvSpPr>
        <p:spPr>
          <a:xfrm>
            <a:off x="123209" y="573002"/>
            <a:ext cx="444879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600" b="1" i="0" u="none" strike="noStrike" cap="none">
                <a:solidFill>
                  <a:srgbClr val="213163"/>
                </a:solidFill>
                <a:latin typeface="Arial"/>
                <a:ea typeface="Arial"/>
                <a:cs typeface="Arial"/>
                <a:sym typeface="Arial"/>
              </a:rPr>
              <a:t>Algorithm</a:t>
            </a:r>
            <a:endParaRPr/>
          </a:p>
        </p:txBody>
      </p:sp>
      <p:sp>
        <p:nvSpPr>
          <p:cNvPr id="157" name="Google Shape;157;p22"/>
          <p:cNvSpPr txBox="1"/>
          <p:nvPr/>
        </p:nvSpPr>
        <p:spPr>
          <a:xfrm>
            <a:off x="132397" y="1061211"/>
            <a:ext cx="4386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800"/>
              </a:spcAft>
              <a:buNone/>
            </a:pPr>
            <a:endParaRPr/>
          </a:p>
        </p:txBody>
      </p:sp>
      <p:sp>
        <p:nvSpPr>
          <p:cNvPr id="158" name="Google Shape;158;p22"/>
          <p:cNvSpPr txBox="1"/>
          <p:nvPr/>
        </p:nvSpPr>
        <p:spPr>
          <a:xfrm>
            <a:off x="252749" y="895265"/>
            <a:ext cx="8374380" cy="4872586"/>
          </a:xfrm>
          <a:prstGeom prst="rect">
            <a:avLst/>
          </a:prstGeom>
          <a:noFill/>
          <a:ln>
            <a:noFill/>
          </a:ln>
        </p:spPr>
        <p:txBody>
          <a:bodyPr spcFirstLastPara="1" wrap="square" lIns="91425" tIns="91425" rIns="91425" bIns="91425" anchor="t" anchorCtr="0">
            <a:spAutoFit/>
          </a:bodyPr>
          <a:lstStyle/>
          <a:p>
            <a:pPr algn="just">
              <a:spcAft>
                <a:spcPts val="800"/>
              </a:spcAft>
            </a:pP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pip install </a:t>
            </a:r>
            <a:r>
              <a:rPr lang="en-US" sz="1100" b="1" dirty="0" err="1">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openai</a:t>
            </a:r>
            <a:endParaRPr lang="en-IN" sz="1100" dirty="0">
              <a:effectLst/>
              <a:highlight>
                <a:srgbClr val="FFFFFF"/>
              </a:highlight>
              <a:latin typeface="Calibri" panose="020F0502020204030204" pitchFamily="34" charset="0"/>
              <a:ea typeface="Calibri" panose="020F0502020204030204" pitchFamily="34" charset="0"/>
              <a:cs typeface="SimSun" panose="02010600030101010101" pitchFamily="2" charset="-122"/>
            </a:endParaRPr>
          </a:p>
          <a:p>
            <a:pPr algn="just">
              <a:spcAft>
                <a:spcPts val="800"/>
              </a:spcAft>
            </a:pP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import </a:t>
            </a:r>
            <a:r>
              <a:rPr lang="en-US" sz="1100" b="1" dirty="0" err="1">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openai</a:t>
            </a:r>
            <a:endParaRPr lang="en-IN" sz="1100" dirty="0">
              <a:effectLst/>
              <a:highlight>
                <a:srgbClr val="FFFFFF"/>
              </a:highlight>
              <a:latin typeface="Calibri" panose="020F0502020204030204" pitchFamily="34" charset="0"/>
              <a:ea typeface="Calibri" panose="020F0502020204030204" pitchFamily="34" charset="0"/>
              <a:cs typeface="SimSun" panose="02010600030101010101" pitchFamily="2" charset="-122"/>
            </a:endParaRPr>
          </a:p>
          <a:p>
            <a:pPr algn="just">
              <a:spcAft>
                <a:spcPts val="800"/>
              </a:spcAft>
            </a:pPr>
            <a:r>
              <a:rPr lang="en-US" sz="1100" b="1" dirty="0" err="1">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openai.api_key</a:t>
            </a: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 = '</a:t>
            </a:r>
            <a:r>
              <a:rPr lang="en-US" sz="1100" b="1" dirty="0" err="1">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your_openai_api_key</a:t>
            </a: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a:t>
            </a:r>
          </a:p>
          <a:p>
            <a:pPr algn="just">
              <a:spcAft>
                <a:spcPts val="800"/>
              </a:spcAft>
            </a:pP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def </a:t>
            </a:r>
            <a:r>
              <a:rPr lang="en-US" sz="1100" b="1" dirty="0" err="1">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chat_with_gpt</a:t>
            </a: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(prompt):</a:t>
            </a:r>
            <a:endParaRPr lang="en-IN" sz="1100" dirty="0">
              <a:effectLst/>
              <a:highlight>
                <a:srgbClr val="FFFFFF"/>
              </a:highlight>
              <a:latin typeface="Calibri" panose="020F0502020204030204" pitchFamily="34" charset="0"/>
              <a:ea typeface="Calibri" panose="020F0502020204030204" pitchFamily="34" charset="0"/>
              <a:cs typeface="SimSun" panose="02010600030101010101" pitchFamily="2" charset="-122"/>
            </a:endParaRPr>
          </a:p>
          <a:p>
            <a:pPr algn="just">
              <a:spcAft>
                <a:spcPts val="800"/>
              </a:spcAft>
            </a:pP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    response = </a:t>
            </a:r>
            <a:r>
              <a:rPr lang="en-US" sz="1100" b="1" dirty="0" err="1">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openai.Completion.create</a:t>
            </a: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a:t>
            </a:r>
            <a:endParaRPr lang="en-IN" sz="1100" dirty="0">
              <a:effectLst/>
              <a:highlight>
                <a:srgbClr val="FFFFFF"/>
              </a:highlight>
              <a:latin typeface="Calibri" panose="020F0502020204030204" pitchFamily="34" charset="0"/>
              <a:ea typeface="Calibri" panose="020F0502020204030204" pitchFamily="34" charset="0"/>
              <a:cs typeface="SimSun" panose="02010600030101010101" pitchFamily="2" charset="-122"/>
            </a:endParaRPr>
          </a:p>
          <a:p>
            <a:pPr algn="just">
              <a:spcAft>
                <a:spcPts val="800"/>
              </a:spcAft>
            </a:pP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        engine="text-davinci-003",  </a:t>
            </a:r>
            <a:endParaRPr lang="en-IN" sz="1100" dirty="0">
              <a:effectLst/>
              <a:highlight>
                <a:srgbClr val="FFFFFF"/>
              </a:highlight>
              <a:latin typeface="Calibri" panose="020F0502020204030204" pitchFamily="34" charset="0"/>
              <a:ea typeface="Calibri" panose="020F0502020204030204" pitchFamily="34" charset="0"/>
              <a:cs typeface="SimSun" panose="02010600030101010101" pitchFamily="2" charset="-122"/>
            </a:endParaRPr>
          </a:p>
          <a:p>
            <a:pPr algn="just">
              <a:spcAft>
                <a:spcPts val="800"/>
              </a:spcAft>
            </a:pP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        prompt=prompt,</a:t>
            </a:r>
            <a:endParaRPr lang="en-IN" sz="1100" dirty="0">
              <a:effectLst/>
              <a:highlight>
                <a:srgbClr val="FFFFFF"/>
              </a:highlight>
              <a:latin typeface="Calibri" panose="020F0502020204030204" pitchFamily="34" charset="0"/>
              <a:ea typeface="Calibri" panose="020F0502020204030204" pitchFamily="34" charset="0"/>
              <a:cs typeface="SimSun" panose="02010600030101010101" pitchFamily="2" charset="-122"/>
            </a:endParaRPr>
          </a:p>
          <a:p>
            <a:pPr algn="just">
              <a:spcAft>
                <a:spcPts val="800"/>
              </a:spcAft>
            </a:pP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        </a:t>
            </a:r>
            <a:r>
              <a:rPr lang="en-US" sz="1100" b="1" dirty="0" err="1">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max_tokens</a:t>
            </a: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=50  </a:t>
            </a:r>
            <a:endParaRPr lang="en-IN" sz="1100" dirty="0">
              <a:effectLst/>
              <a:highlight>
                <a:srgbClr val="FFFFFF"/>
              </a:highlight>
              <a:latin typeface="Calibri" panose="020F0502020204030204" pitchFamily="34" charset="0"/>
              <a:ea typeface="Calibri" panose="020F0502020204030204" pitchFamily="34" charset="0"/>
              <a:cs typeface="SimSun" panose="02010600030101010101" pitchFamily="2" charset="-122"/>
            </a:endParaRPr>
          </a:p>
          <a:p>
            <a:pPr algn="just">
              <a:spcAft>
                <a:spcPts val="800"/>
              </a:spcAft>
            </a:pP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    )</a:t>
            </a:r>
            <a:endParaRPr lang="en-IN" sz="1100" dirty="0">
              <a:effectLst/>
              <a:highlight>
                <a:srgbClr val="FFFFFF"/>
              </a:highlight>
              <a:latin typeface="Calibri" panose="020F0502020204030204" pitchFamily="34" charset="0"/>
              <a:ea typeface="Calibri" panose="020F0502020204030204" pitchFamily="34" charset="0"/>
              <a:cs typeface="SimSun" panose="02010600030101010101" pitchFamily="2" charset="-122"/>
            </a:endParaRPr>
          </a:p>
          <a:p>
            <a:pPr algn="just">
              <a:spcAft>
                <a:spcPts val="800"/>
              </a:spcAft>
            </a:pP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    return </a:t>
            </a:r>
            <a:r>
              <a:rPr lang="en-US" sz="1100" b="1" dirty="0" err="1">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response.choices</a:t>
            </a: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[0].</a:t>
            </a:r>
            <a:r>
              <a:rPr lang="en-US" sz="1100" b="1" dirty="0" err="1">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text.strip</a:t>
            </a: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a:t>
            </a:r>
            <a:endParaRPr lang="en-IN" sz="1100" dirty="0">
              <a:effectLst/>
              <a:highlight>
                <a:srgbClr val="FFFFFF"/>
              </a:highlight>
              <a:latin typeface="Calibri" panose="020F0502020204030204" pitchFamily="34" charset="0"/>
              <a:ea typeface="Calibri" panose="020F0502020204030204" pitchFamily="34" charset="0"/>
              <a:cs typeface="SimSun" panose="02010600030101010101" pitchFamily="2" charset="-122"/>
            </a:endParaRPr>
          </a:p>
          <a:p>
            <a:pPr algn="just">
              <a:spcAft>
                <a:spcPts val="800"/>
              </a:spcAft>
            </a:pPr>
            <a:r>
              <a:rPr lang="en-US" sz="1100" b="1" dirty="0">
                <a:solidFill>
                  <a:srgbClr val="000000"/>
                </a:solidFill>
                <a:effectLst/>
                <a:highlight>
                  <a:srgbClr val="FFFFFF"/>
                </a:highlight>
                <a:latin typeface="Arial" panose="020B0604020202020204" pitchFamily="34" charset="0"/>
                <a:ea typeface="Arial" panose="020B0604020202020204" pitchFamily="34" charset="0"/>
                <a:cs typeface="SimSun" panose="02010600030101010101" pitchFamily="2" charset="-122"/>
              </a:rPr>
              <a:t>def main():</a:t>
            </a:r>
            <a:endParaRPr lang="en-IN" sz="1100" dirty="0">
              <a:effectLst/>
              <a:highlight>
                <a:srgbClr val="FFFFFF"/>
              </a:highlight>
              <a:latin typeface="Calibri" panose="020F0502020204030204" pitchFamily="34" charset="0"/>
              <a:ea typeface="Calibri" panose="020F0502020204030204" pitchFamily="34" charset="0"/>
              <a:cs typeface="SimSun" panose="02010600030101010101" pitchFamily="2" charset="-122"/>
            </a:endParaRPr>
          </a:p>
          <a:p>
            <a:pPr>
              <a:spcAft>
                <a:spcPts val="800"/>
              </a:spcAft>
            </a:pPr>
            <a:r>
              <a:rPr lang="en-US" sz="1100" dirty="0">
                <a:effectLst/>
                <a:latin typeface="Calibri" panose="020F0502020204030204" pitchFamily="34" charset="0"/>
                <a:ea typeface="Calibri" panose="020F0502020204030204" pitchFamily="34" charset="0"/>
                <a:cs typeface="SimSun" panose="02010600030101010101" pitchFamily="2" charset="-122"/>
              </a:rPr>
              <a:t>    </a:t>
            </a:r>
            <a:r>
              <a:rPr lang="en-US" sz="1100" b="1" dirty="0">
                <a:effectLst/>
                <a:latin typeface="Arial" panose="020B0604020202020204" pitchFamily="34" charset="0"/>
                <a:ea typeface="Calibri" panose="020F0502020204030204" pitchFamily="34" charset="0"/>
                <a:cs typeface="SimSun" panose="02010600030101010101" pitchFamily="2" charset="-122"/>
              </a:rPr>
              <a:t>print("AI Chatbot: Welcome to the Chatbot!?")</a:t>
            </a:r>
            <a:endParaRPr lang="en-IN" sz="1100" dirty="0">
              <a:effectLst/>
              <a:latin typeface="Calibri" panose="020F0502020204030204" pitchFamily="34" charset="0"/>
              <a:ea typeface="Calibri" panose="020F0502020204030204" pitchFamily="34" charset="0"/>
              <a:cs typeface="SimSun" panose="02010600030101010101" pitchFamily="2" charset="-122"/>
            </a:endParaRPr>
          </a:p>
          <a:p>
            <a:pPr>
              <a:spcAft>
                <a:spcPts val="800"/>
              </a:spcAft>
            </a:pPr>
            <a:r>
              <a:rPr lang="en-US" sz="1100" b="1" dirty="0">
                <a:effectLst/>
                <a:latin typeface="Arial" panose="020B0604020202020204" pitchFamily="34" charset="0"/>
                <a:ea typeface="Calibri" panose="020F0502020204030204" pitchFamily="34" charset="0"/>
                <a:cs typeface="SimSun" panose="02010600030101010101" pitchFamily="2" charset="-122"/>
              </a:rPr>
              <a:t>   print("You can start chatting. Type 'exit' to quit.")</a:t>
            </a:r>
            <a:endParaRPr lang="en-IN" sz="1100" dirty="0">
              <a:effectLst/>
              <a:latin typeface="Calibri" panose="020F0502020204030204" pitchFamily="34" charset="0"/>
              <a:ea typeface="Calibri" panose="020F0502020204030204" pitchFamily="34" charset="0"/>
              <a:cs typeface="SimSun" panose="02010600030101010101" pitchFamily="2" charset="-122"/>
            </a:endParaRPr>
          </a:p>
          <a:p>
            <a:pPr>
              <a:spcAft>
                <a:spcPts val="800"/>
              </a:spcAft>
            </a:pPr>
            <a:r>
              <a:rPr lang="en-US" sz="1100" b="1" dirty="0">
                <a:effectLst/>
                <a:latin typeface="Arial" panose="020B0604020202020204" pitchFamily="34" charset="0"/>
                <a:ea typeface="Arial" panose="020B0604020202020204" pitchFamily="34" charset="0"/>
                <a:cs typeface="SimSun" panose="02010600030101010101" pitchFamily="2" charset="-122"/>
              </a:rPr>
              <a:t> while True</a:t>
            </a:r>
            <a:r>
              <a:rPr lang="en-US" sz="1800" b="1" dirty="0">
                <a:effectLst/>
                <a:latin typeface="Arial" panose="020B0604020202020204" pitchFamily="34" charset="0"/>
                <a:ea typeface="Arial" panose="020B0604020202020204" pitchFamily="34" charset="0"/>
                <a:cs typeface="SimSun" panose="02010600030101010101" pitchFamily="2" charset="-122"/>
              </a:rPr>
              <a:t>:</a:t>
            </a:r>
            <a:endParaRPr lang="en-IN" sz="1800" dirty="0">
              <a:effectLst/>
              <a:latin typeface="Calibri" panose="020F0502020204030204" pitchFamily="34" charset="0"/>
              <a:ea typeface="Calibri" panose="020F0502020204030204" pitchFamily="34" charset="0"/>
              <a:cs typeface="SimSun" panose="02010600030101010101" pitchFamily="2" charset="-122"/>
            </a:endParaRPr>
          </a:p>
          <a:p>
            <a:pPr algn="just">
              <a:spcAft>
                <a:spcPts val="800"/>
              </a:spcAft>
            </a:pPr>
            <a:endParaRPr lang="en-IN" sz="1100" dirty="0">
              <a:effectLst/>
              <a:highlight>
                <a:srgbClr val="FFFFFF"/>
              </a:highlight>
              <a:latin typeface="Calibri" panose="020F0502020204030204" pitchFamily="34" charset="0"/>
              <a:ea typeface="Calibri" panose="020F0502020204030204" pitchFamily="34" charset="0"/>
              <a:cs typeface="SimSun" panose="02010600030101010101" pitchFamily="2" charset="-122"/>
            </a:endParaRPr>
          </a:p>
          <a:p>
            <a:pPr marL="457200" marR="0" lvl="0" indent="0" algn="l" rtl="0">
              <a:spcBef>
                <a:spcPts val="800"/>
              </a:spcBef>
              <a:spcAft>
                <a:spcPts val="800"/>
              </a:spcAft>
              <a:buNone/>
            </a:pPr>
            <a:endParaRPr sz="1100" dirty="0">
              <a:latin typeface="Calibri" panose="020F0502020204030204" pitchFamily="34" charset="0"/>
              <a:cs typeface="Calibri" panose="020F0502020204030204" pitchFamily="34" charset="0"/>
            </a:endParaRPr>
          </a:p>
        </p:txBody>
      </p:sp>
      <p:sp>
        <p:nvSpPr>
          <p:cNvPr id="159" name="Google Shape;159;p22"/>
          <p:cNvSpPr/>
          <p:nvPr/>
        </p:nvSpPr>
        <p:spPr>
          <a:xfrm>
            <a:off x="126475" y="50"/>
            <a:ext cx="5858400" cy="40020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a:solidFill>
                  <a:srgbClr val="F2F2F2"/>
                </a:solidFill>
              </a:rPr>
              <a:t>AI CHATBOT USING CHATGPT - OPEN AI API</a:t>
            </a:r>
            <a:endParaRPr sz="2000" b="1" i="0" u="none" strike="noStrike" cap="none">
              <a:solidFill>
                <a:srgbClr val="F2F2F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1210</Words>
  <Application>Microsoft Office PowerPoint</Application>
  <PresentationFormat>On-screen Show (16:9)</PresentationFormat>
  <Paragraphs>107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Simple Light</vt:lpstr>
      <vt:lpstr>PowerPoint Presentation</vt:lpstr>
      <vt:lpstr>Course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SREE RITHIGAA S</cp:lastModifiedBy>
  <cp:revision>2</cp:revision>
  <dcterms:modified xsi:type="dcterms:W3CDTF">2024-04-12T14:24:58Z</dcterms:modified>
</cp:coreProperties>
</file>