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a:noFill/>
        </a:ln>
      </c:spPr>
    </c:floor>
    <c:sideWall>
      <c:thickness val="0"/>
      <c:spPr>
        <a:noFill/>
        <a:ln>
          <a:noFill/>
        </a:ln>
      </c:spPr>
    </c:sideWall>
    <c:backWall>
      <c:thickness val="0"/>
      <c:spPr>
        <a:noFill/>
        <a:ln>
          <a:noFill/>
        </a:ln>
      </c:spPr>
    </c:backWall>
    <c:plotArea>
      <c:layout/>
      <c:bar3DChart>
        <c:barDir val="col"/>
        <c:grouping val="percentStacked"/>
        <c:varyColors val="0"/>
        <c:ser>
          <c:idx val="0"/>
          <c:order val="0"/>
          <c:tx>
            <c:v>Column Labels HIGH</c:v>
          </c:tx>
          <c:spPr>
            <a:gradFill>
              <a:gsLst>
                <a:gs pos="0">
                  <a:srgbClr val="668EC4"/>
                </a:gs>
                <a:gs pos="50000">
                  <a:srgbClr val="4A80C2"/>
                </a:gs>
                <a:gs pos="100000">
                  <a:srgbClr val="3970B2"/>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Ref>
              <c:f>'Sheet1'!$A$5:$A$16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'Sheet1'!$B$5:$B$16</c:f>
              <c:numCache>
                <c:formatCode>General</c:formatCode>
                <c:ptCount val="12"/>
                <c:pt idx="0">
                  <c:v>16.0</c:v>
                </c:pt>
                <c:pt idx="1">
                  <c:v>18.0</c:v>
                </c:pt>
                <c:pt idx="2">
                  <c:v>21.0</c:v>
                </c:pt>
                <c:pt idx="3">
                  <c:v>17.0</c:v>
                </c:pt>
                <c:pt idx="4">
                  <c:v>21.0</c:v>
                </c:pt>
                <c:pt idx="5">
                  <c:v>29.0</c:v>
                </c:pt>
                <c:pt idx="6">
                  <c:v>26.0</c:v>
                </c:pt>
                <c:pt idx="7">
                  <c:v>26.0</c:v>
                </c:pt>
                <c:pt idx="8">
                  <c:v>21.0</c:v>
                </c:pt>
                <c:pt idx="9">
                  <c:v>25.0</c:v>
                </c:pt>
                <c:pt idx="11">
                  <c:v>220.0</c:v>
                </c:pt>
              </c:numCache>
            </c:numRef>
          </c:val>
        </c:ser>
        <c:ser>
          <c:idx val="1"/>
          <c:order val="1"/>
          <c:tx>
            <c:v>LOW</c:v>
          </c:tx>
          <c:spPr>
            <a:gradFill>
              <a:gsLst>
                <a:gs pos="0">
                  <a:srgbClr val="C76866"/>
                </a:gs>
                <a:gs pos="50000">
                  <a:srgbClr val="C64B48"/>
                </a:gs>
                <a:gs pos="100000">
                  <a:srgbClr val="B63B37"/>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Ref>
              <c:f>'Sheet1'!$A$5:$A$16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'Sheet1'!$C$5:$C$16</c:f>
              <c:numCache>
                <c:formatCode>General</c:formatCode>
                <c:ptCount val="12"/>
                <c:pt idx="0">
                  <c:v>34.0</c:v>
                </c:pt>
                <c:pt idx="1">
                  <c:v>47.0</c:v>
                </c:pt>
                <c:pt idx="2">
                  <c:v>41.0</c:v>
                </c:pt>
                <c:pt idx="3">
                  <c:v>39.0</c:v>
                </c:pt>
                <c:pt idx="4">
                  <c:v>41.0</c:v>
                </c:pt>
                <c:pt idx="5">
                  <c:v>33.0</c:v>
                </c:pt>
                <c:pt idx="6">
                  <c:v>41.0</c:v>
                </c:pt>
                <c:pt idx="7">
                  <c:v>43.0</c:v>
                </c:pt>
                <c:pt idx="8">
                  <c:v>45.0</c:v>
                </c:pt>
                <c:pt idx="9">
                  <c:v>34.0</c:v>
                </c:pt>
                <c:pt idx="11">
                  <c:v>398.0</c:v>
                </c:pt>
              </c:numCache>
            </c:numRef>
          </c:val>
        </c:ser>
        <c:ser>
          <c:idx val="2"/>
          <c:order val="2"/>
          <c:tx>
            <c:v>MED</c:v>
          </c:tx>
          <c:spPr>
            <a:gradFill>
              <a:gsLst>
                <a:gs pos="0">
                  <a:srgbClr val="A7C26E"/>
                </a:gs>
                <a:gs pos="50000">
                  <a:srgbClr val="9CC054"/>
                </a:gs>
                <a:gs pos="100000">
                  <a:srgbClr val="8BAF43"/>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Ref>
              <c:f>'Sheet1'!$A$5:$A$16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'Sheet1'!$D$5:$D$16</c:f>
              <c:numCache>
                <c:formatCode>General</c:formatCode>
                <c:ptCount val="12"/>
                <c:pt idx="0">
                  <c:v>85.0</c:v>
                </c:pt>
                <c:pt idx="1">
                  <c:v>65.0</c:v>
                </c:pt>
                <c:pt idx="2">
                  <c:v>78.0</c:v>
                </c:pt>
                <c:pt idx="3">
                  <c:v>92.0</c:v>
                </c:pt>
                <c:pt idx="4">
                  <c:v>77.0</c:v>
                </c:pt>
                <c:pt idx="5">
                  <c:v>69.0</c:v>
                </c:pt>
                <c:pt idx="6">
                  <c:v>75.0</c:v>
                </c:pt>
                <c:pt idx="7">
                  <c:v>82.0</c:v>
                </c:pt>
                <c:pt idx="8">
                  <c:v>71.0</c:v>
                </c:pt>
                <c:pt idx="9">
                  <c:v>84.0</c:v>
                </c:pt>
                <c:pt idx="11">
                  <c:v>778.0</c:v>
                </c:pt>
              </c:numCache>
            </c:numRef>
          </c:val>
        </c:ser>
        <c:ser>
          <c:idx val="3"/>
          <c:order val="3"/>
          <c:tx>
            <c:v>VERY HIGH</c:v>
          </c:tx>
          <c:spPr>
            <a:gradFill>
              <a:gsLst>
                <a:gs pos="0">
                  <a:srgbClr val="8E76AC"/>
                </a:gs>
                <a:gs pos="50000">
                  <a:srgbClr val="8061A5"/>
                </a:gs>
                <a:gs pos="100000">
                  <a:srgbClr val="6F5195"/>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Ref>
              <c:f>'Sheet1'!$A$5:$A$16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'Sheet1'!$E$5:$E$16</c:f>
              <c:numCache>
                <c:formatCode>General</c:formatCode>
                <c:ptCount val="12"/>
                <c:pt idx="0">
                  <c:v>15.0</c:v>
                </c:pt>
                <c:pt idx="1">
                  <c:v>15.0</c:v>
                </c:pt>
                <c:pt idx="2">
                  <c:v>14.0</c:v>
                </c:pt>
                <c:pt idx="3">
                  <c:v>9.0</c:v>
                </c:pt>
                <c:pt idx="4">
                  <c:v>15.0</c:v>
                </c:pt>
                <c:pt idx="5">
                  <c:v>12.0</c:v>
                </c:pt>
                <c:pt idx="6">
                  <c:v>15.0</c:v>
                </c:pt>
                <c:pt idx="7">
                  <c:v>16.0</c:v>
                </c:pt>
                <c:pt idx="8">
                  <c:v>13.0</c:v>
                </c:pt>
                <c:pt idx="9">
                  <c:v>13.0</c:v>
                </c:pt>
                <c:pt idx="11">
                  <c:v>137.0</c:v>
                </c:pt>
              </c:numCache>
            </c:numRef>
          </c:val>
        </c:ser>
        <c:ser>
          <c:idx val="4"/>
          <c:order val="4"/>
          <c:tx>
            <c:v>(blank)</c:v>
          </c:tx>
          <c:spPr>
            <a:gradFill>
              <a:gsLst>
                <a:gs pos="0">
                  <a:srgbClr val="64B4CD"/>
                </a:gs>
                <a:gs pos="50000">
                  <a:srgbClr val="46AFCC"/>
                </a:gs>
                <a:gs pos="100000">
                  <a:srgbClr val="369EBB"/>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Ref>
              <c:f>'Sheet1'!$A$5:$A$16</c:f>
              <c:strCache>
                <c:ptCount val="12"/>
                <c:pt idx="0">
                  <c:v>BPC</c:v>
                </c:pt>
                <c:pt idx="1">
                  <c:v>CCDR</c:v>
                </c:pt>
                <c:pt idx="2">
                  <c:v>EW</c:v>
                </c:pt>
                <c:pt idx="3">
                  <c:v>MSC</c:v>
                </c:pt>
                <c:pt idx="4">
                  <c:v>NEL</c:v>
                </c:pt>
                <c:pt idx="5">
                  <c:v>PL</c:v>
                </c:pt>
                <c:pt idx="6">
                  <c:v>PYZ</c:v>
                </c:pt>
                <c:pt idx="7">
                  <c:v>SVG</c:v>
                </c:pt>
                <c:pt idx="8">
                  <c:v>TNS</c:v>
                </c:pt>
                <c:pt idx="9">
                  <c:v>WBL</c:v>
                </c:pt>
                <c:pt idx="10">
                  <c:v>(blank)</c:v>
                </c:pt>
                <c:pt idx="11">
                  <c:v>Grand Total</c:v>
                </c:pt>
              </c:strCache>
            </c:strRef>
          </c:cat>
          <c:val>
            <c:numRef>
              <c:f>'Sheet1'!$F$5:$F$16</c:f>
              <c:numCache>
                <c:formatCode>General</c:formatCode>
                <c:ptCount val="12"/>
                <c:pt idx="0">
                  <c:v>153.0</c:v>
                </c:pt>
                <c:pt idx="1">
                  <c:v>155.0</c:v>
                </c:pt>
                <c:pt idx="2">
                  <c:v>148.0</c:v>
                </c:pt>
                <c:pt idx="3">
                  <c:v>139.0</c:v>
                </c:pt>
                <c:pt idx="4">
                  <c:v>150.0</c:v>
                </c:pt>
                <c:pt idx="5">
                  <c:v>158.0</c:v>
                </c:pt>
                <c:pt idx="6">
                  <c:v>142.0</c:v>
                </c:pt>
                <c:pt idx="7">
                  <c:v>137.0</c:v>
                </c:pt>
                <c:pt idx="8">
                  <c:v>147.0</c:v>
                </c:pt>
                <c:pt idx="9">
                  <c:v>138.0</c:v>
                </c:pt>
                <c:pt idx="11">
                  <c:v>1467.0</c:v>
                </c:pt>
              </c:numCache>
            </c:numRef>
          </c:val>
        </c:ser>
        <c:gapWidth val="150"/>
        <c:gapDepth val="150"/>
        <c:shape val="box"/>
        <c:axId val="0"/>
        <c:axId val="1"/>
      </c:bar3D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0%"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HIGH</c:v>
          </c:tx>
          <c:spPr>
            <a:ln w="25400">
              <a:solidFill>
                <a:srgbClr val="4F81BD"/>
              </a:solidFill>
              <a:prstDash val="solid"/>
            </a:ln>
          </c:spPr>
          <c:marker>
            <c:symbol val="none"/>
          </c:marker>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mooth val="0"/>
        </c:ser>
        <c:ser>
          <c:idx val="1"/>
          <c:order val="1"/>
          <c:tx>
            <c:v>LOW</c:v>
          </c:tx>
          <c:spPr>
            <a:ln w="25400">
              <a:solidFill>
                <a:srgbClr val="C0504D"/>
              </a:solidFill>
              <a:prstDash val="solid"/>
            </a:ln>
          </c:spPr>
          <c:marker>
            <c:symbol val="none"/>
          </c:marker>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mooth val="0"/>
        </c:ser>
        <c:ser>
          <c:idx val="2"/>
          <c:order val="2"/>
          <c:tx>
            <c:v>MED</c:v>
          </c:tx>
          <c:spPr>
            <a:ln w="25400">
              <a:solidFill>
                <a:srgbClr val="9BBB59"/>
              </a:solidFill>
              <a:prstDash val="solid"/>
            </a:ln>
          </c:spPr>
          <c:marker>
            <c:symbol val="none"/>
          </c:marker>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mooth val="0"/>
        </c:ser>
        <c:ser>
          <c:idx val="3"/>
          <c:order val="3"/>
          <c:tx>
            <c:v>VERY HIGH</c:v>
          </c:tx>
          <c:spPr>
            <a:ln w="25400">
              <a:solidFill>
                <a:srgbClr val="8064A2"/>
              </a:solidFill>
              <a:prstDash val="solid"/>
            </a:ln>
          </c:spPr>
          <c:marker>
            <c:symbol val="none"/>
          </c:marker>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mooth val="0"/>
        </c:ser>
        <c:ser>
          <c:idx val="4"/>
          <c:order val="4"/>
          <c:tx>
            <c:v>(blank)</c:v>
          </c:tx>
          <c:spPr>
            <a:ln w="25400">
              <a:solidFill>
                <a:srgbClr val="4BACC6"/>
              </a:solidFill>
              <a:prstDash val="solid"/>
            </a:ln>
          </c:spPr>
          <c:marker>
            <c:symbol val="none"/>
          </c:marker>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153.0</c:v>
                </c:pt>
                <c:pt idx="1">
                  <c:v>155.0</c:v>
                </c:pt>
                <c:pt idx="2">
                  <c:v>148.0</c:v>
                </c:pt>
                <c:pt idx="3">
                  <c:v>139.0</c:v>
                </c:pt>
                <c:pt idx="4">
                  <c:v>150.0</c:v>
                </c:pt>
                <c:pt idx="5">
                  <c:v>158.0</c:v>
                </c:pt>
                <c:pt idx="6">
                  <c:v>142.0</c:v>
                </c:pt>
                <c:pt idx="7">
                  <c:v>137.0</c:v>
                </c:pt>
                <c:pt idx="8">
                  <c:v>147.0</c:v>
                </c:pt>
                <c:pt idx="9">
                  <c:v>138.0</c:v>
                </c:pt>
              </c:numCache>
            </c:numRef>
          </c:val>
          <c:smooth val="0"/>
        </c:ser>
        <c:marker val="1"/>
        <c:smooth val="0"/>
        <c:axId val="0"/>
        <c:axId val="1"/>
      </c:line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21526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851633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424029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766761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5143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068098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66426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44892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528747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390449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796754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07446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036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6376638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161355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688957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526049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0481378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389782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937046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817669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979831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442117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3855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15748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1739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69637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6712820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4.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747837" y="3357608"/>
            <a:ext cx="8610599"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rgbClr val="00B0F0"/>
                </a:solidFill>
                <a:latin typeface="Calibri" pitchFamily="0" charset="0"/>
                <a:ea typeface="宋体" pitchFamily="0" charset="0"/>
                <a:cs typeface="Calibri" pitchFamily="0" charset="0"/>
              </a:rPr>
              <a:t> </a:t>
            </a:r>
            <a:r>
              <a:rPr lang="en-US" altLang="zh-CN" sz="2400" b="1" i="0" u="none" strike="noStrike" kern="1200" cap="none" spc="0" baseline="0">
                <a:solidFill>
                  <a:srgbClr val="00B0F0"/>
                </a:solidFill>
                <a:latin typeface="Calibri" pitchFamily="0" charset="0"/>
                <a:ea typeface="宋体" pitchFamily="0" charset="0"/>
                <a:cs typeface="Calibri" pitchFamily="0" charset="0"/>
              </a:rPr>
              <a:t>SUJATHA</a:t>
            </a:r>
            <a:r>
              <a:rPr lang="en-US" altLang="zh-CN" sz="2400" b="0" i="0" u="none" strike="noStrike" kern="1200" cap="none" spc="0" baseline="0">
                <a:solidFill>
                  <a:srgbClr val="00B0F0"/>
                </a:solidFill>
                <a:latin typeface="Calibri" pitchFamily="0" charset="0"/>
                <a:ea typeface="宋体" pitchFamily="0" charset="0"/>
                <a:cs typeface="Calibri" pitchFamily="0" charset="0"/>
              </a:rPr>
              <a:t> A</a:t>
            </a:r>
            <a:endParaRPr lang="en-US" altLang="zh-CN" sz="2400" b="0" i="0" u="none" strike="noStrike" kern="1200" cap="none" spc="0" baseline="0">
              <a:solidFill>
                <a:srgbClr val="00B0F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rgbClr val="00B0F0"/>
                </a:solidFill>
                <a:latin typeface="Calibri" pitchFamily="0" charset="0"/>
                <a:ea typeface="宋体" pitchFamily="0" charset="0"/>
                <a:cs typeface="Calibri" pitchFamily="0" charset="0"/>
              </a:rPr>
              <a:t>312215851</a:t>
            </a:r>
            <a:endParaRPr lang="en-US" altLang="zh-CN" sz="2400" b="0" i="0" u="none" strike="noStrike" kern="1200" cap="none" spc="0" baseline="0">
              <a:solidFill>
                <a:srgbClr val="00B0F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rgbClr val="00B0F0"/>
                </a:solidFill>
                <a:latin typeface="Calibri" pitchFamily="0" charset="0"/>
                <a:ea typeface="宋体" pitchFamily="0" charset="0"/>
                <a:cs typeface="Calibri" pitchFamily="0" charset="0"/>
              </a:rPr>
              <a:t>B.COM ACCOUNTING AND FINANCE </a:t>
            </a:r>
            <a:endParaRPr lang="en-US" altLang="zh-CN" sz="2400" b="0" i="0" u="none" strike="noStrike" kern="1200" cap="none" spc="0" baseline="0">
              <a:solidFill>
                <a:srgbClr val="00B0F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rgbClr val="00B0F0"/>
                </a:solidFill>
                <a:latin typeface="Calibri" pitchFamily="0" charset="0"/>
                <a:ea typeface="宋体" pitchFamily="0" charset="0"/>
                <a:cs typeface="Calibri" pitchFamily="0" charset="0"/>
              </a:rPr>
              <a:t>SHRI SHANKARLAL SUNDARBAI SHASUN JAIN COLLEGE FOR WOMEN </a:t>
            </a:r>
            <a:endParaRPr lang="en-US" altLang="zh-CN" sz="2400" b="0" i="0" u="none" strike="noStrike" kern="1200" cap="none" spc="0" baseline="0">
              <a:solidFill>
                <a:srgbClr val="00B0F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482146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文本框"/>
          <p:cNvSpPr>
            <a:spLocks noGrp="1"/>
          </p:cNvSpPr>
          <p:nvPr>
            <p:ph type="body" idx="1"/>
          </p:nvPr>
        </p:nvSpPr>
        <p:spPr>
          <a:xfrm rot="0">
            <a:off x="533018" y="1204496"/>
            <a:ext cx="10972800" cy="526297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00B0F0"/>
                </a:solidFill>
                <a:latin typeface="Times New Roman" pitchFamily="18" charset="0"/>
                <a:ea typeface="宋体" pitchFamily="0" charset="0"/>
                <a:cs typeface="Times New Roman" pitchFamily="18" charset="0"/>
              </a:rPr>
              <a:t>1) DATA COLLECTION</a:t>
            </a:r>
            <a:endParaRPr lang="en-US" altLang="zh-CN" sz="1800" b="0" i="0" u="none" strike="noStrike" kern="0" cap="none" spc="0" baseline="0">
              <a:solidFill>
                <a:srgbClr val="00B0F0"/>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The data has been collected through </a:t>
            </a: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Edunet</a:t>
            </a: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dash board.</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00B0F0"/>
                </a:solidFill>
                <a:latin typeface="Times New Roman" pitchFamily="18" charset="0"/>
                <a:ea typeface="宋体" pitchFamily="0" charset="0"/>
                <a:cs typeface="Times New Roman" pitchFamily="18" charset="0"/>
              </a:rPr>
              <a:t>2) FEATURE COLLECTION</a:t>
            </a:r>
            <a:endParaRPr lang="en-US" altLang="zh-CN" sz="1800" b="0" i="0" u="none" strike="noStrike" kern="0" cap="none" spc="0" baseline="0">
              <a:solidFill>
                <a:srgbClr val="00B0F0"/>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The listed 10 features were taken for the analyses of data.</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00B0F0"/>
                </a:solidFill>
                <a:latin typeface="Times New Roman" pitchFamily="18" charset="0"/>
                <a:ea typeface="宋体" pitchFamily="0" charset="0"/>
                <a:cs typeface="Times New Roman" pitchFamily="18" charset="0"/>
              </a:rPr>
              <a:t>3) DATA CLEANING</a:t>
            </a:r>
            <a:endParaRPr lang="en-US" altLang="zh-CN" sz="1800" b="0" i="0" u="none" strike="noStrike" kern="0" cap="none" spc="0" baseline="0">
              <a:solidFill>
                <a:srgbClr val="00B0F0"/>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Identifying the missing values.</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Filtering of those missing values.</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00B0F0"/>
                </a:solidFill>
                <a:latin typeface="Times New Roman" pitchFamily="18" charset="0"/>
                <a:ea typeface="宋体" pitchFamily="0" charset="0"/>
                <a:cs typeface="Times New Roman" pitchFamily="18" charset="0"/>
              </a:rPr>
              <a:t>4)CALCULATION OF PERFORMANCE LEVEL</a:t>
            </a:r>
            <a:endParaRPr lang="en-US" altLang="zh-CN" sz="1800" b="0" i="0" u="none" strike="noStrike" kern="0" cap="none" spc="0" baseline="0">
              <a:solidFill>
                <a:srgbClr val="00B0F0"/>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By considering the current employee rating, I found the performance level using the formula.</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00B0F0"/>
                </a:solidFill>
                <a:latin typeface="Times New Roman" pitchFamily="18" charset="0"/>
                <a:ea typeface="宋体" pitchFamily="0" charset="0"/>
                <a:cs typeface="Times New Roman" pitchFamily="18" charset="0"/>
              </a:rPr>
              <a:t>5)SUMMARY OF PIVOT LEVEL</a:t>
            </a:r>
            <a:endParaRPr lang="en-US" altLang="zh-CN" sz="1800" b="0" i="0" u="none" strike="noStrike" kern="0" cap="none" spc="0" baseline="0">
              <a:solidFill>
                <a:srgbClr val="00B0F0"/>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Segregating od certain features to rows, columns, heading and so on.</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00B0F0"/>
                </a:solidFill>
                <a:latin typeface="Times New Roman" pitchFamily="18" charset="0"/>
                <a:ea typeface="宋体" pitchFamily="0" charset="0"/>
                <a:cs typeface="Times New Roman" pitchFamily="18" charset="0"/>
              </a:rPr>
              <a:t>6)VISUALIZATION:</a:t>
            </a:r>
            <a:endParaRPr lang="en-US" altLang="zh-CN" sz="1800" b="0" i="0" u="none" strike="noStrike" kern="0" cap="none" spc="0" baseline="0">
              <a:solidFill>
                <a:srgbClr val="00B0F0"/>
              </a:solidFill>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Once completed with pivot table, created the graph for precise visualization.</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246428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FORMULAS:</a:t>
            </a: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                =IF(AND(Z8&gt;=5),"VERY HIGH",IF(AND(Z8&gt;=4),"HIGH",IF(AND(Z8&gt;=3),"MED","LOW")))</a:t>
            </a: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
        <p:nvSpPr>
          <p:cNvPr id="17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8" name="对象"/>
          <p:cNvGraphicFramePr>
            <a:graphicFrameLocks/>
          </p:cNvGraphicFramePr>
          <p:nvPr/>
        </p:nvGraphicFramePr>
        <p:xfrm>
          <a:off x="732240" y="2576541"/>
          <a:ext cx="4571999" cy="2743199"/>
        </p:xfrm>
        <a:graphic>
          <a:graphicData uri="http://schemas.openxmlformats.org/drawingml/2006/chart">
            <c:chart xmlns:c="http://schemas.openxmlformats.org/drawingml/2006/chart" r:id="rId2"/>
          </a:graphicData>
        </a:graphic>
      </p:graphicFrame>
      <p:graphicFrame>
        <p:nvGraphicFramePr>
          <p:cNvPr id="179" name="图表"/>
          <p:cNvGraphicFramePr/>
          <p:nvPr/>
        </p:nvGraphicFramePr>
        <p:xfrm>
          <a:off x="5243368" y="2500341"/>
          <a:ext cx="4571999" cy="2743199"/>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99512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1" name="文本框"/>
          <p:cNvSpPr>
            <a:spLocks noGrp="1"/>
          </p:cNvSpPr>
          <p:nvPr>
            <p:ph type="body" idx="1"/>
          </p:nvPr>
        </p:nvSpPr>
        <p:spPr>
          <a:xfrm rot="0">
            <a:off x="609600" y="1577340"/>
            <a:ext cx="9067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pitchFamily="0" charset="0"/>
                <a:cs typeface="Times New Roman" pitchFamily="18" charset="0"/>
              </a:rPr>
              <a:t>In conclusion, elevating your employee performance analysis solution involves leveraging cutting-edge technology and innovative features to deliver comprehensive and actionable insights. By integrating advanced analytics, personalized dashboards, sentiment analysis, and real-time feedback, you can provide a richer and more engaging experience for users. Incorporating predictive analytics and seamless system integration ensures that your solution not only tracks performance effectively but also anticipates future needs. Engaging visualizations and gamification elements further enhance user interaction, making performance analysis both insightful and motivating. This approach will not only improve performance management but also drive organizational success by fostering a more informed and engaged workforce.</a:t>
            </a:r>
            <a:endParaRPr lang="zh-CN" altLang="en-US" sz="2400" b="0"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883010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489177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177725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body" idx="1"/>
          </p:nvPr>
        </p:nvSpPr>
        <p:spPr>
          <a:xfrm rot="0">
            <a:off x="743787" y="1371628"/>
            <a:ext cx="7162799"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pitchFamily="0" charset="0"/>
                <a:cs typeface="Times New Roman" pitchFamily="18" charset="0"/>
              </a:rPr>
              <a:t>The problem in employee performance analysis lies in the inconsistency and subjectivity of evaluation metrics, leading to biased assessments and ineffective feedback. Traditional systems often provide feedback too late to facilitate timely improvements, and they fail to fully utilize available performance data, resulting in missed opportunities for growth. Additionally, these systems often lack engagement and personalization, leading to employee disengagement and reduced productivity. Without addressing these issues, performance analysis fails to effectively support individual development and organizational success.</a:t>
            </a:r>
            <a:endParaRPr lang="zh-CN" altLang="en-US" sz="2400" b="0" i="0" u="none" strike="noStrike" kern="0" cap="none" spc="0" baseline="0">
              <a:latin typeface="Times New Roman" pitchFamily="18" charset="0"/>
              <a:ea typeface="宋体" pitchFamily="0" charset="0"/>
              <a:cs typeface="Times New Roman" pitchFamily="18" charset="0"/>
            </a:endParaRPr>
          </a:p>
        </p:txBody>
      </p:sp>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55915032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698788" y="1605908"/>
            <a:ext cx="8654761"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project focuses on developing a comprehensive and innovative employee performance analysis solution designed to address the critical challenges in traditional performance evaluation methods. By leveraging advanced analytics, real-time feedback, and personalized insights, the solution aims to create a more accurate, engaging, and impactful performance management process. The project will integrate AI-driven recommendations, gamification, and mobile accessibility to enhance user experience and drive continuous improvement. The ultimate goal is to empower employees with the tools they need to succeed while aligning their growth with the organization's strategic objectives, resulting in increased productivity, engagement, and overall business success.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5172583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body" idx="1"/>
          </p:nvPr>
        </p:nvSpPr>
        <p:spPr>
          <a:xfrm rot="0">
            <a:off x="609600" y="1577340"/>
            <a:ext cx="10972800" cy="369331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Employees</a:t>
            </a:r>
            <a:endParaRPr lang="en-US" altLang="zh-CN" sz="24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4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Executives/Senior Leadership</a:t>
            </a:r>
            <a:endParaRPr lang="en-US" altLang="zh-CN" sz="24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4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HR Department</a:t>
            </a:r>
            <a:endParaRPr lang="en-US" altLang="zh-CN" sz="24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4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Managers/Supervisors </a:t>
            </a:r>
            <a:endParaRPr lang="en-US" altLang="zh-CN" sz="24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4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Training and Development Teams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sp>
        <p:nvSpPr>
          <p:cNvPr id="14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81994392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3" name="文本框"/>
          <p:cNvSpPr>
            <a:spLocks noGrp="1"/>
          </p:cNvSpPr>
          <p:nvPr>
            <p:ph type="body" idx="1"/>
          </p:nvPr>
        </p:nvSpPr>
        <p:spPr>
          <a:xfrm rot="0">
            <a:off x="3008345" y="1118711"/>
            <a:ext cx="800411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hangingPunct="0">
              <a:lnSpc>
                <a:spcPct val="100000"/>
              </a:lnSpc>
              <a:spcBef>
                <a:spcPts val="0"/>
              </a:spcBef>
              <a:spcAft>
                <a:spcPts val="0"/>
              </a:spcAft>
              <a:buNone/>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Our solution offers exceptional value through:</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hangingPunct="0">
              <a:lnSpc>
                <a:spcPct val="100000"/>
              </a:lnSpc>
              <a:spcBef>
                <a:spcPts val="0"/>
              </a:spcBef>
              <a:spcAft>
                <a:spcPts val="0"/>
              </a:spcAft>
              <a:buNone/>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hangingPunct="0">
              <a:lnSpc>
                <a:spcPct val="100000"/>
              </a:lnSpc>
              <a:spcBef>
                <a:spcPts val="0"/>
              </a:spcBef>
              <a:spcAft>
                <a:spcPts val="0"/>
              </a:spcAft>
              <a:buNone/>
            </a:pPr>
            <a:r>
              <a:rPr lang="en-US" altLang="zh-CN" sz="2400" b="1" i="0" u="none" strike="noStrike" kern="0" cap="none" spc="0" baseline="0">
                <a:solidFill>
                  <a:schemeClr val="tx1"/>
                </a:solidFill>
                <a:latin typeface="Times New Roman" pitchFamily="18" charset="0"/>
                <a:ea typeface="宋体" pitchFamily="0" charset="0"/>
                <a:cs typeface="Times New Roman" pitchFamily="18" charset="0"/>
              </a:rPr>
              <a:t>1. </a:t>
            </a:r>
            <a:r>
              <a:rPr lang="en-US" altLang="zh-CN" sz="2400" b="1" i="0" u="none" strike="noStrike" kern="0" cap="none" spc="0" baseline="0">
                <a:solidFill>
                  <a:schemeClr val="tx1"/>
                </a:solidFill>
                <a:latin typeface="Times New Roman" pitchFamily="18" charset="0"/>
                <a:ea typeface="宋体" pitchFamily="0" charset="0"/>
                <a:cs typeface="Times New Roman" pitchFamily="18" charset="0"/>
              </a:rPr>
              <a:t>Advanced </a:t>
            </a:r>
            <a:r>
              <a:rPr lang="en-US" altLang="zh-CN" sz="2400" b="1" i="0" u="none" strike="noStrike" kern="0" cap="none" spc="0" baseline="0">
                <a:solidFill>
                  <a:schemeClr val="tx1"/>
                </a:solidFill>
                <a:latin typeface="Times New Roman" pitchFamily="18" charset="0"/>
                <a:ea typeface="宋体" pitchFamily="0" charset="0"/>
                <a:cs typeface="Times New Roman" pitchFamily="18" charset="0"/>
              </a:rPr>
              <a:t>Analytics and </a:t>
            </a:r>
            <a:r>
              <a:rPr lang="en-US" altLang="zh-CN" sz="2400" b="1" i="0" u="none" strike="noStrike" kern="0" cap="none" spc="0" baseline="0">
                <a:solidFill>
                  <a:schemeClr val="tx1"/>
                </a:solidFill>
                <a:latin typeface="Times New Roman" pitchFamily="18" charset="0"/>
                <a:ea typeface="宋体" pitchFamily="0" charset="0"/>
                <a:cs typeface="Times New Roman" pitchFamily="18" charset="0"/>
              </a:rPr>
              <a:t>Personalization:</a:t>
            </a: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It combines AI-driven insights with customizable dashboards, providing a deep, data-driven understanding of employee performance and tailored recommendations to drive growth.</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hangingPunct="0">
              <a:lnSpc>
                <a:spcPct val="100000"/>
              </a:lnSpc>
              <a:spcBef>
                <a:spcPts val="0"/>
              </a:spcBef>
              <a:spcAft>
                <a:spcPts val="0"/>
              </a:spcAft>
              <a:buNone/>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hangingPunct="0">
              <a:lnSpc>
                <a:spcPct val="100000"/>
              </a:lnSpc>
              <a:spcBef>
                <a:spcPts val="0"/>
              </a:spcBef>
              <a:spcAft>
                <a:spcPts val="0"/>
              </a:spcAft>
              <a:buNone/>
            </a:pPr>
            <a:r>
              <a:rPr lang="en-US" altLang="zh-CN" sz="2400" b="1" i="0" u="none" strike="noStrike" kern="0" cap="none" spc="0" baseline="0">
                <a:solidFill>
                  <a:schemeClr val="tx1"/>
                </a:solidFill>
                <a:latin typeface="Times New Roman" pitchFamily="18" charset="0"/>
                <a:ea typeface="宋体" pitchFamily="0" charset="0"/>
                <a:cs typeface="Times New Roman" pitchFamily="18" charset="0"/>
              </a:rPr>
              <a:t>2. </a:t>
            </a:r>
            <a:r>
              <a:rPr lang="en-US" altLang="zh-CN" sz="2400" b="1" i="0" u="none" strike="noStrike" kern="0" cap="none" spc="0" baseline="0">
                <a:solidFill>
                  <a:schemeClr val="tx1"/>
                </a:solidFill>
                <a:latin typeface="Times New Roman" pitchFamily="18" charset="0"/>
                <a:ea typeface="宋体" pitchFamily="0" charset="0"/>
                <a:cs typeface="Times New Roman" pitchFamily="18" charset="0"/>
              </a:rPr>
              <a:t>Holistic </a:t>
            </a:r>
            <a:r>
              <a:rPr lang="en-US" altLang="zh-CN" sz="2400" b="1" i="0" u="none" strike="noStrike" kern="0" cap="none" spc="0" baseline="0">
                <a:solidFill>
                  <a:schemeClr val="tx1"/>
                </a:solidFill>
                <a:latin typeface="Times New Roman" pitchFamily="18" charset="0"/>
                <a:ea typeface="宋体" pitchFamily="0" charset="0"/>
                <a:cs typeface="Times New Roman" pitchFamily="18" charset="0"/>
              </a:rPr>
              <a:t>Integration and </a:t>
            </a:r>
            <a:r>
              <a:rPr lang="en-US" altLang="zh-CN" sz="2400" b="1" i="0" u="none" strike="noStrike" kern="0" cap="none" spc="0" baseline="0">
                <a:solidFill>
                  <a:schemeClr val="tx1"/>
                </a:solidFill>
                <a:latin typeface="Times New Roman" pitchFamily="18" charset="0"/>
                <a:ea typeface="宋体" pitchFamily="0" charset="0"/>
                <a:cs typeface="Times New Roman" pitchFamily="18" charset="0"/>
              </a:rPr>
              <a:t>Engagement: </a:t>
            </a: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By integrating sentiment analysis, real-time feedback, and engaging visualizations, it delivers a comprehensive view of performance, enhances user experience, and motivates employees, leading to improved organizational outcomes.</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244293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Times New Roman" pitchFamily="18" charset="0"/>
                <a:ea typeface="宋体" pitchFamily="0" charset="0"/>
                <a:cs typeface="Times New Roman" pitchFamily="18" charset="0"/>
              </a:rPr>
              <a:t>Employee data set taken from the KAGGLE.</a:t>
            </a:r>
            <a:endParaRPr lang="en-US" altLang="zh-CN" sz="1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Times New Roman" pitchFamily="18" charset="0"/>
                <a:ea typeface="宋体" pitchFamily="0" charset="0"/>
                <a:cs typeface="Times New Roman" pitchFamily="18" charset="0"/>
              </a:rPr>
              <a:t>In dataset, out of 26 data I took only 9 features out of it.</a:t>
            </a:r>
            <a:endParaRPr lang="en-US" altLang="zh-CN" sz="1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00B0F0"/>
                </a:solidFill>
                <a:latin typeface="Times New Roman" pitchFamily="18" charset="0"/>
                <a:ea typeface="宋体" pitchFamily="0" charset="0"/>
                <a:cs typeface="Times New Roman" pitchFamily="18" charset="0"/>
              </a:rPr>
              <a:t>The selected 10 features are listed below:</a:t>
            </a:r>
            <a:endParaRPr lang="en-US" altLang="zh-CN" sz="1800" b="0" i="0" u="none" strike="noStrike" kern="0" cap="none" spc="0" baseline="0">
              <a:solidFill>
                <a:srgbClr val="00B0F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Employee ID</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First name</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Last name</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Business unit</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Employee Type</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Employee Status</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Employee classification type</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Gender Code</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Performance Score</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Current employee rating</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96100670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文本框"/>
          <p:cNvSpPr>
            <a:spLocks noGrp="1"/>
          </p:cNvSpPr>
          <p:nvPr>
            <p:ph type="body" idx="1"/>
          </p:nvPr>
        </p:nvSpPr>
        <p:spPr>
          <a:xfrm rot="0">
            <a:off x="2401073" y="1219834"/>
            <a:ext cx="7409677" cy="36933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pitchFamily="0" charset="0"/>
                <a:cs typeface="Times New Roman" pitchFamily="18" charset="0"/>
              </a:rPr>
              <a:t>To make your employee performance analysis solution truly stand out, focus on incorporating advanced analytics and AI to uncover deeper insights and predict future trends. Personalize dashboards to allow managers to visualize data in a way that suits their needs, and integrate sentiment analysis to provide a qualitative perspective on employee engagement. Include benchmarking and comparison features to contextualize performance data, and offer actionable insights and recommendations based on the </a:t>
            </a:r>
            <a:r>
              <a:rPr lang="en-US" altLang="zh-CN" sz="2400" b="0" i="0" u="none" strike="noStrike" kern="0" cap="none" spc="0" baseline="0">
                <a:latin typeface="Times New Roman" pitchFamily="18" charset="0"/>
                <a:ea typeface="宋体" pitchFamily="0" charset="0"/>
                <a:cs typeface="Times New Roman" pitchFamily="18" charset="0"/>
              </a:rPr>
              <a:t>findings. Enhance </a:t>
            </a:r>
            <a:r>
              <a:rPr lang="en-US" altLang="zh-CN" sz="2400" b="0" i="0" u="none" strike="noStrike" kern="0" cap="none" spc="0" baseline="0">
                <a:latin typeface="Times New Roman" pitchFamily="18" charset="0"/>
                <a:ea typeface="宋体" pitchFamily="0" charset="0"/>
                <a:cs typeface="Times New Roman" pitchFamily="18" charset="0"/>
              </a:rPr>
              <a:t>user experience with engaging visualizations and consider adding gamification elements to make the process more interactive and motivating.</a:t>
            </a:r>
            <a:endParaRPr lang="zh-CN" altLang="en-US" sz="2400" b="0" i="0" u="none" strike="noStrike" kern="0" cap="none" spc="0" baseline="0">
              <a:latin typeface="Times New Roman" pitchFamily="18" charset="0"/>
              <a:ea typeface="宋体" pitchFamily="0" charset="0"/>
              <a:cs typeface="Times New Roman" pitchFamily="18" charset="0"/>
            </a:endParaRPr>
          </a:p>
        </p:txBody>
      </p:sp>
      <p:sp>
        <p:nvSpPr>
          <p:cNvPr id="16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8640597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17</cp:revision>
  <dcterms:created xsi:type="dcterms:W3CDTF">2024-03-29T15:07:22Z</dcterms:created>
  <dcterms:modified xsi:type="dcterms:W3CDTF">2024-09-08T04:26:17Z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