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handoutMasterIdLst>
    <p:handoutMasterId r:id="rId21"/>
  </p:handoutMasterIdLst>
  <p:sldIdLst>
    <p:sldId id="268" r:id="rId5"/>
    <p:sldId id="280" r:id="rId6"/>
    <p:sldId id="284" r:id="rId7"/>
    <p:sldId id="271" r:id="rId8"/>
    <p:sldId id="278" r:id="rId9"/>
    <p:sldId id="279" r:id="rId10"/>
    <p:sldId id="274" r:id="rId11"/>
    <p:sldId id="275" r:id="rId12"/>
    <p:sldId id="282" r:id="rId13"/>
    <p:sldId id="285" r:id="rId14"/>
    <p:sldId id="286" r:id="rId15"/>
    <p:sldId id="276" r:id="rId16"/>
    <p:sldId id="283"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7/18/2023</a:t>
            </a:fld>
            <a:endParaRPr lang="en-US" dirty="0"/>
          </a:p>
        </p:txBody>
      </p:sp>
      <p:sp>
        <p:nvSpPr>
          <p:cNvPr id="4" name="Footer Placeholder 3">
            <a:extLst>
              <a:ext uri="{FF2B5EF4-FFF2-40B4-BE49-F238E27FC236}">
                <a16:creationId xmlns:a16="http://schemas.microsoft.com/office/drawing/2014/main" xmlns=""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7/18/2023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6AAF9CF-D1E5-49FD-94F7-B246BB67E246}" type="slidenum">
              <a:rPr lang="en-US" smtClean="0"/>
              <a:t>1</a:t>
            </a:fld>
            <a:endParaRPr lang="en-US" dirty="0"/>
          </a:p>
        </p:txBody>
      </p:sp>
    </p:spTree>
    <p:extLst>
      <p:ext uri="{BB962C8B-B14F-4D97-AF65-F5344CB8AC3E}">
        <p14:creationId xmlns:p14="http://schemas.microsoft.com/office/powerpoint/2010/main" val="26681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1"/>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xmlns="" id="{328F7C25-BFB6-430F-87B6-7D0D2C7493D6}"/>
              </a:ext>
              <a:ext uri="{C183D7F6-B498-43B3-948B-1728B52AA6E4}">
                <adec:decorative xmlns:adec="http://schemas.microsoft.com/office/drawing/2017/decorative" xmlns="" val="1"/>
              </a:ext>
            </a:extLst>
          </p:cNvPr>
          <p:cNvCxnSpPr>
            <a:cxnSpLocks/>
          </p:cNvCxnSpPr>
          <p:nvPr userDrawn="1"/>
        </p:nvCxnSpPr>
        <p:spPr>
          <a:xfrm rot="16200000">
            <a:off x="-185516"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2"/>
            <a:ext cx="10840914" cy="3124199"/>
          </a:xfrm>
        </p:spPr>
        <p:txBody>
          <a:bodyPr anchor="ctr">
            <a:normAutofit/>
          </a:bodyPr>
          <a:lstStyle>
            <a:lvl1pPr algn="l">
              <a:defRPr sz="3001" b="0" cap="none"/>
            </a:lvl1pPr>
          </a:lstStyle>
          <a:p>
            <a:r>
              <a:rPr lang="en-US" noProof="0"/>
              <a:t>CLICK TO EDIT MASTER TITLE STYLE</a:t>
            </a:r>
          </a:p>
        </p:txBody>
      </p:sp>
      <p:sp>
        <p:nvSpPr>
          <p:cNvPr id="3" name="Text Placeholder 2"/>
          <p:cNvSpPr>
            <a:spLocks noGrp="1"/>
          </p:cNvSpPr>
          <p:nvPr>
            <p:ph type="body" idx="1"/>
          </p:nvPr>
        </p:nvSpPr>
        <p:spPr>
          <a:xfrm>
            <a:off x="685801" y="3733800"/>
            <a:ext cx="10840914" cy="2057400"/>
          </a:xfrm>
        </p:spPr>
        <p:txBody>
          <a:bodyPr anchor="ctr">
            <a:normAutofit/>
          </a:bodyPr>
          <a:lstStyle>
            <a:lvl1pPr marL="0" indent="0" algn="l">
              <a:buNone/>
              <a:defRPr sz="1801">
                <a:solidFill>
                  <a:schemeClr val="tx1"/>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1"/>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2"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2" y="5137736"/>
            <a:ext cx="8683625" cy="732840"/>
          </a:xfrm>
        </p:spPr>
        <p:txBody>
          <a:bodyPr anchor="t">
            <a:normAutofit/>
          </a:bodyPr>
          <a:lstStyle>
            <a:lvl1pPr marL="0" indent="0" algn="r">
              <a:buNone/>
              <a:defRPr sz="1801" cap="all">
                <a:solidFill>
                  <a:schemeClr val="tx1"/>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9" y="5870576"/>
            <a:ext cx="1600201" cy="377825"/>
          </a:xfrm>
        </p:spPr>
        <p:txBody>
          <a:bodyPr/>
          <a:lstStyle/>
          <a:p>
            <a:fld id="{984B7D2A-0DF8-424B-9572-B79AEBB2D9DC}" type="datetimeFigureOut">
              <a:rPr lang="en-US" noProof="0" smtClean="0"/>
              <a:t>7/18/2023</a:t>
            </a:fld>
            <a:endParaRPr lang="en-US" noProof="0" dirty="0"/>
          </a:p>
        </p:txBody>
      </p:sp>
      <p:sp>
        <p:nvSpPr>
          <p:cNvPr id="5" name="Footer Placeholder 4"/>
          <p:cNvSpPr>
            <a:spLocks noGrp="1"/>
          </p:cNvSpPr>
          <p:nvPr>
            <p:ph type="ftr" sz="quarter" idx="11"/>
          </p:nvPr>
        </p:nvSpPr>
        <p:spPr>
          <a:xfrm>
            <a:off x="3962401" y="5870576"/>
            <a:ext cx="4893957"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9" y="5870576"/>
            <a:ext cx="551166"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2" y="1874308"/>
            <a:ext cx="3814235" cy="1260000"/>
          </a:xfrm>
        </p:spPr>
        <p:txBody>
          <a:bodyPr anchor="ctr" anchorCtr="0">
            <a:noAutofit/>
          </a:bodyPr>
          <a:lstStyle>
            <a:lvl1pPr algn="r">
              <a:defRPr sz="3001"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199" y="0"/>
            <a:ext cx="7543801" cy="6856214"/>
          </a:xfrm>
        </p:spPr>
        <p:txBody>
          <a:bodyPr anchor="ct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2" y="3134308"/>
            <a:ext cx="3814235" cy="2016600"/>
          </a:xfrm>
        </p:spPr>
        <p:txBody>
          <a:bodyPr anchor="t">
            <a:normAutofit/>
          </a:bodyPr>
          <a:lstStyle>
            <a:lvl1pPr marL="0" indent="0" algn="r">
              <a:buNone/>
              <a:defRPr sz="18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xmlns=""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1"/>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1"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noProof="0" smtClean="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xmlns="" id="{B47DAE59-9D63-4159-8F3E-560C31F19A89}"/>
              </a:ext>
            </a:extLst>
          </p:cNvPr>
          <p:cNvSpPr>
            <a:spLocks noGrp="1"/>
          </p:cNvSpPr>
          <p:nvPr>
            <p:ph type="body" sz="quarter" idx="14"/>
          </p:nvPr>
        </p:nvSpPr>
        <p:spPr>
          <a:xfrm>
            <a:off x="1216193" y="3837471"/>
            <a:ext cx="1310050" cy="959003"/>
          </a:xfrm>
        </p:spPr>
        <p:txBody>
          <a:bodyPr>
            <a:noAutofit/>
          </a:bodyPr>
          <a:lstStyle>
            <a:lvl1pPr marL="0" indent="0" algn="ctr">
              <a:buNone/>
              <a:defRPr sz="1200"/>
            </a:lvl1pPr>
            <a:lvl3pPr algn="ctr">
              <a:defRPr sz="1200"/>
            </a:lvl3pPr>
            <a:lvl5pPr marL="1828823" indent="0">
              <a:buNone/>
              <a:defRPr/>
            </a:lvl5pPr>
          </a:lstStyle>
          <a:p>
            <a:pPr lvl="0"/>
            <a:r>
              <a:rPr lang="en-US" noProof="0" smtClean="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xmlns=""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1"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noProof="0" smtClean="0"/>
              <a:t>Click to edit Master text styles</a:t>
            </a:r>
          </a:p>
        </p:txBody>
      </p:sp>
      <p:sp>
        <p:nvSpPr>
          <p:cNvPr id="20" name="Text Placeholder 5">
            <a:extLst>
              <a:ext uri="{FF2B5EF4-FFF2-40B4-BE49-F238E27FC236}">
                <a16:creationId xmlns:a16="http://schemas.microsoft.com/office/drawing/2014/main" xmlns="" id="{B06123F0-984B-4EF8-9945-3621C401B7AD}"/>
              </a:ext>
            </a:extLst>
          </p:cNvPr>
          <p:cNvSpPr>
            <a:spLocks noGrp="1"/>
          </p:cNvSpPr>
          <p:nvPr>
            <p:ph type="body" sz="quarter" idx="17"/>
          </p:nvPr>
        </p:nvSpPr>
        <p:spPr>
          <a:xfrm>
            <a:off x="7465366" y="3837471"/>
            <a:ext cx="1310050" cy="959003"/>
          </a:xfrm>
        </p:spPr>
        <p:txBody>
          <a:bodyPr>
            <a:noAutofit/>
          </a:bodyPr>
          <a:lstStyle>
            <a:lvl1pPr marL="0" indent="0" algn="ctr">
              <a:buNone/>
              <a:defRPr sz="1200"/>
            </a:lvl1pPr>
            <a:lvl3pPr algn="ctr">
              <a:defRPr sz="1200"/>
            </a:lvl3pPr>
            <a:lvl5pPr marL="1828823" indent="0">
              <a:buNone/>
              <a:defRPr/>
            </a:lvl5pPr>
          </a:lstStyle>
          <a:p>
            <a:pPr lvl="0"/>
            <a:r>
              <a:rPr lang="en-US" noProof="0" smtClean="0"/>
              <a:t>Click to edit Master text styles</a:t>
            </a:r>
          </a:p>
        </p:txBody>
      </p:sp>
      <p:sp>
        <p:nvSpPr>
          <p:cNvPr id="21" name="Text Placeholder 5">
            <a:extLst>
              <a:ext uri="{FF2B5EF4-FFF2-40B4-BE49-F238E27FC236}">
                <a16:creationId xmlns:a16="http://schemas.microsoft.com/office/drawing/2014/main" xmlns="" id="{A669C074-A9BE-4B07-ACEE-3B34AAC8B9E7}"/>
              </a:ext>
            </a:extLst>
          </p:cNvPr>
          <p:cNvSpPr>
            <a:spLocks noGrp="1"/>
          </p:cNvSpPr>
          <p:nvPr>
            <p:ph type="body" sz="quarter" idx="18"/>
          </p:nvPr>
        </p:nvSpPr>
        <p:spPr>
          <a:xfrm>
            <a:off x="9548426" y="3837471"/>
            <a:ext cx="1310050" cy="959003"/>
          </a:xfrm>
        </p:spPr>
        <p:txBody>
          <a:bodyPr>
            <a:noAutofit/>
          </a:bodyPr>
          <a:lstStyle>
            <a:lvl1pPr marL="0" indent="0" algn="ctr">
              <a:buNone/>
              <a:defRPr sz="1200"/>
            </a:lvl1pPr>
            <a:lvl3pPr algn="ctr">
              <a:defRPr sz="1200"/>
            </a:lvl3pPr>
            <a:lvl5pPr marL="1828823" indent="0">
              <a:buNone/>
              <a:defRPr/>
            </a:lvl5pPr>
          </a:lstStyle>
          <a:p>
            <a:pPr lvl="0"/>
            <a:r>
              <a:rPr lang="en-US" noProof="0" smtClean="0"/>
              <a:t>Click to edit Master text styles</a:t>
            </a:r>
          </a:p>
        </p:txBody>
      </p:sp>
      <p:sp>
        <p:nvSpPr>
          <p:cNvPr id="19" name="Text Placeholder 5">
            <a:extLst>
              <a:ext uri="{FF2B5EF4-FFF2-40B4-BE49-F238E27FC236}">
                <a16:creationId xmlns:a16="http://schemas.microsoft.com/office/drawing/2014/main" xmlns="" id="{84A40D78-D6DD-41A7-A132-9D48DF8649A9}"/>
              </a:ext>
            </a:extLst>
          </p:cNvPr>
          <p:cNvSpPr>
            <a:spLocks noGrp="1"/>
          </p:cNvSpPr>
          <p:nvPr>
            <p:ph type="body" sz="quarter" idx="16"/>
          </p:nvPr>
        </p:nvSpPr>
        <p:spPr>
          <a:xfrm>
            <a:off x="5382308" y="3837471"/>
            <a:ext cx="1310050" cy="959003"/>
          </a:xfrm>
        </p:spPr>
        <p:txBody>
          <a:bodyPr>
            <a:noAutofit/>
          </a:bodyPr>
          <a:lstStyle>
            <a:lvl1pPr marL="0" indent="0" algn="ctr">
              <a:buNone/>
              <a:defRPr sz="1200"/>
            </a:lvl1pPr>
            <a:lvl3pPr algn="ctr">
              <a:defRPr sz="1200"/>
            </a:lvl3pPr>
            <a:lvl5pPr marL="1828823" indent="0">
              <a:buNone/>
              <a:defRPr/>
            </a:lvl5pPr>
          </a:lstStyle>
          <a:p>
            <a:pPr lvl="0"/>
            <a:r>
              <a:rPr lang="en-US" noProof="0" smtClean="0"/>
              <a:t>Click to edit Master text styles</a:t>
            </a:r>
          </a:p>
        </p:txBody>
      </p:sp>
      <p:sp>
        <p:nvSpPr>
          <p:cNvPr id="18" name="Text Placeholder 5">
            <a:extLst>
              <a:ext uri="{FF2B5EF4-FFF2-40B4-BE49-F238E27FC236}">
                <a16:creationId xmlns:a16="http://schemas.microsoft.com/office/drawing/2014/main" xmlns="" id="{4A9CFAA7-850F-4C92-A9BE-56452E5CA04D}"/>
              </a:ext>
            </a:extLst>
          </p:cNvPr>
          <p:cNvSpPr>
            <a:spLocks noGrp="1"/>
          </p:cNvSpPr>
          <p:nvPr>
            <p:ph type="body" sz="quarter" idx="15"/>
          </p:nvPr>
        </p:nvSpPr>
        <p:spPr>
          <a:xfrm>
            <a:off x="3299251" y="3837471"/>
            <a:ext cx="1310050" cy="959003"/>
          </a:xfrm>
        </p:spPr>
        <p:txBody>
          <a:bodyPr>
            <a:noAutofit/>
          </a:bodyPr>
          <a:lstStyle>
            <a:lvl1pPr marL="0" indent="0" algn="ctr">
              <a:buNone/>
              <a:defRPr sz="1200"/>
            </a:lvl1pPr>
            <a:lvl3pPr algn="ctr">
              <a:defRPr sz="1200"/>
            </a:lvl3pPr>
            <a:lvl5pPr marL="1828823" indent="0">
              <a:buNone/>
              <a:defRPr/>
            </a:lvl5pPr>
          </a:lstStyle>
          <a:p>
            <a:pPr lvl="0"/>
            <a:r>
              <a:rPr lang="en-US" noProof="0" smtClean="0"/>
              <a:t>Click to edit Master text styles</a:t>
            </a:r>
          </a:p>
        </p:txBody>
      </p:sp>
      <p:cxnSp>
        <p:nvCxnSpPr>
          <p:cNvPr id="14" name="Straight Connector 13">
            <a:extLst>
              <a:ext uri="{FF2B5EF4-FFF2-40B4-BE49-F238E27FC236}">
                <a16:creationId xmlns:a16="http://schemas.microsoft.com/office/drawing/2014/main" xmlns="" id="{CC5A0CF1-9FE7-4149-97DC-5221639144C8}"/>
              </a:ext>
              <a:ext uri="{C183D7F6-B498-43B3-948B-1728B52AA6E4}">
                <adec:decorative xmlns:adec="http://schemas.microsoft.com/office/drawing/2017/decorative" xmlns="" val="1"/>
              </a:ext>
            </a:extLst>
          </p:cNvPr>
          <p:cNvCxnSpPr>
            <a:cxnSpLocks/>
          </p:cNvCxnSpPr>
          <p:nvPr userDrawn="1"/>
        </p:nvCxnSpPr>
        <p:spPr>
          <a:xfrm rot="16200000">
            <a:off x="-185516"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7" y="995967"/>
            <a:ext cx="6238875" cy="1260000"/>
          </a:xfrm>
        </p:spPr>
        <p:txBody>
          <a:bodyPr anchor="ctr" anchorCtr="0">
            <a:noAutofit/>
          </a:bodyPr>
          <a:lstStyle>
            <a:lvl1pPr algn="r">
              <a:defRPr sz="3001"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1"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085851" y="2255967"/>
            <a:ext cx="6610350" cy="3476618"/>
          </a:xfrm>
        </p:spPr>
        <p:txBody>
          <a:bodyPr anchor="t">
            <a:normAutofit/>
          </a:bodyPr>
          <a:lstStyle>
            <a:lvl1pPr marL="0" indent="0" algn="r">
              <a:buNone/>
              <a:defRPr sz="18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6" cy="1260000"/>
          </a:xfrm>
        </p:spPr>
        <p:txBody>
          <a:bodyPr anchor="ctr" anchorCtr="0">
            <a:normAutofit/>
          </a:bodyPr>
          <a:lstStyle>
            <a:lvl1pPr algn="l">
              <a:defRPr sz="3001"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3" y="914401"/>
            <a:ext cx="5749426"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6657974" y="2255969"/>
            <a:ext cx="4848226" cy="3476617"/>
          </a:xfrm>
        </p:spPr>
        <p:txBody>
          <a:bodyPr anchor="t">
            <a:normAutofit/>
          </a:bodyPr>
          <a:lstStyle>
            <a:lvl1pPr marL="0" indent="0" algn="l">
              <a:buNone/>
              <a:defRPr sz="18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1" rIns="91440" bIns="4572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6" y="823337"/>
            <a:ext cx="609600" cy="584776"/>
          </a:xfrm>
          <a:prstGeom prst="rect">
            <a:avLst/>
          </a:prstGeom>
        </p:spPr>
        <p:txBody>
          <a:bodyPr vert="horz" lIns="91440" tIns="45721" rIns="91440" bIns="4572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3" y="609601"/>
            <a:ext cx="9550398" cy="2743199"/>
          </a:xfrm>
        </p:spPr>
        <p:txBody>
          <a:bodyPr anchor="ctr">
            <a:normAutofit/>
          </a:bodyPr>
          <a:lstStyle>
            <a:lvl1pPr algn="ctr">
              <a:defRPr sz="3001"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10" y="3352801"/>
            <a:ext cx="9339184" cy="381000"/>
          </a:xfrm>
        </p:spPr>
        <p:txBody>
          <a:bodyPr anchor="ctr">
            <a:normAutofit/>
          </a:bodyPr>
          <a:lstStyle>
            <a:lvl1pPr marL="0" indent="0" algn="r">
              <a:buFontTx/>
              <a:buNone/>
              <a:defRPr sz="1801"/>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noProof="0" smtClean="0"/>
              <a:t>Click to edit Master text styles</a:t>
            </a:r>
          </a:p>
        </p:txBody>
      </p:sp>
      <p:sp>
        <p:nvSpPr>
          <p:cNvPr id="7" name="Rectangle: Rounded Corners 6">
            <a:extLst>
              <a:ext uri="{FF2B5EF4-FFF2-40B4-BE49-F238E27FC236}">
                <a16:creationId xmlns:a16="http://schemas.microsoft.com/office/drawing/2014/main" xmlns="" id="{1AD7857E-8E0E-4AC1-ABDC-E42462C788DE}"/>
              </a:ext>
            </a:extLst>
          </p:cNvPr>
          <p:cNvSpPr/>
          <p:nvPr userDrawn="1"/>
        </p:nvSpPr>
        <p:spPr>
          <a:xfrm>
            <a:off x="1750845"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3" name="Text Placeholder 2"/>
          <p:cNvSpPr>
            <a:spLocks noGrp="1"/>
          </p:cNvSpPr>
          <p:nvPr>
            <p:ph type="body" idx="1"/>
          </p:nvPr>
        </p:nvSpPr>
        <p:spPr>
          <a:xfrm>
            <a:off x="1857377" y="4021138"/>
            <a:ext cx="8486775" cy="1760537"/>
          </a:xfrm>
        </p:spPr>
        <p:txBody>
          <a:bodyPr anchor="ctr">
            <a:normAutofit/>
          </a:bodyPr>
          <a:lstStyle>
            <a:lvl1pPr marL="0" indent="0" algn="ctr">
              <a:buNone/>
              <a:defRPr sz="1801">
                <a:solidFill>
                  <a:schemeClr val="tx1"/>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xmlns=""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1"/>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800" y="1869599"/>
            <a:ext cx="5202071" cy="916228"/>
          </a:xfrm>
        </p:spPr>
        <p:txBody>
          <a:bodyPr anchor="ctr" anchorCtr="0">
            <a:noAutofit/>
          </a:bodyPr>
          <a:lstStyle>
            <a:lvl1pPr marL="0" indent="0" algn="ctr">
              <a:buNone/>
              <a:defRPr sz="1801"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5802"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1"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98271"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xmlns="" id="{8031B0A9-3E16-4C5B-A6CE-045BCB91A008}"/>
              </a:ext>
              <a:ext uri="{C183D7F6-B498-43B3-948B-1728B52AA6E4}">
                <adec:decorative xmlns:adec="http://schemas.microsoft.com/office/drawing/2017/decorative" xmlns="" val="1"/>
              </a:ext>
            </a:extLst>
          </p:cNvPr>
          <p:cNvCxnSpPr>
            <a:cxnSpLocks/>
          </p:cNvCxnSpPr>
          <p:nvPr userDrawn="1"/>
        </p:nvCxnSpPr>
        <p:spPr>
          <a:xfrm flipV="1">
            <a:off x="57150" y="939762"/>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1"/>
            </a:lvl1pPr>
          </a:lstStyle>
          <a:p>
            <a:r>
              <a:rPr lang="en-US" noProof="0" smtClean="0"/>
              <a:t>Click to edit Master title style</a:t>
            </a:r>
            <a:endParaRPr lang="en-US" noProof="0"/>
          </a:p>
        </p:txBody>
      </p:sp>
      <p:sp>
        <p:nvSpPr>
          <p:cNvPr id="9" name="Rectangle: Rounded Corners 8">
            <a:extLst>
              <a:ext uri="{FF2B5EF4-FFF2-40B4-BE49-F238E27FC236}">
                <a16:creationId xmlns:a16="http://schemas.microsoft.com/office/drawing/2014/main" xmlns="" id="{E44449DE-635B-4B23-9B8B-C95A5B8764DB}"/>
              </a:ext>
            </a:extLst>
          </p:cNvPr>
          <p:cNvSpPr/>
          <p:nvPr userDrawn="1"/>
        </p:nvSpPr>
        <p:spPr>
          <a:xfrm>
            <a:off x="663357"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3" name="Content Placeholder 2"/>
          <p:cNvSpPr>
            <a:spLocks noGrp="1"/>
          </p:cNvSpPr>
          <p:nvPr>
            <p:ph sz="half" idx="1"/>
          </p:nvPr>
        </p:nvSpPr>
        <p:spPr>
          <a:xfrm>
            <a:off x="685803" y="1869601"/>
            <a:ext cx="5040000" cy="3921601"/>
          </a:xfrm>
          <a:prstGeom prst="roundRect">
            <a:avLst>
              <a:gd name="adj" fmla="val 1970"/>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t>7/18/2023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xmlns="" id="{E8539E0A-8009-4A6E-A7A1-5AEFA52206C3}"/>
              </a:ext>
              <a:ext uri="{C183D7F6-B498-43B3-948B-1728B52AA6E4}">
                <adec:decorative xmlns:adec="http://schemas.microsoft.com/office/drawing/2017/decorative" xmlns="" val="1"/>
              </a:ext>
            </a:extLst>
          </p:cNvPr>
          <p:cNvCxnSpPr>
            <a:cxnSpLocks/>
          </p:cNvCxnSpPr>
          <p:nvPr userDrawn="1"/>
        </p:nvCxnSpPr>
        <p:spPr>
          <a:xfrm flipV="1">
            <a:off x="57150" y="996912"/>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1"/>
            <a:ext cx="10840914"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68"/>
            <a:ext cx="10840914" cy="3649133"/>
          </a:xfrm>
          <a:prstGeom prst="rect">
            <a:avLst/>
          </a:prstGeom>
        </p:spPr>
        <p:txBody>
          <a:bodyPr vert="horz" lIns="91440" tIns="45720" rIns="91440" bIns="45720" rtlCol="0" anchor="ct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589661" y="5870576"/>
            <a:ext cx="1600201" cy="377825"/>
          </a:xfrm>
          <a:prstGeom prst="rect">
            <a:avLst/>
          </a:prstGeom>
        </p:spPr>
        <p:txBody>
          <a:bodyPr vert="horz" lIns="91440" tIns="45720" rIns="91440" bIns="45720" rtlCol="0" anchor="ctr"/>
          <a:lstStyle>
            <a:lvl1pPr algn="r">
              <a:defRPr sz="1001" b="0" i="0">
                <a:solidFill>
                  <a:schemeClr val="tx1"/>
                </a:solidFill>
                <a:effectLst/>
                <a:latin typeface="+mn-lt"/>
              </a:defRPr>
            </a:lvl1pPr>
          </a:lstStyle>
          <a:p>
            <a:fld id="{984B7D2A-0DF8-424B-9572-B79AEBB2D9DC}" type="datetimeFigureOut">
              <a:rPr lang="en-US" noProof="0" smtClean="0"/>
              <a:t>7/18/2023</a:t>
            </a:fld>
            <a:endParaRPr lang="en-US" noProof="0" dirty="0"/>
          </a:p>
        </p:txBody>
      </p:sp>
      <p:sp>
        <p:nvSpPr>
          <p:cNvPr id="5" name="Footer Placeholder 4"/>
          <p:cNvSpPr>
            <a:spLocks noGrp="1"/>
          </p:cNvSpPr>
          <p:nvPr>
            <p:ph type="ftr" sz="quarter" idx="3"/>
          </p:nvPr>
        </p:nvSpPr>
        <p:spPr>
          <a:xfrm>
            <a:off x="685801" y="5870576"/>
            <a:ext cx="7827659" cy="377825"/>
          </a:xfrm>
          <a:prstGeom prst="rect">
            <a:avLst/>
          </a:prstGeom>
        </p:spPr>
        <p:txBody>
          <a:bodyPr vert="horz" lIns="91440" tIns="45720" rIns="91440" bIns="45720" rtlCol="0" anchor="ctr"/>
          <a:lstStyle>
            <a:lvl1pPr algn="l">
              <a:defRPr sz="1001"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61" y="5870576"/>
            <a:ext cx="1260654" cy="377825"/>
          </a:xfrm>
          <a:prstGeom prst="rect">
            <a:avLst/>
          </a:prstGeom>
        </p:spPr>
        <p:txBody>
          <a:bodyPr vert="horz" lIns="91440" tIns="45720" rIns="91440" bIns="45720" rtlCol="0" anchor="ctr"/>
          <a:lstStyle>
            <a:lvl1pPr algn="r">
              <a:defRPr sz="1001"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6"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3" indent="-285753" algn="l" defTabSz="457206" rtl="0" eaLnBrk="1" latinLnBrk="0" hangingPunct="1">
        <a:spcBef>
          <a:spcPts val="0"/>
        </a:spcBef>
        <a:spcAft>
          <a:spcPts val="1001"/>
        </a:spcAft>
        <a:buClr>
          <a:schemeClr val="tx1"/>
        </a:buClr>
        <a:buSzPct val="100000"/>
        <a:buFont typeface="Arial"/>
        <a:buChar char="•"/>
        <a:defRPr sz="1801" kern="1200" cap="none">
          <a:solidFill>
            <a:schemeClr val="tx1"/>
          </a:solidFill>
          <a:effectLst/>
          <a:latin typeface="+mn-lt"/>
          <a:ea typeface="+mn-ea"/>
          <a:cs typeface="+mn-cs"/>
        </a:defRPr>
      </a:lvl1pPr>
      <a:lvl2pPr marL="742959" indent="-285753" algn="l" defTabSz="457206" rtl="0" eaLnBrk="1" latinLnBrk="0" hangingPunct="1">
        <a:spcBef>
          <a:spcPts val="0"/>
        </a:spcBef>
        <a:spcAft>
          <a:spcPts val="1001"/>
        </a:spcAft>
        <a:buClr>
          <a:schemeClr val="tx1"/>
        </a:buClr>
        <a:buSzPct val="100000"/>
        <a:buFont typeface="Arial"/>
        <a:buChar char="•"/>
        <a:defRPr sz="1600" kern="1200" cap="none">
          <a:solidFill>
            <a:schemeClr val="tx1"/>
          </a:solidFill>
          <a:effectLst/>
          <a:latin typeface="+mn-lt"/>
          <a:ea typeface="+mn-ea"/>
          <a:cs typeface="+mn-cs"/>
        </a:defRPr>
      </a:lvl2pPr>
      <a:lvl3pPr marL="1200164" indent="-285753" algn="l" defTabSz="457206" rtl="0" eaLnBrk="1" latinLnBrk="0" hangingPunct="1">
        <a:spcBef>
          <a:spcPts val="0"/>
        </a:spcBef>
        <a:spcAft>
          <a:spcPts val="1001"/>
        </a:spcAft>
        <a:buClr>
          <a:schemeClr val="tx1"/>
        </a:buClr>
        <a:buSzPct val="100000"/>
        <a:buFont typeface="Arial"/>
        <a:buChar char="•"/>
        <a:defRPr sz="1401" kern="1200" cap="none">
          <a:solidFill>
            <a:schemeClr val="tx1"/>
          </a:solidFill>
          <a:effectLst/>
          <a:latin typeface="+mn-lt"/>
          <a:ea typeface="+mn-ea"/>
          <a:cs typeface="+mn-cs"/>
        </a:defRPr>
      </a:lvl3pPr>
      <a:lvl4pPr marL="1543070" indent="-171453"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4pPr>
      <a:lvl5pPr marL="2000276" indent="-171453"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5pPr>
      <a:lvl6pPr marL="2514632"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6pPr>
      <a:lvl7pPr marL="2971838"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7pPr>
      <a:lvl8pPr marL="3429044"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8pPr>
      <a:lvl9pPr marL="3886249"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6" rtl="0" eaLnBrk="1" latinLnBrk="0" hangingPunct="1">
        <a:defRPr sz="1801" kern="1200">
          <a:solidFill>
            <a:schemeClr val="tx1"/>
          </a:solidFill>
          <a:latin typeface="+mn-lt"/>
          <a:ea typeface="+mn-ea"/>
          <a:cs typeface="+mn-cs"/>
        </a:defRPr>
      </a:lvl1pPr>
      <a:lvl2pPr marL="457206" algn="l" defTabSz="457206" rtl="0" eaLnBrk="1" latinLnBrk="0" hangingPunct="1">
        <a:defRPr sz="1801" kern="1200">
          <a:solidFill>
            <a:schemeClr val="tx1"/>
          </a:solidFill>
          <a:latin typeface="+mn-lt"/>
          <a:ea typeface="+mn-ea"/>
          <a:cs typeface="+mn-cs"/>
        </a:defRPr>
      </a:lvl2pPr>
      <a:lvl3pPr marL="914411" algn="l" defTabSz="457206" rtl="0" eaLnBrk="1" latinLnBrk="0" hangingPunct="1">
        <a:defRPr sz="1801" kern="1200">
          <a:solidFill>
            <a:schemeClr val="tx1"/>
          </a:solidFill>
          <a:latin typeface="+mn-lt"/>
          <a:ea typeface="+mn-ea"/>
          <a:cs typeface="+mn-cs"/>
        </a:defRPr>
      </a:lvl3pPr>
      <a:lvl4pPr marL="1371617" algn="l" defTabSz="457206" rtl="0" eaLnBrk="1" latinLnBrk="0" hangingPunct="1">
        <a:defRPr sz="1801" kern="1200">
          <a:solidFill>
            <a:schemeClr val="tx1"/>
          </a:solidFill>
          <a:latin typeface="+mn-lt"/>
          <a:ea typeface="+mn-ea"/>
          <a:cs typeface="+mn-cs"/>
        </a:defRPr>
      </a:lvl4pPr>
      <a:lvl5pPr marL="1828823" algn="l" defTabSz="457206" rtl="0" eaLnBrk="1" latinLnBrk="0" hangingPunct="1">
        <a:defRPr sz="1801" kern="1200">
          <a:solidFill>
            <a:schemeClr val="tx1"/>
          </a:solidFill>
          <a:latin typeface="+mn-lt"/>
          <a:ea typeface="+mn-ea"/>
          <a:cs typeface="+mn-cs"/>
        </a:defRPr>
      </a:lvl5pPr>
      <a:lvl6pPr marL="2286029" algn="l" defTabSz="457206" rtl="0" eaLnBrk="1" latinLnBrk="0" hangingPunct="1">
        <a:defRPr sz="1801" kern="1200">
          <a:solidFill>
            <a:schemeClr val="tx1"/>
          </a:solidFill>
          <a:latin typeface="+mn-lt"/>
          <a:ea typeface="+mn-ea"/>
          <a:cs typeface="+mn-cs"/>
        </a:defRPr>
      </a:lvl6pPr>
      <a:lvl7pPr marL="2743234" algn="l" defTabSz="457206" rtl="0" eaLnBrk="1" latinLnBrk="0" hangingPunct="1">
        <a:defRPr sz="1801" kern="1200">
          <a:solidFill>
            <a:schemeClr val="tx1"/>
          </a:solidFill>
          <a:latin typeface="+mn-lt"/>
          <a:ea typeface="+mn-ea"/>
          <a:cs typeface="+mn-cs"/>
        </a:defRPr>
      </a:lvl7pPr>
      <a:lvl8pPr marL="3200440" algn="l" defTabSz="457206" rtl="0" eaLnBrk="1" latinLnBrk="0" hangingPunct="1">
        <a:defRPr sz="1801" kern="1200">
          <a:solidFill>
            <a:schemeClr val="tx1"/>
          </a:solidFill>
          <a:latin typeface="+mn-lt"/>
          <a:ea typeface="+mn-ea"/>
          <a:cs typeface="+mn-cs"/>
        </a:defRPr>
      </a:lvl8pPr>
      <a:lvl9pPr marL="3657646" algn="l" defTabSz="457206"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7635B398-1E7F-44AD-8356-8345134C958C}"/>
              </a:ext>
            </a:extLst>
          </p:cNvPr>
          <p:cNvSpPr>
            <a:spLocks noGrp="1"/>
          </p:cNvSpPr>
          <p:nvPr>
            <p:ph type="ctrTitle"/>
          </p:nvPr>
        </p:nvSpPr>
        <p:spPr>
          <a:xfrm>
            <a:off x="1609196" y="366421"/>
            <a:ext cx="10025593" cy="2421465"/>
          </a:xfrm>
        </p:spPr>
        <p:txBody>
          <a:bodyPr/>
          <a:lstStyle/>
          <a:p>
            <a:r>
              <a:rPr lang="en-US" dirty="0" smtClean="0"/>
              <a:t>Customer segmentation using dbscan algorithm</a:t>
            </a:r>
            <a:endParaRPr lang="en-US" dirty="0"/>
          </a:p>
        </p:txBody>
      </p:sp>
      <p:sp>
        <p:nvSpPr>
          <p:cNvPr id="17" name="Subtitle 2">
            <a:extLst>
              <a:ext uri="{FF2B5EF4-FFF2-40B4-BE49-F238E27FC236}">
                <a16:creationId xmlns:a16="http://schemas.microsoft.com/office/drawing/2014/main" xmlns="" id="{852A3D91-AB3F-4EDF-B87E-FDDF6C5DC4CF}"/>
              </a:ext>
            </a:extLst>
          </p:cNvPr>
          <p:cNvSpPr>
            <a:spLocks noGrp="1"/>
          </p:cNvSpPr>
          <p:nvPr>
            <p:ph type="subTitle" idx="1"/>
          </p:nvPr>
        </p:nvSpPr>
        <p:spPr>
          <a:xfrm>
            <a:off x="2951164" y="2421465"/>
            <a:ext cx="8683625" cy="732841"/>
          </a:xfrm>
        </p:spPr>
        <p:txBody>
          <a:bodyPr>
            <a:normAutofit lnSpcReduction="10000"/>
          </a:bodyPr>
          <a:lstStyle/>
          <a:p>
            <a:endParaRPr lang="en-US" dirty="0"/>
          </a:p>
          <a:p>
            <a:r>
              <a:rPr lang="en-US" dirty="0" smtClean="0"/>
              <a:t>Unlocking business growth</a:t>
            </a:r>
            <a:endParaRPr lang="en-US" dirty="0"/>
          </a:p>
        </p:txBody>
      </p:sp>
      <p:sp>
        <p:nvSpPr>
          <p:cNvPr id="18" name="TextBox 17"/>
          <p:cNvSpPr txBox="1"/>
          <p:nvPr/>
        </p:nvSpPr>
        <p:spPr>
          <a:xfrm>
            <a:off x="1592792" y="3596435"/>
            <a:ext cx="10058402" cy="2493247"/>
          </a:xfrm>
          <a:prstGeom prst="rect">
            <a:avLst/>
          </a:prstGeom>
          <a:noFill/>
        </p:spPr>
        <p:txBody>
          <a:bodyPr wrap="square" rtlCol="0">
            <a:spAutoFit/>
          </a:bodyPr>
          <a:lstStyle/>
          <a:p>
            <a:endParaRPr lang="en-IN" sz="1801" dirty="0"/>
          </a:p>
          <a:p>
            <a:pPr>
              <a:lnSpc>
                <a:spcPct val="150000"/>
              </a:lnSpc>
            </a:pPr>
            <a:r>
              <a:rPr lang="en-US" sz="2000" b="1" dirty="0"/>
              <a:t> TEAM MEMBERS</a:t>
            </a:r>
            <a:r>
              <a:rPr lang="en-US" sz="2000" dirty="0"/>
              <a:t>														</a:t>
            </a:r>
          </a:p>
          <a:p>
            <a:pPr>
              <a:lnSpc>
                <a:spcPct val="150000"/>
              </a:lnSpc>
            </a:pPr>
            <a:r>
              <a:rPr lang="en-US" sz="2000" dirty="0"/>
              <a:t>P.Prameela </a:t>
            </a:r>
            <a:r>
              <a:rPr lang="en-US" sz="2000" dirty="0">
                <a:latin typeface="Arial" panose="020B0604020202020204" pitchFamily="34" charset="0"/>
                <a:cs typeface="Arial" panose="020B0604020202020204" pitchFamily="34" charset="0"/>
              </a:rPr>
              <a:t>- </a:t>
            </a:r>
            <a:r>
              <a:rPr lang="en-US" sz="1801" dirty="0">
                <a:latin typeface="Arial" panose="020B0604020202020204" pitchFamily="34" charset="0"/>
                <a:cs typeface="Arial" panose="020B0604020202020204" pitchFamily="34" charset="0"/>
              </a:rPr>
              <a:t>(S180048)										UNDER THE GUIDANCE OF</a:t>
            </a:r>
            <a:endParaRPr lang="en-US" sz="2000" dirty="0"/>
          </a:p>
          <a:p>
            <a:pPr>
              <a:lnSpc>
                <a:spcPct val="150000"/>
              </a:lnSpc>
            </a:pPr>
            <a:r>
              <a:rPr lang="en-US" sz="2000" dirty="0"/>
              <a:t>J.Sujay </a:t>
            </a:r>
            <a:r>
              <a:rPr lang="en-US" sz="1801" dirty="0">
                <a:latin typeface="Arial" panose="020B0604020202020204" pitchFamily="34" charset="0"/>
                <a:cs typeface="Arial" panose="020B0604020202020204" pitchFamily="34" charset="0"/>
              </a:rPr>
              <a:t>- (S180626)											MR. T NARASIMHAPPADU</a:t>
            </a:r>
            <a:endParaRPr lang="en-US" sz="1801" dirty="0"/>
          </a:p>
          <a:p>
            <a:pPr>
              <a:lnSpc>
                <a:spcPct val="150000"/>
              </a:lnSpc>
            </a:pPr>
            <a:r>
              <a:rPr lang="en-US" sz="2000" dirty="0"/>
              <a:t>P.Kumari</a:t>
            </a:r>
            <a:r>
              <a:rPr lang="en-US" sz="1801" dirty="0">
                <a:latin typeface="Arial" panose="020B0604020202020204" pitchFamily="34" charset="0"/>
                <a:cs typeface="Arial" panose="020B0604020202020204" pitchFamily="34" charset="0"/>
              </a:rPr>
              <a:t> - (S180192)</a:t>
            </a:r>
            <a:endParaRPr lang="en-IN" sz="2000" dirty="0">
              <a:latin typeface="Times New Roman" panose="02020603050405020304" pitchFamily="18" charset="0"/>
              <a:cs typeface="Times New Roman" panose="02020603050405020304" pitchFamily="18" charset="0"/>
            </a:endParaRPr>
          </a:p>
          <a:p>
            <a:endParaRPr lang="en-IN" sz="1801" dirty="0"/>
          </a:p>
        </p:txBody>
      </p:sp>
    </p:spTree>
    <p:extLst>
      <p:ext uri="{BB962C8B-B14F-4D97-AF65-F5344CB8AC3E}">
        <p14:creationId xmlns:p14="http://schemas.microsoft.com/office/powerpoint/2010/main" val="235274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1" y="450761"/>
            <a:ext cx="9905998" cy="1385371"/>
          </a:xfrm>
        </p:spPr>
        <p:txBody>
          <a:bodyPr/>
          <a:lstStyle/>
          <a:p>
            <a:r>
              <a:rPr lang="en-US" dirty="0" smtClean="0"/>
              <a:t>Results and analysis</a:t>
            </a:r>
            <a:endParaRPr lang="en-US" dirty="0"/>
          </a:p>
        </p:txBody>
      </p:sp>
      <p:pic>
        <p:nvPicPr>
          <p:cNvPr id="4" name="Content Placeholder 3"/>
          <p:cNvPicPr>
            <a:picLocks noGrp="1" noChangeAspect="1"/>
          </p:cNvPicPr>
          <p:nvPr>
            <p:ph idx="1"/>
          </p:nvPr>
        </p:nvPicPr>
        <p:blipFill>
          <a:blip r:embed="rId2"/>
          <a:stretch>
            <a:fillRect/>
          </a:stretch>
        </p:blipFill>
        <p:spPr>
          <a:xfrm>
            <a:off x="6904042" y="1836132"/>
            <a:ext cx="4741877" cy="41525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Content Placeholder 2"/>
          <p:cNvSpPr txBox="1">
            <a:spLocks/>
          </p:cNvSpPr>
          <p:nvPr/>
        </p:nvSpPr>
        <p:spPr bwMode="white">
          <a:xfrm>
            <a:off x="1244444" y="1996226"/>
            <a:ext cx="4988932" cy="3812300"/>
          </a:xfrm>
          <a:prstGeom prst="rect">
            <a:avLst/>
          </a:prstGeom>
        </p:spPr>
        <p:txBody>
          <a:bodyPr vert="horz" lIns="91440" tIns="45720" rIns="91440" bIns="45720" rtlCol="0" anchor="t" anchorCtr="0">
            <a:noAutofit/>
          </a:bodyPr>
          <a:lstStyle>
            <a:lvl1pPr marL="285753" indent="-285753" algn="l" defTabSz="457206" rtl="0" eaLnBrk="1" latinLnBrk="0" hangingPunct="1">
              <a:spcBef>
                <a:spcPts val="0"/>
              </a:spcBef>
              <a:spcAft>
                <a:spcPts val="1001"/>
              </a:spcAft>
              <a:buClr>
                <a:schemeClr val="tx1"/>
              </a:buClr>
              <a:buSzPct val="100000"/>
              <a:buFont typeface="Arial"/>
              <a:buChar char="•"/>
              <a:defRPr sz="1801" kern="1200" cap="none">
                <a:solidFill>
                  <a:schemeClr val="tx1"/>
                </a:solidFill>
                <a:effectLst/>
                <a:latin typeface="+mn-lt"/>
                <a:ea typeface="+mn-ea"/>
                <a:cs typeface="+mn-cs"/>
              </a:defRPr>
            </a:lvl1pPr>
            <a:lvl2pPr marL="742959" indent="-285753" algn="l" defTabSz="457206" rtl="0" eaLnBrk="1" latinLnBrk="0" hangingPunct="1">
              <a:spcBef>
                <a:spcPts val="0"/>
              </a:spcBef>
              <a:spcAft>
                <a:spcPts val="1001"/>
              </a:spcAft>
              <a:buClr>
                <a:schemeClr val="tx1"/>
              </a:buClr>
              <a:buSzPct val="100000"/>
              <a:buFont typeface="Arial"/>
              <a:buChar char="•"/>
              <a:defRPr sz="1600" kern="1200" cap="none">
                <a:solidFill>
                  <a:schemeClr val="tx1"/>
                </a:solidFill>
                <a:effectLst/>
                <a:latin typeface="+mn-lt"/>
                <a:ea typeface="+mn-ea"/>
                <a:cs typeface="+mn-cs"/>
              </a:defRPr>
            </a:lvl2pPr>
            <a:lvl3pPr marL="1200164" indent="-285753" algn="l" defTabSz="457206" rtl="0" eaLnBrk="1" latinLnBrk="0" hangingPunct="1">
              <a:spcBef>
                <a:spcPts val="0"/>
              </a:spcBef>
              <a:spcAft>
                <a:spcPts val="1001"/>
              </a:spcAft>
              <a:buClr>
                <a:schemeClr val="tx1"/>
              </a:buClr>
              <a:buSzPct val="100000"/>
              <a:buFont typeface="Arial"/>
              <a:buChar char="•"/>
              <a:defRPr sz="1401" kern="1200" cap="none">
                <a:solidFill>
                  <a:schemeClr val="tx1"/>
                </a:solidFill>
                <a:effectLst/>
                <a:latin typeface="+mn-lt"/>
                <a:ea typeface="+mn-ea"/>
                <a:cs typeface="+mn-cs"/>
              </a:defRPr>
            </a:lvl3pPr>
            <a:lvl4pPr marL="1543070" indent="-171453"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4pPr>
            <a:lvl5pPr marL="2000276" indent="-171453"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5pPr>
            <a:lvl6pPr marL="2514632"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6pPr>
            <a:lvl7pPr marL="2971838"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7pPr>
            <a:lvl8pPr marL="3429044"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8pPr>
            <a:lvl9pPr marL="3886249"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lnSpc>
                <a:spcPct val="150000"/>
              </a:lnSpc>
              <a:buNone/>
            </a:pPr>
            <a:r>
              <a:rPr lang="en-US" sz="2000" dirty="0"/>
              <a:t>The figure shows the results of using the DBSCAN algorithm to segment customers based on their </a:t>
            </a:r>
            <a:r>
              <a:rPr lang="en-US" sz="2000" b="1" dirty="0" smtClean="0"/>
              <a:t>Spending </a:t>
            </a:r>
            <a:r>
              <a:rPr lang="en-US" sz="2000" b="1" dirty="0"/>
              <a:t>score and </a:t>
            </a:r>
            <a:r>
              <a:rPr lang="en-US" sz="2000" b="1" dirty="0" smtClean="0"/>
              <a:t>Annual </a:t>
            </a:r>
            <a:r>
              <a:rPr lang="en-US" sz="2000" b="1" dirty="0"/>
              <a:t>income</a:t>
            </a:r>
            <a:r>
              <a:rPr lang="en-US" sz="2000" dirty="0"/>
              <a:t>. Four distinct clusters were identified, each representing a different customer segment. Outliers are also displayed </a:t>
            </a:r>
            <a:r>
              <a:rPr lang="en-US" sz="2000" dirty="0" smtClean="0"/>
              <a:t>separately. Annual income (k$) is taken on x-axis and Spending Score (1-100) on y-axis</a:t>
            </a:r>
          </a:p>
        </p:txBody>
      </p:sp>
    </p:spTree>
    <p:extLst>
      <p:ext uri="{BB962C8B-B14F-4D97-AF65-F5344CB8AC3E}">
        <p14:creationId xmlns:p14="http://schemas.microsoft.com/office/powerpoint/2010/main" val="348884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1" y="450761"/>
            <a:ext cx="9905998" cy="1385371"/>
          </a:xfrm>
        </p:spPr>
        <p:txBody>
          <a:bodyPr/>
          <a:lstStyle/>
          <a:p>
            <a:r>
              <a:rPr lang="en-US" dirty="0" smtClean="0"/>
              <a:t>Results and analysis</a:t>
            </a:r>
            <a:endParaRPr lang="en-US" dirty="0"/>
          </a:p>
        </p:txBody>
      </p:sp>
      <p:sp>
        <p:nvSpPr>
          <p:cNvPr id="11" name="Content Placeholder 2"/>
          <p:cNvSpPr txBox="1">
            <a:spLocks/>
          </p:cNvSpPr>
          <p:nvPr/>
        </p:nvSpPr>
        <p:spPr bwMode="white">
          <a:xfrm>
            <a:off x="1244444" y="1996226"/>
            <a:ext cx="4988932" cy="3812300"/>
          </a:xfrm>
          <a:prstGeom prst="rect">
            <a:avLst/>
          </a:prstGeom>
        </p:spPr>
        <p:txBody>
          <a:bodyPr vert="horz" lIns="91440" tIns="45720" rIns="91440" bIns="45720" rtlCol="0" anchor="t" anchorCtr="0">
            <a:noAutofit/>
          </a:bodyPr>
          <a:lstStyle>
            <a:lvl1pPr marL="285753" indent="-285753" algn="l" defTabSz="457206" rtl="0" eaLnBrk="1" latinLnBrk="0" hangingPunct="1">
              <a:spcBef>
                <a:spcPts val="0"/>
              </a:spcBef>
              <a:spcAft>
                <a:spcPts val="1001"/>
              </a:spcAft>
              <a:buClr>
                <a:schemeClr val="tx1"/>
              </a:buClr>
              <a:buSzPct val="100000"/>
              <a:buFont typeface="Arial"/>
              <a:buChar char="•"/>
              <a:defRPr sz="1801" kern="1200" cap="none">
                <a:solidFill>
                  <a:schemeClr val="tx1"/>
                </a:solidFill>
                <a:effectLst/>
                <a:latin typeface="+mn-lt"/>
                <a:ea typeface="+mn-ea"/>
                <a:cs typeface="+mn-cs"/>
              </a:defRPr>
            </a:lvl1pPr>
            <a:lvl2pPr marL="742959" indent="-285753" algn="l" defTabSz="457206" rtl="0" eaLnBrk="1" latinLnBrk="0" hangingPunct="1">
              <a:spcBef>
                <a:spcPts val="0"/>
              </a:spcBef>
              <a:spcAft>
                <a:spcPts val="1001"/>
              </a:spcAft>
              <a:buClr>
                <a:schemeClr val="tx1"/>
              </a:buClr>
              <a:buSzPct val="100000"/>
              <a:buFont typeface="Arial"/>
              <a:buChar char="•"/>
              <a:defRPr sz="1600" kern="1200" cap="none">
                <a:solidFill>
                  <a:schemeClr val="tx1"/>
                </a:solidFill>
                <a:effectLst/>
                <a:latin typeface="+mn-lt"/>
                <a:ea typeface="+mn-ea"/>
                <a:cs typeface="+mn-cs"/>
              </a:defRPr>
            </a:lvl2pPr>
            <a:lvl3pPr marL="1200164" indent="-285753" algn="l" defTabSz="457206" rtl="0" eaLnBrk="1" latinLnBrk="0" hangingPunct="1">
              <a:spcBef>
                <a:spcPts val="0"/>
              </a:spcBef>
              <a:spcAft>
                <a:spcPts val="1001"/>
              </a:spcAft>
              <a:buClr>
                <a:schemeClr val="tx1"/>
              </a:buClr>
              <a:buSzPct val="100000"/>
              <a:buFont typeface="Arial"/>
              <a:buChar char="•"/>
              <a:defRPr sz="1401" kern="1200" cap="none">
                <a:solidFill>
                  <a:schemeClr val="tx1"/>
                </a:solidFill>
                <a:effectLst/>
                <a:latin typeface="+mn-lt"/>
                <a:ea typeface="+mn-ea"/>
                <a:cs typeface="+mn-cs"/>
              </a:defRPr>
            </a:lvl3pPr>
            <a:lvl4pPr marL="1543070" indent="-171453"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4pPr>
            <a:lvl5pPr marL="2000276" indent="-171453"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5pPr>
            <a:lvl6pPr marL="2514632"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6pPr>
            <a:lvl7pPr marL="2971838"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7pPr>
            <a:lvl8pPr marL="3429044"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8pPr>
            <a:lvl9pPr marL="3886249"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lnSpc>
                <a:spcPct val="150000"/>
              </a:lnSpc>
              <a:buNone/>
            </a:pPr>
            <a:r>
              <a:rPr lang="en-US" sz="2000" dirty="0"/>
              <a:t>The figure shows the results of using the DBSCAN algorithm to segment customers based on their </a:t>
            </a:r>
            <a:r>
              <a:rPr lang="en-US" sz="2000" b="1" dirty="0"/>
              <a:t>Spending score and </a:t>
            </a:r>
            <a:r>
              <a:rPr lang="en-US" sz="2000" b="1" dirty="0" smtClean="0"/>
              <a:t>Age</a:t>
            </a:r>
            <a:r>
              <a:rPr lang="en-US" sz="2000" dirty="0" smtClean="0"/>
              <a:t>. Five </a:t>
            </a:r>
            <a:r>
              <a:rPr lang="en-US" sz="2000" dirty="0"/>
              <a:t>distinct clusters were identified, each representing a different customer segment. Outliers are also displayed separately. </a:t>
            </a:r>
            <a:r>
              <a:rPr lang="en-US" sz="2000" dirty="0" smtClean="0"/>
              <a:t>Age is </a:t>
            </a:r>
            <a:r>
              <a:rPr lang="en-US" sz="2000" dirty="0"/>
              <a:t>taken on x-axis and Spending Score (1-100) on y-axis</a:t>
            </a:r>
          </a:p>
        </p:txBody>
      </p:sp>
      <p:pic>
        <p:nvPicPr>
          <p:cNvPr id="3" name="Picture 2"/>
          <p:cNvPicPr>
            <a:picLocks noChangeAspect="1"/>
          </p:cNvPicPr>
          <p:nvPr/>
        </p:nvPicPr>
        <p:blipFill>
          <a:blip r:embed="rId2"/>
          <a:stretch>
            <a:fillRect/>
          </a:stretch>
        </p:blipFill>
        <p:spPr>
          <a:xfrm>
            <a:off x="6847471" y="1716083"/>
            <a:ext cx="4772691" cy="43725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835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BA199-95B7-41B3-9A72-44BD819B1C1F}"/>
              </a:ext>
            </a:extLst>
          </p:cNvPr>
          <p:cNvSpPr>
            <a:spLocks noGrp="1"/>
          </p:cNvSpPr>
          <p:nvPr>
            <p:ph type="title"/>
          </p:nvPr>
        </p:nvSpPr>
        <p:spPr/>
        <p:txBody>
          <a:bodyPr/>
          <a:lstStyle/>
          <a:p>
            <a:r>
              <a:rPr lang="en-US" dirty="0" smtClean="0"/>
              <a:t>Advantages of customer segmentation</a:t>
            </a:r>
            <a:endParaRPr lang="en-US" dirty="0"/>
          </a:p>
        </p:txBody>
      </p:sp>
      <p:sp>
        <p:nvSpPr>
          <p:cNvPr id="3" name="Content Placeholder 2">
            <a:extLst>
              <a:ext uri="{FF2B5EF4-FFF2-40B4-BE49-F238E27FC236}">
                <a16:creationId xmlns:a16="http://schemas.microsoft.com/office/drawing/2014/main" xmlns="" id="{344B0985-002E-41EF-80D7-888D43261784}"/>
              </a:ext>
            </a:extLst>
          </p:cNvPr>
          <p:cNvSpPr>
            <a:spLocks noGrp="1"/>
          </p:cNvSpPr>
          <p:nvPr>
            <p:ph sz="half" idx="1"/>
          </p:nvPr>
        </p:nvSpPr>
        <p:spPr>
          <a:xfrm>
            <a:off x="1067223" y="2624068"/>
            <a:ext cx="5040000" cy="2238760"/>
          </a:xfrm>
        </p:spPr>
        <p:txBody>
          <a:bodyPr/>
          <a:lstStyle/>
          <a:p>
            <a:r>
              <a:rPr lang="en-IN" dirty="0"/>
              <a:t>Enhanced Customer Satisfaction</a:t>
            </a:r>
          </a:p>
          <a:p>
            <a:r>
              <a:rPr lang="en-US" dirty="0"/>
              <a:t>Competitive Advantage</a:t>
            </a:r>
            <a:endParaRPr lang="en-IN" dirty="0"/>
          </a:p>
          <a:p>
            <a:r>
              <a:rPr lang="en-IN" dirty="0"/>
              <a:t>Customer Retention and Loyalty</a:t>
            </a:r>
          </a:p>
          <a:p>
            <a:r>
              <a:rPr lang="en-IN" dirty="0"/>
              <a:t>Improved Customer Understanding</a:t>
            </a:r>
          </a:p>
          <a:p>
            <a:r>
              <a:rPr lang="en-IN" dirty="0"/>
              <a:t>Targeted Product Development</a:t>
            </a:r>
          </a:p>
          <a:p>
            <a:endParaRPr lang="en-IN" dirty="0"/>
          </a:p>
        </p:txBody>
      </p:sp>
      <p:pic>
        <p:nvPicPr>
          <p:cNvPr id="9" name="Picture 2" descr="4 Customer Retention Strategies To Help Online Businesses Boost Loyalty —  Kayak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265" y="2624068"/>
            <a:ext cx="4061289" cy="2372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33014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BA199-95B7-41B3-9A72-44BD819B1C1F}"/>
              </a:ext>
            </a:extLst>
          </p:cNvPr>
          <p:cNvSpPr>
            <a:spLocks noGrp="1"/>
          </p:cNvSpPr>
          <p:nvPr>
            <p:ph type="title"/>
          </p:nvPr>
        </p:nvSpPr>
        <p:spPr/>
        <p:txBody>
          <a:bodyPr>
            <a:normAutofit/>
          </a:bodyPr>
          <a:lstStyle/>
          <a:p>
            <a:r>
              <a:rPr lang="en-US" sz="3200" dirty="0" smtClean="0"/>
              <a:t>Conclusion</a:t>
            </a:r>
            <a:endParaRPr lang="en-US" sz="3200" dirty="0"/>
          </a:p>
        </p:txBody>
      </p:sp>
      <p:pic>
        <p:nvPicPr>
          <p:cNvPr id="10" name="Picture 9" descr="gavel icon ">
            <a:extLst>
              <a:ext uri="{FF2B5EF4-FFF2-40B4-BE49-F238E27FC236}">
                <a16:creationId xmlns:a16="http://schemas.microsoft.com/office/drawing/2014/main" xmlns="" id="{4CC9C727-CD5E-461F-9DE1-B579A54D1FE9}"/>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3571742" y="509872"/>
            <a:ext cx="1171575" cy="1171575"/>
          </a:xfrm>
          <a:prstGeom prst="rect">
            <a:avLst/>
          </a:prstGeom>
        </p:spPr>
      </p:pic>
      <p:sp>
        <p:nvSpPr>
          <p:cNvPr id="6" name="Content Placeholder 5"/>
          <p:cNvSpPr>
            <a:spLocks noGrp="1"/>
          </p:cNvSpPr>
          <p:nvPr>
            <p:ph sz="half" idx="2"/>
          </p:nvPr>
        </p:nvSpPr>
        <p:spPr>
          <a:xfrm>
            <a:off x="683872" y="2165815"/>
            <a:ext cx="10842843" cy="3552405"/>
          </a:xfrm>
        </p:spPr>
        <p:txBody>
          <a:bodyPr>
            <a:normAutofit lnSpcReduction="10000"/>
          </a:bodyPr>
          <a:lstStyle/>
          <a:p>
            <a:pPr marL="0" indent="0">
              <a:lnSpc>
                <a:spcPct val="150000"/>
              </a:lnSpc>
              <a:buNone/>
            </a:pPr>
            <a:r>
              <a:rPr lang="en-US" dirty="0"/>
              <a:t>It’s not wise to serve all customers with the same product model, email, text message campaign, or ad. Customers have different needs. A one-size-for-all approach to business will generally result in less engagement, lower-click through rates, and ultimately fewer sales. Customer segmentation is the cure for this problem. </a:t>
            </a:r>
            <a:r>
              <a:rPr lang="en-US" dirty="0" smtClean="0"/>
              <a:t>Customer </a:t>
            </a:r>
            <a:r>
              <a:rPr lang="en-US" dirty="0"/>
              <a:t>segmentation is well-liked because it makes marketing and sales more effective. This is so that you can have a better grasp on what your customers’ desires and needs are. </a:t>
            </a:r>
            <a:r>
              <a:rPr lang="en-US" dirty="0" smtClean="0"/>
              <a:t>This </a:t>
            </a:r>
            <a:r>
              <a:rPr lang="en-US" dirty="0"/>
              <a:t>has even greater ﬁnancial implications, and using efﬁcient customer segmentation will help you raise client lifetime value. This implies that they will spend more money and stay longer. You can make customers more loyal by getting to know them better so you can target them </a:t>
            </a:r>
            <a:r>
              <a:rPr lang="en-US" dirty="0" smtClean="0"/>
              <a:t>better.</a:t>
            </a:r>
            <a:r>
              <a:rPr lang="en-US" dirty="0"/>
              <a:t> </a:t>
            </a:r>
          </a:p>
          <a:p>
            <a:endParaRPr lang="en-IN" dirty="0"/>
          </a:p>
        </p:txBody>
      </p:sp>
    </p:spTree>
    <p:extLst>
      <p:ext uri="{BB962C8B-B14F-4D97-AF65-F5344CB8AC3E}">
        <p14:creationId xmlns:p14="http://schemas.microsoft.com/office/powerpoint/2010/main" val="43107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41411" y="468007"/>
            <a:ext cx="9905998" cy="1478570"/>
          </a:xfrm>
        </p:spPr>
        <p:txBody>
          <a:bodyPr/>
          <a:lstStyle/>
          <a:p>
            <a:r>
              <a:rPr lang="en-IN" dirty="0"/>
              <a:t>References</a:t>
            </a:r>
          </a:p>
        </p:txBody>
      </p:sp>
      <p:sp>
        <p:nvSpPr>
          <p:cNvPr id="11" name="Content Placeholder 4"/>
          <p:cNvSpPr>
            <a:spLocks noGrp="1"/>
          </p:cNvSpPr>
          <p:nvPr>
            <p:ph idx="1"/>
          </p:nvPr>
        </p:nvSpPr>
        <p:spPr>
          <a:xfrm>
            <a:off x="1141411" y="2397339"/>
            <a:ext cx="9905999" cy="3541714"/>
          </a:xfrm>
        </p:spPr>
        <p:txBody>
          <a:bodyPr>
            <a:normAutofit/>
          </a:bodyPr>
          <a:lstStyle/>
          <a:p>
            <a:pPr>
              <a:lnSpc>
                <a:spcPct val="150000"/>
              </a:lnSpc>
            </a:pPr>
            <a:r>
              <a:rPr lang="en-IN" dirty="0"/>
              <a:t>Customer Segmentation Techniques on E-Commerce</a:t>
            </a:r>
          </a:p>
          <a:p>
            <a:pPr marL="0" indent="0" algn="r">
              <a:lnSpc>
                <a:spcPct val="150000"/>
              </a:lnSpc>
              <a:buNone/>
            </a:pPr>
            <a:r>
              <a:rPr lang="en-IN" dirty="0"/>
              <a:t>						- </a:t>
            </a:r>
            <a:r>
              <a:rPr lang="en-IN" b="1" dirty="0"/>
              <a:t>Sumit Koul, Trissa Merrin Phili</a:t>
            </a:r>
            <a:r>
              <a:rPr lang="en-IN" dirty="0"/>
              <a:t>p</a:t>
            </a:r>
          </a:p>
          <a:p>
            <a:pPr>
              <a:lnSpc>
                <a:spcPct val="150000"/>
              </a:lnSpc>
            </a:pPr>
            <a:r>
              <a:rPr lang="en-IN" dirty="0" smtClean="0"/>
              <a:t>A Cluster-based Analysis for Targetin</a:t>
            </a:r>
            <a:r>
              <a:rPr lang="en-IN" dirty="0" smtClean="0"/>
              <a:t>g Potential Customers in Real-world Marketing System</a:t>
            </a:r>
            <a:endParaRPr lang="en-IN" dirty="0"/>
          </a:p>
          <a:p>
            <a:pPr marL="0" indent="0" algn="r">
              <a:lnSpc>
                <a:spcPct val="150000"/>
              </a:lnSpc>
              <a:buNone/>
            </a:pPr>
            <a:r>
              <a:rPr lang="en-IN" dirty="0"/>
              <a:t>- </a:t>
            </a:r>
            <a:r>
              <a:rPr lang="en-IN" b="1" dirty="0" smtClean="0"/>
              <a:t>Sheikh Sharfuddin Mim, Doina Logofatu</a:t>
            </a:r>
            <a:endParaRPr lang="en-IN" b="1" dirty="0"/>
          </a:p>
          <a:p>
            <a:pPr>
              <a:lnSpc>
                <a:spcPct val="150000"/>
              </a:lnSpc>
            </a:pPr>
            <a:r>
              <a:rPr lang="en-IN" dirty="0" smtClean="0"/>
              <a:t>Maximizing Strategy in Customer Segmentation Using Different Clustering Techniques</a:t>
            </a:r>
            <a:endParaRPr lang="en-IN" dirty="0"/>
          </a:p>
          <a:p>
            <a:pPr marL="0" indent="0" algn="r">
              <a:lnSpc>
                <a:spcPct val="150000"/>
              </a:lnSpc>
              <a:buNone/>
            </a:pPr>
            <a:r>
              <a:rPr lang="en-IN" dirty="0"/>
              <a:t>- </a:t>
            </a:r>
            <a:r>
              <a:rPr lang="en-IN" b="1" dirty="0" smtClean="0"/>
              <a:t>Pavithra M, Ayushman Prashar</a:t>
            </a:r>
            <a:r>
              <a:rPr lang="en-IN" b="1" dirty="0" smtClean="0"/>
              <a:t>, Abirami</a:t>
            </a:r>
            <a:endParaRPr lang="en-IN" b="1" dirty="0"/>
          </a:p>
        </p:txBody>
      </p:sp>
    </p:spTree>
    <p:extLst>
      <p:ext uri="{BB962C8B-B14F-4D97-AF65-F5344CB8AC3E}">
        <p14:creationId xmlns:p14="http://schemas.microsoft.com/office/powerpoint/2010/main" val="312126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Google Thank You Slide &amp; PowerPoint Templates"/>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reflection endPos="65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7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white">
          <a:xfrm>
            <a:off x="1141413" y="459411"/>
            <a:ext cx="9905998" cy="1478571"/>
          </a:xfrm>
          <a:prstGeom prst="rect">
            <a:avLst/>
          </a:prstGeom>
          <a:effectLst/>
        </p:spPr>
        <p:txBody>
          <a:bodyPr vert="horz" lIns="91440" tIns="45721" rIns="91440" bIns="45721" rtlCol="0" anchor="ctr" anchorCtr="0">
            <a:noAutofit/>
          </a:bodyPr>
          <a:lstStyle>
            <a:lvl1pPr algn="r" defTabSz="457200" rtl="0" eaLnBrk="1" latinLnBrk="0" hangingPunct="1">
              <a:spcBef>
                <a:spcPct val="0"/>
              </a:spcBef>
              <a:buNone/>
              <a:defRPr sz="3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001" dirty="0"/>
              <a:t>AGENDA</a:t>
            </a:r>
            <a:endParaRPr lang="en-IN" sz="3001" dirty="0"/>
          </a:p>
        </p:txBody>
      </p:sp>
      <p:sp>
        <p:nvSpPr>
          <p:cNvPr id="6" name="Content Placeholder 2"/>
          <p:cNvSpPr txBox="1">
            <a:spLocks/>
          </p:cNvSpPr>
          <p:nvPr/>
        </p:nvSpPr>
        <p:spPr bwMode="white">
          <a:xfrm>
            <a:off x="1141413" y="1667526"/>
            <a:ext cx="9905998" cy="4668880"/>
          </a:xfrm>
          <a:prstGeom prst="rect">
            <a:avLst/>
          </a:prstGeom>
        </p:spPr>
        <p:txBody>
          <a:bodyPr vert="horz" lIns="91440" tIns="45721" rIns="91440" bIns="45721" rtlCol="0" anchor="t" anchorCtr="0">
            <a:no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42904" indent="-342904">
              <a:buFont typeface="Wingdings" panose="05000000000000000000" pitchFamily="2" charset="2"/>
              <a:buChar char="§"/>
            </a:pPr>
            <a:r>
              <a:rPr lang="en-US" sz="2201" dirty="0" smtClean="0"/>
              <a:t>Problem Statement</a:t>
            </a:r>
            <a:endParaRPr lang="en-US" sz="2201" dirty="0"/>
          </a:p>
          <a:p>
            <a:pPr marL="342904" indent="-342904">
              <a:buFont typeface="Wingdings" panose="05000000000000000000" pitchFamily="2" charset="2"/>
              <a:buChar char="§"/>
            </a:pPr>
            <a:r>
              <a:rPr lang="en-US" sz="2201" dirty="0" smtClean="0"/>
              <a:t>Abstract</a:t>
            </a:r>
          </a:p>
          <a:p>
            <a:pPr marL="342904" indent="-342904">
              <a:buFont typeface="Wingdings" panose="05000000000000000000" pitchFamily="2" charset="2"/>
              <a:buChar char="§"/>
            </a:pPr>
            <a:r>
              <a:rPr lang="en-US" sz="2201" dirty="0" smtClean="0"/>
              <a:t>Introduction</a:t>
            </a:r>
            <a:endParaRPr lang="en-US" sz="2201" dirty="0"/>
          </a:p>
          <a:p>
            <a:pPr marL="342904" indent="-342904">
              <a:buFont typeface="Wingdings" panose="05000000000000000000" pitchFamily="2" charset="2"/>
              <a:buChar char="§"/>
            </a:pPr>
            <a:r>
              <a:rPr lang="en-US" sz="2201" dirty="0"/>
              <a:t>Existing and Proposed </a:t>
            </a:r>
            <a:r>
              <a:rPr lang="en-US" sz="2201" dirty="0" smtClean="0"/>
              <a:t>Systems</a:t>
            </a:r>
            <a:endParaRPr lang="en-US" sz="2201" dirty="0"/>
          </a:p>
          <a:p>
            <a:pPr marL="342904" indent="-342904">
              <a:buFont typeface="Wingdings" panose="05000000000000000000" pitchFamily="2" charset="2"/>
              <a:buChar char="§"/>
            </a:pPr>
            <a:r>
              <a:rPr lang="en-US" sz="2201" dirty="0" smtClean="0"/>
              <a:t>EDA &amp; Pre-processing</a:t>
            </a:r>
            <a:endParaRPr lang="en-US" sz="2201" dirty="0"/>
          </a:p>
          <a:p>
            <a:pPr marL="342904" indent="-342904">
              <a:buFont typeface="Wingdings" panose="05000000000000000000" pitchFamily="2" charset="2"/>
              <a:buChar char="§"/>
            </a:pPr>
            <a:r>
              <a:rPr lang="en-US" sz="2201" dirty="0" smtClean="0"/>
              <a:t>Working of DBSCAN Algorithm </a:t>
            </a:r>
            <a:endParaRPr lang="en-US" sz="2201" dirty="0"/>
          </a:p>
          <a:p>
            <a:pPr marL="342904" indent="-342904">
              <a:buFont typeface="Wingdings" panose="05000000000000000000" pitchFamily="2" charset="2"/>
              <a:buChar char="§"/>
            </a:pPr>
            <a:r>
              <a:rPr lang="en-US" sz="2201" dirty="0" smtClean="0"/>
              <a:t>Results and Analysis</a:t>
            </a:r>
            <a:endParaRPr lang="en-US" sz="2201" dirty="0"/>
          </a:p>
          <a:p>
            <a:pPr marL="342904" indent="-342904">
              <a:buFont typeface="Wingdings" panose="05000000000000000000" pitchFamily="2" charset="2"/>
              <a:buChar char="§"/>
            </a:pPr>
            <a:r>
              <a:rPr lang="en-US" sz="2201" dirty="0"/>
              <a:t>Advantages of Customer Segmentation</a:t>
            </a:r>
          </a:p>
          <a:p>
            <a:pPr marL="342904" indent="-342904">
              <a:buFont typeface="Wingdings" panose="05000000000000000000" pitchFamily="2" charset="2"/>
              <a:buChar char="§"/>
            </a:pPr>
            <a:r>
              <a:rPr lang="en-US" sz="2201" dirty="0" smtClean="0"/>
              <a:t>Conclusion</a:t>
            </a:r>
          </a:p>
          <a:p>
            <a:pPr marL="342904" indent="-342904">
              <a:buFont typeface="Wingdings" panose="05000000000000000000" pitchFamily="2" charset="2"/>
              <a:buChar char="§"/>
            </a:pPr>
            <a:r>
              <a:rPr lang="en-US" sz="2201" dirty="0" smtClean="0"/>
              <a:t>References</a:t>
            </a:r>
            <a:endParaRPr lang="en-IN" sz="2201"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615" y="2372317"/>
            <a:ext cx="3604796" cy="2404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8392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369455"/>
            <a:ext cx="10840914" cy="1260000"/>
          </a:xfrm>
        </p:spPr>
        <p:txBody>
          <a:bodyPr/>
          <a:lstStyle/>
          <a:p>
            <a:r>
              <a:rPr lang="en-US" dirty="0" smtClean="0"/>
              <a:t>Problem statement</a:t>
            </a:r>
            <a:endParaRPr lang="en-IN" dirty="0"/>
          </a:p>
        </p:txBody>
      </p:sp>
      <p:sp>
        <p:nvSpPr>
          <p:cNvPr id="10" name="Text Placeholder 2">
            <a:extLst>
              <a:ext uri="{FF2B5EF4-FFF2-40B4-BE49-F238E27FC236}">
                <a16:creationId xmlns:a16="http://schemas.microsoft.com/office/drawing/2014/main" xmlns="" id="{1D935431-5E3F-4C1A-BED1-C5BC3D661ED8}"/>
              </a:ext>
            </a:extLst>
          </p:cNvPr>
          <p:cNvSpPr>
            <a:spLocks noGrp="1"/>
          </p:cNvSpPr>
          <p:nvPr>
            <p:ph type="body" idx="1"/>
          </p:nvPr>
        </p:nvSpPr>
        <p:spPr>
          <a:xfrm>
            <a:off x="685801" y="1999455"/>
            <a:ext cx="10840914" cy="3423616"/>
          </a:xfrm>
        </p:spPr>
        <p:txBody>
          <a:bodyPr/>
          <a:lstStyle/>
          <a:p>
            <a:pPr>
              <a:lnSpc>
                <a:spcPct val="150000"/>
              </a:lnSpc>
            </a:pPr>
            <a:endParaRPr lang="en-US" sz="2000" dirty="0"/>
          </a:p>
          <a:p>
            <a:pPr algn="just">
              <a:lnSpc>
                <a:spcPct val="150000"/>
              </a:lnSpc>
            </a:pPr>
            <a:r>
              <a:rPr lang="en-US" sz="2000" dirty="0"/>
              <a:t>In today's highly competitive business landscape, understanding customers and delivering personalized experiences is critical for success. One key challenge faced by businesses is effectively segmenting their customer base to tailor marketing campaigns and strategies for maximum </a:t>
            </a:r>
            <a:r>
              <a:rPr lang="en-US" sz="2000" dirty="0" smtClean="0"/>
              <a:t>impact.</a:t>
            </a:r>
            <a:r>
              <a:rPr lang="en-US" sz="2000" dirty="0"/>
              <a:t> The solution to this problem would enable businesses to gain deep insights into customer segments, understand their unique characteristics and preferences, and design targeted marketing strategies. </a:t>
            </a:r>
            <a:endParaRPr lang="en-IN" sz="2000" dirty="0"/>
          </a:p>
        </p:txBody>
      </p:sp>
    </p:spTree>
    <p:extLst>
      <p:ext uri="{BB962C8B-B14F-4D97-AF65-F5344CB8AC3E}">
        <p14:creationId xmlns:p14="http://schemas.microsoft.com/office/powerpoint/2010/main" val="81017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xmlns="" id="{5BA0452F-E4D7-4ED7-A292-A7A5A20AC516}"/>
              </a:ext>
            </a:extLst>
          </p:cNvPr>
          <p:cNvSpPr>
            <a:spLocks noGrp="1"/>
          </p:cNvSpPr>
          <p:nvPr>
            <p:ph type="body" sz="half" idx="4294967295"/>
          </p:nvPr>
        </p:nvSpPr>
        <p:spPr>
          <a:xfrm>
            <a:off x="668361" y="1868126"/>
            <a:ext cx="10690805" cy="4113157"/>
          </a:xfrm>
          <a:prstGeom prst="rect">
            <a:avLst/>
          </a:prstGeom>
        </p:spPr>
        <p:txBody>
          <a:bodyPr>
            <a:noAutofit/>
          </a:bodyPr>
          <a:lstStyle/>
          <a:p>
            <a:pPr marL="0" indent="0" algn="just">
              <a:lnSpc>
                <a:spcPct val="150000"/>
              </a:lnSpc>
              <a:buNone/>
            </a:pPr>
            <a:r>
              <a:rPr lang="en-US" dirty="0"/>
              <a:t>This project aims to perform customer segmentation based on the products they have bought and their shopping behavior in a mall. The objective of this project is to identify distinct customer groups and understand their characteristics to develop targeted marketing strategies and increase business income. </a:t>
            </a:r>
            <a:r>
              <a:rPr lang="en-US" dirty="0" smtClean="0"/>
              <a:t>Applying </a:t>
            </a:r>
            <a:r>
              <a:rPr lang="en-US" dirty="0"/>
              <a:t>DBSCAN algorithm as one of the density based algorithms results in a meaningful customer segmentation. It aims to create a relationship with the most profitable customers by designing the most appropriate marketing strategy. </a:t>
            </a:r>
            <a:r>
              <a:rPr lang="en-US" dirty="0" smtClean="0"/>
              <a:t>The results obtained from this project can help the mall to personalize marketing efforts and optimize promotional campaigns to target specific customer groups effectively. In </a:t>
            </a:r>
            <a:r>
              <a:rPr lang="en-US" dirty="0"/>
              <a:t>addition, this project proposes to offer </a:t>
            </a:r>
            <a:r>
              <a:rPr lang="en-US" dirty="0" smtClean="0"/>
              <a:t>personalized </a:t>
            </a:r>
            <a:r>
              <a:rPr lang="en-US" dirty="0"/>
              <a:t>incentives, the mall aims to increase customer loyalty, attract new customers, and ultimately increase revenue.</a:t>
            </a:r>
          </a:p>
        </p:txBody>
      </p:sp>
      <p:sp>
        <p:nvSpPr>
          <p:cNvPr id="27" name="Title 4"/>
          <p:cNvSpPr>
            <a:spLocks noGrp="1"/>
          </p:cNvSpPr>
          <p:nvPr>
            <p:ph type="title"/>
          </p:nvPr>
        </p:nvSpPr>
        <p:spPr>
          <a:xfrm>
            <a:off x="668362" y="608125"/>
            <a:ext cx="10326427" cy="1260000"/>
          </a:xfrm>
        </p:spPr>
        <p:txBody>
          <a:bodyPr/>
          <a:lstStyle/>
          <a:p>
            <a:pPr algn="just"/>
            <a:r>
              <a:rPr lang="en-US" sz="3200" dirty="0"/>
              <a:t>Abstract</a:t>
            </a:r>
            <a:endParaRPr lang="en-IN" sz="3200" dirty="0"/>
          </a:p>
        </p:txBody>
      </p:sp>
    </p:spTree>
    <p:extLst>
      <p:ext uri="{BB962C8B-B14F-4D97-AF65-F5344CB8AC3E}">
        <p14:creationId xmlns:p14="http://schemas.microsoft.com/office/powerpoint/2010/main" val="53704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D935431-5E3F-4C1A-BED1-C5BC3D661ED8}"/>
              </a:ext>
            </a:extLst>
          </p:cNvPr>
          <p:cNvSpPr>
            <a:spLocks noGrp="1"/>
          </p:cNvSpPr>
          <p:nvPr>
            <p:ph type="body" idx="1"/>
          </p:nvPr>
        </p:nvSpPr>
        <p:spPr>
          <a:xfrm>
            <a:off x="685801" y="2629455"/>
            <a:ext cx="10840914" cy="3140280"/>
          </a:xfrm>
        </p:spPr>
        <p:txBody>
          <a:bodyPr/>
          <a:lstStyle/>
          <a:p>
            <a:pPr marL="342900" indent="-342900" algn="just">
              <a:buFont typeface="Arial" panose="020B0604020202020204" pitchFamily="34" charset="0"/>
              <a:buChar char="•"/>
            </a:pPr>
            <a:r>
              <a:rPr lang="en-IN" sz="2200" dirty="0" smtClean="0"/>
              <a:t>Customer </a:t>
            </a:r>
            <a:r>
              <a:rPr lang="en-IN" sz="2200" dirty="0"/>
              <a:t>segmentation is a vital strategy that businesses use to divide their customer base into distinct groups or segments. </a:t>
            </a:r>
            <a:endParaRPr lang="en-IN" sz="2200" dirty="0" smtClean="0"/>
          </a:p>
          <a:p>
            <a:pPr marL="285753" indent="-285753" algn="just">
              <a:buFont typeface="Arial" panose="020B0604020202020204" pitchFamily="34" charset="0"/>
              <a:buChar char="•"/>
            </a:pPr>
            <a:r>
              <a:rPr lang="en-IN" sz="2200" dirty="0" smtClean="0"/>
              <a:t>By </a:t>
            </a:r>
            <a:r>
              <a:rPr lang="en-IN" sz="2200" dirty="0"/>
              <a:t>grouping customers with similar characteristics together, businesses can better understand their customers and tailor their marketing efforts to meet their unique needs and preferences. </a:t>
            </a:r>
            <a:endParaRPr lang="en-IN" sz="2200" dirty="0" smtClean="0"/>
          </a:p>
          <a:p>
            <a:pPr marL="285753" indent="-285753" algn="just">
              <a:buFont typeface="Arial" panose="020B0604020202020204" pitchFamily="34" charset="0"/>
              <a:buChar char="•"/>
            </a:pPr>
            <a:r>
              <a:rPr lang="en-IN" sz="2200" dirty="0" smtClean="0"/>
              <a:t>The </a:t>
            </a:r>
            <a:r>
              <a:rPr lang="en-IN" sz="2200" dirty="0"/>
              <a:t>primary goal of customer segmentation is to gain insights into different customer groups and develop targeted marketing strategies. </a:t>
            </a:r>
          </a:p>
        </p:txBody>
      </p:sp>
      <p:sp>
        <p:nvSpPr>
          <p:cNvPr id="4" name="Title 3"/>
          <p:cNvSpPr>
            <a:spLocks noGrp="1"/>
          </p:cNvSpPr>
          <p:nvPr>
            <p:ph type="title"/>
          </p:nvPr>
        </p:nvSpPr>
        <p:spPr>
          <a:xfrm>
            <a:off x="685801" y="1227786"/>
            <a:ext cx="10840914" cy="1260000"/>
          </a:xfrm>
        </p:spPr>
        <p:txBody>
          <a:bodyPr/>
          <a:lstStyle/>
          <a:p>
            <a:r>
              <a:rPr lang="en-US" dirty="0" smtClean="0"/>
              <a:t>Introduction</a:t>
            </a:r>
            <a:endParaRPr lang="en-IN" dirty="0"/>
          </a:p>
        </p:txBody>
      </p:sp>
    </p:spTree>
    <p:extLst>
      <p:ext uri="{BB962C8B-B14F-4D97-AF65-F5344CB8AC3E}">
        <p14:creationId xmlns:p14="http://schemas.microsoft.com/office/powerpoint/2010/main" val="120133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41412" y="824580"/>
            <a:ext cx="9905998" cy="1478571"/>
          </a:xfrm>
        </p:spPr>
        <p:txBody>
          <a:bodyPr/>
          <a:lstStyle/>
          <a:p>
            <a:r>
              <a:rPr lang="en-IN" dirty="0"/>
              <a:t>Existing system</a:t>
            </a:r>
          </a:p>
        </p:txBody>
      </p:sp>
      <p:sp>
        <p:nvSpPr>
          <p:cNvPr id="10" name="Content Placeholder 2"/>
          <p:cNvSpPr txBox="1">
            <a:spLocks/>
          </p:cNvSpPr>
          <p:nvPr/>
        </p:nvSpPr>
        <p:spPr bwMode="white">
          <a:xfrm>
            <a:off x="1141412" y="2120699"/>
            <a:ext cx="9905998" cy="2799031"/>
          </a:xfrm>
          <a:prstGeom prst="rect">
            <a:avLst/>
          </a:prstGeom>
        </p:spPr>
        <p:txBody>
          <a:bodyPr vert="horz" lIns="91440" tIns="45721" rIns="91440" bIns="45721" rtlCol="0" anchor="t" anchorCtr="0">
            <a:no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42904" indent="-342904" algn="just">
              <a:lnSpc>
                <a:spcPct val="150000"/>
              </a:lnSpc>
              <a:buFont typeface="Arial" panose="020B0604020202020204" pitchFamily="34" charset="0"/>
              <a:buChar char="•"/>
            </a:pPr>
            <a:r>
              <a:rPr lang="en-IN" sz="2000" dirty="0"/>
              <a:t>One of the most common and widely used systems for customer segmentation is RFM (Recency, Frequency, Monetary) analysis. </a:t>
            </a:r>
          </a:p>
          <a:p>
            <a:pPr marL="342904" indent="-342904" algn="just">
              <a:lnSpc>
                <a:spcPct val="150000"/>
              </a:lnSpc>
              <a:buFont typeface="Arial" panose="020B0604020202020204" pitchFamily="34" charset="0"/>
              <a:buChar char="•"/>
            </a:pPr>
            <a:r>
              <a:rPr lang="en-IN" sz="2000" dirty="0"/>
              <a:t>This method segments customers based on three key metrics: how recently they have made a purchase (Recency), how frequently they make purchases (Frequency), and how much money they spend (Monetary). </a:t>
            </a:r>
          </a:p>
          <a:p>
            <a:pPr marL="342904" indent="-342904" algn="just">
              <a:lnSpc>
                <a:spcPct val="150000"/>
              </a:lnSpc>
              <a:buFont typeface="Arial" panose="020B0604020202020204" pitchFamily="34" charset="0"/>
              <a:buChar char="•"/>
            </a:pPr>
            <a:r>
              <a:rPr lang="en-IN" sz="2000" dirty="0"/>
              <a:t>By analysing these three factors, businesses can identify their most valuable customers and tailor their marketing strategies to suit their needs.</a:t>
            </a:r>
          </a:p>
        </p:txBody>
      </p:sp>
    </p:spTree>
    <p:extLst>
      <p:ext uri="{BB962C8B-B14F-4D97-AF65-F5344CB8AC3E}">
        <p14:creationId xmlns:p14="http://schemas.microsoft.com/office/powerpoint/2010/main" val="15844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1412" y="771877"/>
            <a:ext cx="9905998" cy="1478571"/>
          </a:xfrm>
        </p:spPr>
        <p:txBody>
          <a:bodyPr/>
          <a:lstStyle/>
          <a:p>
            <a:r>
              <a:rPr lang="en-IN" dirty="0"/>
              <a:t>Proposed system</a:t>
            </a:r>
          </a:p>
        </p:txBody>
      </p:sp>
      <p:sp>
        <p:nvSpPr>
          <p:cNvPr id="16" name="Content Placeholder 2"/>
          <p:cNvSpPr>
            <a:spLocks noGrp="1"/>
          </p:cNvSpPr>
          <p:nvPr>
            <p:ph idx="1"/>
          </p:nvPr>
        </p:nvSpPr>
        <p:spPr>
          <a:xfrm>
            <a:off x="1141412" y="1941355"/>
            <a:ext cx="9905998" cy="3541714"/>
          </a:xfrm>
        </p:spPr>
        <p:txBody>
          <a:bodyPr>
            <a:normAutofit lnSpcReduction="10000"/>
          </a:bodyPr>
          <a:lstStyle/>
          <a:p>
            <a:pPr marL="285753" indent="-285753" algn="just">
              <a:lnSpc>
                <a:spcPct val="150000"/>
              </a:lnSpc>
              <a:buFont typeface="Arial" panose="020B0604020202020204" pitchFamily="34" charset="0"/>
              <a:buChar char="•"/>
            </a:pPr>
            <a:r>
              <a:rPr lang="en-IN" dirty="0"/>
              <a:t>The proposed system for customer segmentation is the use of </a:t>
            </a:r>
            <a:r>
              <a:rPr lang="en-IN" dirty="0" smtClean="0"/>
              <a:t>Machine </a:t>
            </a:r>
            <a:r>
              <a:rPr lang="en-IN" dirty="0"/>
              <a:t>L</a:t>
            </a:r>
            <a:r>
              <a:rPr lang="en-IN" dirty="0" smtClean="0"/>
              <a:t>earning </a:t>
            </a:r>
            <a:r>
              <a:rPr lang="en-IN" dirty="0"/>
              <a:t>algorithms to analyse customer data and identify patterns that might not be immediately apparent using traditional methods. </a:t>
            </a:r>
            <a:endParaRPr lang="en-IN" dirty="0" smtClean="0"/>
          </a:p>
          <a:p>
            <a:pPr marL="285753" indent="-285753" algn="just">
              <a:lnSpc>
                <a:spcPct val="150000"/>
              </a:lnSpc>
              <a:buFont typeface="Arial" panose="020B0604020202020204" pitchFamily="34" charset="0"/>
              <a:buChar char="•"/>
            </a:pPr>
            <a:r>
              <a:rPr lang="en-IN" dirty="0" smtClean="0"/>
              <a:t>For </a:t>
            </a:r>
            <a:r>
              <a:rPr lang="en-IN" dirty="0"/>
              <a:t>example, a business might use clustering algorithms to group customers based on their </a:t>
            </a:r>
            <a:r>
              <a:rPr lang="en-IN" dirty="0" smtClean="0"/>
              <a:t>purchasing </a:t>
            </a:r>
            <a:r>
              <a:rPr lang="en-IN" dirty="0"/>
              <a:t>behaviour and other data points. The data points are grouped into clusters based on the density of the points will help the company understand how the customers differ. </a:t>
            </a:r>
            <a:endParaRPr lang="en-IN" dirty="0" smtClean="0"/>
          </a:p>
          <a:p>
            <a:pPr marL="285753" indent="-285753" algn="just">
              <a:lnSpc>
                <a:spcPct val="150000"/>
              </a:lnSpc>
              <a:buFont typeface="Arial" panose="020B0604020202020204" pitchFamily="34" charset="0"/>
              <a:buChar char="•"/>
            </a:pPr>
            <a:r>
              <a:rPr lang="en-IN" dirty="0" smtClean="0"/>
              <a:t>By </a:t>
            </a:r>
            <a:r>
              <a:rPr lang="en-IN" dirty="0"/>
              <a:t>offering personalized incentives, the company aims to increase customer loyalty, attract new customers, and ultimately increase revenue.</a:t>
            </a:r>
          </a:p>
        </p:txBody>
      </p:sp>
    </p:spTree>
    <p:extLst>
      <p:ext uri="{BB962C8B-B14F-4D97-AF65-F5344CB8AC3E}">
        <p14:creationId xmlns:p14="http://schemas.microsoft.com/office/powerpoint/2010/main" val="14452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141412" y="385704"/>
            <a:ext cx="9905998" cy="1478571"/>
          </a:xfrm>
        </p:spPr>
        <p:txBody>
          <a:bodyPr/>
          <a:lstStyle/>
          <a:p>
            <a:r>
              <a:rPr lang="en-US" dirty="0" smtClean="0"/>
              <a:t>EDA &amp; data pre-processing</a:t>
            </a:r>
            <a:endParaRPr lang="en-IN" dirty="0"/>
          </a:p>
        </p:txBody>
      </p:sp>
      <p:pic>
        <p:nvPicPr>
          <p:cNvPr id="4098" name="Picture 2" descr="Step-by-Step Exploratory Data Analysis (EDA) using Python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3378" y="4169594"/>
            <a:ext cx="6842066" cy="19497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bwMode="white">
          <a:xfrm>
            <a:off x="1141411" y="1648496"/>
            <a:ext cx="9905999" cy="2408350"/>
          </a:xfrm>
          <a:prstGeom prst="rect">
            <a:avLst/>
          </a:prstGeom>
        </p:spPr>
        <p:txBody>
          <a:bodyPr vert="horz" lIns="91440" tIns="45720" rIns="91440" bIns="45720" rtlCol="0" anchor="t" anchorCtr="0">
            <a:noAutofit/>
          </a:bodyPr>
          <a:lstStyle>
            <a:lvl1pPr marL="285753" indent="-285753" algn="l" defTabSz="457206" rtl="0" eaLnBrk="1" latinLnBrk="0" hangingPunct="1">
              <a:spcBef>
                <a:spcPts val="0"/>
              </a:spcBef>
              <a:spcAft>
                <a:spcPts val="1001"/>
              </a:spcAft>
              <a:buClr>
                <a:schemeClr val="tx1"/>
              </a:buClr>
              <a:buSzPct val="100000"/>
              <a:buFont typeface="Arial"/>
              <a:buChar char="•"/>
              <a:defRPr sz="1801" kern="1200" cap="none">
                <a:solidFill>
                  <a:schemeClr val="tx1"/>
                </a:solidFill>
                <a:effectLst/>
                <a:latin typeface="+mn-lt"/>
                <a:ea typeface="+mn-ea"/>
                <a:cs typeface="+mn-cs"/>
              </a:defRPr>
            </a:lvl1pPr>
            <a:lvl2pPr marL="742959" indent="-285753" algn="l" defTabSz="457206" rtl="0" eaLnBrk="1" latinLnBrk="0" hangingPunct="1">
              <a:spcBef>
                <a:spcPts val="0"/>
              </a:spcBef>
              <a:spcAft>
                <a:spcPts val="1001"/>
              </a:spcAft>
              <a:buClr>
                <a:schemeClr val="tx1"/>
              </a:buClr>
              <a:buSzPct val="100000"/>
              <a:buFont typeface="Arial"/>
              <a:buChar char="•"/>
              <a:defRPr sz="1600" kern="1200" cap="none">
                <a:solidFill>
                  <a:schemeClr val="tx1"/>
                </a:solidFill>
                <a:effectLst/>
                <a:latin typeface="+mn-lt"/>
                <a:ea typeface="+mn-ea"/>
                <a:cs typeface="+mn-cs"/>
              </a:defRPr>
            </a:lvl2pPr>
            <a:lvl3pPr marL="1200164" indent="-285753" algn="l" defTabSz="457206" rtl="0" eaLnBrk="1" latinLnBrk="0" hangingPunct="1">
              <a:spcBef>
                <a:spcPts val="0"/>
              </a:spcBef>
              <a:spcAft>
                <a:spcPts val="1001"/>
              </a:spcAft>
              <a:buClr>
                <a:schemeClr val="tx1"/>
              </a:buClr>
              <a:buSzPct val="100000"/>
              <a:buFont typeface="Arial"/>
              <a:buChar char="•"/>
              <a:defRPr sz="1401" kern="1200" cap="none">
                <a:solidFill>
                  <a:schemeClr val="tx1"/>
                </a:solidFill>
                <a:effectLst/>
                <a:latin typeface="+mn-lt"/>
                <a:ea typeface="+mn-ea"/>
                <a:cs typeface="+mn-cs"/>
              </a:defRPr>
            </a:lvl3pPr>
            <a:lvl4pPr marL="1543070" indent="-171453"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4pPr>
            <a:lvl5pPr marL="2000276" indent="-171453"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5pPr>
            <a:lvl6pPr marL="2514632"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6pPr>
            <a:lvl7pPr marL="2971838"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7pPr>
            <a:lvl8pPr marL="3429044"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8pPr>
            <a:lvl9pPr marL="3886249" indent="-228604" algn="l" defTabSz="457206" rtl="0" eaLnBrk="1" latinLnBrk="0" hangingPunct="1">
              <a:spcBef>
                <a:spcPts val="0"/>
              </a:spcBef>
              <a:spcAft>
                <a:spcPts val="1001"/>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sz="2000" dirty="0"/>
              <a:t>We have utilized a dataset that is </a:t>
            </a:r>
            <a:r>
              <a:rPr lang="en-US" sz="2000" dirty="0" smtClean="0"/>
              <a:t>of no </a:t>
            </a:r>
            <a:r>
              <a:rPr lang="en-US" sz="2000" dirty="0"/>
              <a:t>missing values</a:t>
            </a:r>
            <a:r>
              <a:rPr lang="en-US" sz="2000" dirty="0" smtClean="0"/>
              <a:t>.</a:t>
            </a:r>
          </a:p>
          <a:p>
            <a:pPr algn="just"/>
            <a:r>
              <a:rPr lang="en-US" sz="2000" dirty="0" smtClean="0"/>
              <a:t>We </a:t>
            </a:r>
            <a:r>
              <a:rPr lang="en-US" sz="2000" dirty="0"/>
              <a:t>have employed a range of visualization techniques to identify the interrelationships between the various attributes. </a:t>
            </a:r>
            <a:endParaRPr lang="en-US" sz="2000" dirty="0" smtClean="0"/>
          </a:p>
          <a:p>
            <a:pPr algn="just"/>
            <a:r>
              <a:rPr lang="en-US" sz="2000" dirty="0" smtClean="0"/>
              <a:t>This </a:t>
            </a:r>
            <a:r>
              <a:rPr lang="en-US" sz="2000" dirty="0"/>
              <a:t>will enable us to cluster the data more efficiently and ultimately facilitate more effective segmentation.</a:t>
            </a:r>
            <a:endParaRPr lang="en-US" sz="2000" dirty="0" smtClean="0"/>
          </a:p>
        </p:txBody>
      </p:sp>
    </p:spTree>
    <p:extLst>
      <p:ext uri="{BB962C8B-B14F-4D97-AF65-F5344CB8AC3E}">
        <p14:creationId xmlns:p14="http://schemas.microsoft.com/office/powerpoint/2010/main" val="27762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02799"/>
            <a:ext cx="9905998" cy="1478570"/>
          </a:xfrm>
        </p:spPr>
        <p:txBody>
          <a:bodyPr/>
          <a:lstStyle/>
          <a:p>
            <a:r>
              <a:rPr lang="en-US" dirty="0" smtClean="0"/>
              <a:t>Working of DBSCAN Algorithm</a:t>
            </a:r>
            <a:endParaRPr lang="en-US" dirty="0"/>
          </a:p>
        </p:txBody>
      </p:sp>
      <p:sp>
        <p:nvSpPr>
          <p:cNvPr id="3" name="Content Placeholder 2"/>
          <p:cNvSpPr>
            <a:spLocks noGrp="1"/>
          </p:cNvSpPr>
          <p:nvPr>
            <p:ph idx="1"/>
          </p:nvPr>
        </p:nvSpPr>
        <p:spPr>
          <a:xfrm>
            <a:off x="1141413" y="2069544"/>
            <a:ext cx="7178340" cy="3792243"/>
          </a:xfrm>
        </p:spPr>
        <p:txBody>
          <a:bodyPr>
            <a:noAutofit/>
          </a:bodyPr>
          <a:lstStyle/>
          <a:p>
            <a:pPr algn="just"/>
            <a:r>
              <a:rPr lang="en-IN" sz="1900" b="1" dirty="0" smtClean="0"/>
              <a:t>DBSCAN</a:t>
            </a:r>
            <a:r>
              <a:rPr lang="en-IN" sz="1900" dirty="0"/>
              <a:t> stands for Density-Based Spatial Clustering of Applications with Noise. It groups ‘densely grouped’ data points into a single cluster. </a:t>
            </a:r>
            <a:endParaRPr lang="en-IN" sz="1900" dirty="0" smtClean="0"/>
          </a:p>
          <a:p>
            <a:pPr algn="just"/>
            <a:r>
              <a:rPr lang="en-IN" sz="1900" dirty="0" smtClean="0"/>
              <a:t>It </a:t>
            </a:r>
            <a:r>
              <a:rPr lang="en-IN" sz="1900" dirty="0"/>
              <a:t>can identify clusters in large spatial datasets by looking at the local density of the data points. The most exciting feature of DBSCAN clustering is that it is robust to outliers</a:t>
            </a:r>
            <a:r>
              <a:rPr lang="en-IN" sz="1900" dirty="0" smtClean="0"/>
              <a:t>.</a:t>
            </a:r>
          </a:p>
          <a:p>
            <a:pPr algn="just"/>
            <a:r>
              <a:rPr lang="en-US" sz="1900" dirty="0" smtClean="0">
                <a:cs typeface="Times New Roman" panose="02020603050405020304" pitchFamily="18" charset="0"/>
              </a:rPr>
              <a:t>Epsilon (ε) - A distance measure that will be used to locate the points/to check the density in the neighborhood of any point.</a:t>
            </a:r>
          </a:p>
          <a:p>
            <a:pPr algn="just"/>
            <a:r>
              <a:rPr lang="en-US" sz="1900" dirty="0" smtClean="0">
                <a:cs typeface="Times New Roman" panose="02020603050405020304" pitchFamily="18" charset="0"/>
              </a:rPr>
              <a:t>Minpoints (n) -</a:t>
            </a:r>
            <a:r>
              <a:rPr lang="en-US" sz="1900" b="1" dirty="0" smtClean="0">
                <a:cs typeface="Times New Roman" panose="02020603050405020304" pitchFamily="18" charset="0"/>
              </a:rPr>
              <a:t> </a:t>
            </a:r>
            <a:r>
              <a:rPr lang="en-US" sz="1900" dirty="0" smtClean="0">
                <a:cs typeface="Times New Roman" panose="02020603050405020304" pitchFamily="18" charset="0"/>
              </a:rPr>
              <a:t>The minimum number of points (a threshold) clustered together for a region to be considered dense.</a:t>
            </a:r>
          </a:p>
          <a:p>
            <a:pPr algn="just"/>
            <a:endParaRPr lang="en-US" sz="2200" dirty="0"/>
          </a:p>
        </p:txBody>
      </p:sp>
      <p:pic>
        <p:nvPicPr>
          <p:cNvPr id="4" name="Picture 3" descr="dbscan clusters"/>
          <p:cNvPicPr/>
          <p:nvPr/>
        </p:nvPicPr>
        <p:blipFill>
          <a:blip r:embed="rId2">
            <a:extLst>
              <a:ext uri="{28A0092B-C50C-407E-A947-70E740481C1C}">
                <a14:useLocalDpi xmlns:a14="http://schemas.microsoft.com/office/drawing/2010/main" val="0"/>
              </a:ext>
            </a:extLst>
          </a:blip>
          <a:srcRect/>
          <a:stretch>
            <a:fillRect/>
          </a:stretch>
        </p:blipFill>
        <p:spPr bwMode="auto">
          <a:xfrm>
            <a:off x="8933854" y="2525035"/>
            <a:ext cx="2657132" cy="23045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136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837</Words>
  <Application>Microsoft Office PowerPoint</Application>
  <PresentationFormat>Widescreen</PresentationFormat>
  <Paragraphs>65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Times New Roman</vt:lpstr>
      <vt:lpstr>Wingdings</vt:lpstr>
      <vt:lpstr>Celestial</vt:lpstr>
      <vt:lpstr>Customer segmentation using dbscan algorithm</vt:lpstr>
      <vt:lpstr>PowerPoint Presentation</vt:lpstr>
      <vt:lpstr>Problem statement</vt:lpstr>
      <vt:lpstr>Abstract</vt:lpstr>
      <vt:lpstr>Introduction</vt:lpstr>
      <vt:lpstr>Existing system</vt:lpstr>
      <vt:lpstr>Proposed system</vt:lpstr>
      <vt:lpstr>EDA &amp; data pre-processing</vt:lpstr>
      <vt:lpstr>Working of DBSCAN Algorithm</vt:lpstr>
      <vt:lpstr>Results and analysis</vt:lpstr>
      <vt:lpstr>Results and analysis</vt:lpstr>
      <vt:lpstr>Advantages of customer segmentation</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2023-07-15T05:53:23Z</dcterms:created>
  <dcterms:modified xsi:type="dcterms:W3CDTF">2023-07-18T06:31:54Z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