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74943d1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74943d1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4943d14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4943d14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1"/>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cxnSp>
        <p:nvCxnSpPr>
          <p:cNvPr id="17" name="Google Shape;17;p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Google Shape;22;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Google Shape;25;p5"/>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cxnSp>
        <p:nvCxnSpPr>
          <p:cNvPr id="28" name="Google Shape;28;p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6"/>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cxnSp>
        <p:nvCxnSpPr>
          <p:cNvPr id="32" name="Google Shape;32;p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3" name="Google Shape;33;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cxnSp>
        <p:nvCxnSpPr>
          <p:cNvPr id="38" name="Google Shape;38;p8"/>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9" name="Google Shape;39;p8"/>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8"/>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0"/>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10"/>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8" name="Google Shape;48;p10"/>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9" name="Google Shape;49;p1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0" name="Google Shape;50;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662250" y="1329375"/>
            <a:ext cx="62973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MINI PROJECT</a:t>
            </a:r>
            <a:endParaRPr/>
          </a:p>
          <a:p>
            <a:pPr indent="0" lvl="0" marL="0" rtl="0" algn="ctr">
              <a:lnSpc>
                <a:spcPct val="100000"/>
              </a:lnSpc>
              <a:spcBef>
                <a:spcPts val="0"/>
              </a:spcBef>
              <a:spcAft>
                <a:spcPts val="0"/>
              </a:spcAft>
              <a:buSzPts val="4000"/>
              <a:buNone/>
            </a:pPr>
            <a:r>
              <a:rPr lang="en"/>
              <a:t>ODD SEMESTER AY-2018</a:t>
            </a:r>
            <a:endParaRPr/>
          </a:p>
        </p:txBody>
      </p:sp>
      <p:sp>
        <p:nvSpPr>
          <p:cNvPr id="64" name="Google Shape;64;p13"/>
          <p:cNvSpPr txBox="1"/>
          <p:nvPr>
            <p:ph idx="1" type="subTitle"/>
          </p:nvPr>
        </p:nvSpPr>
        <p:spPr>
          <a:xfrm>
            <a:off x="662252" y="28757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TOPIC:</a:t>
            </a:r>
            <a:endParaRPr/>
          </a:p>
          <a:p>
            <a:pPr indent="0" lvl="0" marL="0" rtl="0" algn="ctr">
              <a:lnSpc>
                <a:spcPct val="100000"/>
              </a:lnSpc>
              <a:spcBef>
                <a:spcPts val="0"/>
              </a:spcBef>
              <a:spcAft>
                <a:spcPts val="0"/>
              </a:spcAft>
              <a:buSzPts val="2400"/>
              <a:buNone/>
            </a:pPr>
            <a:r>
              <a:rPr lang="en"/>
              <a:t>  Movie Booker</a:t>
            </a:r>
            <a:endParaRPr/>
          </a:p>
          <a:p>
            <a:pPr indent="0" lvl="0" marL="0" rtl="0" algn="ctr">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lang="en">
                <a:solidFill>
                  <a:srgbClr val="FFF2CC"/>
                </a:solidFill>
              </a:rPr>
              <a:t>SUJAY HAZRA</a:t>
            </a:r>
            <a:br>
              <a:rPr lang="en">
                <a:solidFill>
                  <a:srgbClr val="FFF2CC"/>
                </a:solidFill>
              </a:rPr>
            </a:br>
            <a:r>
              <a:rPr lang="en">
                <a:solidFill>
                  <a:srgbClr val="FFF2CC"/>
                </a:solidFill>
              </a:rPr>
              <a:t>1NH17CS127</a:t>
            </a:r>
            <a:endParaRPr>
              <a:solidFill>
                <a:srgbClr val="FFF2CC"/>
              </a:solidFill>
            </a:endParaRPr>
          </a:p>
          <a:p>
            <a:pPr indent="0" lvl="0" marL="0" rtl="0" algn="l">
              <a:lnSpc>
                <a:spcPct val="100000"/>
              </a:lnSpc>
              <a:spcBef>
                <a:spcPts val="0"/>
              </a:spcBef>
              <a:spcAft>
                <a:spcPts val="0"/>
              </a:spcAft>
              <a:buSzPts val="2400"/>
              <a:buNone/>
            </a:pPr>
            <a:r>
              <a:rPr lang="en">
                <a:solidFill>
                  <a:srgbClr val="FFF2CC"/>
                </a:solidFill>
              </a:rPr>
              <a:t>III B</a:t>
            </a:r>
            <a:endParaRPr>
              <a:solidFill>
                <a:srgbClr val="FFF2CC"/>
              </a:solidFill>
            </a:endParaRPr>
          </a:p>
        </p:txBody>
      </p:sp>
      <p:pic>
        <p:nvPicPr>
          <p:cNvPr id="65" name="Google Shape;65;p13"/>
          <p:cNvPicPr preferRelativeResize="0"/>
          <p:nvPr/>
        </p:nvPicPr>
        <p:blipFill rotWithShape="1">
          <a:blip r:embed="rId3">
            <a:alphaModFix/>
          </a:blip>
          <a:srcRect b="0" l="0" r="0" t="0"/>
          <a:stretch/>
        </p:blipFill>
        <p:spPr>
          <a:xfrm>
            <a:off x="3844225" y="59300"/>
            <a:ext cx="4992342" cy="145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nvSpPr>
        <p:spPr>
          <a:xfrm>
            <a:off x="4576950" y="294575"/>
            <a:ext cx="4458300" cy="155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At The end on Choosing Calculation from the main menu, certain informations are calculated and displayed regarding the booking details.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On Choosing the last option from the main menu the project is Terminated.</a:t>
            </a:r>
            <a:endParaRPr b="0" i="0" sz="1800" u="none" cap="none" strike="noStrike">
              <a:solidFill>
                <a:srgbClr val="FFFFFF"/>
              </a:solidFill>
              <a:latin typeface="Arial"/>
              <a:ea typeface="Arial"/>
              <a:cs typeface="Arial"/>
              <a:sym typeface="Arial"/>
            </a:endParaRPr>
          </a:p>
        </p:txBody>
      </p:sp>
      <p:pic>
        <p:nvPicPr>
          <p:cNvPr id="124" name="Google Shape;124;p22"/>
          <p:cNvPicPr preferRelativeResize="0"/>
          <p:nvPr/>
        </p:nvPicPr>
        <p:blipFill rotWithShape="1">
          <a:blip r:embed="rId3">
            <a:alphaModFix/>
          </a:blip>
          <a:srcRect b="19704" l="0" r="38049" t="0"/>
          <a:stretch/>
        </p:blipFill>
        <p:spPr>
          <a:xfrm>
            <a:off x="143025" y="169150"/>
            <a:ext cx="4428974" cy="32291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1185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IMPROVEMENTS/ ADD ONS :-</a:t>
            </a:r>
            <a:endParaRPr/>
          </a:p>
        </p:txBody>
      </p:sp>
      <p:sp>
        <p:nvSpPr>
          <p:cNvPr id="130" name="Google Shape;130;p23"/>
          <p:cNvSpPr txBox="1"/>
          <p:nvPr/>
        </p:nvSpPr>
        <p:spPr>
          <a:xfrm>
            <a:off x="387900" y="726150"/>
            <a:ext cx="5771100" cy="369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rabicParenR"/>
            </a:pPr>
            <a:r>
              <a:rPr lang="en">
                <a:solidFill>
                  <a:srgbClr val="FFFFFF"/>
                </a:solidFill>
              </a:rPr>
              <a:t>Printing of tickets for each customer can be done by saving their data in a text file.</a:t>
            </a:r>
            <a:endParaRPr>
              <a:solidFill>
                <a:srgbClr val="FFFFFF"/>
              </a:solidFill>
            </a:endParaRPr>
          </a:p>
          <a:p>
            <a:pPr indent="-317500" lvl="0" marL="457200" rtl="0" algn="l">
              <a:spcBef>
                <a:spcPts val="0"/>
              </a:spcBef>
              <a:spcAft>
                <a:spcPts val="0"/>
              </a:spcAft>
              <a:buClr>
                <a:srgbClr val="FFFFFF"/>
              </a:buClr>
              <a:buSzPts val="1400"/>
              <a:buAutoNum type="arabicParenR"/>
            </a:pPr>
            <a:r>
              <a:rPr lang="en">
                <a:solidFill>
                  <a:srgbClr val="FFFFFF"/>
                </a:solidFill>
              </a:rPr>
              <a:t>Online mode using Internet.</a:t>
            </a:r>
            <a:endParaRPr>
              <a:solidFill>
                <a:srgbClr val="FFFFFF"/>
              </a:solidFill>
            </a:endParaRPr>
          </a:p>
          <a:p>
            <a:pPr indent="-317500" lvl="0" marL="457200" rtl="0" algn="l">
              <a:spcBef>
                <a:spcPts val="0"/>
              </a:spcBef>
              <a:spcAft>
                <a:spcPts val="0"/>
              </a:spcAft>
              <a:buClr>
                <a:srgbClr val="FFFFFF"/>
              </a:buClr>
              <a:buSzPts val="1400"/>
              <a:buAutoNum type="arabicParenR"/>
            </a:pPr>
            <a:r>
              <a:rPr lang="en">
                <a:solidFill>
                  <a:srgbClr val="FFFFFF"/>
                </a:solidFill>
              </a:rPr>
              <a:t>Can be implemented to book other venues/ transportation facilities where seat numbers has to be dynamically displayed.</a:t>
            </a:r>
            <a:endParaRPr>
              <a:solidFill>
                <a:srgbClr val="FFFFFF"/>
              </a:solidFill>
            </a:endParaRPr>
          </a:p>
          <a:p>
            <a:pPr indent="-317500" lvl="0" marL="457200" rtl="0" algn="l">
              <a:spcBef>
                <a:spcPts val="0"/>
              </a:spcBef>
              <a:spcAft>
                <a:spcPts val="0"/>
              </a:spcAft>
              <a:buClr>
                <a:srgbClr val="FFFFFF"/>
              </a:buClr>
              <a:buSzPts val="1400"/>
              <a:buAutoNum type="arabicParenR"/>
            </a:pPr>
            <a:r>
              <a:rPr lang="en">
                <a:solidFill>
                  <a:srgbClr val="FFFFFF"/>
                </a:solidFill>
              </a:rPr>
              <a:t>Hospital bed booking.</a:t>
            </a:r>
            <a:endParaRPr>
              <a:solidFill>
                <a:srgbClr val="FFFFFF"/>
              </a:solidFill>
            </a:endParaRPr>
          </a:p>
          <a:p>
            <a:pPr indent="-317500" lvl="0" marL="457200" rtl="0" algn="l">
              <a:spcBef>
                <a:spcPts val="0"/>
              </a:spcBef>
              <a:spcAft>
                <a:spcPts val="0"/>
              </a:spcAft>
              <a:buClr>
                <a:srgbClr val="FFFFFF"/>
              </a:buClr>
              <a:buSzPts val="1400"/>
              <a:buAutoNum type="arabicParenR"/>
            </a:pPr>
            <a:r>
              <a:rPr lang="en">
                <a:solidFill>
                  <a:srgbClr val="FFFFFF"/>
                </a:solidFill>
              </a:rPr>
              <a:t>Code Modified to facilitate booking for multiple movies (ie, Multiplexes)</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31" name="Google Shape;131;p23"/>
          <p:cNvPicPr preferRelativeResize="0"/>
          <p:nvPr/>
        </p:nvPicPr>
        <p:blipFill>
          <a:blip r:embed="rId3">
            <a:alphaModFix/>
          </a:blip>
          <a:stretch>
            <a:fillRect/>
          </a:stretch>
        </p:blipFill>
        <p:spPr>
          <a:xfrm>
            <a:off x="387900" y="2853075"/>
            <a:ext cx="5064201" cy="2126975"/>
          </a:xfrm>
          <a:prstGeom prst="rect">
            <a:avLst/>
          </a:prstGeom>
          <a:noFill/>
          <a:ln>
            <a:noFill/>
          </a:ln>
        </p:spPr>
      </p:pic>
      <p:pic>
        <p:nvPicPr>
          <p:cNvPr id="132" name="Google Shape;132;p23"/>
          <p:cNvPicPr preferRelativeResize="0"/>
          <p:nvPr/>
        </p:nvPicPr>
        <p:blipFill>
          <a:blip r:embed="rId4">
            <a:alphaModFix/>
          </a:blip>
          <a:stretch>
            <a:fillRect/>
          </a:stretch>
        </p:blipFill>
        <p:spPr>
          <a:xfrm>
            <a:off x="5731600" y="2654400"/>
            <a:ext cx="3124425" cy="224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THANK YOU</a:t>
            </a:r>
            <a:endParaRPr/>
          </a:p>
        </p:txBody>
      </p:sp>
      <p:sp>
        <p:nvSpPr>
          <p:cNvPr id="138" name="Google Shape;138;p24"/>
          <p:cNvSpPr txBox="1"/>
          <p:nvPr/>
        </p:nvSpPr>
        <p:spPr>
          <a:xfrm>
            <a:off x="593125" y="472525"/>
            <a:ext cx="7384500" cy="22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BIBLIOGRAPHY:</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342900" lvl="0" marL="457200" marR="0" rtl="0" algn="l">
              <a:lnSpc>
                <a:spcPct val="100000"/>
              </a:lnSpc>
              <a:spcBef>
                <a:spcPts val="0"/>
              </a:spcBef>
              <a:spcAft>
                <a:spcPts val="0"/>
              </a:spcAft>
              <a:buClr>
                <a:srgbClr val="FFFFFF"/>
              </a:buClr>
              <a:buSzPts val="1800"/>
              <a:buFont typeface="Noto Sans Symbols"/>
              <a:buChar char="❖"/>
            </a:pPr>
            <a:r>
              <a:rPr b="0" i="0" lang="en" sz="1800" u="none" cap="none" strike="noStrike">
                <a:solidFill>
                  <a:srgbClr val="FFFFFF"/>
                </a:solidFill>
                <a:latin typeface="Calibri"/>
                <a:ea typeface="Calibri"/>
                <a:cs typeface="Calibri"/>
                <a:sym typeface="Calibri"/>
              </a:rPr>
              <a:t>Wikibooks.org </a:t>
            </a:r>
            <a:endParaRPr b="0" i="0" sz="1800" u="none" cap="none" strike="noStrike">
              <a:solidFill>
                <a:srgbClr val="FFFFFF"/>
              </a:solidFill>
              <a:latin typeface="Calibri"/>
              <a:ea typeface="Calibri"/>
              <a:cs typeface="Calibri"/>
              <a:sym typeface="Calibri"/>
            </a:endParaRPr>
          </a:p>
          <a:p>
            <a:pPr indent="-342900" lvl="0" marL="457200" marR="0" rtl="0" algn="l">
              <a:lnSpc>
                <a:spcPct val="100000"/>
              </a:lnSpc>
              <a:spcBef>
                <a:spcPts val="0"/>
              </a:spcBef>
              <a:spcAft>
                <a:spcPts val="0"/>
              </a:spcAft>
              <a:buClr>
                <a:srgbClr val="FFFFFF"/>
              </a:buClr>
              <a:buSzPts val="1800"/>
              <a:buFont typeface="Noto Sans Symbols"/>
              <a:buChar char="❖"/>
            </a:pPr>
            <a:r>
              <a:rPr b="0" i="0" lang="en" sz="1800" u="none" cap="none" strike="noStrike">
                <a:solidFill>
                  <a:srgbClr val="FFFFFF"/>
                </a:solidFill>
                <a:latin typeface="Calibri"/>
                <a:ea typeface="Calibri"/>
                <a:cs typeface="Calibri"/>
                <a:sym typeface="Calibri"/>
              </a:rPr>
              <a:t>C-Programming Techniques (PCD)     – A.M.Padma Reddy</a:t>
            </a:r>
            <a:endParaRPr b="0" i="0" sz="1800" u="none" cap="none" strike="noStrike">
              <a:solidFill>
                <a:srgbClr val="FFFFFF"/>
              </a:solidFill>
              <a:latin typeface="Calibri"/>
              <a:ea typeface="Calibri"/>
              <a:cs typeface="Calibri"/>
              <a:sym typeface="Calibri"/>
            </a:endParaRPr>
          </a:p>
          <a:p>
            <a:pPr indent="-342900" lvl="0" marL="457200" marR="0" rtl="0" algn="l">
              <a:lnSpc>
                <a:spcPct val="100000"/>
              </a:lnSpc>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Google Images</a:t>
            </a:r>
            <a:endParaRPr sz="1800">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 u="sng"/>
              <a:t>REQUIREMENTS:</a:t>
            </a:r>
            <a:endParaRPr u="sng"/>
          </a:p>
        </p:txBody>
      </p:sp>
      <p:sp>
        <p:nvSpPr>
          <p:cNvPr id="71" name="Google Shape;71;p14"/>
          <p:cNvSpPr txBox="1"/>
          <p:nvPr>
            <p:ph idx="1" type="body"/>
          </p:nvPr>
        </p:nvSpPr>
        <p:spPr>
          <a:xfrm>
            <a:off x="387900" y="1489824"/>
            <a:ext cx="8366700" cy="307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a:solidFill>
                  <a:srgbClr val="FFFFFF"/>
                </a:solidFill>
                <a:latin typeface="Cambria"/>
                <a:ea typeface="Cambria"/>
                <a:cs typeface="Cambria"/>
                <a:sym typeface="Cambria"/>
              </a:rPr>
              <a:t>Hardware requirements:</a:t>
            </a:r>
            <a:endParaRPr>
              <a:solidFill>
                <a:srgbClr val="FFFFFF"/>
              </a:solidFill>
              <a:latin typeface="Cambria"/>
              <a:ea typeface="Cambria"/>
              <a:cs typeface="Cambria"/>
              <a:sym typeface="Cambria"/>
            </a:endParaRPr>
          </a:p>
          <a:p>
            <a:pPr indent="0" lvl="0" marL="0" rtl="0" algn="l">
              <a:lnSpc>
                <a:spcPct val="150000"/>
              </a:lnSpc>
              <a:spcBef>
                <a:spcPts val="0"/>
              </a:spcBef>
              <a:spcAft>
                <a:spcPts val="0"/>
              </a:spcAft>
              <a:buSzPts val="1800"/>
              <a:buNone/>
            </a:pPr>
            <a:r>
              <a:rPr lang="en">
                <a:solidFill>
                  <a:srgbClr val="CCCCCC"/>
                </a:solidFill>
                <a:latin typeface="Cambria"/>
                <a:ea typeface="Cambria"/>
                <a:cs typeface="Cambria"/>
                <a:sym typeface="Cambria"/>
              </a:rPr>
              <a:t> Minimum requirements of 64 MB RAM.	</a:t>
            </a:r>
            <a:endParaRPr>
              <a:solidFill>
                <a:srgbClr val="CCCCCC"/>
              </a:solidFill>
              <a:latin typeface="Cambria"/>
              <a:ea typeface="Cambria"/>
              <a:cs typeface="Cambria"/>
              <a:sym typeface="Cambria"/>
            </a:endParaRPr>
          </a:p>
          <a:p>
            <a:pPr indent="0" lvl="0" marL="0" rtl="0" algn="l">
              <a:lnSpc>
                <a:spcPct val="150000"/>
              </a:lnSpc>
              <a:spcBef>
                <a:spcPts val="0"/>
              </a:spcBef>
              <a:spcAft>
                <a:spcPts val="0"/>
              </a:spcAft>
              <a:buSzPts val="1800"/>
              <a:buNone/>
            </a:pPr>
            <a:r>
              <a:rPr lang="en">
                <a:solidFill>
                  <a:srgbClr val="CCCCCC"/>
                </a:solidFill>
                <a:latin typeface="Calibri"/>
                <a:ea typeface="Calibri"/>
                <a:cs typeface="Calibri"/>
                <a:sym typeface="Calibri"/>
              </a:rPr>
              <a:t> </a:t>
            </a:r>
            <a:r>
              <a:rPr b="1" lang="en">
                <a:solidFill>
                  <a:srgbClr val="FFFFFF"/>
                </a:solidFill>
                <a:latin typeface="Cambria"/>
                <a:ea typeface="Cambria"/>
                <a:cs typeface="Cambria"/>
                <a:sym typeface="Cambria"/>
              </a:rPr>
              <a:t>Software requirements:</a:t>
            </a:r>
            <a:endParaRPr>
              <a:solidFill>
                <a:srgbClr val="FFFFFF"/>
              </a:solidFill>
              <a:latin typeface="Cambria"/>
              <a:ea typeface="Cambria"/>
              <a:cs typeface="Cambria"/>
              <a:sym typeface="Cambria"/>
            </a:endParaRPr>
          </a:p>
          <a:p>
            <a:pPr indent="0" lvl="0" marL="0" rtl="0" algn="l">
              <a:lnSpc>
                <a:spcPct val="150000"/>
              </a:lnSpc>
              <a:spcBef>
                <a:spcPts val="0"/>
              </a:spcBef>
              <a:spcAft>
                <a:spcPts val="0"/>
              </a:spcAft>
              <a:buSzPts val="1800"/>
              <a:buNone/>
            </a:pPr>
            <a:r>
              <a:rPr lang="en">
                <a:solidFill>
                  <a:srgbClr val="CCCCCC"/>
                </a:solidFill>
                <a:latin typeface="Cambria"/>
                <a:ea typeface="Cambria"/>
                <a:cs typeface="Cambria"/>
                <a:sym typeface="Cambria"/>
              </a:rPr>
              <a:t>Basic C compiler (Turbo C)</a:t>
            </a:r>
            <a:endParaRPr>
              <a:solidFill>
                <a:srgbClr val="CCCCCC"/>
              </a:solidFill>
              <a:latin typeface="Cambria"/>
              <a:ea typeface="Cambria"/>
              <a:cs typeface="Cambria"/>
              <a:sym typeface="Cambria"/>
            </a:endParaRPr>
          </a:p>
          <a:p>
            <a:pPr indent="0" lvl="0" marL="0" rtl="0" algn="l">
              <a:lnSpc>
                <a:spcPct val="100000"/>
              </a:lnSpc>
              <a:spcBef>
                <a:spcPts val="0"/>
              </a:spcBef>
              <a:spcAft>
                <a:spcPts val="0"/>
              </a:spcAft>
              <a:buSzPts val="1800"/>
              <a:buNone/>
            </a:pPr>
            <a:r>
              <a:rPr b="1" lang="en">
                <a:solidFill>
                  <a:srgbClr val="FFFFFF"/>
                </a:solidFill>
                <a:latin typeface="Cambria"/>
                <a:ea typeface="Cambria"/>
                <a:cs typeface="Cambria"/>
                <a:sym typeface="Cambria"/>
              </a:rPr>
              <a:t>Prerequisite Knowledge:</a:t>
            </a:r>
            <a:endParaRPr>
              <a:solidFill>
                <a:srgbClr val="FFFFFF"/>
              </a:solidFill>
              <a:latin typeface="Cambria"/>
              <a:ea typeface="Cambria"/>
              <a:cs typeface="Cambria"/>
              <a:sym typeface="Cambria"/>
            </a:endParaRPr>
          </a:p>
          <a:p>
            <a:pPr indent="0" lvl="0" marL="0" rtl="0" algn="l">
              <a:lnSpc>
                <a:spcPct val="100000"/>
              </a:lnSpc>
              <a:spcBef>
                <a:spcPts val="0"/>
              </a:spcBef>
              <a:spcAft>
                <a:spcPts val="0"/>
              </a:spcAft>
              <a:buSzPts val="1800"/>
              <a:buNone/>
            </a:pPr>
            <a:r>
              <a:rPr lang="en">
                <a:solidFill>
                  <a:srgbClr val="CCCCCC"/>
                </a:solidFill>
                <a:latin typeface="Cambria"/>
                <a:ea typeface="Cambria"/>
                <a:cs typeface="Cambria"/>
                <a:sym typeface="Cambria"/>
              </a:rPr>
              <a:t>Basic knowledge on Data Structures, C Programming, Sorting Methods.</a:t>
            </a:r>
            <a:br>
              <a:rPr lang="en">
                <a:solidFill>
                  <a:srgbClr val="CCCCCC"/>
                </a:solidFill>
                <a:latin typeface="Cambria"/>
                <a:ea typeface="Cambria"/>
                <a:cs typeface="Cambria"/>
                <a:sym typeface="Cambria"/>
              </a:rPr>
            </a:br>
            <a:r>
              <a:rPr lang="en">
                <a:solidFill>
                  <a:srgbClr val="CCCCCC"/>
                </a:solidFill>
                <a:latin typeface="Cambria"/>
                <a:ea typeface="Cambria"/>
                <a:cs typeface="Cambria"/>
                <a:sym typeface="Cambria"/>
              </a:rPr>
              <a:t>Basic Level of Mathematics.</a:t>
            </a:r>
            <a:br>
              <a:rPr lang="en">
                <a:solidFill>
                  <a:srgbClr val="CCCCCC"/>
                </a:solidFill>
                <a:latin typeface="Cambria"/>
                <a:ea typeface="Cambria"/>
                <a:cs typeface="Cambria"/>
                <a:sym typeface="Cambria"/>
              </a:rPr>
            </a:br>
            <a:r>
              <a:rPr lang="en">
                <a:solidFill>
                  <a:srgbClr val="CCCCCC"/>
                </a:solidFill>
                <a:latin typeface="Cambria"/>
                <a:ea typeface="Cambria"/>
                <a:cs typeface="Cambria"/>
                <a:sym typeface="Cambria"/>
              </a:rPr>
              <a:t>An Idea on how movies are booked.</a:t>
            </a:r>
            <a:endParaRPr>
              <a:solidFill>
                <a:srgbClr val="CCCCCC"/>
              </a:solidFill>
              <a:latin typeface="Cambria"/>
              <a:ea typeface="Cambria"/>
              <a:cs typeface="Cambria"/>
              <a:sym typeface="Cambria"/>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u="sng"/>
              <a:t>DATA STRUCTURES USED:</a:t>
            </a:r>
            <a:endParaRPr u="sng"/>
          </a:p>
        </p:txBody>
      </p:sp>
      <p:sp>
        <p:nvSpPr>
          <p:cNvPr id="77" name="Google Shape;77;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800"/>
              <a:buNone/>
            </a:pPr>
            <a:r>
              <a:rPr b="1" lang="en">
                <a:solidFill>
                  <a:srgbClr val="FFFFFF"/>
                </a:solidFill>
                <a:latin typeface="Cambria"/>
                <a:ea typeface="Cambria"/>
                <a:cs typeface="Cambria"/>
                <a:sym typeface="Cambria"/>
              </a:rPr>
              <a:t>Linked List:</a:t>
            </a:r>
            <a:r>
              <a:rPr lang="en" sz="1400">
                <a:solidFill>
                  <a:srgbClr val="D9D9D9"/>
                </a:solidFill>
                <a:latin typeface="Cambria"/>
                <a:ea typeface="Cambria"/>
                <a:cs typeface="Cambria"/>
                <a:sym typeface="Cambria"/>
              </a:rPr>
              <a:t> </a:t>
            </a:r>
            <a:r>
              <a:rPr lang="en">
                <a:solidFill>
                  <a:srgbClr val="D9D9D9"/>
                </a:solidFill>
                <a:latin typeface="Cambria"/>
                <a:ea typeface="Cambria"/>
                <a:cs typeface="Cambria"/>
                <a:sym typeface="Cambria"/>
              </a:rPr>
              <a:t>A linked list is a data structure which is collection of zero or more node where each node has some information. Every node consists of two fields namely Data and Link. Given address of a node we can easily obtain addresses of subsequent nodes. Linked list is the simplest and common abstract data types.</a:t>
            </a:r>
            <a:endParaRPr>
              <a:solidFill>
                <a:srgbClr val="D9D9D9"/>
              </a:solidFill>
              <a:latin typeface="Cambria"/>
              <a:ea typeface="Cambria"/>
              <a:cs typeface="Cambria"/>
              <a:sym typeface="Cambria"/>
            </a:endParaRPr>
          </a:p>
          <a:p>
            <a:pPr indent="-457200" lvl="0" marL="457200" rtl="0" algn="just">
              <a:lnSpc>
                <a:spcPct val="115000"/>
              </a:lnSpc>
              <a:spcBef>
                <a:spcPts val="0"/>
              </a:spcBef>
              <a:spcAft>
                <a:spcPts val="0"/>
              </a:spcAft>
              <a:buSzPts val="1800"/>
              <a:buNone/>
            </a:pPr>
            <a:r>
              <a:rPr lang="en">
                <a:solidFill>
                  <a:srgbClr val="D9D9D9"/>
                </a:solidFill>
                <a:latin typeface="Cambria"/>
                <a:ea typeface="Cambria"/>
                <a:cs typeface="Cambria"/>
                <a:sym typeface="Cambria"/>
              </a:rPr>
              <a:t>      Its Advantage over array include No fixed size, Insertion is easier, Deletion is easier,   </a:t>
            </a:r>
            <a:endParaRPr>
              <a:solidFill>
                <a:srgbClr val="D9D9D9"/>
              </a:solidFill>
              <a:latin typeface="Cambria"/>
              <a:ea typeface="Cambria"/>
              <a:cs typeface="Cambria"/>
              <a:sym typeface="Cambria"/>
            </a:endParaRPr>
          </a:p>
          <a:p>
            <a:pPr indent="-457200" lvl="0" marL="457200" rtl="0" algn="just">
              <a:lnSpc>
                <a:spcPct val="115000"/>
              </a:lnSpc>
              <a:spcBef>
                <a:spcPts val="0"/>
              </a:spcBef>
              <a:spcAft>
                <a:spcPts val="0"/>
              </a:spcAft>
              <a:buSzPts val="1800"/>
              <a:buNone/>
            </a:pPr>
            <a:r>
              <a:rPr lang="en">
                <a:solidFill>
                  <a:srgbClr val="D9D9D9"/>
                </a:solidFill>
                <a:latin typeface="Cambria"/>
                <a:ea typeface="Cambria"/>
                <a:cs typeface="Cambria"/>
                <a:sym typeface="Cambria"/>
              </a:rPr>
              <a:t>      Continuous memory chunk is not required, etc. A linked list is usually created with an user defined data type that is created with the help of structures.</a:t>
            </a:r>
            <a:endParaRPr>
              <a:solidFill>
                <a:srgbClr val="D9D9D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idx="4294967295" type="body"/>
          </p:nvPr>
        </p:nvSpPr>
        <p:spPr>
          <a:xfrm>
            <a:off x="158175" y="136425"/>
            <a:ext cx="8598000" cy="43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In this project the following Structure is the datatype for the Linked List. The data stored in each linked list are:- Name, Number of Seats the person wants to book, List of seats the person has booked, Cost of all tickets and a link pointer that points to the next node.</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0"/>
              </a:spcAft>
              <a:buSzPts val="1800"/>
              <a:buNone/>
            </a:pPr>
            <a:r>
              <a:rPr lang="en" sz="1400"/>
              <a:t>struct node</a:t>
            </a:r>
            <a:endParaRPr sz="1400"/>
          </a:p>
          <a:p>
            <a:pPr indent="0" lvl="0" marL="0" rtl="0" algn="l">
              <a:lnSpc>
                <a:spcPct val="115000"/>
              </a:lnSpc>
              <a:spcBef>
                <a:spcPts val="1600"/>
              </a:spcBef>
              <a:spcAft>
                <a:spcPts val="0"/>
              </a:spcAft>
              <a:buSzPts val="1800"/>
              <a:buNone/>
            </a:pPr>
            <a:r>
              <a:rPr lang="en" sz="1400"/>
              <a:t>{</a:t>
            </a:r>
            <a:endParaRPr sz="1400"/>
          </a:p>
          <a:p>
            <a:pPr indent="0" lvl="0" marL="0" rtl="0" algn="l">
              <a:lnSpc>
                <a:spcPct val="115000"/>
              </a:lnSpc>
              <a:spcBef>
                <a:spcPts val="1600"/>
              </a:spcBef>
              <a:spcAft>
                <a:spcPts val="0"/>
              </a:spcAft>
              <a:buSzPts val="1800"/>
              <a:buNone/>
            </a:pPr>
            <a:r>
              <a:rPr lang="en" sz="1400"/>
              <a:t> char name[50];</a:t>
            </a:r>
            <a:endParaRPr sz="1400"/>
          </a:p>
          <a:p>
            <a:pPr indent="0" lvl="0" marL="0" rtl="0" algn="l">
              <a:lnSpc>
                <a:spcPct val="115000"/>
              </a:lnSpc>
              <a:spcBef>
                <a:spcPts val="1600"/>
              </a:spcBef>
              <a:spcAft>
                <a:spcPts val="0"/>
              </a:spcAft>
              <a:buSzPts val="1800"/>
              <a:buNone/>
            </a:pPr>
            <a:r>
              <a:rPr lang="en" sz="1400"/>
              <a:t> int seat[50],nos,cost;</a:t>
            </a:r>
            <a:endParaRPr sz="1400"/>
          </a:p>
          <a:p>
            <a:pPr indent="0" lvl="0" marL="0" rtl="0" algn="l">
              <a:lnSpc>
                <a:spcPct val="115000"/>
              </a:lnSpc>
              <a:spcBef>
                <a:spcPts val="1600"/>
              </a:spcBef>
              <a:spcAft>
                <a:spcPts val="0"/>
              </a:spcAft>
              <a:buSzPts val="1800"/>
              <a:buNone/>
            </a:pPr>
            <a:r>
              <a:rPr lang="en" sz="1400"/>
              <a:t> struct node *link;</a:t>
            </a:r>
            <a:endParaRPr sz="1400"/>
          </a:p>
          <a:p>
            <a:pPr indent="0" lvl="0" marL="0" rtl="0" algn="l">
              <a:lnSpc>
                <a:spcPct val="115000"/>
              </a:lnSpc>
              <a:spcBef>
                <a:spcPts val="1600"/>
              </a:spcBef>
              <a:spcAft>
                <a:spcPts val="0"/>
              </a:spcAft>
              <a:buSzPts val="1800"/>
              <a:buNone/>
            </a:pPr>
            <a:r>
              <a:rPr lang="en" sz="1400"/>
              <a:t>}*first=NULL;</a:t>
            </a:r>
            <a:endParaRPr sz="1400"/>
          </a:p>
          <a:p>
            <a:pPr indent="0" lvl="0" marL="0" rtl="0" algn="l">
              <a:lnSpc>
                <a:spcPct val="115000"/>
              </a:lnSpc>
              <a:spcBef>
                <a:spcPts val="1600"/>
              </a:spcBef>
              <a:spcAft>
                <a:spcPts val="1600"/>
              </a:spcAft>
              <a:buSzPts val="1800"/>
              <a:buNone/>
            </a:pPr>
            <a:r>
              <a:t/>
            </a:r>
            <a:endParaRPr sz="1400"/>
          </a:p>
        </p:txBody>
      </p:sp>
      <p:pic>
        <p:nvPicPr>
          <p:cNvPr id="83" name="Google Shape;83;p16"/>
          <p:cNvPicPr preferRelativeResize="0"/>
          <p:nvPr/>
        </p:nvPicPr>
        <p:blipFill rotWithShape="1">
          <a:blip r:embed="rId3">
            <a:alphaModFix/>
          </a:blip>
          <a:srcRect b="46007" l="36148" r="674" t="0"/>
          <a:stretch/>
        </p:blipFill>
        <p:spPr>
          <a:xfrm>
            <a:off x="4572000" y="1021650"/>
            <a:ext cx="2550425" cy="1645425"/>
          </a:xfrm>
          <a:prstGeom prst="rect">
            <a:avLst/>
          </a:prstGeom>
          <a:noFill/>
          <a:ln>
            <a:noFill/>
          </a:ln>
        </p:spPr>
      </p:pic>
      <p:pic>
        <p:nvPicPr>
          <p:cNvPr id="84" name="Google Shape;84;p16"/>
          <p:cNvPicPr preferRelativeResize="0"/>
          <p:nvPr/>
        </p:nvPicPr>
        <p:blipFill rotWithShape="1">
          <a:blip r:embed="rId4">
            <a:alphaModFix/>
          </a:blip>
          <a:srcRect b="0" l="0" r="0" t="0"/>
          <a:stretch/>
        </p:blipFill>
        <p:spPr>
          <a:xfrm>
            <a:off x="4394650" y="3300100"/>
            <a:ext cx="2905125" cy="100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278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 :</a:t>
            </a:r>
            <a:endParaRPr/>
          </a:p>
        </p:txBody>
      </p:sp>
      <p:pic>
        <p:nvPicPr>
          <p:cNvPr id="90" name="Google Shape;90;p17"/>
          <p:cNvPicPr preferRelativeResize="0"/>
          <p:nvPr/>
        </p:nvPicPr>
        <p:blipFill>
          <a:blip r:embed="rId3">
            <a:alphaModFix/>
          </a:blip>
          <a:stretch>
            <a:fillRect/>
          </a:stretch>
        </p:blipFill>
        <p:spPr>
          <a:xfrm>
            <a:off x="327300" y="1924025"/>
            <a:ext cx="3498825" cy="2620750"/>
          </a:xfrm>
          <a:prstGeom prst="rect">
            <a:avLst/>
          </a:prstGeom>
          <a:noFill/>
          <a:ln>
            <a:noFill/>
          </a:ln>
        </p:spPr>
      </p:pic>
      <p:sp>
        <p:nvSpPr>
          <p:cNvPr id="91" name="Google Shape;91;p17"/>
          <p:cNvSpPr txBox="1"/>
          <p:nvPr/>
        </p:nvSpPr>
        <p:spPr>
          <a:xfrm>
            <a:off x="4112925" y="194875"/>
            <a:ext cx="4713300" cy="45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By Using </a:t>
            </a:r>
            <a:r>
              <a:rPr lang="en">
                <a:solidFill>
                  <a:srgbClr val="FFFFFF"/>
                </a:solidFill>
              </a:rPr>
              <a:t>Data Structures</a:t>
            </a:r>
            <a:r>
              <a:rPr lang="en">
                <a:solidFill>
                  <a:srgbClr val="FFFFFF"/>
                </a:solidFill>
              </a:rPr>
              <a:t>, we can facilitate booking </a:t>
            </a:r>
            <a:r>
              <a:rPr lang="en">
                <a:solidFill>
                  <a:srgbClr val="FFFFFF"/>
                </a:solidFill>
              </a:rPr>
              <a:t>processes</a:t>
            </a:r>
            <a:r>
              <a:rPr lang="en">
                <a:solidFill>
                  <a:srgbClr val="FFFFFF"/>
                </a:solidFill>
              </a:rPr>
              <a:t> with ease, the user info can be retrieved, matched and sorted easily.</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Special algorithms includes :</a:t>
            </a:r>
            <a:endParaRPr>
              <a:solidFill>
                <a:srgbClr val="FFFFFF"/>
              </a:solidFill>
            </a:endParaRPr>
          </a:p>
          <a:p>
            <a:pPr indent="-317500" lvl="0" marL="457200" rtl="0" algn="l">
              <a:spcBef>
                <a:spcPts val="0"/>
              </a:spcBef>
              <a:spcAft>
                <a:spcPts val="0"/>
              </a:spcAft>
              <a:buClr>
                <a:srgbClr val="FFFFFF"/>
              </a:buClr>
              <a:buSzPts val="1400"/>
              <a:buAutoNum type="arabicParenR"/>
            </a:pPr>
            <a:r>
              <a:rPr lang="en">
                <a:solidFill>
                  <a:srgbClr val="FFFFFF"/>
                </a:solidFill>
              </a:rPr>
              <a:t>Dynamic display of seating arrangements via matrix.</a:t>
            </a:r>
            <a:endParaRPr>
              <a:solidFill>
                <a:srgbClr val="FFFFFF"/>
              </a:solidFill>
            </a:endParaRPr>
          </a:p>
          <a:p>
            <a:pPr indent="-317500" lvl="0" marL="457200" rtl="0" algn="l">
              <a:spcBef>
                <a:spcPts val="0"/>
              </a:spcBef>
              <a:spcAft>
                <a:spcPts val="0"/>
              </a:spcAft>
              <a:buClr>
                <a:srgbClr val="FFFFFF"/>
              </a:buClr>
              <a:buSzPts val="1400"/>
              <a:buAutoNum type="arabicParenR"/>
            </a:pPr>
            <a:r>
              <a:rPr lang="en">
                <a:solidFill>
                  <a:srgbClr val="FFFFFF"/>
                </a:solidFill>
              </a:rPr>
              <a:t>Matchmaking </a:t>
            </a:r>
            <a:r>
              <a:rPr lang="en">
                <a:solidFill>
                  <a:srgbClr val="FFFFFF"/>
                </a:solidFill>
              </a:rPr>
              <a:t>process</a:t>
            </a:r>
            <a:r>
              <a:rPr lang="en">
                <a:solidFill>
                  <a:srgbClr val="FFFFFF"/>
                </a:solidFill>
              </a:rPr>
              <a:t> for ticket cancelation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This program may be used by theater owners to facilitate their booking proccesses at the venue.</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209975" y="230650"/>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u="sng"/>
              <a:t>WORKING/OUTPUT:</a:t>
            </a:r>
            <a:endParaRPr u="sng"/>
          </a:p>
        </p:txBody>
      </p:sp>
      <p:pic>
        <p:nvPicPr>
          <p:cNvPr id="97" name="Google Shape;97;p18"/>
          <p:cNvPicPr preferRelativeResize="0"/>
          <p:nvPr/>
        </p:nvPicPr>
        <p:blipFill rotWithShape="1">
          <a:blip r:embed="rId3">
            <a:alphaModFix/>
          </a:blip>
          <a:srcRect b="23560" l="911" r="56259" t="-1734"/>
          <a:stretch/>
        </p:blipFill>
        <p:spPr>
          <a:xfrm>
            <a:off x="5051450" y="837775"/>
            <a:ext cx="3983798" cy="4090249"/>
          </a:xfrm>
          <a:prstGeom prst="rect">
            <a:avLst/>
          </a:prstGeom>
          <a:noFill/>
          <a:ln>
            <a:noFill/>
          </a:ln>
        </p:spPr>
      </p:pic>
      <p:pic>
        <p:nvPicPr>
          <p:cNvPr id="98" name="Google Shape;98;p18"/>
          <p:cNvPicPr preferRelativeResize="0"/>
          <p:nvPr/>
        </p:nvPicPr>
        <p:blipFill rotWithShape="1">
          <a:blip r:embed="rId4">
            <a:alphaModFix/>
          </a:blip>
          <a:srcRect b="51262" l="0" r="61974" t="0"/>
          <a:stretch/>
        </p:blipFill>
        <p:spPr>
          <a:xfrm>
            <a:off x="152400" y="916750"/>
            <a:ext cx="3983798" cy="2956349"/>
          </a:xfrm>
          <a:prstGeom prst="rect">
            <a:avLst/>
          </a:prstGeom>
          <a:noFill/>
          <a:ln>
            <a:noFill/>
          </a:ln>
        </p:spPr>
      </p:pic>
      <p:sp>
        <p:nvSpPr>
          <p:cNvPr id="99" name="Google Shape;99;p18"/>
          <p:cNvSpPr txBox="1"/>
          <p:nvPr/>
        </p:nvSpPr>
        <p:spPr>
          <a:xfrm>
            <a:off x="336100" y="4051050"/>
            <a:ext cx="3845400" cy="100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After selecting 1. We have to initialize the booking by specifying movie details, seating arrangement details and price of the movie per ticket. ------&gt;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9"/>
          <p:cNvPicPr preferRelativeResize="0"/>
          <p:nvPr/>
        </p:nvPicPr>
        <p:blipFill rotWithShape="1">
          <a:blip r:embed="rId3">
            <a:alphaModFix/>
          </a:blip>
          <a:srcRect b="44964" l="0" r="59481" t="0"/>
          <a:stretch/>
        </p:blipFill>
        <p:spPr>
          <a:xfrm>
            <a:off x="53550" y="102975"/>
            <a:ext cx="4761566" cy="3637975"/>
          </a:xfrm>
          <a:prstGeom prst="rect">
            <a:avLst/>
          </a:prstGeom>
          <a:noFill/>
          <a:ln>
            <a:noFill/>
          </a:ln>
        </p:spPr>
      </p:pic>
      <p:pic>
        <p:nvPicPr>
          <p:cNvPr id="105" name="Google Shape;105;p19"/>
          <p:cNvPicPr preferRelativeResize="0"/>
          <p:nvPr/>
        </p:nvPicPr>
        <p:blipFill rotWithShape="1">
          <a:blip r:embed="rId4">
            <a:alphaModFix/>
          </a:blip>
          <a:srcRect b="24207" l="0" r="51009" t="0"/>
          <a:stretch/>
        </p:blipFill>
        <p:spPr>
          <a:xfrm>
            <a:off x="4903175" y="102975"/>
            <a:ext cx="4180426" cy="3637975"/>
          </a:xfrm>
          <a:prstGeom prst="rect">
            <a:avLst/>
          </a:prstGeom>
          <a:noFill/>
          <a:ln>
            <a:noFill/>
          </a:ln>
        </p:spPr>
      </p:pic>
      <p:sp>
        <p:nvSpPr>
          <p:cNvPr id="106" name="Google Shape;106;p19"/>
          <p:cNvSpPr txBox="1"/>
          <p:nvPr/>
        </p:nvSpPr>
        <p:spPr>
          <a:xfrm>
            <a:off x="0" y="3794025"/>
            <a:ext cx="9083700" cy="90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On Choosing Start Booking From The Main Menu, You can now start the booking procedure, first as shown on the left side the movie Info (from Initialization) is displayed and based on it user can choose to book, after choosing to book the screen becomes as show on the right where first matrix shows the seating arrangement of the theater and the second matrix shows the current status of which seats are booked, based on this the user can select the no of tickets and seat numbers depending on the availability.</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0" l="0" r="35978" t="0"/>
          <a:stretch/>
        </p:blipFill>
        <p:spPr>
          <a:xfrm>
            <a:off x="123550" y="101725"/>
            <a:ext cx="5619874" cy="4937849"/>
          </a:xfrm>
          <a:prstGeom prst="rect">
            <a:avLst/>
          </a:prstGeom>
          <a:noFill/>
          <a:ln>
            <a:noFill/>
          </a:ln>
        </p:spPr>
      </p:pic>
      <p:sp>
        <p:nvSpPr>
          <p:cNvPr id="112" name="Google Shape;112;p20"/>
          <p:cNvSpPr txBox="1"/>
          <p:nvPr/>
        </p:nvSpPr>
        <p:spPr>
          <a:xfrm>
            <a:off x="5871925" y="255050"/>
            <a:ext cx="3054600" cy="408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Depending on the type of input simultaneously messages are displayed in occurrences of any discrepancies.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Once the seat selected are available a success message is displayed along with the amount to be paid.</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The Current Seating arrangement is dynamically updated.</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1"/>
          <p:cNvPicPr preferRelativeResize="0"/>
          <p:nvPr/>
        </p:nvPicPr>
        <p:blipFill rotWithShape="1">
          <a:blip r:embed="rId3">
            <a:alphaModFix/>
          </a:blip>
          <a:srcRect b="24738" l="0" r="22940" t="0"/>
          <a:stretch/>
        </p:blipFill>
        <p:spPr>
          <a:xfrm>
            <a:off x="73325" y="39550"/>
            <a:ext cx="6362074" cy="3494999"/>
          </a:xfrm>
          <a:prstGeom prst="rect">
            <a:avLst/>
          </a:prstGeom>
          <a:noFill/>
          <a:ln>
            <a:noFill/>
          </a:ln>
        </p:spPr>
      </p:pic>
      <p:sp>
        <p:nvSpPr>
          <p:cNvPr id="118" name="Google Shape;118;p21"/>
          <p:cNvSpPr txBox="1"/>
          <p:nvPr/>
        </p:nvSpPr>
        <p:spPr>
          <a:xfrm>
            <a:off x="237250" y="3754475"/>
            <a:ext cx="7167000" cy="87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On choosing Cancel Booking, The User Can Now delete their seats and get back the amount by entering their name under which the ticket was booked.</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