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1" r:id="rId4"/>
    <p:sldId id="262" r:id="rId5"/>
    <p:sldId id="258" r:id="rId6"/>
    <p:sldId id="260" r:id="rId7"/>
    <p:sldId id="259"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3F65CA-92C9-4277-A7ED-98880B3044D5}" type="datetimeFigureOut">
              <a:rPr lang="en-IN" smtClean="0"/>
              <a:t>30-04-2014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AD3D72-E246-43F1-B685-0BA383D5D293}" type="slidenum">
              <a:rPr lang="en-IN" smtClean="0"/>
              <a:t>‹#›</a:t>
            </a:fld>
            <a:endParaRPr lang="en-IN"/>
          </a:p>
        </p:txBody>
      </p:sp>
    </p:spTree>
    <p:extLst>
      <p:ext uri="{BB962C8B-B14F-4D97-AF65-F5344CB8AC3E}">
        <p14:creationId xmlns:p14="http://schemas.microsoft.com/office/powerpoint/2010/main" val="3886042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AD3D72-E246-43F1-B685-0BA383D5D293}" type="slidenum">
              <a:rPr lang="en-IN" smtClean="0"/>
              <a:t>11</a:t>
            </a:fld>
            <a:endParaRPr lang="en-IN"/>
          </a:p>
        </p:txBody>
      </p:sp>
    </p:spTree>
    <p:extLst>
      <p:ext uri="{BB962C8B-B14F-4D97-AF65-F5344CB8AC3E}">
        <p14:creationId xmlns:p14="http://schemas.microsoft.com/office/powerpoint/2010/main" val="101644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852A7FC-FBB4-46A2-85F6-A86E9FC65E45}" type="datetimeFigureOut">
              <a:rPr lang="en-IN" smtClean="0"/>
              <a:t>30-04-2014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7843D32-8372-4FB9-A1C3-E6522FF6271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52A7FC-FBB4-46A2-85F6-A86E9FC65E45}" type="datetimeFigureOut">
              <a:rPr lang="en-IN" smtClean="0"/>
              <a:t>30-04-2014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843D32-8372-4FB9-A1C3-E6522FF627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52A7FC-FBB4-46A2-85F6-A86E9FC65E45}" type="datetimeFigureOut">
              <a:rPr lang="en-IN" smtClean="0"/>
              <a:t>30-04-2014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843D32-8372-4FB9-A1C3-E6522FF627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52A7FC-FBB4-46A2-85F6-A86E9FC65E45}" type="datetimeFigureOut">
              <a:rPr lang="en-IN" smtClean="0"/>
              <a:t>30-04-2014</a:t>
            </a:fld>
            <a:endParaRPr lang="en-IN"/>
          </a:p>
        </p:txBody>
      </p:sp>
      <p:sp>
        <p:nvSpPr>
          <p:cNvPr id="9" name="Slide Number Placeholder 8"/>
          <p:cNvSpPr>
            <a:spLocks noGrp="1"/>
          </p:cNvSpPr>
          <p:nvPr>
            <p:ph type="sldNum" sz="quarter" idx="15"/>
          </p:nvPr>
        </p:nvSpPr>
        <p:spPr/>
        <p:txBody>
          <a:bodyPr rtlCol="0"/>
          <a:lstStyle/>
          <a:p>
            <a:fld id="{97843D32-8372-4FB9-A1C3-E6522FF6271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852A7FC-FBB4-46A2-85F6-A86E9FC65E45}" type="datetimeFigureOut">
              <a:rPr lang="en-IN" smtClean="0"/>
              <a:t>30-04-2014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7843D32-8372-4FB9-A1C3-E6522FF6271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52A7FC-FBB4-46A2-85F6-A86E9FC65E45}" type="datetimeFigureOut">
              <a:rPr lang="en-IN" smtClean="0"/>
              <a:t>30-04-2014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843D32-8372-4FB9-A1C3-E6522FF6271D}"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52A7FC-FBB4-46A2-85F6-A86E9FC65E45}" type="datetimeFigureOut">
              <a:rPr lang="en-IN" smtClean="0"/>
              <a:t>30-04-2014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843D32-8372-4FB9-A1C3-E6522FF6271D}"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52A7FC-FBB4-46A2-85F6-A86E9FC65E45}" type="datetimeFigureOut">
              <a:rPr lang="en-IN" smtClean="0"/>
              <a:t>30-04-2014</a:t>
            </a:fld>
            <a:endParaRPr lang="en-IN"/>
          </a:p>
        </p:txBody>
      </p:sp>
      <p:sp>
        <p:nvSpPr>
          <p:cNvPr id="7" name="Slide Number Placeholder 6"/>
          <p:cNvSpPr>
            <a:spLocks noGrp="1"/>
          </p:cNvSpPr>
          <p:nvPr>
            <p:ph type="sldNum" sz="quarter" idx="11"/>
          </p:nvPr>
        </p:nvSpPr>
        <p:spPr/>
        <p:txBody>
          <a:bodyPr rtlCol="0"/>
          <a:lstStyle/>
          <a:p>
            <a:fld id="{97843D32-8372-4FB9-A1C3-E6522FF6271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2A7FC-FBB4-46A2-85F6-A86E9FC65E45}" type="datetimeFigureOut">
              <a:rPr lang="en-IN" smtClean="0"/>
              <a:t>30-04-2014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843D32-8372-4FB9-A1C3-E6522FF627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52A7FC-FBB4-46A2-85F6-A86E9FC65E45}" type="datetimeFigureOut">
              <a:rPr lang="en-IN" smtClean="0"/>
              <a:t>30-04-2014</a:t>
            </a:fld>
            <a:endParaRPr lang="en-IN"/>
          </a:p>
        </p:txBody>
      </p:sp>
      <p:sp>
        <p:nvSpPr>
          <p:cNvPr id="22" name="Slide Number Placeholder 21"/>
          <p:cNvSpPr>
            <a:spLocks noGrp="1"/>
          </p:cNvSpPr>
          <p:nvPr>
            <p:ph type="sldNum" sz="quarter" idx="15"/>
          </p:nvPr>
        </p:nvSpPr>
        <p:spPr/>
        <p:txBody>
          <a:bodyPr rtlCol="0"/>
          <a:lstStyle/>
          <a:p>
            <a:fld id="{97843D32-8372-4FB9-A1C3-E6522FF6271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852A7FC-FBB4-46A2-85F6-A86E9FC65E45}" type="datetimeFigureOut">
              <a:rPr lang="en-IN" smtClean="0"/>
              <a:t>30-04-2014</a:t>
            </a:fld>
            <a:endParaRPr lang="en-IN"/>
          </a:p>
        </p:txBody>
      </p:sp>
      <p:sp>
        <p:nvSpPr>
          <p:cNvPr id="18" name="Slide Number Placeholder 17"/>
          <p:cNvSpPr>
            <a:spLocks noGrp="1"/>
          </p:cNvSpPr>
          <p:nvPr>
            <p:ph type="sldNum" sz="quarter" idx="11"/>
          </p:nvPr>
        </p:nvSpPr>
        <p:spPr/>
        <p:txBody>
          <a:bodyPr rtlCol="0"/>
          <a:lstStyle/>
          <a:p>
            <a:fld id="{97843D32-8372-4FB9-A1C3-E6522FF6271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852A7FC-FBB4-46A2-85F6-A86E9FC65E45}" type="datetimeFigureOut">
              <a:rPr lang="en-IN" smtClean="0"/>
              <a:t>30-04-2014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7843D32-8372-4FB9-A1C3-E6522FF6271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476672"/>
            <a:ext cx="6172200" cy="1894362"/>
          </a:xfrm>
        </p:spPr>
        <p:txBody>
          <a:bodyPr>
            <a:normAutofit/>
          </a:bodyPr>
          <a:lstStyle/>
          <a:p>
            <a:pPr algn="ctr"/>
            <a:r>
              <a:rPr lang="en-IN" sz="9600" dirty="0" smtClean="0">
                <a:latin typeface="Times New Roman" pitchFamily="18" charset="0"/>
                <a:cs typeface="Times New Roman" pitchFamily="18" charset="0"/>
              </a:rPr>
              <a:t>ADDER</a:t>
            </a:r>
            <a:endParaRPr lang="en-IN" sz="9600" dirty="0">
              <a:latin typeface="Times New Roman" pitchFamily="18" charset="0"/>
              <a:cs typeface="Times New Roman" pitchFamily="18" charset="0"/>
            </a:endParaRPr>
          </a:p>
        </p:txBody>
      </p:sp>
      <p:sp>
        <p:nvSpPr>
          <p:cNvPr id="3" name="Subtitle 2"/>
          <p:cNvSpPr>
            <a:spLocks noGrp="1"/>
          </p:cNvSpPr>
          <p:nvPr>
            <p:ph type="subTitle" idx="1"/>
          </p:nvPr>
        </p:nvSpPr>
        <p:spPr>
          <a:xfrm>
            <a:off x="5292080" y="3645024"/>
            <a:ext cx="3219872" cy="2739752"/>
          </a:xfrm>
        </p:spPr>
        <p:txBody>
          <a:bodyPr>
            <a:normAutofit/>
          </a:bodyPr>
          <a:lstStyle/>
          <a:p>
            <a:r>
              <a:rPr lang="en-IN" sz="1600" dirty="0" smtClean="0">
                <a:latin typeface="Times New Roman" pitchFamily="18" charset="0"/>
                <a:cs typeface="Times New Roman" pitchFamily="18" charset="0"/>
              </a:rPr>
              <a:t>BY</a:t>
            </a:r>
          </a:p>
          <a:p>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SHASHI KIRAN </a:t>
            </a:r>
            <a:r>
              <a:rPr lang="en-IN" sz="1600" dirty="0" smtClean="0">
                <a:latin typeface="Times New Roman" pitchFamily="18" charset="0"/>
                <a:cs typeface="Times New Roman" pitchFamily="18" charset="0"/>
              </a:rPr>
              <a:t>REDDY</a:t>
            </a:r>
          </a:p>
          <a:p>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SUJAY</a:t>
            </a:r>
          </a:p>
          <a:p>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SAMEER</a:t>
            </a:r>
          </a:p>
          <a:p>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SYED MUSADDIQ FARAZ</a:t>
            </a:r>
          </a:p>
        </p:txBody>
      </p:sp>
      <p:sp>
        <p:nvSpPr>
          <p:cNvPr id="4" name="TextBox 3"/>
          <p:cNvSpPr txBox="1"/>
          <p:nvPr/>
        </p:nvSpPr>
        <p:spPr>
          <a:xfrm>
            <a:off x="2195736" y="5853892"/>
            <a:ext cx="3438249" cy="646331"/>
          </a:xfrm>
          <a:prstGeom prst="rect">
            <a:avLst/>
          </a:prstGeom>
          <a:noFill/>
        </p:spPr>
        <p:txBody>
          <a:bodyPr wrap="none" rtlCol="0">
            <a:spAutoFit/>
          </a:bodyPr>
          <a:lstStyle/>
          <a:p>
            <a:r>
              <a:rPr lang="en-IN" b="1" dirty="0" smtClean="0">
                <a:latin typeface="Times New Roman" pitchFamily="18" charset="0"/>
                <a:cs typeface="Times New Roman" pitchFamily="18" charset="0"/>
              </a:rPr>
              <a:t>MENTOR</a:t>
            </a:r>
          </a:p>
          <a:p>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PROF. BHAVANI SHANKAR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635916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sp>
        <p:nvSpPr>
          <p:cNvPr id="3" name="Content Placeholder 2"/>
          <p:cNvSpPr>
            <a:spLocks noGrp="1"/>
          </p:cNvSpPr>
          <p:nvPr>
            <p:ph sz="quarter" idx="1"/>
          </p:nvPr>
        </p:nvSpPr>
        <p:spPr/>
        <p:txBody>
          <a:bodyPr>
            <a:normAutofit/>
          </a:bodyPr>
          <a:lstStyle/>
          <a:p>
            <a:r>
              <a:rPr lang="en-IN" sz="1800" dirty="0" smtClean="0"/>
              <a:t>The theoretical and practical values of the time complexity of the serial adder is O(n) where n being the number of digits in the numbers.</a:t>
            </a:r>
          </a:p>
          <a:p>
            <a:r>
              <a:rPr lang="en-IN" sz="1800" dirty="0" smtClean="0"/>
              <a:t>The theoretical value of the time complexity of Carry Look Ahead Adder is  O(log(n)), but there is a lot of variation in the practical value.. We don’t exactly get O(log(n)) since the 100% parallelism can’t be achieved. We can generate a maximum of 4 parallel threads. ( target machine processor – INTEL core i5) There is a lot of overhead in creating and synchronising the generated threads.</a:t>
            </a:r>
            <a:endParaRPr lang="en-IN" sz="1800" dirty="0"/>
          </a:p>
        </p:txBody>
      </p:sp>
    </p:spTree>
    <p:extLst>
      <p:ext uri="{BB962C8B-B14F-4D97-AF65-F5344CB8AC3E}">
        <p14:creationId xmlns:p14="http://schemas.microsoft.com/office/powerpoint/2010/main" val="389068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IN" dirty="0" smtClean="0"/>
              <a:t>Conclusion</a:t>
            </a:r>
            <a:endParaRPr lang="en-IN" dirty="0"/>
          </a:p>
        </p:txBody>
      </p:sp>
      <p:sp>
        <p:nvSpPr>
          <p:cNvPr id="3" name="Content Placeholder 2"/>
          <p:cNvSpPr>
            <a:spLocks noGrp="1"/>
          </p:cNvSpPr>
          <p:nvPr>
            <p:ph sz="quarter" idx="1"/>
          </p:nvPr>
        </p:nvSpPr>
        <p:spPr/>
        <p:txBody>
          <a:bodyPr>
            <a:normAutofit/>
          </a:bodyPr>
          <a:lstStyle/>
          <a:p>
            <a:endParaRPr lang="en-IN" sz="1800" dirty="0" smtClean="0"/>
          </a:p>
          <a:p>
            <a:r>
              <a:rPr lang="en-IN" sz="1800" dirty="0" smtClean="0"/>
              <a:t>The Project successfully generates the desired output and </a:t>
            </a:r>
            <a:r>
              <a:rPr lang="en-IN" sz="1800" dirty="0" err="1" smtClean="0"/>
              <a:t>iis</a:t>
            </a:r>
            <a:r>
              <a:rPr lang="en-IN" sz="1800" dirty="0" smtClean="0"/>
              <a:t> efficient in its addition. The serial adder has a time complexity of O(n).</a:t>
            </a:r>
          </a:p>
          <a:p>
            <a:pPr lvl="0"/>
            <a:r>
              <a:rPr lang="en-IN" sz="1800" dirty="0"/>
              <a:t>The </a:t>
            </a:r>
            <a:r>
              <a:rPr lang="en-IN" sz="1800" dirty="0" smtClean="0"/>
              <a:t>project also </a:t>
            </a:r>
            <a:r>
              <a:rPr lang="en-IN" sz="1800" dirty="0"/>
              <a:t>successfully compares the working of a serial carry ripple adder and the carry look ahead adder.</a:t>
            </a:r>
          </a:p>
          <a:p>
            <a:endParaRPr lang="en-IN" sz="1800" dirty="0"/>
          </a:p>
          <a:p>
            <a:r>
              <a:rPr lang="en-IN" sz="1800" dirty="0"/>
              <a:t>The above method can be used to handle very large numbers with a little space </a:t>
            </a:r>
            <a:r>
              <a:rPr lang="en-IN" sz="1800" dirty="0" err="1"/>
              <a:t>tradeoff</a:t>
            </a:r>
            <a:r>
              <a:rPr lang="en-IN" sz="1800" dirty="0"/>
              <a:t>. The program can be made even more efficient by utilising the maximum </a:t>
            </a:r>
            <a:r>
              <a:rPr lang="en-IN" sz="1800" b="1" i="1" dirty="0" err="1"/>
              <a:t>int</a:t>
            </a:r>
            <a:r>
              <a:rPr lang="en-IN" sz="1800" dirty="0"/>
              <a:t> capacity in a single node.</a:t>
            </a:r>
          </a:p>
          <a:p>
            <a:endParaRPr lang="en-IN" sz="1800" dirty="0"/>
          </a:p>
        </p:txBody>
      </p:sp>
    </p:spTree>
    <p:extLst>
      <p:ext uri="{BB962C8B-B14F-4D97-AF65-F5344CB8AC3E}">
        <p14:creationId xmlns:p14="http://schemas.microsoft.com/office/powerpoint/2010/main" val="2507144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IN" dirty="0" smtClean="0"/>
              <a:t>Something Learned</a:t>
            </a:r>
            <a:endParaRPr lang="en-IN" dirty="0"/>
          </a:p>
        </p:txBody>
      </p:sp>
      <p:sp>
        <p:nvSpPr>
          <p:cNvPr id="3" name="Content Placeholder 2"/>
          <p:cNvSpPr>
            <a:spLocks noGrp="1"/>
          </p:cNvSpPr>
          <p:nvPr>
            <p:ph sz="quarter" idx="1"/>
          </p:nvPr>
        </p:nvSpPr>
        <p:spPr>
          <a:xfrm>
            <a:off x="457200" y="1196752"/>
            <a:ext cx="7467600" cy="5277200"/>
          </a:xfrm>
        </p:spPr>
        <p:txBody>
          <a:bodyPr>
            <a:normAutofit fontScale="92500" lnSpcReduction="10000"/>
          </a:bodyPr>
          <a:lstStyle/>
          <a:p>
            <a:r>
              <a:rPr lang="en-IN" sz="1600" dirty="0"/>
              <a:t>While testing for the time complexity of our </a:t>
            </a:r>
            <a:r>
              <a:rPr lang="en-IN" sz="1600" dirty="0" smtClean="0"/>
              <a:t>program we had produced a new run time error.</a:t>
            </a:r>
          </a:p>
          <a:p>
            <a:pPr marL="0" indent="0">
              <a:buNone/>
            </a:pPr>
            <a:r>
              <a:rPr lang="en-IN" sz="1600" dirty="0"/>
              <a:t>	</a:t>
            </a:r>
            <a:r>
              <a:rPr lang="en-IN" sz="1600" dirty="0" smtClean="0"/>
              <a:t>Error stated</a:t>
            </a:r>
          </a:p>
          <a:p>
            <a:pPr marL="0" indent="0">
              <a:buNone/>
            </a:pPr>
            <a:r>
              <a:rPr lang="en-IN" sz="1600" b="1" dirty="0"/>
              <a:t>**** stack smashing detected ***: ./</a:t>
            </a:r>
            <a:r>
              <a:rPr lang="en-IN" sz="1600" b="1" dirty="0" err="1"/>
              <a:t>a.out</a:t>
            </a:r>
            <a:r>
              <a:rPr lang="en-IN" sz="1600" b="1" dirty="0"/>
              <a:t> terminated*</a:t>
            </a:r>
            <a:endParaRPr lang="en-IN" sz="1600" dirty="0"/>
          </a:p>
          <a:p>
            <a:pPr marL="0" indent="0">
              <a:buNone/>
            </a:pPr>
            <a:r>
              <a:rPr lang="en-IN" sz="1600" dirty="0"/>
              <a:t> </a:t>
            </a:r>
            <a:r>
              <a:rPr lang="en-IN" sz="1600" dirty="0" smtClean="0"/>
              <a:t>     We </a:t>
            </a:r>
            <a:r>
              <a:rPr lang="en-IN" sz="1600" dirty="0"/>
              <a:t>found that the above error is due to one of the methods of Buffer overflow protection.</a:t>
            </a:r>
          </a:p>
          <a:p>
            <a:pPr marL="0" indent="0">
              <a:buNone/>
            </a:pPr>
            <a:r>
              <a:rPr lang="en-IN" sz="1600" dirty="0"/>
              <a:t> </a:t>
            </a:r>
            <a:r>
              <a:rPr lang="en-IN" sz="1600" dirty="0" smtClean="0"/>
              <a:t>    The </a:t>
            </a:r>
            <a:r>
              <a:rPr lang="en-IN" sz="1600" dirty="0"/>
              <a:t>compiler we used for compiling our C programs is GCC. GCC comes </a:t>
            </a:r>
            <a:r>
              <a:rPr lang="en-IN" sz="1600" dirty="0" smtClean="0"/>
              <a:t>        with </a:t>
            </a:r>
            <a:r>
              <a:rPr lang="en-IN" sz="1600" dirty="0"/>
              <a:t>many security </a:t>
            </a:r>
            <a:r>
              <a:rPr lang="en-IN" sz="1600" dirty="0" smtClean="0"/>
              <a:t>measures (CANARIES) </a:t>
            </a:r>
            <a:r>
              <a:rPr lang="en-IN" sz="1600" dirty="0"/>
              <a:t>and SSP(stack smashing protection) being one </a:t>
            </a:r>
            <a:r>
              <a:rPr lang="en-IN" sz="1600" dirty="0" smtClean="0"/>
              <a:t> of </a:t>
            </a:r>
            <a:r>
              <a:rPr lang="en-IN" sz="1600" dirty="0"/>
              <a:t>it.</a:t>
            </a:r>
          </a:p>
          <a:p>
            <a:r>
              <a:rPr lang="en-IN" sz="1600" dirty="0"/>
              <a:t>When we compared the time complexity with various set of values for n(number of digits) for the serial and fast adder, we found that the serial adder was way </a:t>
            </a:r>
            <a:r>
              <a:rPr lang="en-IN" sz="1600"/>
              <a:t>faster </a:t>
            </a:r>
            <a:r>
              <a:rPr lang="en-IN" sz="1600" smtClean="0"/>
              <a:t>( </a:t>
            </a:r>
            <a:r>
              <a:rPr lang="en-IN" sz="1600" dirty="0"/>
              <a:t>in the order of 50). We were confused initially but made the following conclusion after </a:t>
            </a:r>
            <a:r>
              <a:rPr lang="en-IN" sz="1600" dirty="0" err="1"/>
              <a:t>analising</a:t>
            </a:r>
            <a:r>
              <a:rPr lang="en-IN" sz="1600" dirty="0"/>
              <a:t> the working of parallel programming:</a:t>
            </a:r>
          </a:p>
          <a:p>
            <a:pPr marL="0" indent="0">
              <a:buNone/>
            </a:pPr>
            <a:r>
              <a:rPr lang="en-IN" sz="1600" dirty="0"/>
              <a:t> </a:t>
            </a:r>
            <a:endParaRPr lang="en-IN" sz="1700" dirty="0"/>
          </a:p>
          <a:p>
            <a:pPr marL="708660" lvl="1" indent="-342900">
              <a:buFont typeface="+mj-lt"/>
              <a:buAutoNum type="arabicPeriod"/>
            </a:pPr>
            <a:r>
              <a:rPr lang="en-IN" sz="1500" dirty="0"/>
              <a:t>The amount of time taken to create and synchronize the thread had a lot of effect on the time complexity.</a:t>
            </a:r>
          </a:p>
          <a:p>
            <a:pPr marL="708660" lvl="1" indent="-342900">
              <a:buFont typeface="+mj-lt"/>
              <a:buAutoNum type="arabicPeriod"/>
            </a:pPr>
            <a:r>
              <a:rPr lang="en-IN" sz="1500" dirty="0"/>
              <a:t>The actual number of threads that works simultaneously depends on the system architecture, (in our case no of threads = 4, quad core processor). Even though we are able to calculate all the carries in parallel the hardware limits the number of parallel computations.</a:t>
            </a:r>
          </a:p>
          <a:p>
            <a:pPr marL="708660" lvl="1" indent="-342900">
              <a:buFont typeface="+mj-lt"/>
              <a:buAutoNum type="arabicPeriod"/>
            </a:pPr>
            <a:r>
              <a:rPr lang="en-IN" sz="1500" dirty="0"/>
              <a:t>Since the data is shared between the threads, shared memory model is used, which is again an overhead for the computation.</a:t>
            </a:r>
          </a:p>
          <a:p>
            <a:pPr marL="0" indent="0">
              <a:buNone/>
            </a:pPr>
            <a:endParaRPr lang="en-IN" sz="1600" dirty="0"/>
          </a:p>
        </p:txBody>
      </p:sp>
    </p:spTree>
    <p:extLst>
      <p:ext uri="{BB962C8B-B14F-4D97-AF65-F5344CB8AC3E}">
        <p14:creationId xmlns:p14="http://schemas.microsoft.com/office/powerpoint/2010/main" val="135655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IN" dirty="0" smtClean="0"/>
              <a:t>INTRODUCTION</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76514" y="1807949"/>
            <a:ext cx="6147814" cy="4526328"/>
          </a:xfrm>
        </p:spPr>
      </p:pic>
      <p:sp>
        <p:nvSpPr>
          <p:cNvPr id="5" name="TextBox 4"/>
          <p:cNvSpPr txBox="1"/>
          <p:nvPr/>
        </p:nvSpPr>
        <p:spPr>
          <a:xfrm>
            <a:off x="1354344" y="1161618"/>
            <a:ext cx="5904656" cy="646331"/>
          </a:xfrm>
          <a:prstGeom prst="rect">
            <a:avLst/>
          </a:prstGeom>
          <a:noFill/>
        </p:spPr>
        <p:txBody>
          <a:bodyPr wrap="square" rtlCol="0">
            <a:spAutoFit/>
          </a:bodyPr>
          <a:lstStyle/>
          <a:p>
            <a:r>
              <a:rPr lang="en-IN" dirty="0">
                <a:latin typeface="Times New Roman" pitchFamily="18" charset="0"/>
                <a:cs typeface="Times New Roman" pitchFamily="18" charset="0"/>
              </a:rPr>
              <a:t>Part of Charles </a:t>
            </a:r>
            <a:r>
              <a:rPr lang="en-IN" dirty="0" smtClean="0">
                <a:latin typeface="Times New Roman" pitchFamily="18" charset="0"/>
                <a:cs typeface="Times New Roman" pitchFamily="18" charset="0"/>
              </a:rPr>
              <a:t>Babbage's Difference Engine</a:t>
            </a:r>
            <a:r>
              <a:rPr lang="en-IN" dirty="0">
                <a:latin typeface="Times New Roman" pitchFamily="18" charset="0"/>
                <a:cs typeface="Times New Roman" pitchFamily="18" charset="0"/>
              </a:rPr>
              <a:t> including the addition and carry mechanisms</a:t>
            </a:r>
          </a:p>
        </p:txBody>
      </p:sp>
    </p:spTree>
    <p:extLst>
      <p:ext uri="{BB962C8B-B14F-4D97-AF65-F5344CB8AC3E}">
        <p14:creationId xmlns:p14="http://schemas.microsoft.com/office/powerpoint/2010/main" val="2040405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67600" cy="724942"/>
          </a:xfrm>
        </p:spPr>
        <p:txBody>
          <a:bodyPr/>
          <a:lstStyle/>
          <a:p>
            <a:r>
              <a:rPr lang="en-IN" dirty="0" smtClean="0"/>
              <a:t>Introduction</a:t>
            </a:r>
            <a:endParaRPr lang="en-IN" dirty="0"/>
          </a:p>
        </p:txBody>
      </p:sp>
      <p:sp>
        <p:nvSpPr>
          <p:cNvPr id="3" name="Content Placeholder 2"/>
          <p:cNvSpPr>
            <a:spLocks noGrp="1"/>
          </p:cNvSpPr>
          <p:nvPr>
            <p:ph sz="quarter" idx="1"/>
          </p:nvPr>
        </p:nvSpPr>
        <p:spPr>
          <a:xfrm>
            <a:off x="467544" y="1124744"/>
            <a:ext cx="7467600" cy="4873752"/>
          </a:xfrm>
        </p:spPr>
        <p:txBody>
          <a:bodyPr>
            <a:normAutofit/>
          </a:bodyPr>
          <a:lstStyle/>
          <a:p>
            <a:r>
              <a:rPr lang="en-IN" sz="1800" dirty="0" smtClean="0"/>
              <a:t>Adders are the fundamental part of an Arithmetic Logic Unit of a CPU.</a:t>
            </a:r>
          </a:p>
          <a:p>
            <a:r>
              <a:rPr lang="en-IN" sz="1800" dirty="0" err="1"/>
              <a:t>Blaise</a:t>
            </a:r>
            <a:r>
              <a:rPr lang="en-IN" sz="1800" dirty="0"/>
              <a:t> Pascal along with Wilhelm </a:t>
            </a:r>
            <a:r>
              <a:rPr lang="en-IN" sz="1800" dirty="0" err="1"/>
              <a:t>Schickard</a:t>
            </a:r>
            <a:r>
              <a:rPr lang="en-IN" sz="1800" dirty="0"/>
              <a:t> was one of two inventors of the mechanical calculator in the early 17th Century</a:t>
            </a:r>
            <a:r>
              <a:rPr lang="en-IN" sz="1800" dirty="0" smtClean="0"/>
              <a:t>.</a:t>
            </a:r>
          </a:p>
          <a:p>
            <a:r>
              <a:rPr lang="en-IN" sz="1800" dirty="0" smtClean="0"/>
              <a:t>The previously shown device (part of the device) was invented by Charles Babbage. It is called a Difference machine.</a:t>
            </a:r>
            <a:r>
              <a:rPr lang="en-IN" sz="1800" dirty="0"/>
              <a:t> Difference engines are strictly calculators</a:t>
            </a:r>
            <a:r>
              <a:rPr lang="en-IN" sz="1800" dirty="0" smtClean="0"/>
              <a:t>.</a:t>
            </a:r>
          </a:p>
          <a:p>
            <a:r>
              <a:rPr lang="en-IN" sz="1800" dirty="0" smtClean="0"/>
              <a:t>There are many designs for binary adders. The basic adder design is a full adder, with 3 inputs and 2 outputs for single bit addition.</a:t>
            </a:r>
          </a:p>
          <a:p>
            <a:r>
              <a:rPr lang="en-IN" sz="1800" dirty="0" smtClean="0"/>
              <a:t>The adders are cascaded to make an adder that accepts larger input. Some of the adder designs are:</a:t>
            </a:r>
          </a:p>
          <a:p>
            <a:pPr lvl="1"/>
            <a:r>
              <a:rPr lang="en-IN" sz="1600" b="1" dirty="0"/>
              <a:t>Ripple-carry </a:t>
            </a:r>
            <a:r>
              <a:rPr lang="en-IN" sz="1600" b="1" dirty="0" smtClean="0"/>
              <a:t>adder		</a:t>
            </a:r>
          </a:p>
          <a:p>
            <a:pPr lvl="1"/>
            <a:r>
              <a:rPr lang="en-IN" sz="1600" b="1" dirty="0"/>
              <a:t>Carry-</a:t>
            </a:r>
            <a:r>
              <a:rPr lang="en-IN" sz="1600" b="1" dirty="0" err="1"/>
              <a:t>lookahead</a:t>
            </a:r>
            <a:r>
              <a:rPr lang="en-IN" sz="1600" b="1" dirty="0"/>
              <a:t> adders</a:t>
            </a:r>
          </a:p>
          <a:p>
            <a:pPr lvl="1"/>
            <a:r>
              <a:rPr lang="en-IN" sz="1600" b="1" dirty="0" smtClean="0"/>
              <a:t>Carry-Select Adder</a:t>
            </a:r>
            <a:endParaRPr lang="en-IN" sz="1600" b="1" dirty="0"/>
          </a:p>
          <a:p>
            <a:pPr lvl="1"/>
            <a:r>
              <a:rPr lang="en-IN" sz="1500" b="1" dirty="0" smtClean="0"/>
              <a:t>Etc…</a:t>
            </a:r>
            <a:endParaRPr lang="en-IN" sz="1500" b="1" dirty="0"/>
          </a:p>
        </p:txBody>
      </p:sp>
    </p:spTree>
    <p:extLst>
      <p:ext uri="{BB962C8B-B14F-4D97-AF65-F5344CB8AC3E}">
        <p14:creationId xmlns:p14="http://schemas.microsoft.com/office/powerpoint/2010/main" val="4183302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858" y="1241362"/>
            <a:ext cx="4762500" cy="1905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550" y="1312800"/>
            <a:ext cx="2047875" cy="1762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789040"/>
            <a:ext cx="4762500" cy="2857500"/>
          </a:xfrm>
          <a:prstGeom prst="rect">
            <a:avLst/>
          </a:prstGeom>
        </p:spPr>
      </p:pic>
      <p:sp>
        <p:nvSpPr>
          <p:cNvPr id="8" name="TextBox 7"/>
          <p:cNvSpPr txBox="1"/>
          <p:nvPr/>
        </p:nvSpPr>
        <p:spPr>
          <a:xfrm>
            <a:off x="1043608" y="3037870"/>
            <a:ext cx="1584176" cy="369332"/>
          </a:xfrm>
          <a:prstGeom prst="rect">
            <a:avLst/>
          </a:prstGeom>
          <a:noFill/>
        </p:spPr>
        <p:txBody>
          <a:bodyPr wrap="square" rtlCol="0">
            <a:spAutoFit/>
          </a:bodyPr>
          <a:lstStyle/>
          <a:p>
            <a:r>
              <a:rPr lang="en-IN" dirty="0" smtClean="0"/>
              <a:t>Full Adder</a:t>
            </a:r>
          </a:p>
        </p:txBody>
      </p:sp>
      <p:sp>
        <p:nvSpPr>
          <p:cNvPr id="9" name="TextBox 8"/>
          <p:cNvSpPr txBox="1"/>
          <p:nvPr/>
        </p:nvSpPr>
        <p:spPr>
          <a:xfrm>
            <a:off x="3876905" y="3043886"/>
            <a:ext cx="3888432" cy="369332"/>
          </a:xfrm>
          <a:prstGeom prst="rect">
            <a:avLst/>
          </a:prstGeom>
          <a:noFill/>
        </p:spPr>
        <p:txBody>
          <a:bodyPr wrap="square" rtlCol="0">
            <a:spAutoFit/>
          </a:bodyPr>
          <a:lstStyle/>
          <a:p>
            <a:r>
              <a:rPr lang="en-IN" dirty="0" smtClean="0"/>
              <a:t>4-bit Ripple Carry Adder </a:t>
            </a:r>
            <a:endParaRPr lang="en-IN" dirty="0"/>
          </a:p>
        </p:txBody>
      </p:sp>
      <p:sp>
        <p:nvSpPr>
          <p:cNvPr id="10" name="TextBox 9"/>
          <p:cNvSpPr txBox="1"/>
          <p:nvPr/>
        </p:nvSpPr>
        <p:spPr>
          <a:xfrm>
            <a:off x="5580112" y="3933056"/>
            <a:ext cx="2592288" cy="646331"/>
          </a:xfrm>
          <a:prstGeom prst="rect">
            <a:avLst/>
          </a:prstGeom>
          <a:noFill/>
        </p:spPr>
        <p:txBody>
          <a:bodyPr wrap="square" rtlCol="0">
            <a:spAutoFit/>
          </a:bodyPr>
          <a:lstStyle/>
          <a:p>
            <a:r>
              <a:rPr lang="en-IN" dirty="0" smtClean="0"/>
              <a:t>Carry Look Ahead Adder</a:t>
            </a:r>
            <a:endParaRPr lang="en-IN" dirty="0"/>
          </a:p>
        </p:txBody>
      </p:sp>
      <p:sp>
        <p:nvSpPr>
          <p:cNvPr id="11" name="Title 1"/>
          <p:cNvSpPr>
            <a:spLocks noGrp="1"/>
          </p:cNvSpPr>
          <p:nvPr>
            <p:ph type="title"/>
          </p:nvPr>
        </p:nvSpPr>
        <p:spPr>
          <a:xfrm>
            <a:off x="395536" y="260648"/>
            <a:ext cx="7467600" cy="724942"/>
          </a:xfrm>
        </p:spPr>
        <p:txBody>
          <a:bodyPr/>
          <a:lstStyle/>
          <a:p>
            <a:r>
              <a:rPr lang="en-IN" dirty="0" smtClean="0"/>
              <a:t>Introduction</a:t>
            </a:r>
            <a:endParaRPr lang="en-IN" dirty="0"/>
          </a:p>
        </p:txBody>
      </p:sp>
    </p:spTree>
    <p:extLst>
      <p:ext uri="{BB962C8B-B14F-4D97-AF65-F5344CB8AC3E}">
        <p14:creationId xmlns:p14="http://schemas.microsoft.com/office/powerpoint/2010/main" val="2883997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sz="quarter" idx="1"/>
          </p:nvPr>
        </p:nvSpPr>
        <p:spPr/>
        <p:txBody>
          <a:bodyPr>
            <a:normAutofit/>
          </a:bodyPr>
          <a:lstStyle/>
          <a:p>
            <a:r>
              <a:rPr lang="en-IN" sz="1400" dirty="0"/>
              <a:t>“</a:t>
            </a:r>
            <a:r>
              <a:rPr lang="en-IN" sz="1400" b="1" dirty="0"/>
              <a:t>Addition of two large </a:t>
            </a:r>
            <a:r>
              <a:rPr lang="en-IN" sz="1400" b="1" dirty="0" smtClean="0"/>
              <a:t>numbers using circular </a:t>
            </a:r>
            <a:r>
              <a:rPr lang="en-IN" sz="1400" dirty="0" smtClean="0"/>
              <a:t>”- </a:t>
            </a:r>
            <a:r>
              <a:rPr lang="en-IN" sz="1400" dirty="0"/>
              <a:t>We know how to add two integers using a perfectly simple and useful algorithm learned from school or even earlier. This is perhaps one of the very first techniques we learn in mathematics. </a:t>
            </a:r>
          </a:p>
          <a:p>
            <a:pPr marL="0" indent="0">
              <a:buNone/>
            </a:pPr>
            <a:r>
              <a:rPr lang="en-IN" sz="1400" dirty="0"/>
              <a:t> </a:t>
            </a:r>
          </a:p>
          <a:p>
            <a:r>
              <a:rPr lang="en-IN" sz="1400" b="1" dirty="0"/>
              <a:t>What about big integers?</a:t>
            </a:r>
          </a:p>
          <a:p>
            <a:r>
              <a:rPr lang="en-IN" sz="1400" dirty="0"/>
              <a:t>Since we know how to add “small” integers, its not  so hard to apply the same algorithm on big integers. The only problem is that the addition will be slower and sometimes (done by humans) can be error prone. </a:t>
            </a:r>
          </a:p>
          <a:p>
            <a:r>
              <a:rPr lang="en-IN" sz="1400" dirty="0"/>
              <a:t>So practically the algorithm is the same, but we can’t just put a 1 million integer into a standard computer type INT, right? That means, the question here is how we represent/store/execute such “big integers” in our application. A common solution is to store the “big integer” into an array, but in this problem we store the “big integer” in a “CIRCULAR LINKED LIST”  which makes the traversing much more easier and helps us to implement the serial ripple carry adder</a:t>
            </a:r>
            <a:r>
              <a:rPr lang="en-IN" sz="1400" dirty="0" smtClean="0"/>
              <a:t>.</a:t>
            </a:r>
          </a:p>
          <a:p>
            <a:endParaRPr lang="en-IN" sz="1400" dirty="0" smtClean="0"/>
          </a:p>
          <a:p>
            <a:r>
              <a:rPr lang="en-IN" sz="1600" dirty="0" smtClean="0"/>
              <a:t>Comparison of the working of the Ripple </a:t>
            </a:r>
            <a:r>
              <a:rPr lang="en-IN" sz="1600" dirty="0"/>
              <a:t>C</a:t>
            </a:r>
            <a:r>
              <a:rPr lang="en-IN" sz="1600" dirty="0" smtClean="0"/>
              <a:t>arry and Carry </a:t>
            </a:r>
            <a:r>
              <a:rPr lang="en-IN" sz="1600" dirty="0"/>
              <a:t>L</a:t>
            </a:r>
            <a:r>
              <a:rPr lang="en-IN" sz="1600" dirty="0" smtClean="0"/>
              <a:t>ook </a:t>
            </a:r>
            <a:r>
              <a:rPr lang="en-IN" sz="1600" dirty="0"/>
              <a:t>A</a:t>
            </a:r>
            <a:r>
              <a:rPr lang="en-IN" sz="1600" dirty="0" smtClean="0"/>
              <a:t>head Adder designs.</a:t>
            </a:r>
            <a:endParaRPr lang="en-IN" sz="1600" dirty="0"/>
          </a:p>
          <a:p>
            <a:endParaRPr lang="en-IN" sz="1400" dirty="0"/>
          </a:p>
        </p:txBody>
      </p:sp>
    </p:spTree>
    <p:extLst>
      <p:ext uri="{BB962C8B-B14F-4D97-AF65-F5344CB8AC3E}">
        <p14:creationId xmlns:p14="http://schemas.microsoft.com/office/powerpoint/2010/main" val="696050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sz="quarter" idx="1"/>
          </p:nvPr>
        </p:nvSpPr>
        <p:spPr/>
        <p:txBody>
          <a:bodyPr/>
          <a:lstStyle/>
          <a:p>
            <a:endParaRPr lang="en-IN" sz="1800" dirty="0" smtClean="0"/>
          </a:p>
          <a:p>
            <a:r>
              <a:rPr lang="en-IN" sz="1800" dirty="0" smtClean="0"/>
              <a:t>The Programming language used is C for main calculations and Python (with GTK+ module) for GUI.</a:t>
            </a:r>
          </a:p>
          <a:p>
            <a:r>
              <a:rPr lang="en-IN" sz="1800" dirty="0" smtClean="0"/>
              <a:t>Using </a:t>
            </a:r>
            <a:r>
              <a:rPr lang="en-IN" sz="1800" dirty="0"/>
              <a:t>the above stated designs </a:t>
            </a:r>
            <a:r>
              <a:rPr lang="en-IN" sz="1800" b="1" dirty="0" smtClean="0"/>
              <a:t>The Ripple Carry Adder </a:t>
            </a:r>
            <a:r>
              <a:rPr lang="en-IN" sz="1800" dirty="0" smtClean="0"/>
              <a:t>and </a:t>
            </a:r>
            <a:r>
              <a:rPr lang="en-IN" sz="1800" b="1" dirty="0" smtClean="0"/>
              <a:t>Carry Look Ahead Adder </a:t>
            </a:r>
            <a:r>
              <a:rPr lang="en-IN" sz="1800" dirty="0" smtClean="0"/>
              <a:t>logic we tried to approach the solution to the problem.</a:t>
            </a:r>
          </a:p>
          <a:p>
            <a:r>
              <a:rPr lang="en-IN" sz="1800" dirty="0" smtClean="0"/>
              <a:t>The Ripple carry adder is implemented using the data structure </a:t>
            </a:r>
            <a:r>
              <a:rPr lang="en-IN" sz="1800" b="1" dirty="0" smtClean="0"/>
              <a:t>Circular Linked List</a:t>
            </a:r>
            <a:r>
              <a:rPr lang="en-IN" sz="1800" dirty="0" smtClean="0"/>
              <a:t>. An extra variable </a:t>
            </a:r>
            <a:r>
              <a:rPr lang="en-IN" sz="1800" b="1" dirty="0" smtClean="0"/>
              <a:t>CARRY</a:t>
            </a:r>
            <a:r>
              <a:rPr lang="en-IN" sz="1800" dirty="0" smtClean="0"/>
              <a:t> is maintained to ripple the value of currently generated carry to the next Full Adder.</a:t>
            </a:r>
          </a:p>
          <a:p>
            <a:r>
              <a:rPr lang="en-IN" sz="1800" dirty="0" smtClean="0"/>
              <a:t>The Carry Look Ahead Adder is implemented using 5 </a:t>
            </a:r>
            <a:r>
              <a:rPr lang="en-IN" sz="1800" b="1" dirty="0" smtClean="0"/>
              <a:t>single dimensional arrays</a:t>
            </a:r>
            <a:r>
              <a:rPr lang="en-IN" sz="1800" dirty="0" smtClean="0"/>
              <a:t>.</a:t>
            </a:r>
          </a:p>
          <a:p>
            <a:pPr marL="0" indent="0">
              <a:buNone/>
            </a:pPr>
            <a:r>
              <a:rPr lang="en-IN" sz="1800" dirty="0"/>
              <a:t>	</a:t>
            </a:r>
            <a:r>
              <a:rPr lang="en-IN" sz="1800" dirty="0" smtClean="0"/>
              <a:t>(  Num1/Sum,Num2,Carry,Generator,Propagator ) </a:t>
            </a:r>
          </a:p>
          <a:p>
            <a:pPr marL="0" indent="0">
              <a:buNone/>
            </a:pPr>
            <a:endParaRPr lang="en-IN" sz="1800" dirty="0"/>
          </a:p>
          <a:p>
            <a:endParaRPr lang="en-IN" dirty="0"/>
          </a:p>
        </p:txBody>
      </p:sp>
    </p:spTree>
    <p:extLst>
      <p:ext uri="{BB962C8B-B14F-4D97-AF65-F5344CB8AC3E}">
        <p14:creationId xmlns:p14="http://schemas.microsoft.com/office/powerpoint/2010/main" val="715764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sz="quarter" idx="1"/>
          </p:nvPr>
        </p:nvSpPr>
        <p:spPr/>
        <p:txBody>
          <a:bodyPr>
            <a:normAutofit fontScale="40000" lnSpcReduction="20000"/>
          </a:bodyPr>
          <a:lstStyle/>
          <a:p>
            <a:pPr marL="0" indent="0">
              <a:buNone/>
            </a:pPr>
            <a:r>
              <a:rPr lang="en-IN" sz="3000" dirty="0"/>
              <a:t>Algorithm </a:t>
            </a:r>
            <a:r>
              <a:rPr lang="en-IN" sz="3000" dirty="0" err="1"/>
              <a:t>serialAdder</a:t>
            </a:r>
            <a:r>
              <a:rPr lang="en-IN" sz="3000" dirty="0"/>
              <a:t>(a[1,2,..,n], b[1,2,...m])</a:t>
            </a:r>
          </a:p>
          <a:p>
            <a:pPr marL="0" indent="0">
              <a:buNone/>
            </a:pPr>
            <a:r>
              <a:rPr lang="en-IN" sz="3000" dirty="0"/>
              <a:t>    //Algorithm to compute the sum of two large positive numbers </a:t>
            </a:r>
          </a:p>
          <a:p>
            <a:pPr marL="0" indent="0">
              <a:buNone/>
            </a:pPr>
            <a:r>
              <a:rPr lang="en-IN" sz="3000" dirty="0"/>
              <a:t>    //INPUT: two large positive numbers of size n and m, stored in the form of a linked list.</a:t>
            </a:r>
          </a:p>
          <a:p>
            <a:pPr marL="0" indent="0">
              <a:buNone/>
            </a:pPr>
            <a:r>
              <a:rPr lang="en-IN" sz="3000" dirty="0"/>
              <a:t>    //OUTPUT: sum of numbers stored in the linked list.</a:t>
            </a:r>
          </a:p>
          <a:p>
            <a:pPr marL="0" indent="0">
              <a:buNone/>
            </a:pPr>
            <a:r>
              <a:rPr lang="en-IN" sz="3000" dirty="0"/>
              <a:t>	</a:t>
            </a:r>
          </a:p>
          <a:p>
            <a:pPr marL="0" indent="0">
              <a:buNone/>
            </a:pPr>
            <a:r>
              <a:rPr lang="en-IN" sz="3000" dirty="0"/>
              <a:t>	carry = 0</a:t>
            </a:r>
          </a:p>
          <a:p>
            <a:pPr marL="0" indent="0">
              <a:buNone/>
            </a:pPr>
            <a:r>
              <a:rPr lang="en-IN" sz="3000" dirty="0"/>
              <a:t>	for i = 1 to min(n , m) do //till we reach end of a number</a:t>
            </a:r>
          </a:p>
          <a:p>
            <a:pPr marL="0" indent="0">
              <a:buNone/>
            </a:pPr>
            <a:r>
              <a:rPr lang="en-IN" sz="3000" dirty="0"/>
              <a:t>		s[i] = (a[i]+b[i]+carry) % 10</a:t>
            </a:r>
          </a:p>
          <a:p>
            <a:pPr marL="0" indent="0">
              <a:buNone/>
            </a:pPr>
            <a:r>
              <a:rPr lang="en-IN" sz="3000" dirty="0"/>
              <a:t>		carry = (a[i]+b[i]+carry) /10</a:t>
            </a:r>
          </a:p>
          <a:p>
            <a:pPr marL="0" indent="0">
              <a:buNone/>
            </a:pPr>
            <a:r>
              <a:rPr lang="en-IN" sz="3000" dirty="0"/>
              <a:t>	if(n&lt;m) then  // a has lesser number of digits</a:t>
            </a:r>
          </a:p>
          <a:p>
            <a:pPr marL="0" indent="0">
              <a:buNone/>
            </a:pPr>
            <a:r>
              <a:rPr lang="en-IN" sz="3000" dirty="0"/>
              <a:t>		for i = n to m do</a:t>
            </a:r>
          </a:p>
          <a:p>
            <a:pPr marL="0" indent="0">
              <a:buNone/>
            </a:pPr>
            <a:r>
              <a:rPr lang="en-IN" sz="3000" dirty="0"/>
              <a:t>			s[i] = (b[i]+carry) % 10</a:t>
            </a:r>
          </a:p>
          <a:p>
            <a:pPr marL="0" indent="0">
              <a:buNone/>
            </a:pPr>
            <a:r>
              <a:rPr lang="en-IN" sz="3000" dirty="0"/>
              <a:t>			carry =  (b[i]+carry) / 10</a:t>
            </a:r>
          </a:p>
          <a:p>
            <a:pPr marL="0" indent="0">
              <a:buNone/>
            </a:pPr>
            <a:r>
              <a:rPr lang="en-IN" sz="3000" dirty="0"/>
              <a:t>	otherwise	//b has lesser number of digits</a:t>
            </a:r>
          </a:p>
          <a:p>
            <a:pPr marL="0" indent="0">
              <a:buNone/>
            </a:pPr>
            <a:r>
              <a:rPr lang="en-IN" sz="3000" dirty="0"/>
              <a:t>		for i = m to n do</a:t>
            </a:r>
          </a:p>
          <a:p>
            <a:pPr marL="0" indent="0">
              <a:buNone/>
            </a:pPr>
            <a:r>
              <a:rPr lang="en-IN" sz="3000" dirty="0"/>
              <a:t>			s[i] = (a[i]+carry) % 10</a:t>
            </a:r>
          </a:p>
          <a:p>
            <a:pPr marL="0" indent="0">
              <a:buNone/>
            </a:pPr>
            <a:r>
              <a:rPr lang="en-IN" sz="3000" dirty="0" smtClean="0"/>
              <a:t>	</a:t>
            </a:r>
            <a:r>
              <a:rPr lang="en-IN" sz="3000" dirty="0"/>
              <a:t>		carry =  (a[i]+carry) / 10</a:t>
            </a:r>
          </a:p>
          <a:p>
            <a:pPr marL="0" indent="0">
              <a:buNone/>
            </a:pPr>
            <a:r>
              <a:rPr lang="en-IN" sz="3000" dirty="0"/>
              <a:t>		</a:t>
            </a:r>
          </a:p>
          <a:p>
            <a:pPr marL="0" indent="0">
              <a:buNone/>
            </a:pPr>
            <a:r>
              <a:rPr lang="en-IN" sz="3000" dirty="0"/>
              <a:t>Here a[i], b[i], s[i] are the </a:t>
            </a:r>
            <a:r>
              <a:rPr lang="en-IN" sz="3000" dirty="0" err="1"/>
              <a:t>ith</a:t>
            </a:r>
            <a:r>
              <a:rPr lang="en-IN" sz="3000" dirty="0"/>
              <a:t> elements of the linked list.</a:t>
            </a:r>
          </a:p>
          <a:p>
            <a:endParaRPr lang="en-IN" dirty="0"/>
          </a:p>
        </p:txBody>
      </p:sp>
    </p:spTree>
    <p:extLst>
      <p:ext uri="{BB962C8B-B14F-4D97-AF65-F5344CB8AC3E}">
        <p14:creationId xmlns:p14="http://schemas.microsoft.com/office/powerpoint/2010/main" val="3043374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a:t>
            </a:r>
          </a:p>
        </p:txBody>
      </p:sp>
      <p:sp>
        <p:nvSpPr>
          <p:cNvPr id="4" name="TextBox 3"/>
          <p:cNvSpPr txBox="1"/>
          <p:nvPr/>
        </p:nvSpPr>
        <p:spPr>
          <a:xfrm>
            <a:off x="569768" y="1497310"/>
            <a:ext cx="6018456" cy="5632311"/>
          </a:xfrm>
          <a:prstGeom prst="rect">
            <a:avLst/>
          </a:prstGeom>
          <a:noFill/>
        </p:spPr>
        <p:txBody>
          <a:bodyPr wrap="square" rtlCol="0">
            <a:spAutoFit/>
          </a:bodyPr>
          <a:lstStyle/>
          <a:p>
            <a:r>
              <a:rPr lang="en-IN" dirty="0" smtClean="0"/>
              <a:t>Algorithm </a:t>
            </a:r>
            <a:r>
              <a:rPr lang="en-IN" dirty="0" err="1" smtClean="0"/>
              <a:t>clal</a:t>
            </a:r>
            <a:r>
              <a:rPr lang="en-IN" dirty="0" smtClean="0"/>
              <a:t> ( </a:t>
            </a:r>
            <a:r>
              <a:rPr lang="en-IN" dirty="0" err="1" smtClean="0"/>
              <a:t>i,G,P</a:t>
            </a:r>
            <a:r>
              <a:rPr lang="en-IN" dirty="0" smtClean="0"/>
              <a:t>)</a:t>
            </a:r>
          </a:p>
          <a:p>
            <a:r>
              <a:rPr lang="en-IN" dirty="0" smtClean="0"/>
              <a:t>   //Algorithm computes the carry produced for </a:t>
            </a:r>
            <a:r>
              <a:rPr lang="en-IN" dirty="0" err="1" smtClean="0"/>
              <a:t>ith</a:t>
            </a:r>
            <a:r>
              <a:rPr lang="en-IN" dirty="0" smtClean="0"/>
              <a:t> place</a:t>
            </a:r>
          </a:p>
          <a:p>
            <a:r>
              <a:rPr lang="en-IN" dirty="0" smtClean="0"/>
              <a:t>	if(i==0) </a:t>
            </a:r>
          </a:p>
          <a:p>
            <a:r>
              <a:rPr lang="en-IN" dirty="0" smtClean="0"/>
              <a:t>		return 0; </a:t>
            </a:r>
          </a:p>
          <a:p>
            <a:r>
              <a:rPr lang="en-IN" dirty="0" smtClean="0"/>
              <a:t>	if(G[i-1] == 1) </a:t>
            </a:r>
          </a:p>
          <a:p>
            <a:r>
              <a:rPr lang="en-IN" dirty="0" smtClean="0"/>
              <a:t>		return 1; </a:t>
            </a:r>
          </a:p>
          <a:p>
            <a:r>
              <a:rPr lang="en-IN" dirty="0" smtClean="0"/>
              <a:t>	else if(P[i-1]==9) </a:t>
            </a:r>
          </a:p>
          <a:p>
            <a:r>
              <a:rPr lang="en-IN" dirty="0" smtClean="0"/>
              <a:t>		return </a:t>
            </a:r>
            <a:r>
              <a:rPr lang="en-IN" dirty="0" err="1" smtClean="0"/>
              <a:t>clal</a:t>
            </a:r>
            <a:r>
              <a:rPr lang="en-IN" dirty="0" smtClean="0"/>
              <a:t>(i-1,g,p); </a:t>
            </a:r>
          </a:p>
          <a:p>
            <a:r>
              <a:rPr lang="en-IN" dirty="0" smtClean="0"/>
              <a:t>	else </a:t>
            </a:r>
          </a:p>
          <a:p>
            <a:r>
              <a:rPr lang="en-IN" dirty="0" smtClean="0"/>
              <a:t>		return 0;</a:t>
            </a:r>
          </a:p>
          <a:p>
            <a:endParaRPr lang="en-IN" dirty="0"/>
          </a:p>
          <a:p>
            <a:r>
              <a:rPr lang="en-IN" dirty="0" smtClean="0"/>
              <a:t>G[i] = (X[i] + Y[i]) / 10</a:t>
            </a:r>
          </a:p>
          <a:p>
            <a:r>
              <a:rPr lang="en-IN" dirty="0" smtClean="0"/>
              <a:t>P[i</a:t>
            </a:r>
            <a:r>
              <a:rPr lang="en-IN" dirty="0"/>
              <a:t>] = (X[i] + Y[i]) </a:t>
            </a:r>
            <a:r>
              <a:rPr lang="en-IN" dirty="0" smtClean="0"/>
              <a:t>% 10</a:t>
            </a:r>
          </a:p>
          <a:p>
            <a:r>
              <a:rPr lang="en-IN" dirty="0" smtClean="0"/>
              <a:t>C[i] = G[i] | ((P[i]==9) ? C[i-1] : 0)</a:t>
            </a:r>
          </a:p>
          <a:p>
            <a:r>
              <a:rPr lang="en-IN" dirty="0" smtClean="0"/>
              <a:t> // </a:t>
            </a:r>
            <a:r>
              <a:rPr lang="en-IN" dirty="0" err="1" smtClean="0"/>
              <a:t>Achevied</a:t>
            </a:r>
            <a:r>
              <a:rPr lang="en-IN" dirty="0" smtClean="0"/>
              <a:t> by calling C[i] = </a:t>
            </a:r>
            <a:r>
              <a:rPr lang="en-IN" dirty="0" err="1" smtClean="0"/>
              <a:t>clal</a:t>
            </a:r>
            <a:r>
              <a:rPr lang="en-IN" dirty="0" smtClean="0"/>
              <a:t>(</a:t>
            </a:r>
            <a:r>
              <a:rPr lang="en-IN" dirty="0" err="1" smtClean="0"/>
              <a:t>i,G,P</a:t>
            </a:r>
            <a:r>
              <a:rPr lang="en-IN" dirty="0" smtClean="0"/>
              <a:t>)</a:t>
            </a:r>
          </a:p>
          <a:p>
            <a:r>
              <a:rPr lang="en-IN" dirty="0" smtClean="0"/>
              <a:t>S[i] = (P[i] + c[i]) % 10</a:t>
            </a:r>
          </a:p>
          <a:p>
            <a:r>
              <a:rPr lang="en-IN" dirty="0" err="1" smtClean="0"/>
              <a:t>Eg</a:t>
            </a:r>
            <a:r>
              <a:rPr lang="en-IN" dirty="0" smtClean="0"/>
              <a:t>: 9 + 8 = 17</a:t>
            </a:r>
          </a:p>
          <a:p>
            <a:r>
              <a:rPr lang="en-IN" dirty="0" smtClean="0"/>
              <a:t>       G = 1 </a:t>
            </a:r>
            <a:r>
              <a:rPr lang="en-IN" smtClean="0"/>
              <a:t>( carry ) P = 7</a:t>
            </a:r>
            <a:endParaRPr lang="en-IN" dirty="0" smtClean="0"/>
          </a:p>
          <a:p>
            <a:endParaRPr lang="en-IN" dirty="0"/>
          </a:p>
        </p:txBody>
      </p:sp>
    </p:spTree>
    <p:extLst>
      <p:ext uri="{BB962C8B-B14F-4D97-AF65-F5344CB8AC3E}">
        <p14:creationId xmlns:p14="http://schemas.microsoft.com/office/powerpoint/2010/main" val="1292058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467600" cy="724942"/>
          </a:xfrm>
        </p:spPr>
        <p:txBody>
          <a:bodyPr/>
          <a:lstStyle/>
          <a:p>
            <a:r>
              <a:rPr lang="en-IN" dirty="0" smtClean="0"/>
              <a:t>Result</a:t>
            </a:r>
            <a:endParaRPr lang="en-IN" dirty="0"/>
          </a:p>
        </p:txBody>
      </p:sp>
      <p:pic>
        <p:nvPicPr>
          <p:cNvPr id="4" name="Picture"/>
          <p:cNvPicPr>
            <a:picLocks noGrp="1"/>
          </p:cNvPicPr>
          <p:nvPr>
            <p:ph sz="quarter" idx="1"/>
          </p:nvPr>
        </p:nvPicPr>
        <p:blipFill>
          <a:blip r:embed="rId2"/>
          <a:stretch>
            <a:fillRect/>
          </a:stretch>
        </p:blipFill>
        <p:spPr bwMode="auto">
          <a:xfrm>
            <a:off x="539552" y="1484784"/>
            <a:ext cx="5976664" cy="2376264"/>
          </a:xfrm>
          <a:prstGeom prst="rect">
            <a:avLst/>
          </a:prstGeom>
          <a:noFill/>
          <a:ln w="9525">
            <a:noFill/>
            <a:miter lim="800000"/>
            <a:headEnd/>
            <a:tailEnd/>
          </a:ln>
        </p:spPr>
      </p:pic>
      <p:sp>
        <p:nvSpPr>
          <p:cNvPr id="5" name="TextBox 4"/>
          <p:cNvSpPr txBox="1"/>
          <p:nvPr/>
        </p:nvSpPr>
        <p:spPr>
          <a:xfrm>
            <a:off x="683568" y="4005064"/>
            <a:ext cx="7776864" cy="2308324"/>
          </a:xfrm>
          <a:prstGeom prst="rect">
            <a:avLst/>
          </a:prstGeom>
          <a:noFill/>
        </p:spPr>
        <p:txBody>
          <a:bodyPr wrap="square" rtlCol="0">
            <a:spAutoFit/>
          </a:bodyPr>
          <a:lstStyle/>
          <a:p>
            <a:pPr marL="285750" indent="-285750">
              <a:buClr>
                <a:schemeClr val="accent1"/>
              </a:buClr>
              <a:buFont typeface="Courier New" pitchFamily="49" charset="0"/>
              <a:buChar char="o"/>
            </a:pPr>
            <a:r>
              <a:rPr lang="en-IN" sz="1600" dirty="0" smtClean="0"/>
              <a:t>On executing the python script we get the above GUI. The sample output of the program is being displayed. It can add any large number really fast.</a:t>
            </a:r>
          </a:p>
          <a:p>
            <a:endParaRPr lang="en-IN" sz="1600" dirty="0" smtClean="0"/>
          </a:p>
          <a:p>
            <a:pPr marL="285750" indent="-285750">
              <a:buClr>
                <a:schemeClr val="accent1"/>
              </a:buClr>
              <a:buFont typeface="Courier New" pitchFamily="49" charset="0"/>
              <a:buChar char="o"/>
            </a:pPr>
            <a:r>
              <a:rPr lang="en-IN" sz="1600" dirty="0" smtClean="0"/>
              <a:t>There is also an option given to simulate the working of the serial adder. A graphics program using python has been written to get the desired result.</a:t>
            </a:r>
          </a:p>
          <a:p>
            <a:endParaRPr lang="en-IN" sz="1600" dirty="0"/>
          </a:p>
          <a:p>
            <a:pPr marL="285750" indent="-285750">
              <a:buClr>
                <a:schemeClr val="accent1"/>
              </a:buClr>
              <a:buFont typeface="Courier New" pitchFamily="49" charset="0"/>
              <a:buChar char="o"/>
            </a:pPr>
            <a:r>
              <a:rPr lang="en-IN" sz="1600" dirty="0" smtClean="0"/>
              <a:t>Both the programs generate the desired output but the serial adder being faster in generating the required result.(exactly opposite of the prediction, due to overhead of creating and synchronizing the threads)</a:t>
            </a:r>
            <a:endParaRPr lang="en-IN" sz="1600" dirty="0"/>
          </a:p>
        </p:txBody>
      </p:sp>
    </p:spTree>
    <p:extLst>
      <p:ext uri="{BB962C8B-B14F-4D97-AF65-F5344CB8AC3E}">
        <p14:creationId xmlns:p14="http://schemas.microsoft.com/office/powerpoint/2010/main" val="28892108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178</TotalTime>
  <Words>829</Words>
  <Application>Microsoft Office PowerPoint</Application>
  <PresentationFormat>On-screen Show (4:3)</PresentationFormat>
  <Paragraphs>105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ADDER</vt:lpstr>
      <vt:lpstr>INTRODUCTION</vt:lpstr>
      <vt:lpstr>Introduction</vt:lpstr>
      <vt:lpstr>Introduction</vt:lpstr>
      <vt:lpstr>PROBLEM  STATEMENT</vt:lpstr>
      <vt:lpstr>IMPLEMENTATION</vt:lpstr>
      <vt:lpstr>ALGORITHM</vt:lpstr>
      <vt:lpstr>ALGORITHM</vt:lpstr>
      <vt:lpstr>Result</vt:lpstr>
      <vt:lpstr>Analysis</vt:lpstr>
      <vt:lpstr>Conclusion</vt:lpstr>
      <vt:lpstr>Something Learned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ADDER</dc:title>
  <dc:creator>Sujay</dc:creator>
  <cp:lastModifiedBy>Sujay</cp:lastModifiedBy>
  <cp:revision>21</cp:revision>
  <dcterms:created xsi:type="dcterms:W3CDTF">2014-04-29T09:31:22Z</dcterms:created>
  <dcterms:modified xsi:type="dcterms:W3CDTF">2014-04-30T03:43:53Z</dcterms:modified>
</cp:coreProperties>
</file>