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69" r:id="rId2"/>
    <p:sldId id="467" r:id="rId3"/>
    <p:sldId id="498" r:id="rId4"/>
    <p:sldId id="500" r:id="rId5"/>
    <p:sldId id="499" r:id="rId6"/>
    <p:sldId id="495" r:id="rId7"/>
    <p:sldId id="494" r:id="rId8"/>
    <p:sldId id="501" r:id="rId9"/>
    <p:sldId id="485" r:id="rId10"/>
    <p:sldId id="502" r:id="rId11"/>
    <p:sldId id="497" r:id="rId12"/>
    <p:sldId id="496" r:id="rId13"/>
    <p:sldId id="4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60"/>
  </p:normalViewPr>
  <p:slideViewPr>
    <p:cSldViewPr snapToGrid="0">
      <p:cViewPr>
        <p:scale>
          <a:sx n="89" d="100"/>
          <a:sy n="89" d="100"/>
        </p:scale>
        <p:origin x="259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9A069-C8CE-470D-8C3F-50F4F7270C2E}" type="datetimeFigureOut">
              <a:rPr lang="en-IN" smtClean="0"/>
              <a:pPr/>
              <a:t>14-07-2024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DF2E08-AC82-4506-97DC-8432585DF4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5814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460D670-53CB-4117-BA8F-D7253BB9A3C3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14-07-2024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210E326E-247D-46ED-B98E-4DA31F0E673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0D670-53CB-4117-BA8F-D7253BB9A3C3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14-07-2024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E326E-247D-46ED-B98E-4DA31F0E673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0D670-53CB-4117-BA8F-D7253BB9A3C3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14-07-2024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E326E-247D-46ED-B98E-4DA31F0E673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0D670-53CB-4117-BA8F-D7253BB9A3C3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14-07-2024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E326E-247D-46ED-B98E-4DA31F0E673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0D670-53CB-4117-BA8F-D7253BB9A3C3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14-07-2024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E326E-247D-46ED-B98E-4DA31F0E673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0D670-53CB-4117-BA8F-D7253BB9A3C3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14-07-2024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E326E-247D-46ED-B98E-4DA31F0E673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0D670-53CB-4117-BA8F-D7253BB9A3C3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14-07-2024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E326E-247D-46ED-B98E-4DA31F0E673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0D670-53CB-4117-BA8F-D7253BB9A3C3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14-07-2024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E326E-247D-46ED-B98E-4DA31F0E673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0D670-53CB-4117-BA8F-D7253BB9A3C3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14-07-2024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E326E-247D-46ED-B98E-4DA31F0E673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0D670-53CB-4117-BA8F-D7253BB9A3C3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14-07-2024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E326E-247D-46ED-B98E-4DA31F0E673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0D670-53CB-4117-BA8F-D7253BB9A3C3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14-07-2024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E326E-247D-46ED-B98E-4DA31F0E673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0D670-53CB-4117-BA8F-D7253BB9A3C3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14-07-2024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E326E-247D-46ED-B98E-4DA31F0E673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0D670-53CB-4117-BA8F-D7253BB9A3C3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14-07-2024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E326E-247D-46ED-B98E-4DA31F0E673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460D670-53CB-4117-BA8F-D7253BB9A3C3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14-07-2024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210E326E-247D-46ED-B98E-4DA31F0E673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0" y="290978"/>
            <a:ext cx="12192000" cy="1114425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sz="440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Poppins" pitchFamily="2" charset="77"/>
                <a:cs typeface="Poppins" pitchFamily="2" charset="77"/>
              </a:rPr>
              <a:t>RAPID Internship 2024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7177" y="3280954"/>
            <a:ext cx="5991908" cy="163121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sz="20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Poppins" pitchFamily="2" charset="77"/>
                <a:cs typeface="Poppins" pitchFamily="2" charset="77"/>
              </a:rPr>
              <a:t>Name: Sujay S C, Suhas V, Suraj R</a:t>
            </a:r>
          </a:p>
          <a:p>
            <a:endParaRPr lang="en-US" sz="20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Poppins" pitchFamily="2" charset="77"/>
              <a:cs typeface="Poppins" pitchFamily="2" charset="77"/>
            </a:endParaRPr>
          </a:p>
          <a:p>
            <a:r>
              <a:rPr lang="en-US" sz="20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Poppins" pitchFamily="2" charset="77"/>
                <a:cs typeface="Poppins" pitchFamily="2" charset="77"/>
              </a:rPr>
              <a:t>Department: Computer Science</a:t>
            </a:r>
          </a:p>
          <a:p>
            <a:endParaRPr lang="en-US" sz="20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Poppins" pitchFamily="2" charset="77"/>
              <a:cs typeface="Poppins" pitchFamily="2" charset="77"/>
            </a:endParaRPr>
          </a:p>
          <a:p>
            <a:r>
              <a:rPr lang="en-US" sz="20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Poppins" pitchFamily="2" charset="77"/>
                <a:cs typeface="Poppins" pitchFamily="2" charset="77"/>
              </a:rPr>
              <a:t>Campus: RR Campus</a:t>
            </a:r>
          </a:p>
        </p:txBody>
      </p:sp>
      <p:sp>
        <p:nvSpPr>
          <p:cNvPr id="5" name="Title 2"/>
          <p:cNvSpPr>
            <a:spLocks noGrp="1"/>
          </p:cNvSpPr>
          <p:nvPr/>
        </p:nvSpPr>
        <p:spPr>
          <a:xfrm>
            <a:off x="664464" y="1544683"/>
            <a:ext cx="11120755" cy="11144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norm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9pPr>
          </a:lstStyle>
          <a:p>
            <a:pPr algn="ctr"/>
            <a:r>
              <a:rPr lang="en-US" sz="2400" dirty="0">
                <a:solidFill>
                  <a:srgbClr val="161723"/>
                </a:solidFill>
                <a:highlight>
                  <a:srgbClr val="FFFFFF"/>
                </a:highlight>
                <a:latin typeface="DM Serif Display" panose="020F0502020204030204" pitchFamily="2" charset="0"/>
              </a:rPr>
              <a:t>Cryptocurrency Price Prediction Using Various Machine Learning models including Ensemble Method and Sentiment Analysis </a:t>
            </a:r>
          </a:p>
        </p:txBody>
      </p:sp>
      <p:pic>
        <p:nvPicPr>
          <p:cNvPr id="7" name="image1.png"/>
          <p:cNvPicPr preferRelativeResize="0"/>
          <p:nvPr/>
        </p:nvPicPr>
        <p:blipFill>
          <a:blip r:embed="rId2" cstate="print"/>
          <a:stretch>
            <a:fillRect/>
          </a:stretch>
        </p:blipFill>
        <p:spPr>
          <a:xfrm>
            <a:off x="243840" y="240356"/>
            <a:ext cx="841248" cy="976923"/>
          </a:xfrm>
          <a:prstGeom prst="rect">
            <a:avLst/>
          </a:prstGeom>
          <a:noFill/>
        </p:spPr>
      </p:pic>
      <p:pic>
        <p:nvPicPr>
          <p:cNvPr id="9" name="Picture 8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068928" y="240356"/>
            <a:ext cx="879232" cy="1025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6"/>
          <p:cNvSpPr txBox="1"/>
          <p:nvPr/>
        </p:nvSpPr>
        <p:spPr>
          <a:xfrm>
            <a:off x="772929" y="-10747"/>
            <a:ext cx="12192000" cy="1143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IN" sz="32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IN" sz="3200" b="1" dirty="0">
              <a:solidFill>
                <a:srgbClr val="C00000"/>
              </a:solidFill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</p:txBody>
      </p:sp>
      <p:pic>
        <p:nvPicPr>
          <p:cNvPr id="13" name="image1.png"/>
          <p:cNvPicPr preferRelativeResize="0"/>
          <p:nvPr/>
        </p:nvPicPr>
        <p:blipFill>
          <a:blip r:embed="rId2" cstate="print"/>
          <a:stretch>
            <a:fillRect/>
          </a:stretch>
        </p:blipFill>
        <p:spPr>
          <a:xfrm>
            <a:off x="0" y="170688"/>
            <a:ext cx="841248" cy="976923"/>
          </a:xfrm>
          <a:prstGeom prst="rect">
            <a:avLst/>
          </a:prstGeom>
          <a:noFill/>
        </p:spPr>
      </p:pic>
      <p:pic>
        <p:nvPicPr>
          <p:cNvPr id="14" name="Picture 1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312768" y="0"/>
            <a:ext cx="879232" cy="1025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51CC9D-455A-9899-CC5F-78B71DFCAC01}"/>
              </a:ext>
            </a:extLst>
          </p:cNvPr>
          <p:cNvSpPr txBox="1"/>
          <p:nvPr/>
        </p:nvSpPr>
        <p:spPr>
          <a:xfrm>
            <a:off x="3740330" y="453002"/>
            <a:ext cx="4711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161723"/>
                </a:solidFill>
                <a:highlight>
                  <a:srgbClr val="FFFFFF"/>
                </a:highlight>
                <a:latin typeface="DM Serif Display" pitchFamily="2" charset="0"/>
              </a:rPr>
              <a:t>Experimental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4AE9C1-B77E-0375-494E-2D24AF6155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988" y="1158358"/>
            <a:ext cx="4571397" cy="52466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F2C398-CABB-FE99-AC29-5F836FD2AC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9124" y="1149341"/>
            <a:ext cx="4370796" cy="526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322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6"/>
          <p:cNvSpPr txBox="1"/>
          <p:nvPr/>
        </p:nvSpPr>
        <p:spPr>
          <a:xfrm>
            <a:off x="772929" y="-10747"/>
            <a:ext cx="12192000" cy="1143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IN" sz="32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IN" sz="3200" b="1" dirty="0">
              <a:solidFill>
                <a:srgbClr val="C00000"/>
              </a:solidFill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</p:txBody>
      </p:sp>
      <p:pic>
        <p:nvPicPr>
          <p:cNvPr id="13" name="image1.png"/>
          <p:cNvPicPr preferRelativeResize="0"/>
          <p:nvPr/>
        </p:nvPicPr>
        <p:blipFill>
          <a:blip r:embed="rId2" cstate="print"/>
          <a:stretch>
            <a:fillRect/>
          </a:stretch>
        </p:blipFill>
        <p:spPr>
          <a:xfrm>
            <a:off x="352305" y="267729"/>
            <a:ext cx="841248" cy="976923"/>
          </a:xfrm>
          <a:prstGeom prst="rect">
            <a:avLst/>
          </a:prstGeom>
          <a:noFill/>
        </p:spPr>
      </p:pic>
      <p:pic>
        <p:nvPicPr>
          <p:cNvPr id="14" name="Picture 1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871493" y="324950"/>
            <a:ext cx="879232" cy="1025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1033FDF-FF26-FA2C-1F38-5DEEA6433723}"/>
              </a:ext>
            </a:extLst>
          </p:cNvPr>
          <p:cNvSpPr txBox="1"/>
          <p:nvPr/>
        </p:nvSpPr>
        <p:spPr>
          <a:xfrm>
            <a:off x="3676854" y="494580"/>
            <a:ext cx="4711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161723"/>
                </a:solidFill>
                <a:highlight>
                  <a:srgbClr val="FFFFFF"/>
                </a:highlight>
                <a:latin typeface="DM Serif Display" pitchFamily="2" charset="0"/>
              </a:rPr>
              <a:t>Draft Paper Publications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96834C-197B-4C63-242B-D4B1A0D612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553" y="1410729"/>
            <a:ext cx="9344297" cy="485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387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6"/>
          <p:cNvSpPr txBox="1"/>
          <p:nvPr/>
        </p:nvSpPr>
        <p:spPr>
          <a:xfrm>
            <a:off x="772929" y="-10747"/>
            <a:ext cx="12192000" cy="1143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IN" sz="32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IN" sz="3200" b="1" dirty="0">
              <a:solidFill>
                <a:srgbClr val="C00000"/>
              </a:solidFill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</p:txBody>
      </p:sp>
      <p:pic>
        <p:nvPicPr>
          <p:cNvPr id="13" name="image1.png"/>
          <p:cNvPicPr preferRelativeResize="0"/>
          <p:nvPr/>
        </p:nvPicPr>
        <p:blipFill>
          <a:blip r:embed="rId2" cstate="print"/>
          <a:stretch>
            <a:fillRect/>
          </a:stretch>
        </p:blipFill>
        <p:spPr>
          <a:xfrm>
            <a:off x="269965" y="242047"/>
            <a:ext cx="841248" cy="976923"/>
          </a:xfrm>
          <a:prstGeom prst="rect">
            <a:avLst/>
          </a:prstGeom>
          <a:noFill/>
        </p:spPr>
      </p:pic>
      <p:pic>
        <p:nvPicPr>
          <p:cNvPr id="14" name="Picture 1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042803" y="242047"/>
            <a:ext cx="879232" cy="1025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6A84E55-7D8F-C8FD-6F1F-23F8EB583B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9442" y="1218970"/>
            <a:ext cx="6373114" cy="50394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54E7DE-A0E7-728B-B58B-9167645174FB}"/>
              </a:ext>
            </a:extLst>
          </p:cNvPr>
          <p:cNvSpPr txBox="1"/>
          <p:nvPr/>
        </p:nvSpPr>
        <p:spPr>
          <a:xfrm>
            <a:off x="5092336" y="450820"/>
            <a:ext cx="2007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161723"/>
                </a:solidFill>
                <a:highlight>
                  <a:srgbClr val="FFFFFF"/>
                </a:highlight>
                <a:latin typeface="DM Serif Display" pitchFamily="2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961387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059766" y="2920858"/>
            <a:ext cx="407246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Poppins" pitchFamily="2" charset="77"/>
                <a:ea typeface="Gotham Black Regular" charset="0"/>
                <a:cs typeface="Poppins" pitchFamily="2" charset="77"/>
              </a:rPr>
              <a:t>THANK YOU</a:t>
            </a:r>
          </a:p>
        </p:txBody>
      </p:sp>
      <p:pic>
        <p:nvPicPr>
          <p:cNvPr id="5" name="image1.png"/>
          <p:cNvPicPr preferRelativeResize="0"/>
          <p:nvPr/>
        </p:nvPicPr>
        <p:blipFill>
          <a:blip r:embed="rId2" cstate="print"/>
          <a:stretch>
            <a:fillRect/>
          </a:stretch>
        </p:blipFill>
        <p:spPr>
          <a:xfrm>
            <a:off x="341376" y="332667"/>
            <a:ext cx="841248" cy="976923"/>
          </a:xfrm>
          <a:prstGeom prst="rect">
            <a:avLst/>
          </a:prstGeom>
          <a:noFill/>
        </p:spPr>
      </p:pic>
      <p:pic>
        <p:nvPicPr>
          <p:cNvPr id="6" name="Pictur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971392" y="308244"/>
            <a:ext cx="879232" cy="1025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1.png"/>
          <p:cNvPicPr preferRelativeResize="0"/>
          <p:nvPr/>
        </p:nvPicPr>
        <p:blipFill>
          <a:blip r:embed="rId2" cstate="print"/>
          <a:stretch>
            <a:fillRect/>
          </a:stretch>
        </p:blipFill>
        <p:spPr>
          <a:xfrm>
            <a:off x="206948" y="195110"/>
            <a:ext cx="841248" cy="976923"/>
          </a:xfrm>
          <a:prstGeom prst="rect">
            <a:avLst/>
          </a:prstGeom>
          <a:noFill/>
        </p:spPr>
      </p:pic>
      <p:pic>
        <p:nvPicPr>
          <p:cNvPr id="15" name="Picture 1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05820" y="195110"/>
            <a:ext cx="879232" cy="1025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BE1FC4-62F8-C5FA-DB05-83E32036CB74}"/>
              </a:ext>
            </a:extLst>
          </p:cNvPr>
          <p:cNvSpPr txBox="1"/>
          <p:nvPr/>
        </p:nvSpPr>
        <p:spPr>
          <a:xfrm>
            <a:off x="1724564" y="132958"/>
            <a:ext cx="8742871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   </a:t>
            </a:r>
            <a:r>
              <a:rPr lang="en-US" sz="2400" dirty="0">
                <a:solidFill>
                  <a:srgbClr val="161723"/>
                </a:solidFill>
                <a:highlight>
                  <a:srgbClr val="FFFFFF"/>
                </a:highlight>
                <a:latin typeface="DM Serif Display" panose="020F0502020204030204" pitchFamily="2" charset="0"/>
                <a:ea typeface="+mj-ea"/>
                <a:cs typeface="+mj-cs"/>
              </a:rPr>
              <a:t>The Dynamic World of Cryptocurrencies</a:t>
            </a:r>
          </a:p>
          <a:p>
            <a:endParaRPr lang="en-US" sz="2400" dirty="0">
              <a:solidFill>
                <a:srgbClr val="161723"/>
              </a:solidFill>
              <a:highlight>
                <a:srgbClr val="FFFFFF"/>
              </a:highlight>
              <a:latin typeface="DM Serif Display" panose="020F0502020204030204" pitchFamily="2" charset="0"/>
              <a:ea typeface="+mj-ea"/>
              <a:cs typeface="+mj-cs"/>
            </a:endParaRPr>
          </a:p>
          <a:p>
            <a:r>
              <a:rPr lang="en-US" b="1" dirty="0"/>
              <a:t>Introduction to Cryptocurrencies</a:t>
            </a:r>
            <a:r>
              <a:rPr lang="en-US" dirty="0"/>
              <a:t>: Cryptocurrencies are digital or virtual </a:t>
            </a:r>
          </a:p>
          <a:p>
            <a:r>
              <a:rPr lang="en-US" dirty="0"/>
              <a:t>currencies that use cryptography for security. Bitcoin, Ethereum, and other cryptocurrencies have gained significant attention and value in the financial markets.</a:t>
            </a:r>
          </a:p>
          <a:p>
            <a:endParaRPr lang="en-US" dirty="0"/>
          </a:p>
          <a:p>
            <a:r>
              <a:rPr lang="en-US" b="1" dirty="0"/>
              <a:t>Market Significance</a:t>
            </a:r>
            <a:r>
              <a:rPr lang="en-US" dirty="0"/>
              <a:t>: The cryptocurrency market has grown exponentially, attracting investors, traders, and financial analysts worldwide. The market is known for its high volatility, which presents both opportunities and risks.</a:t>
            </a:r>
          </a:p>
          <a:p>
            <a:endParaRPr lang="en-US" dirty="0"/>
          </a:p>
          <a:p>
            <a:r>
              <a:rPr lang="en-US" b="1" dirty="0"/>
              <a:t>Key Characteristics</a:t>
            </a:r>
            <a:r>
              <a:rPr lang="en-US" dirty="0"/>
              <a:t>: Cryptocurrencies are decentralized, operate on blockchain technology, and offer global trading opportunities. Their prices are influenced by various factors, including market demand, regulatory news, and social media trends.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4AAFFB-02D1-98CC-8A1C-384886DC15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" y="4145280"/>
            <a:ext cx="12161520" cy="270530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C544574-EF57-08DC-582F-E0D6B0A8C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25218" cy="6858000"/>
          </a:xfrm>
          <a:prstGeom prst="rect">
            <a:avLst/>
          </a:prstGeom>
        </p:spPr>
      </p:pic>
      <p:sp>
        <p:nvSpPr>
          <p:cNvPr id="52" name="Title 6"/>
          <p:cNvSpPr txBox="1"/>
          <p:nvPr/>
        </p:nvSpPr>
        <p:spPr>
          <a:xfrm>
            <a:off x="772929" y="-10747"/>
            <a:ext cx="12192000" cy="1143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IN" sz="32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IN" sz="3200" b="1" dirty="0">
              <a:solidFill>
                <a:srgbClr val="C00000"/>
              </a:solidFill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</p:txBody>
      </p:sp>
      <p:pic>
        <p:nvPicPr>
          <p:cNvPr id="13" name="image1.png"/>
          <p:cNvPicPr preferRelativeResize="0"/>
          <p:nvPr/>
        </p:nvPicPr>
        <p:blipFill>
          <a:blip r:embed="rId3" cstate="print"/>
          <a:stretch>
            <a:fillRect/>
          </a:stretch>
        </p:blipFill>
        <p:spPr>
          <a:xfrm>
            <a:off x="256032" y="284127"/>
            <a:ext cx="841248" cy="976923"/>
          </a:xfrm>
          <a:prstGeom prst="rect">
            <a:avLst/>
          </a:prstGeom>
          <a:noFill/>
        </p:spPr>
      </p:pic>
      <p:pic>
        <p:nvPicPr>
          <p:cNvPr id="14" name="Picture 13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056736" y="364079"/>
            <a:ext cx="879232" cy="1025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FB082C-B6B0-EF12-85B5-C2F2AFAF93B8}"/>
              </a:ext>
            </a:extLst>
          </p:cNvPr>
          <p:cNvSpPr txBox="1"/>
          <p:nvPr/>
        </p:nvSpPr>
        <p:spPr>
          <a:xfrm>
            <a:off x="4021522" y="678758"/>
            <a:ext cx="6776766" cy="5786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161723"/>
                </a:solidFill>
                <a:highlight>
                  <a:srgbClr val="FFFFFF"/>
                </a:highlight>
                <a:latin typeface="DM Serif Display" pitchFamily="2" charset="0"/>
              </a:rPr>
              <a:t>Existing Methods and Research Gap</a:t>
            </a:r>
          </a:p>
          <a:p>
            <a:endParaRPr lang="en-US" sz="3200" dirty="0">
              <a:solidFill>
                <a:srgbClr val="161723"/>
              </a:solidFill>
              <a:highlight>
                <a:srgbClr val="FFFFFF"/>
              </a:highlight>
              <a:latin typeface="DM Serif Display" pitchFamily="2" charset="0"/>
            </a:endParaRPr>
          </a:p>
          <a:p>
            <a:endParaRPr lang="en-US" b="1" dirty="0"/>
          </a:p>
          <a:p>
            <a:pPr algn="just"/>
            <a:r>
              <a:rPr lang="en-US" b="1" dirty="0"/>
              <a:t>Traditional Financial Models</a:t>
            </a:r>
            <a:r>
              <a:rPr lang="en-US" dirty="0"/>
              <a:t>: Traditional models, such as ARIMA, often struggle to accurately predict cryptocurrency prices due to their inability to capture non-linear patterns and high volatility.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Machine Learning Models</a:t>
            </a:r>
            <a:r>
              <a:rPr lang="en-US" dirty="0"/>
              <a:t>: Recent advancements in machine learning (ML) have shown promise in predicting financial markets. However, many ML models still fail to incorporate market sentiment, which is a significant driver of cryptocurrency prices.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Research Gap</a:t>
            </a:r>
            <a:r>
              <a:rPr lang="en-US" dirty="0"/>
              <a:t>: There is a need for an integrated approach that combines advanced ML models with sentiment analysis to improve prediction accuracy. This project aims to address this gap by developing and evaluating a comprehensive and accurate prediction model.</a:t>
            </a:r>
          </a:p>
        </p:txBody>
      </p:sp>
    </p:spTree>
    <p:extLst>
      <p:ext uri="{BB962C8B-B14F-4D97-AF65-F5344CB8AC3E}">
        <p14:creationId xmlns:p14="http://schemas.microsoft.com/office/powerpoint/2010/main" val="1637821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6"/>
          <p:cNvSpPr txBox="1"/>
          <p:nvPr/>
        </p:nvSpPr>
        <p:spPr>
          <a:xfrm>
            <a:off x="772929" y="-10747"/>
            <a:ext cx="12192000" cy="1143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IN" sz="32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IN" sz="3200" b="1" dirty="0">
              <a:solidFill>
                <a:srgbClr val="C00000"/>
              </a:solidFill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</p:txBody>
      </p:sp>
      <p:pic>
        <p:nvPicPr>
          <p:cNvPr id="13" name="image1.png"/>
          <p:cNvPicPr preferRelativeResize="0"/>
          <p:nvPr/>
        </p:nvPicPr>
        <p:blipFill>
          <a:blip r:embed="rId2" cstate="print"/>
          <a:stretch>
            <a:fillRect/>
          </a:stretch>
        </p:blipFill>
        <p:spPr>
          <a:xfrm>
            <a:off x="323480" y="233628"/>
            <a:ext cx="841248" cy="976923"/>
          </a:xfrm>
          <a:prstGeom prst="rect">
            <a:avLst/>
          </a:prstGeom>
          <a:noFill/>
        </p:spPr>
      </p:pic>
      <p:pic>
        <p:nvPicPr>
          <p:cNvPr id="14" name="Picture 1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037042" y="233628"/>
            <a:ext cx="879232" cy="1025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82051E-58F4-643C-32A4-6F0425856C37}"/>
              </a:ext>
            </a:extLst>
          </p:cNvPr>
          <p:cNvSpPr txBox="1"/>
          <p:nvPr/>
        </p:nvSpPr>
        <p:spPr>
          <a:xfrm>
            <a:off x="2641323" y="709515"/>
            <a:ext cx="71110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161723"/>
                </a:solidFill>
                <a:highlight>
                  <a:srgbClr val="FFFFFF"/>
                </a:highlight>
                <a:latin typeface="DM Serif Display" pitchFamily="2" charset="0"/>
              </a:rPr>
              <a:t>Problem Statement and Research Objective</a:t>
            </a:r>
            <a:endParaRPr lang="en-IN" sz="2800" dirty="0">
              <a:solidFill>
                <a:srgbClr val="161723"/>
              </a:solidFill>
              <a:highlight>
                <a:srgbClr val="FFFFFF"/>
              </a:highlight>
              <a:latin typeface="DM Serif Display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D80CF6-72BB-B1D3-B688-C40DBA69103B}"/>
              </a:ext>
            </a:extLst>
          </p:cNvPr>
          <p:cNvSpPr txBox="1"/>
          <p:nvPr/>
        </p:nvSpPr>
        <p:spPr>
          <a:xfrm>
            <a:off x="1105587" y="1462073"/>
            <a:ext cx="101825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6E6E74"/>
                </a:solidFill>
                <a:effectLst/>
                <a:highlight>
                  <a:srgbClr val="FFFFFF"/>
                </a:highlight>
                <a:latin typeface="Inter"/>
              </a:rPr>
              <a:t>Empowering Cryptocurrency Price Prediction through Advanced Models And Sentiment Analysis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B75195-FE3B-CF53-BE16-6612CA1BC545}"/>
              </a:ext>
            </a:extLst>
          </p:cNvPr>
          <p:cNvSpPr txBox="1"/>
          <p:nvPr/>
        </p:nvSpPr>
        <p:spPr>
          <a:xfrm>
            <a:off x="895514" y="2402332"/>
            <a:ext cx="1060268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/>
              <a:t>Problem Statement</a:t>
            </a:r>
            <a:r>
              <a:rPr lang="en-US" dirty="0"/>
              <a:t>: The volatile nature of cryptocurrency prices makes accurate prediction challenging. Traditional financial models and even some advanced ML models fail to capture the complexity and sentiment-driven nature of the market.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Research Objectives</a:t>
            </a:r>
            <a:r>
              <a:rPr lang="en-US" dirty="0"/>
              <a:t>: Develop Integrated Models: To create an integrated prediction model that explores various ML algorithms (ANN, LSTM, GRU, GBM, Random Forest) and twitter sentiment analysis.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Evaluate and Compare</a:t>
            </a:r>
            <a:r>
              <a:rPr lang="en-US" dirty="0"/>
              <a:t>: To evaluate the performance of individual models and compare them to the ensemble method. Improve Prediction Accuracy: To use an ensemble method to combine the results of different models and achieve better prediction accuracy. Explore the use of sentiment analysis to increase accuracy.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5859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6"/>
          <p:cNvSpPr txBox="1"/>
          <p:nvPr/>
        </p:nvSpPr>
        <p:spPr>
          <a:xfrm>
            <a:off x="772929" y="-10747"/>
            <a:ext cx="12192000" cy="1143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IN" sz="32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IN" sz="3200" b="1" dirty="0">
              <a:solidFill>
                <a:srgbClr val="C00000"/>
              </a:solidFill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</p:txBody>
      </p:sp>
      <p:pic>
        <p:nvPicPr>
          <p:cNvPr id="13" name="image1.png"/>
          <p:cNvPicPr preferRelativeResize="0"/>
          <p:nvPr/>
        </p:nvPicPr>
        <p:blipFill>
          <a:blip r:embed="rId2" cstate="print"/>
          <a:stretch>
            <a:fillRect/>
          </a:stretch>
        </p:blipFill>
        <p:spPr>
          <a:xfrm>
            <a:off x="247649" y="266482"/>
            <a:ext cx="841248" cy="976923"/>
          </a:xfrm>
          <a:prstGeom prst="rect">
            <a:avLst/>
          </a:prstGeom>
          <a:noFill/>
        </p:spPr>
      </p:pic>
      <p:pic>
        <p:nvPicPr>
          <p:cNvPr id="14" name="Picture 1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979455" y="266482"/>
            <a:ext cx="879232" cy="1025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EC72976-9A42-6747-0557-40D7A0E9C2A0}"/>
              </a:ext>
            </a:extLst>
          </p:cNvPr>
          <p:cNvSpPr txBox="1"/>
          <p:nvPr/>
        </p:nvSpPr>
        <p:spPr>
          <a:xfrm>
            <a:off x="2446838" y="659149"/>
            <a:ext cx="72983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161723"/>
                </a:solidFill>
                <a:highlight>
                  <a:srgbClr val="FFFFFF"/>
                </a:highlight>
                <a:latin typeface="DM Serif Display" pitchFamily="2" charset="0"/>
              </a:rPr>
              <a:t>Problem Statement and Research Objective</a:t>
            </a:r>
            <a:endParaRPr lang="en-IN" sz="2800" dirty="0">
              <a:solidFill>
                <a:srgbClr val="161723"/>
              </a:solidFill>
              <a:highlight>
                <a:srgbClr val="FFFFFF"/>
              </a:highlight>
              <a:latin typeface="DM Serif Display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44020B-CAD7-F46E-0EE8-6C6833D487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321" y="1852265"/>
            <a:ext cx="11329358" cy="444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77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6"/>
          <p:cNvSpPr txBox="1"/>
          <p:nvPr/>
        </p:nvSpPr>
        <p:spPr>
          <a:xfrm>
            <a:off x="772929" y="-10747"/>
            <a:ext cx="12192000" cy="1143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IN" sz="32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IN" sz="3200" b="1" dirty="0">
              <a:solidFill>
                <a:srgbClr val="C00000"/>
              </a:solidFill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13760" y="502548"/>
            <a:ext cx="4711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solidFill>
                  <a:srgbClr val="161723"/>
                </a:solidFill>
                <a:highlight>
                  <a:srgbClr val="FFFFFF"/>
                </a:highlight>
                <a:latin typeface="DM Serif Display" pitchFamily="2" charset="0"/>
              </a:rPr>
              <a:t>Experimental methodology</a:t>
            </a:r>
          </a:p>
        </p:txBody>
      </p:sp>
      <p:pic>
        <p:nvPicPr>
          <p:cNvPr id="13" name="image1.png"/>
          <p:cNvPicPr preferRelativeResize="0"/>
          <p:nvPr/>
        </p:nvPicPr>
        <p:blipFill>
          <a:blip r:embed="rId2" cstate="print"/>
          <a:stretch>
            <a:fillRect/>
          </a:stretch>
        </p:blipFill>
        <p:spPr>
          <a:xfrm>
            <a:off x="0" y="170688"/>
            <a:ext cx="841248" cy="976923"/>
          </a:xfrm>
          <a:prstGeom prst="rect">
            <a:avLst/>
          </a:prstGeom>
          <a:noFill/>
        </p:spPr>
      </p:pic>
      <p:pic>
        <p:nvPicPr>
          <p:cNvPr id="14" name="Picture 1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312768" y="0"/>
            <a:ext cx="879232" cy="1025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0BE1B29F-8E18-B1E6-6439-7B1E032F6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218" y="1539063"/>
            <a:ext cx="5059679" cy="4610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41BD5B6-F525-87D1-2616-DD48CB34E098}"/>
              </a:ext>
            </a:extLst>
          </p:cNvPr>
          <p:cNvSpPr txBox="1"/>
          <p:nvPr/>
        </p:nvSpPr>
        <p:spPr>
          <a:xfrm>
            <a:off x="506403" y="2290611"/>
            <a:ext cx="581471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Data Collection: </a:t>
            </a:r>
            <a:r>
              <a:rPr lang="x-none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The historical price data for Bitcoin was collected from Yahoo Finance.</a:t>
            </a:r>
            <a:endParaRPr lang="en-US" spc="-5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Bitcoin Tweets dataset and Twitter API</a:t>
            </a:r>
          </a:p>
          <a:p>
            <a:endParaRPr lang="en-US" spc="-5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b="1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Data Preprocessing: </a:t>
            </a:r>
            <a:r>
              <a:rPr lang="en-US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Sentiment scores of tweets calculated using VADER and BERT sentiment analysis tools. Normalization of input data using MinMaxScaler.</a:t>
            </a:r>
          </a:p>
          <a:p>
            <a:endParaRPr lang="en-US" spc="-5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1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Combining Price and Sentiment Data: 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The price and sentiment data were merged to create a unified dataset</a:t>
            </a:r>
            <a:endParaRPr lang="en-US" spc="-5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endParaRPr lang="en-US" spc="-5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endParaRPr lang="en-IN" spc="-5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4607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6"/>
          <p:cNvSpPr txBox="1"/>
          <p:nvPr/>
        </p:nvSpPr>
        <p:spPr>
          <a:xfrm>
            <a:off x="772929" y="-10747"/>
            <a:ext cx="12192000" cy="1143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IN" sz="32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IN" sz="3200" b="1" dirty="0">
              <a:solidFill>
                <a:srgbClr val="C00000"/>
              </a:solidFill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</p:txBody>
      </p:sp>
      <p:pic>
        <p:nvPicPr>
          <p:cNvPr id="13" name="image1.png"/>
          <p:cNvPicPr preferRelativeResize="0"/>
          <p:nvPr/>
        </p:nvPicPr>
        <p:blipFill>
          <a:blip r:embed="rId2" cstate="print"/>
          <a:stretch>
            <a:fillRect/>
          </a:stretch>
        </p:blipFill>
        <p:spPr>
          <a:xfrm>
            <a:off x="0" y="170688"/>
            <a:ext cx="841248" cy="976923"/>
          </a:xfrm>
          <a:prstGeom prst="rect">
            <a:avLst/>
          </a:prstGeom>
          <a:noFill/>
        </p:spPr>
      </p:pic>
      <p:pic>
        <p:nvPicPr>
          <p:cNvPr id="14" name="Picture 1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312768" y="0"/>
            <a:ext cx="879232" cy="1025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DEE00A8-45AD-3DE0-7F23-4F0714FB7544}"/>
              </a:ext>
            </a:extLst>
          </p:cNvPr>
          <p:cNvSpPr txBox="1"/>
          <p:nvPr/>
        </p:nvSpPr>
        <p:spPr>
          <a:xfrm>
            <a:off x="879234" y="1060100"/>
            <a:ext cx="4711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161723"/>
                </a:solidFill>
                <a:highlight>
                  <a:srgbClr val="FFFFFF"/>
                </a:highlight>
                <a:latin typeface="DM Serif Display" pitchFamily="2" charset="0"/>
              </a:rPr>
              <a:t>Model Development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B9D6C2-6F3A-52CF-D756-BE77EC333F33}"/>
              </a:ext>
            </a:extLst>
          </p:cNvPr>
          <p:cNvSpPr txBox="1"/>
          <p:nvPr/>
        </p:nvSpPr>
        <p:spPr>
          <a:xfrm>
            <a:off x="420624" y="1521764"/>
            <a:ext cx="5964066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Artificial Neural Network (ANN): </a:t>
            </a:r>
            <a:r>
              <a:rPr lang="en-US" sz="1600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Captures non-linear relationships. Uses multiple dense layers with ReLU activation.</a:t>
            </a:r>
          </a:p>
          <a:p>
            <a:endParaRPr lang="en-US" sz="1600" spc="-5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1600" b="1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Long Short-Term Memory (LSTM): </a:t>
            </a:r>
            <a:r>
              <a:rPr lang="en-US" sz="1600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Models long-term dependencies in time series data.</a:t>
            </a:r>
          </a:p>
          <a:p>
            <a:endParaRPr lang="en-US" sz="1600" spc="-5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1600" b="1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Gated Recurrent Unit (GRU): </a:t>
            </a:r>
            <a:r>
              <a:rPr lang="en-US" sz="1600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A simpler and computationally efficient alternative to LSTM.</a:t>
            </a:r>
          </a:p>
          <a:p>
            <a:endParaRPr lang="en-US" sz="1600" spc="-5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1600" b="1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Random Forest Model: </a:t>
            </a:r>
            <a:r>
              <a:rPr lang="en-US" sz="1600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Random Forest is an ensemble learning method that constructs multiple decision trees during training and outputs the average prediction of individual trees</a:t>
            </a:r>
          </a:p>
          <a:p>
            <a:endParaRPr lang="en-US" sz="1600" spc="-5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1600" b="1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Gradient Boosting Machine (GBM) / XGBoost: </a:t>
            </a:r>
            <a:r>
              <a:rPr lang="en-US" sz="1600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Handles non-linearities and feature interactions effectively.</a:t>
            </a:r>
          </a:p>
          <a:p>
            <a:r>
              <a:rPr lang="en-US" sz="1600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Random Forest: Uses an ensemble of decision trees to improve predictive performance.</a:t>
            </a:r>
          </a:p>
          <a:p>
            <a:endParaRPr lang="en-US" sz="1600" spc="-5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1600" b="1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LSTM-GRU Ensemble Method with and without Twitter Sentiment Analysis: </a:t>
            </a:r>
            <a:r>
              <a:rPr lang="en-US" sz="1600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Combines predictions from all models using a weighted average approach for better accuracy.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AC25B0-56EC-A04F-776D-89E6D4F8B060}"/>
              </a:ext>
            </a:extLst>
          </p:cNvPr>
          <p:cNvSpPr txBox="1"/>
          <p:nvPr/>
        </p:nvSpPr>
        <p:spPr>
          <a:xfrm>
            <a:off x="3740331" y="353860"/>
            <a:ext cx="4711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solidFill>
                  <a:srgbClr val="161723"/>
                </a:solidFill>
                <a:highlight>
                  <a:srgbClr val="FFFFFF"/>
                </a:highlight>
                <a:latin typeface="DM Serif Display" pitchFamily="2" charset="0"/>
              </a:rPr>
              <a:t>Experimental methodology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EAA7F9-102E-A75B-69D7-61CA0944B1DE}"/>
              </a:ext>
            </a:extLst>
          </p:cNvPr>
          <p:cNvSpPr txBox="1"/>
          <p:nvPr/>
        </p:nvSpPr>
        <p:spPr>
          <a:xfrm>
            <a:off x="6601431" y="1060099"/>
            <a:ext cx="4711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161723"/>
                </a:solidFill>
                <a:highlight>
                  <a:srgbClr val="FFFFFF"/>
                </a:highlight>
                <a:latin typeface="DM Serif Display" pitchFamily="2" charset="0"/>
              </a:rPr>
              <a:t>Evaluation Metrics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D75C19-4075-01AA-B3F1-373FCC694ED2}"/>
              </a:ext>
            </a:extLst>
          </p:cNvPr>
          <p:cNvSpPr txBox="1"/>
          <p:nvPr/>
        </p:nvSpPr>
        <p:spPr>
          <a:xfrm>
            <a:off x="6605937" y="1981472"/>
            <a:ext cx="5146447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1600" b="1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Root Mean Squared Error (RMSE): </a:t>
            </a:r>
            <a:r>
              <a:rPr lang="en-US" sz="1600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This metric measures the standard deviation of the residuals (prediction errors). It provides a measure of how well the model's predictions match the actual values.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endParaRPr lang="en-US" sz="1600" spc="-5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>
              <a:tabLst>
                <a:tab pos="457200" algn="l"/>
              </a:tabLst>
            </a:pPr>
            <a:r>
              <a:rPr lang="en-US" sz="1600" b="1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Mean Absolute Percentage Error (MAPE): </a:t>
            </a:r>
            <a:r>
              <a:rPr lang="en-US" sz="1600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This metric measures the accuracy of the model's predictions as a percentage. It provides a normalized measure of prediction accuracy, allowing for comparison across different scales</a:t>
            </a:r>
            <a:r>
              <a:rPr lang="en-IN" sz="1600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endParaRPr lang="en-US" sz="1600" spc="-5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>
              <a:tabLst>
                <a:tab pos="457200" algn="l"/>
              </a:tabLst>
            </a:pPr>
            <a:r>
              <a:rPr lang="en-IN" sz="1600" b="1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Comparison and Visualization: </a:t>
            </a:r>
            <a:r>
              <a:rPr lang="en-IN" sz="1600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The performance of the models was compared using RMSE and MAPE. Visualizations, including plots of the actual vs. predicted prices, were used to illustrate the models' performance.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endParaRPr lang="en-IN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1387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>
            <a:extLst>
              <a:ext uri="{FF2B5EF4-FFF2-40B4-BE49-F238E27FC236}">
                <a16:creationId xmlns:a16="http://schemas.microsoft.com/office/drawing/2014/main" id="{2CAC4BA1-DE03-BABD-A46D-7AD9CC16E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114" y="1132253"/>
            <a:ext cx="4811565" cy="2389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itle 6"/>
          <p:cNvSpPr txBox="1"/>
          <p:nvPr/>
        </p:nvSpPr>
        <p:spPr>
          <a:xfrm>
            <a:off x="772929" y="-10747"/>
            <a:ext cx="12192000" cy="1143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IN" sz="32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IN" sz="3200" b="1" dirty="0">
              <a:solidFill>
                <a:srgbClr val="C00000"/>
              </a:solidFill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</p:txBody>
      </p:sp>
      <p:pic>
        <p:nvPicPr>
          <p:cNvPr id="13" name="image1.png"/>
          <p:cNvPicPr preferRelativeResize="0"/>
          <p:nvPr/>
        </p:nvPicPr>
        <p:blipFill>
          <a:blip r:embed="rId3" cstate="print"/>
          <a:stretch>
            <a:fillRect/>
          </a:stretch>
        </p:blipFill>
        <p:spPr>
          <a:xfrm>
            <a:off x="193908" y="200718"/>
            <a:ext cx="841248" cy="976923"/>
          </a:xfrm>
          <a:prstGeom prst="rect">
            <a:avLst/>
          </a:prstGeom>
          <a:noFill/>
        </p:spPr>
      </p:pic>
      <p:pic>
        <p:nvPicPr>
          <p:cNvPr id="14" name="Picture 13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118860" y="203203"/>
            <a:ext cx="879232" cy="1025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5EBF6BA-3E5E-79FD-A7E8-806B21827E57}"/>
              </a:ext>
            </a:extLst>
          </p:cNvPr>
          <p:cNvSpPr txBox="1"/>
          <p:nvPr/>
        </p:nvSpPr>
        <p:spPr>
          <a:xfrm>
            <a:off x="3165360" y="454477"/>
            <a:ext cx="5699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solidFill>
                  <a:srgbClr val="161723"/>
                </a:solidFill>
                <a:highlight>
                  <a:srgbClr val="FFFFFF"/>
                </a:highlight>
                <a:latin typeface="DM Serif Display" pitchFamily="2" charset="0"/>
              </a:rPr>
              <a:t>Working Prototype of the Problem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21619F-39E3-6324-D926-894D2903FC9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1808"/>
          <a:stretch/>
        </p:blipFill>
        <p:spPr>
          <a:xfrm>
            <a:off x="6639664" y="4664279"/>
            <a:ext cx="4238755" cy="1574411"/>
          </a:xfrm>
          <a:prstGeom prst="rect">
            <a:avLst/>
          </a:prstGeom>
        </p:spPr>
      </p:pic>
      <p:pic>
        <p:nvPicPr>
          <p:cNvPr id="3077" name="Picture 5">
            <a:extLst>
              <a:ext uri="{FF2B5EF4-FFF2-40B4-BE49-F238E27FC236}">
                <a16:creationId xmlns:a16="http://schemas.microsoft.com/office/drawing/2014/main" id="{16F4AE1C-D898-019F-12BE-AD7EC817C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8"/>
          <a:stretch>
            <a:fillRect/>
          </a:stretch>
        </p:blipFill>
        <p:spPr bwMode="auto">
          <a:xfrm>
            <a:off x="422083" y="1343718"/>
            <a:ext cx="4747145" cy="189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>
            <a:extLst>
              <a:ext uri="{FF2B5EF4-FFF2-40B4-BE49-F238E27FC236}">
                <a16:creationId xmlns:a16="http://schemas.microsoft.com/office/drawing/2014/main" id="{FB07C9B9-83B1-9AF0-01E2-F7CBA97BD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989" y="1466296"/>
            <a:ext cx="4609477" cy="2377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8AD6C791-8B48-B8BF-8B8B-58EE50140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721" y="1921637"/>
            <a:ext cx="4484325" cy="2256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4C913BA-0449-9811-CF27-377B57FCCE04}"/>
              </a:ext>
            </a:extLst>
          </p:cNvPr>
          <p:cNvSpPr txBox="1"/>
          <p:nvPr/>
        </p:nvSpPr>
        <p:spPr>
          <a:xfrm>
            <a:off x="1583774" y="3192449"/>
            <a:ext cx="28505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Bitcoin Historical Prices Dataset</a:t>
            </a:r>
            <a:endParaRPr lang="en-IN" sz="16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B245A7C-BBEC-AD91-2497-5ADDFDBCC82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2217" y="3879281"/>
            <a:ext cx="5273694" cy="198397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C3D13D7-9A68-E829-C89F-4D950B9C229A}"/>
              </a:ext>
            </a:extLst>
          </p:cNvPr>
          <p:cNvSpPr txBox="1"/>
          <p:nvPr/>
        </p:nvSpPr>
        <p:spPr>
          <a:xfrm>
            <a:off x="1953478" y="5824185"/>
            <a:ext cx="211117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Bitcoin Tweets Dataset</a:t>
            </a:r>
            <a:endParaRPr lang="en-IN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5C919C-B9B8-213E-E83E-2F8C61FC4CD7}"/>
              </a:ext>
            </a:extLst>
          </p:cNvPr>
          <p:cNvSpPr txBox="1"/>
          <p:nvPr/>
        </p:nvSpPr>
        <p:spPr>
          <a:xfrm>
            <a:off x="7403934" y="4156448"/>
            <a:ext cx="2710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ea typeface="SimSun" panose="02010600030101010101" pitchFamily="2" charset="-122"/>
              </a:rPr>
              <a:t>Training vs Test vs Predictions</a:t>
            </a:r>
            <a:endParaRPr lang="en-IN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7ADBB4-8EBB-5ED3-86E4-AE751A854AD7}"/>
              </a:ext>
            </a:extLst>
          </p:cNvPr>
          <p:cNvSpPr txBox="1"/>
          <p:nvPr/>
        </p:nvSpPr>
        <p:spPr>
          <a:xfrm>
            <a:off x="7857509" y="6238690"/>
            <a:ext cx="18030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ea typeface="SimSun" panose="02010600030101010101" pitchFamily="2" charset="-122"/>
              </a:rPr>
              <a:t>Evaluation Metrics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674255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6"/>
          <p:cNvSpPr txBox="1"/>
          <p:nvPr/>
        </p:nvSpPr>
        <p:spPr>
          <a:xfrm>
            <a:off x="772929" y="-10747"/>
            <a:ext cx="12192000" cy="1143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IN" sz="32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IN" sz="3200" b="1" dirty="0">
              <a:solidFill>
                <a:srgbClr val="C00000"/>
              </a:solidFill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</p:txBody>
      </p:sp>
      <p:pic>
        <p:nvPicPr>
          <p:cNvPr id="13" name="image1.png"/>
          <p:cNvPicPr preferRelativeResize="0"/>
          <p:nvPr/>
        </p:nvPicPr>
        <p:blipFill>
          <a:blip r:embed="rId2" cstate="print"/>
          <a:stretch>
            <a:fillRect/>
          </a:stretch>
        </p:blipFill>
        <p:spPr>
          <a:xfrm>
            <a:off x="0" y="170688"/>
            <a:ext cx="841248" cy="976923"/>
          </a:xfrm>
          <a:prstGeom prst="rect">
            <a:avLst/>
          </a:prstGeom>
          <a:noFill/>
        </p:spPr>
      </p:pic>
      <p:pic>
        <p:nvPicPr>
          <p:cNvPr id="14" name="Picture 1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312768" y="0"/>
            <a:ext cx="879232" cy="1025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51CC9D-455A-9899-CC5F-78B71DFCAC01}"/>
              </a:ext>
            </a:extLst>
          </p:cNvPr>
          <p:cNvSpPr txBox="1"/>
          <p:nvPr/>
        </p:nvSpPr>
        <p:spPr>
          <a:xfrm>
            <a:off x="3740330" y="453002"/>
            <a:ext cx="4711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161723"/>
                </a:solidFill>
                <a:highlight>
                  <a:srgbClr val="FFFFFF"/>
                </a:highlight>
                <a:latin typeface="DM Serif Display" pitchFamily="2" charset="0"/>
              </a:rPr>
              <a:t>Experimental 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FB1191-F8E2-E6EC-88BE-FEFB6EBD80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7348" y="1439971"/>
            <a:ext cx="9657967" cy="3780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713105-CA6C-C1FD-3DFD-8BF20AC9EC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7348" y="5171291"/>
            <a:ext cx="9658917" cy="9769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ABFBF21-EA02-7BA5-FCBA-C2CC37DF1348}"/>
              </a:ext>
            </a:extLst>
          </p:cNvPr>
          <p:cNvSpPr txBox="1"/>
          <p:nvPr/>
        </p:nvSpPr>
        <p:spPr>
          <a:xfrm>
            <a:off x="4367429" y="6174302"/>
            <a:ext cx="64878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*Evaluation metrics for predicted bitcoin prices</a:t>
            </a:r>
            <a:endParaRPr lang="en-IN" sz="4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7516</TotalTime>
  <Words>760</Words>
  <Application>Microsoft Office PowerPoint</Application>
  <PresentationFormat>Widescreen</PresentationFormat>
  <Paragraphs>79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DM Serif Display</vt:lpstr>
      <vt:lpstr>Inter</vt:lpstr>
      <vt:lpstr>Poppins</vt:lpstr>
      <vt:lpstr>Segoe UI</vt:lpstr>
      <vt:lpstr>Times New Roman</vt:lpstr>
      <vt:lpstr>Gear Drives</vt:lpstr>
      <vt:lpstr>RAPID Internship 2024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SUJAY S CHAKRAVARTHY - 122146664 - MITMPL</cp:lastModifiedBy>
  <cp:revision>173</cp:revision>
  <dcterms:created xsi:type="dcterms:W3CDTF">2024-02-20T10:07:06Z</dcterms:created>
  <dcterms:modified xsi:type="dcterms:W3CDTF">2024-07-14T15:50:38Z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1033-5.6.0.8082</vt:lpwstr>
  </property>
</Properties>
</file>