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9" r:id="rId2"/>
    <p:sldId id="467" r:id="rId3"/>
    <p:sldId id="498" r:id="rId4"/>
    <p:sldId id="500" r:id="rId5"/>
    <p:sldId id="499" r:id="rId6"/>
    <p:sldId id="495" r:id="rId7"/>
    <p:sldId id="494" r:id="rId8"/>
    <p:sldId id="501" r:id="rId9"/>
    <p:sldId id="503" r:id="rId10"/>
    <p:sldId id="485" r:id="rId11"/>
    <p:sldId id="502" r:id="rId12"/>
    <p:sldId id="497" r:id="rId13"/>
    <p:sldId id="496" r:id="rId14"/>
    <p:sldId id="4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069-C8CE-470D-8C3F-50F4F7270C2E}" type="datetimeFigureOut">
              <a:rPr lang="en-IN" smtClean="0"/>
              <a:pPr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2E08-AC82-4506-97DC-8432585DF4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90978"/>
            <a:ext cx="12192000" cy="11144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RAPID Internship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7177" y="3280954"/>
            <a:ext cx="5991908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Name: Sujay S C, Suhas V, Suraj R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Department: Computer Science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Campus: RR Campus</a:t>
            </a: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664464" y="1544683"/>
            <a:ext cx="11120755" cy="1114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</a:rPr>
              <a:t>Cryptocurrency Price Prediction Using Various Machine Learning models including Ensemble Method and Sentiment Analysis </a:t>
            </a:r>
          </a:p>
        </p:txBody>
      </p:sp>
      <p:pic>
        <p:nvPicPr>
          <p:cNvPr id="7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3840" y="240356"/>
            <a:ext cx="841248" cy="97692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8928" y="240356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1191-F8E2-E6EC-88BE-FEFB6EBD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48" y="1439971"/>
            <a:ext cx="9657967" cy="378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13105-CA6C-C1FD-3DFD-8BF20AC9E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48" y="5171291"/>
            <a:ext cx="9658917" cy="976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FBF21-EA02-7BA5-FCBA-C2CC37DF1348}"/>
              </a:ext>
            </a:extLst>
          </p:cNvPr>
          <p:cNvSpPr txBox="1"/>
          <p:nvPr/>
        </p:nvSpPr>
        <p:spPr>
          <a:xfrm>
            <a:off x="4367429" y="6174302"/>
            <a:ext cx="6487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*Evaluation metrics for predicted bitcoin prices</a:t>
            </a:r>
            <a:endParaRPr lang="en-IN" sz="4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E9C1-B77E-0375-494E-2D24AF615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88" y="1158358"/>
            <a:ext cx="4571397" cy="524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C398-CABB-FE99-AC29-5F836FD2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124" y="1149341"/>
            <a:ext cx="4370796" cy="52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52305" y="267729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1493" y="32495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33FDF-FF26-FA2C-1F38-5DEEA6433723}"/>
              </a:ext>
            </a:extLst>
          </p:cNvPr>
          <p:cNvSpPr txBox="1"/>
          <p:nvPr/>
        </p:nvSpPr>
        <p:spPr>
          <a:xfrm>
            <a:off x="3676854" y="494580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Draft Paper Publications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834C-197B-4C63-242B-D4B1A0D6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53" y="1410729"/>
            <a:ext cx="9344297" cy="48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69965" y="24204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2803" y="242047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A84E55-7D8F-C8FD-6F1F-23F8EB58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42" y="1218970"/>
            <a:ext cx="6373114" cy="503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4E7DE-A0E7-728B-B58B-9167645174FB}"/>
              </a:ext>
            </a:extLst>
          </p:cNvPr>
          <p:cNvSpPr txBox="1"/>
          <p:nvPr/>
        </p:nvSpPr>
        <p:spPr>
          <a:xfrm>
            <a:off x="5092336" y="450820"/>
            <a:ext cx="200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59766" y="2920858"/>
            <a:ext cx="407246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ea typeface="Gotham Black Regular" charset="0"/>
                <a:cs typeface="Poppins" pitchFamily="2" charset="77"/>
              </a:rPr>
              <a:t>THANK YOU</a:t>
            </a:r>
          </a:p>
        </p:txBody>
      </p:sp>
      <p:pic>
        <p:nvPicPr>
          <p:cNvPr id="5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41376" y="332667"/>
            <a:ext cx="841248" cy="97692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1392" y="308244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06948" y="195110"/>
            <a:ext cx="841248" cy="976923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5820" y="19511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E1FC4-62F8-C5FA-DB05-83E32036CB74}"/>
              </a:ext>
            </a:extLst>
          </p:cNvPr>
          <p:cNvSpPr txBox="1"/>
          <p:nvPr/>
        </p:nvSpPr>
        <p:spPr>
          <a:xfrm>
            <a:off x="1724564" y="132958"/>
            <a:ext cx="874287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  </a:t>
            </a:r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  <a:ea typeface="+mj-ea"/>
                <a:cs typeface="+mj-cs"/>
              </a:rPr>
              <a:t>The Dynamic World of Cryptocurrencies</a:t>
            </a:r>
          </a:p>
          <a:p>
            <a:endParaRPr lang="en-US" sz="2400" dirty="0">
              <a:solidFill>
                <a:srgbClr val="161723"/>
              </a:solidFill>
              <a:highlight>
                <a:srgbClr val="FFFFFF"/>
              </a:highlight>
              <a:latin typeface="DM Serif Display" panose="020F0502020204030204" pitchFamily="2" charset="0"/>
              <a:ea typeface="+mj-ea"/>
              <a:cs typeface="+mj-cs"/>
            </a:endParaRPr>
          </a:p>
          <a:p>
            <a:r>
              <a:rPr lang="en-US" b="1" dirty="0"/>
              <a:t>Introduction to Cryptocurrencies</a:t>
            </a:r>
            <a:r>
              <a:rPr lang="en-US" dirty="0"/>
              <a:t>: Cryptocurrencies are digital or virtual </a:t>
            </a:r>
          </a:p>
          <a:p>
            <a:r>
              <a:rPr lang="en-US" dirty="0"/>
              <a:t>currencies that use cryptography for security. Bitcoin, Ethereum, and other cryptocurrencies have gained significant attention and value in the financial markets.</a:t>
            </a:r>
          </a:p>
          <a:p>
            <a:endParaRPr lang="en-US" dirty="0"/>
          </a:p>
          <a:p>
            <a:r>
              <a:rPr lang="en-US" b="1" dirty="0"/>
              <a:t>Market Significance</a:t>
            </a:r>
            <a:r>
              <a:rPr lang="en-US" dirty="0"/>
              <a:t>: The cryptocurrency market has grown exponentially, attracting investors, traders, and financial analysts worldwide. The market is known for its high volatility, which presents both opportunities and risks.</a:t>
            </a:r>
          </a:p>
          <a:p>
            <a:endParaRPr lang="en-US" dirty="0"/>
          </a:p>
          <a:p>
            <a:r>
              <a:rPr lang="en-US" b="1" dirty="0"/>
              <a:t>Key Characteristics</a:t>
            </a:r>
            <a:r>
              <a:rPr lang="en-US" dirty="0"/>
              <a:t>: Cryptocurrencies are decentralized, operate on blockchain technology, and offer global trading opportunities. Their prices are influenced by various factors, including market demand, regulatory news, and social media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AAFFB-02D1-98CC-8A1C-384886DC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145280"/>
            <a:ext cx="12161520" cy="2705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544574-EF57-08DC-582F-E0D6B0A8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5218" cy="6858000"/>
          </a:xfrm>
          <a:prstGeom prst="rect">
            <a:avLst/>
          </a:prstGeom>
        </p:spPr>
      </p:pic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6032" y="28412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6736" y="364079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B082C-B6B0-EF12-85B5-C2F2AFAF93B8}"/>
              </a:ext>
            </a:extLst>
          </p:cNvPr>
          <p:cNvSpPr txBox="1"/>
          <p:nvPr/>
        </p:nvSpPr>
        <p:spPr>
          <a:xfrm>
            <a:off x="4021522" y="678758"/>
            <a:ext cx="677676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Existing Methods and Research Gap</a:t>
            </a:r>
          </a:p>
          <a:p>
            <a:endParaRPr lang="en-US" sz="32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  <a:p>
            <a:endParaRPr lang="en-US" b="1" dirty="0"/>
          </a:p>
          <a:p>
            <a:pPr algn="just"/>
            <a:r>
              <a:rPr lang="en-US" b="1" dirty="0"/>
              <a:t>Traditional Financial Models</a:t>
            </a:r>
            <a:r>
              <a:rPr lang="en-US" dirty="0"/>
              <a:t>: Traditional models, such as ARIMA, often struggle to accurately predict cryptocurrency prices due to their inability to capture non-linear patterns and high volatility.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Machine Learning Models</a:t>
            </a:r>
            <a:r>
              <a:rPr lang="en-US" dirty="0"/>
              <a:t>: Recent advancements in machine learning (ML) have shown promise in predicting financial markets. However, many ML models still fail to incorporate market sentiment, which is a significant driver of cryptocurrency prices.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Gap</a:t>
            </a:r>
            <a:r>
              <a:rPr lang="en-US" dirty="0"/>
              <a:t>: There is a need for an integrated approach that combines advanced ML models with sentiment analysis to improve prediction accuracy. This project aims to address this gap by developing and evaluating a comprehensive and accurate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16378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23480" y="23362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7042" y="233628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2051E-58F4-643C-32A4-6F0425856C37}"/>
              </a:ext>
            </a:extLst>
          </p:cNvPr>
          <p:cNvSpPr txBox="1"/>
          <p:nvPr/>
        </p:nvSpPr>
        <p:spPr>
          <a:xfrm>
            <a:off x="2641323" y="709515"/>
            <a:ext cx="7111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80CF6-72BB-B1D3-B688-C40DBA69103B}"/>
              </a:ext>
            </a:extLst>
          </p:cNvPr>
          <p:cNvSpPr txBox="1"/>
          <p:nvPr/>
        </p:nvSpPr>
        <p:spPr>
          <a:xfrm>
            <a:off x="1105587" y="1462073"/>
            <a:ext cx="10182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6E6E74"/>
                </a:solidFill>
                <a:effectLst/>
                <a:highlight>
                  <a:srgbClr val="FFFFFF"/>
                </a:highlight>
                <a:latin typeface="Inter"/>
              </a:rPr>
              <a:t>Empowering Cryptocurrency Price Prediction through Advanced Models And Sentiment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75195-FE3B-CF53-BE16-6612CA1BC545}"/>
              </a:ext>
            </a:extLst>
          </p:cNvPr>
          <p:cNvSpPr txBox="1"/>
          <p:nvPr/>
        </p:nvSpPr>
        <p:spPr>
          <a:xfrm>
            <a:off x="895514" y="2402332"/>
            <a:ext cx="106026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Problem Statement</a:t>
            </a:r>
            <a:r>
              <a:rPr lang="en-US" dirty="0"/>
              <a:t>: The volatile nature of cryptocurrency prices makes accurate prediction challenging. Traditional financial models and even some advanced ML models fail to capture the complexity and sentiment-driven nature of the market.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Objectives</a:t>
            </a:r>
            <a:r>
              <a:rPr lang="en-US" dirty="0"/>
              <a:t>: Develop Integrated Models: To create an integrated prediction model that explores various ML algorithms (ANN, LSTM, GRU, GBM, Random Forest) and twitter sentiment analysis.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Evaluate and Compare</a:t>
            </a:r>
            <a:r>
              <a:rPr lang="en-US" dirty="0"/>
              <a:t>: To evaluate the performance of individual models and compare them to the ensemble method. Improve Prediction Accuracy: To use an ensemble method to combine the results of different models and achieve better prediction accuracy. Explore the use of sentiment analysis to increase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7649" y="266482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9455" y="266482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72976-9A42-6747-0557-40D7A0E9C2A0}"/>
              </a:ext>
            </a:extLst>
          </p:cNvPr>
          <p:cNvSpPr txBox="1"/>
          <p:nvPr/>
        </p:nvSpPr>
        <p:spPr>
          <a:xfrm>
            <a:off x="2446838" y="659149"/>
            <a:ext cx="7298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4020B-CAD7-F46E-0EE8-6C6833D4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1852265"/>
            <a:ext cx="11329358" cy="4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760" y="502548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E1B29F-8E18-B1E6-6439-7B1E032F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18" y="1539063"/>
            <a:ext cx="5059679" cy="46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BD5B6-F525-87D1-2616-DD48CB34E098}"/>
              </a:ext>
            </a:extLst>
          </p:cNvPr>
          <p:cNvSpPr txBox="1"/>
          <p:nvPr/>
        </p:nvSpPr>
        <p:spPr>
          <a:xfrm>
            <a:off x="506403" y="2290611"/>
            <a:ext cx="5814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Collection: </a:t>
            </a:r>
            <a:r>
              <a:rPr lang="x-none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historical price data for Bitcoin was collected from Yahoo Finance.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Bitcoin Tweets dataset and Twitter API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Preprocessing: </a:t>
            </a: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Sentiment scores of tweets calculated using VADER and BERT sentiment analysis tools. Normalization of input data using MinMaxScaler.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Combining Price and Sentiment Data: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price and sentiment data were merged to create a unified dataset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6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E00A8-45AD-3DE0-7F23-4F0714FB7544}"/>
              </a:ext>
            </a:extLst>
          </p:cNvPr>
          <p:cNvSpPr txBox="1"/>
          <p:nvPr/>
        </p:nvSpPr>
        <p:spPr>
          <a:xfrm>
            <a:off x="879234" y="1060100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D6C2-6F3A-52CF-D756-BE77EC333F33}"/>
              </a:ext>
            </a:extLst>
          </p:cNvPr>
          <p:cNvSpPr txBox="1"/>
          <p:nvPr/>
        </p:nvSpPr>
        <p:spPr>
          <a:xfrm>
            <a:off x="420624" y="1521764"/>
            <a:ext cx="59640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Artificial Neural Network (ANN):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Captures non-linear relationships. Uses multiple dense layers with ReLU activation.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Long Short-Term Memory (LSTM):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Models long-term dependencies in time series data.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Gated Recurrent Unit (GRU):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 simpler and computationally efficient alternative to LSTM.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 Model: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 is an ensemble learning method that constructs multiple decision trees during training and outputs the average prediction of individual trees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Gradient Boosting Machine (GBM) / XGBoost: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Handles non-linearities and feature interactions effectively.</a:t>
            </a:r>
          </a:p>
          <a:p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Forest: Uses an ensemble of decision trees to improve predictive performance.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LSTM-GRU Ensemble Method with and without Twitter Sentiment Analysis: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Combines predictions from all models using a weighted average approach for better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C25B0-56EC-A04F-776D-89E6D4F8B060}"/>
              </a:ext>
            </a:extLst>
          </p:cNvPr>
          <p:cNvSpPr txBox="1"/>
          <p:nvPr/>
        </p:nvSpPr>
        <p:spPr>
          <a:xfrm>
            <a:off x="3740331" y="353860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A7F9-102E-A75B-69D7-61CA0944B1DE}"/>
              </a:ext>
            </a:extLst>
          </p:cNvPr>
          <p:cNvSpPr txBox="1"/>
          <p:nvPr/>
        </p:nvSpPr>
        <p:spPr>
          <a:xfrm>
            <a:off x="6601431" y="1060099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75C19-4075-01AA-B3F1-373FCC694ED2}"/>
              </a:ext>
            </a:extLst>
          </p:cNvPr>
          <p:cNvSpPr txBox="1"/>
          <p:nvPr/>
        </p:nvSpPr>
        <p:spPr>
          <a:xfrm>
            <a:off x="6605937" y="1981472"/>
            <a:ext cx="514644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Root Mean Squared Error (RMSE):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standard deviation of the residuals (prediction errors). It provides a measure of how well the model's predictions match the actual values.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Mean Absolute Percentage Error (MAPE):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accuracy of the model's predictions as a percentage. It provides a normalized measure of prediction accuracy, allowing for comparison across different scales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IN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Comparison and Visualization: 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performance of the models was compared using RMSE and MAPE. Visualizations, including plots of the actual vs. predicted prices, were used to illustrate the models' performance.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93908" y="20071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8860" y="203203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BF6BA-3E5E-79FD-A7E8-806B21827E57}"/>
              </a:ext>
            </a:extLst>
          </p:cNvPr>
          <p:cNvSpPr txBox="1"/>
          <p:nvPr/>
        </p:nvSpPr>
        <p:spPr>
          <a:xfrm>
            <a:off x="3165360" y="454477"/>
            <a:ext cx="569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Working Prototype of 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2AA92-600A-FAD8-0A9A-F1CA40A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7" y="2252379"/>
            <a:ext cx="5027143" cy="2527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A0989-A511-7573-D061-08B5537977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440"/>
          <a:stretch/>
        </p:blipFill>
        <p:spPr>
          <a:xfrm>
            <a:off x="5998565" y="2029069"/>
            <a:ext cx="5559911" cy="2974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F465E-D474-90D4-F99C-1B9E41F61A72}"/>
              </a:ext>
            </a:extLst>
          </p:cNvPr>
          <p:cNvSpPr txBox="1"/>
          <p:nvPr/>
        </p:nvSpPr>
        <p:spPr>
          <a:xfrm>
            <a:off x="1880308" y="4680330"/>
            <a:ext cx="213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Website Homepage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44CEA-A06A-BC71-4497-851C07E65114}"/>
              </a:ext>
            </a:extLst>
          </p:cNvPr>
          <p:cNvSpPr txBox="1"/>
          <p:nvPr/>
        </p:nvSpPr>
        <p:spPr>
          <a:xfrm>
            <a:off x="7303447" y="5112154"/>
            <a:ext cx="3272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Price Prediction page: Choice of Cryptocurrency, ML model and Price data upload</a:t>
            </a:r>
          </a:p>
        </p:txBody>
      </p:sp>
    </p:spTree>
    <p:extLst>
      <p:ext uri="{BB962C8B-B14F-4D97-AF65-F5344CB8AC3E}">
        <p14:creationId xmlns:p14="http://schemas.microsoft.com/office/powerpoint/2010/main" val="2674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93908" y="20071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8860" y="203203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BF6BA-3E5E-79FD-A7E8-806B21827E57}"/>
              </a:ext>
            </a:extLst>
          </p:cNvPr>
          <p:cNvSpPr txBox="1"/>
          <p:nvPr/>
        </p:nvSpPr>
        <p:spPr>
          <a:xfrm>
            <a:off x="3165359" y="319411"/>
            <a:ext cx="569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Working Prototype of the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BB9D9-0E86-12C4-0C8D-A9E09538D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04" y="1044199"/>
            <a:ext cx="7683277" cy="4646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CD8445-EC56-212D-7F0C-BD2A2E7026BC}"/>
              </a:ext>
            </a:extLst>
          </p:cNvPr>
          <p:cNvSpPr txBox="1"/>
          <p:nvPr/>
        </p:nvSpPr>
        <p:spPr>
          <a:xfrm>
            <a:off x="4000654" y="5813801"/>
            <a:ext cx="4190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Price Prediction Results</a:t>
            </a:r>
          </a:p>
          <a:p>
            <a:pPr algn="ctr"/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Actual Test data vs Prediction data</a:t>
            </a: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778589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777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DM Serif Display</vt:lpstr>
      <vt:lpstr>Inter</vt:lpstr>
      <vt:lpstr>Poppins</vt:lpstr>
      <vt:lpstr>Segoe UI</vt:lpstr>
      <vt:lpstr>Times New Roman</vt:lpstr>
      <vt:lpstr>Gear Drives</vt:lpstr>
      <vt:lpstr>RAPID Internship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SUJAY S CHAKRAVARTHY - 122146664 - MITMPL</cp:lastModifiedBy>
  <cp:revision>174</cp:revision>
  <dcterms:created xsi:type="dcterms:W3CDTF">2024-02-20T10:07:06Z</dcterms:created>
  <dcterms:modified xsi:type="dcterms:W3CDTF">2024-07-18T19:20:32Z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