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media/image2.jpeg" ContentType="image/jpeg"/>
  <Override PartName="/ppt/media/image3.jpeg" ContentType="image/jpeg"/>
  <Override PartName="/ppt/media/image4.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0" name="Shape 90"/>
          <p:cNvSpPr/>
          <p:nvPr>
            <p:ph type="sldImg"/>
          </p:nvPr>
        </p:nvSpPr>
        <p:spPr>
          <a:xfrm>
            <a:off x="1143000" y="685800"/>
            <a:ext cx="4572000" cy="3429000"/>
          </a:xfrm>
          <a:prstGeom prst="rect">
            <a:avLst/>
          </a:prstGeom>
        </p:spPr>
        <p:txBody>
          <a:bodyPr/>
          <a:lstStyle/>
          <a:p>
            <a:pPr/>
          </a:p>
        </p:txBody>
      </p:sp>
      <p:sp>
        <p:nvSpPr>
          <p:cNvPr id="91" name="Shape 9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eg"/><Relationship Id="rId7" Type="http://schemas.openxmlformats.org/officeDocument/2006/relationships/image" Target="../media/image4.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eg"/><Relationship Id="rId7" Type="http://schemas.openxmlformats.org/officeDocument/2006/relationships/image" Target="../media/image4.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eg"/><Relationship Id="rId7"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9" name="Title Text"/>
          <p:cNvSpPr txBox="1"/>
          <p:nvPr>
            <p:ph type="title"/>
          </p:nvPr>
        </p:nvSpPr>
        <p:spPr>
          <a:xfrm>
            <a:off x="75815" y="1156205"/>
            <a:ext cx="8992367" cy="391160"/>
          </a:xfrm>
          <a:prstGeom prst="rect">
            <a:avLst/>
          </a:prstGeom>
        </p:spPr>
        <p:txBody>
          <a:bodyPr/>
          <a:lstStyle/>
          <a:p>
            <a:pPr/>
            <a:r>
              <a:t>Title Text</a:t>
            </a:r>
          </a:p>
        </p:txBody>
      </p:sp>
      <p:sp>
        <p:nvSpPr>
          <p:cNvPr id="20" name="Body Level One…"/>
          <p:cNvSpPr txBox="1"/>
          <p:nvPr>
            <p:ph type="body" sz="quarter" idx="1"/>
          </p:nvPr>
        </p:nvSpPr>
        <p:spPr>
          <a:xfrm>
            <a:off x="1371600" y="3840479"/>
            <a:ext cx="6400800" cy="171450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0">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6" name="bg object 16"/>
          <p:cNvSpPr/>
          <p:nvPr/>
        </p:nvSpPr>
        <p:spPr>
          <a:xfrm>
            <a:off x="0" y="-2"/>
            <a:ext cx="9143980" cy="6857990"/>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47" name="bg object 17"/>
          <p:cNvSpPr/>
          <p:nvPr/>
        </p:nvSpPr>
        <p:spPr>
          <a:xfrm>
            <a:off x="0" y="152398"/>
            <a:ext cx="1447797" cy="1200329"/>
          </a:xfrm>
          <a:prstGeom prst="rect">
            <a:avLst/>
          </a:prstGeom>
          <a:solidFill>
            <a:srgbClr val="FFFFFF"/>
          </a:solidFill>
          <a:ln w="12700">
            <a:miter lim="400000"/>
          </a:ln>
        </p:spPr>
        <p:txBody>
          <a:bodyPr lIns="45718" tIns="45718" rIns="45718" bIns="45718"/>
          <a:lstStyle/>
          <a:p>
            <a:pPr>
              <a:defRPr>
                <a:latin typeface="+mj-lt"/>
                <a:ea typeface="+mj-ea"/>
                <a:cs typeface="+mj-cs"/>
                <a:sym typeface="Calibri"/>
              </a:defRPr>
            </a:pPr>
          </a:p>
        </p:txBody>
      </p:sp>
      <p:sp>
        <p:nvSpPr>
          <p:cNvPr id="48" name="bg object 18"/>
          <p:cNvSpPr/>
          <p:nvPr/>
        </p:nvSpPr>
        <p:spPr>
          <a:xfrm>
            <a:off x="179695" y="138751"/>
            <a:ext cx="868722" cy="972000"/>
          </a:xfrm>
          <a:prstGeom prst="rect">
            <a:avLst/>
          </a:prstGeom>
          <a:blipFill>
            <a:blip r:embed="rId3"/>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49" name="bg object 19"/>
          <p:cNvSpPr/>
          <p:nvPr/>
        </p:nvSpPr>
        <p:spPr>
          <a:xfrm>
            <a:off x="2702617" y="103495"/>
            <a:ext cx="3240971" cy="991876"/>
          </a:xfrm>
          <a:prstGeom prst="rect">
            <a:avLst/>
          </a:prstGeom>
          <a:blipFill>
            <a:blip r:embed="rId4"/>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50" name="bg object 20"/>
          <p:cNvSpPr/>
          <p:nvPr/>
        </p:nvSpPr>
        <p:spPr>
          <a:xfrm>
            <a:off x="5923787" y="112054"/>
            <a:ext cx="3220197" cy="995085"/>
          </a:xfrm>
          <a:prstGeom prst="rect">
            <a:avLst/>
          </a:prstGeom>
          <a:blipFill>
            <a:blip r:embed="rId5"/>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51" name="bg object 21"/>
          <p:cNvSpPr/>
          <p:nvPr/>
        </p:nvSpPr>
        <p:spPr>
          <a:xfrm>
            <a:off x="1219196" y="102152"/>
            <a:ext cx="1619999" cy="990002"/>
          </a:xfrm>
          <a:prstGeom prst="rect">
            <a:avLst/>
          </a:prstGeom>
          <a:blipFill>
            <a:blip r:embed="rId6"/>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52" name="bg object 22"/>
          <p:cNvSpPr/>
          <p:nvPr/>
        </p:nvSpPr>
        <p:spPr>
          <a:xfrm>
            <a:off x="7530134" y="1600194"/>
            <a:ext cx="1600199" cy="5126994"/>
          </a:xfrm>
          <a:prstGeom prst="rect">
            <a:avLst/>
          </a:prstGeom>
          <a:blipFill>
            <a:blip r:embed="rId7"/>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53" name="Title Text"/>
          <p:cNvSpPr txBox="1"/>
          <p:nvPr>
            <p:ph type="title"/>
          </p:nvPr>
        </p:nvSpPr>
        <p:spPr>
          <a:prstGeom prst="rect">
            <a:avLst/>
          </a:prstGeom>
        </p:spPr>
        <p:txBody>
          <a:bodyPr/>
          <a:lstStyle/>
          <a:p>
            <a:pPr/>
            <a:r>
              <a:t>Title Text</a:t>
            </a:r>
          </a:p>
        </p:txBody>
      </p:sp>
      <p:sp>
        <p:nvSpPr>
          <p:cNvPr id="54" name="Body Level One…"/>
          <p:cNvSpPr txBox="1"/>
          <p:nvPr>
            <p:ph type="body" sz="half" idx="1"/>
          </p:nvPr>
        </p:nvSpPr>
        <p:spPr>
          <a:xfrm>
            <a:off x="457200" y="1577338"/>
            <a:ext cx="3977641" cy="452628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2" name="bg object 16"/>
          <p:cNvSpPr/>
          <p:nvPr/>
        </p:nvSpPr>
        <p:spPr>
          <a:xfrm>
            <a:off x="0" y="-2"/>
            <a:ext cx="9143980" cy="6857990"/>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3" name="bg object 17"/>
          <p:cNvSpPr/>
          <p:nvPr/>
        </p:nvSpPr>
        <p:spPr>
          <a:xfrm>
            <a:off x="0" y="152398"/>
            <a:ext cx="1447797" cy="1200329"/>
          </a:xfrm>
          <a:prstGeom prst="rect">
            <a:avLst/>
          </a:prstGeom>
          <a:solidFill>
            <a:srgbClr val="FFFFFF"/>
          </a:solidFill>
          <a:ln w="12700">
            <a:miter lim="400000"/>
          </a:ln>
        </p:spPr>
        <p:txBody>
          <a:bodyPr lIns="45718" tIns="45718" rIns="45718" bIns="45718"/>
          <a:lstStyle/>
          <a:p>
            <a:pPr>
              <a:defRPr>
                <a:latin typeface="+mj-lt"/>
                <a:ea typeface="+mj-ea"/>
                <a:cs typeface="+mj-cs"/>
                <a:sym typeface="Calibri"/>
              </a:defRPr>
            </a:pPr>
          </a:p>
        </p:txBody>
      </p:sp>
      <p:sp>
        <p:nvSpPr>
          <p:cNvPr id="64" name="bg object 18"/>
          <p:cNvSpPr/>
          <p:nvPr/>
        </p:nvSpPr>
        <p:spPr>
          <a:xfrm>
            <a:off x="179695" y="138751"/>
            <a:ext cx="868722" cy="972000"/>
          </a:xfrm>
          <a:prstGeom prst="rect">
            <a:avLst/>
          </a:prstGeom>
          <a:blipFill>
            <a:blip r:embed="rId3"/>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5" name="bg object 19"/>
          <p:cNvSpPr/>
          <p:nvPr/>
        </p:nvSpPr>
        <p:spPr>
          <a:xfrm>
            <a:off x="2702617" y="103495"/>
            <a:ext cx="3240971" cy="991876"/>
          </a:xfrm>
          <a:prstGeom prst="rect">
            <a:avLst/>
          </a:prstGeom>
          <a:blipFill>
            <a:blip r:embed="rId4"/>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6" name="bg object 20"/>
          <p:cNvSpPr/>
          <p:nvPr/>
        </p:nvSpPr>
        <p:spPr>
          <a:xfrm>
            <a:off x="5923787" y="112054"/>
            <a:ext cx="3220197" cy="995085"/>
          </a:xfrm>
          <a:prstGeom prst="rect">
            <a:avLst/>
          </a:prstGeom>
          <a:blipFill>
            <a:blip r:embed="rId5"/>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7" name="bg object 21"/>
          <p:cNvSpPr/>
          <p:nvPr/>
        </p:nvSpPr>
        <p:spPr>
          <a:xfrm>
            <a:off x="1219196" y="102152"/>
            <a:ext cx="1619999" cy="990002"/>
          </a:xfrm>
          <a:prstGeom prst="rect">
            <a:avLst/>
          </a:prstGeom>
          <a:blipFill>
            <a:blip r:embed="rId6"/>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8" name="bg object 22"/>
          <p:cNvSpPr/>
          <p:nvPr/>
        </p:nvSpPr>
        <p:spPr>
          <a:xfrm>
            <a:off x="7530134" y="1600194"/>
            <a:ext cx="1600199" cy="5126994"/>
          </a:xfrm>
          <a:prstGeom prst="rect">
            <a:avLst/>
          </a:prstGeom>
          <a:blipFill>
            <a:blip r:embed="rId7"/>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9" name="Title Text"/>
          <p:cNvSpPr txBox="1"/>
          <p:nvPr>
            <p:ph type="title"/>
          </p:nvPr>
        </p:nvSpPr>
        <p:spPr>
          <a:prstGeom prst="rect">
            <a:avLst/>
          </a:prstGeom>
        </p:spPr>
        <p:txBody>
          <a:body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7" name="bg object 16"/>
          <p:cNvSpPr/>
          <p:nvPr/>
        </p:nvSpPr>
        <p:spPr>
          <a:xfrm>
            <a:off x="0" y="-2"/>
            <a:ext cx="9143980" cy="6857990"/>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78" name="bg object 17"/>
          <p:cNvSpPr/>
          <p:nvPr/>
        </p:nvSpPr>
        <p:spPr>
          <a:xfrm>
            <a:off x="0" y="152398"/>
            <a:ext cx="1447797" cy="1200329"/>
          </a:xfrm>
          <a:prstGeom prst="rect">
            <a:avLst/>
          </a:prstGeom>
          <a:solidFill>
            <a:srgbClr val="FFFFFF"/>
          </a:solidFill>
          <a:ln w="12700">
            <a:miter lim="400000"/>
          </a:ln>
        </p:spPr>
        <p:txBody>
          <a:bodyPr lIns="45718" tIns="45718" rIns="45718" bIns="45718"/>
          <a:lstStyle/>
          <a:p>
            <a:pPr>
              <a:defRPr>
                <a:latin typeface="+mj-lt"/>
                <a:ea typeface="+mj-ea"/>
                <a:cs typeface="+mj-cs"/>
                <a:sym typeface="Calibri"/>
              </a:defRPr>
            </a:pPr>
          </a:p>
        </p:txBody>
      </p:sp>
      <p:sp>
        <p:nvSpPr>
          <p:cNvPr id="79" name="bg object 18"/>
          <p:cNvSpPr/>
          <p:nvPr/>
        </p:nvSpPr>
        <p:spPr>
          <a:xfrm>
            <a:off x="179695" y="138751"/>
            <a:ext cx="868722" cy="972000"/>
          </a:xfrm>
          <a:prstGeom prst="rect">
            <a:avLst/>
          </a:prstGeom>
          <a:blipFill>
            <a:blip r:embed="rId3"/>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80" name="bg object 19"/>
          <p:cNvSpPr/>
          <p:nvPr/>
        </p:nvSpPr>
        <p:spPr>
          <a:xfrm>
            <a:off x="2702617" y="103495"/>
            <a:ext cx="3240971" cy="991876"/>
          </a:xfrm>
          <a:prstGeom prst="rect">
            <a:avLst/>
          </a:prstGeom>
          <a:blipFill>
            <a:blip r:embed="rId4"/>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81" name="bg object 20"/>
          <p:cNvSpPr/>
          <p:nvPr/>
        </p:nvSpPr>
        <p:spPr>
          <a:xfrm>
            <a:off x="5923787" y="112054"/>
            <a:ext cx="3220197" cy="995085"/>
          </a:xfrm>
          <a:prstGeom prst="rect">
            <a:avLst/>
          </a:prstGeom>
          <a:blipFill>
            <a:blip r:embed="rId5"/>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82" name="bg object 21"/>
          <p:cNvSpPr/>
          <p:nvPr/>
        </p:nvSpPr>
        <p:spPr>
          <a:xfrm>
            <a:off x="1219196" y="102152"/>
            <a:ext cx="1619999" cy="990002"/>
          </a:xfrm>
          <a:prstGeom prst="rect">
            <a:avLst/>
          </a:prstGeom>
          <a:blipFill>
            <a:blip r:embed="rId6"/>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83" name="bg object 22"/>
          <p:cNvSpPr/>
          <p:nvPr/>
        </p:nvSpPr>
        <p:spPr>
          <a:xfrm>
            <a:off x="7530134" y="1600194"/>
            <a:ext cx="1600199" cy="5126994"/>
          </a:xfrm>
          <a:prstGeom prst="rect">
            <a:avLst/>
          </a:prstGeom>
          <a:blipFill>
            <a:blip r:embed="rId7"/>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eg"/><Relationship Id="rId7" Type="http://schemas.openxmlformats.org/officeDocument/2006/relationships/image" Target="../media/image4.jpe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g object 16"/>
          <p:cNvSpPr/>
          <p:nvPr/>
        </p:nvSpPr>
        <p:spPr>
          <a:xfrm>
            <a:off x="0" y="-2"/>
            <a:ext cx="9143980" cy="6857990"/>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3" name="bg object 17"/>
          <p:cNvSpPr/>
          <p:nvPr/>
        </p:nvSpPr>
        <p:spPr>
          <a:xfrm>
            <a:off x="0" y="152398"/>
            <a:ext cx="1447797" cy="1200329"/>
          </a:xfrm>
          <a:prstGeom prst="rect">
            <a:avLst/>
          </a:prstGeom>
          <a:solidFill>
            <a:srgbClr val="FFFFFF"/>
          </a:solidFill>
          <a:ln w="12700">
            <a:miter lim="400000"/>
          </a:ln>
        </p:spPr>
        <p:txBody>
          <a:bodyPr lIns="45718" tIns="45718" rIns="45718" bIns="45718"/>
          <a:lstStyle/>
          <a:p>
            <a:pPr>
              <a:defRPr>
                <a:latin typeface="+mj-lt"/>
                <a:ea typeface="+mj-ea"/>
                <a:cs typeface="+mj-cs"/>
                <a:sym typeface="Calibri"/>
              </a:defRPr>
            </a:pPr>
          </a:p>
        </p:txBody>
      </p:sp>
      <p:sp>
        <p:nvSpPr>
          <p:cNvPr id="4" name="bg object 18"/>
          <p:cNvSpPr/>
          <p:nvPr/>
        </p:nvSpPr>
        <p:spPr>
          <a:xfrm>
            <a:off x="179695" y="138751"/>
            <a:ext cx="868722" cy="972000"/>
          </a:xfrm>
          <a:prstGeom prst="rect">
            <a:avLst/>
          </a:prstGeom>
          <a:blipFill>
            <a:blip r:embed="rId3"/>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5" name="bg object 19"/>
          <p:cNvSpPr/>
          <p:nvPr/>
        </p:nvSpPr>
        <p:spPr>
          <a:xfrm>
            <a:off x="2702617" y="103495"/>
            <a:ext cx="3240971" cy="991876"/>
          </a:xfrm>
          <a:prstGeom prst="rect">
            <a:avLst/>
          </a:prstGeom>
          <a:blipFill>
            <a:blip r:embed="rId4"/>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6" name="bg object 20"/>
          <p:cNvSpPr/>
          <p:nvPr/>
        </p:nvSpPr>
        <p:spPr>
          <a:xfrm>
            <a:off x="5923787" y="112054"/>
            <a:ext cx="3220197" cy="995085"/>
          </a:xfrm>
          <a:prstGeom prst="rect">
            <a:avLst/>
          </a:prstGeom>
          <a:blipFill>
            <a:blip r:embed="rId5"/>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7" name="bg object 21"/>
          <p:cNvSpPr/>
          <p:nvPr/>
        </p:nvSpPr>
        <p:spPr>
          <a:xfrm>
            <a:off x="1219196" y="102152"/>
            <a:ext cx="1619999" cy="990002"/>
          </a:xfrm>
          <a:prstGeom prst="rect">
            <a:avLst/>
          </a:prstGeom>
          <a:blipFill>
            <a:blip r:embed="rId6"/>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8" name="bg object 22"/>
          <p:cNvSpPr/>
          <p:nvPr/>
        </p:nvSpPr>
        <p:spPr>
          <a:xfrm>
            <a:off x="7530134" y="1600194"/>
            <a:ext cx="1600199" cy="5126994"/>
          </a:xfrm>
          <a:prstGeom prst="rect">
            <a:avLst/>
          </a:prstGeom>
          <a:blipFill>
            <a:blip r:embed="rId7"/>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9" name="bg object 23"/>
          <p:cNvSpPr/>
          <p:nvPr/>
        </p:nvSpPr>
        <p:spPr>
          <a:xfrm>
            <a:off x="1523993" y="1581146"/>
            <a:ext cx="7619990" cy="36602"/>
          </a:xfrm>
          <a:prstGeom prst="rect">
            <a:avLst/>
          </a:prstGeom>
          <a:solidFill>
            <a:srgbClr val="33CCCC"/>
          </a:solidFill>
          <a:ln w="12700">
            <a:miter lim="400000"/>
          </a:ln>
        </p:spPr>
        <p:txBody>
          <a:bodyPr lIns="45718" tIns="45718" rIns="45718" bIns="45718"/>
          <a:lstStyle/>
          <a:p>
            <a:pPr>
              <a:defRPr>
                <a:latin typeface="+mj-lt"/>
                <a:ea typeface="+mj-ea"/>
                <a:cs typeface="+mj-cs"/>
                <a:sym typeface="Calibri"/>
              </a:defRPr>
            </a:pPr>
          </a:p>
        </p:txBody>
      </p:sp>
      <p:sp>
        <p:nvSpPr>
          <p:cNvPr id="10" name="Title Text"/>
          <p:cNvSpPr txBox="1"/>
          <p:nvPr>
            <p:ph type="title"/>
          </p:nvPr>
        </p:nvSpPr>
        <p:spPr>
          <a:xfrm>
            <a:off x="2372392" y="1156205"/>
            <a:ext cx="6689726" cy="39116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11" name="Body Level One…"/>
          <p:cNvSpPr txBox="1"/>
          <p:nvPr>
            <p:ph type="body" idx="1"/>
          </p:nvPr>
        </p:nvSpPr>
        <p:spPr>
          <a:xfrm>
            <a:off x="163549" y="1523241"/>
            <a:ext cx="7131685" cy="46259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 name="Slide Number"/>
          <p:cNvSpPr txBox="1"/>
          <p:nvPr>
            <p:ph type="sldNum" sz="quarter" idx="2"/>
          </p:nvPr>
        </p:nvSpPr>
        <p:spPr>
          <a:xfrm>
            <a:off x="8798052" y="6415182"/>
            <a:ext cx="246507" cy="187388"/>
          </a:xfrm>
          <a:prstGeom prst="rect">
            <a:avLst/>
          </a:prstGeom>
          <a:ln w="12700">
            <a:miter lim="400000"/>
          </a:ln>
        </p:spPr>
        <p:txBody>
          <a:bodyPr wrap="none" lIns="0" tIns="0" rIns="0" bIns="0">
            <a:spAutoFit/>
          </a:bodyPr>
          <a:lstStyle>
            <a:lvl1pPr indent="50165">
              <a:lnSpc>
                <a:spcPts val="1500"/>
              </a:lnSpc>
              <a:defRPr sz="13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400" u="none">
          <a:solidFill>
            <a:srgbClr val="FF0000"/>
          </a:solidFill>
          <a:uFillTx/>
          <a:latin typeface="Trebuchet MS"/>
          <a:ea typeface="Trebuchet MS"/>
          <a:cs typeface="Trebuchet MS"/>
          <a:sym typeface="Trebuchet MS"/>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33CC"/>
          </a:solidFill>
          <a:uFillTx/>
          <a:latin typeface="Trebuchet MS"/>
          <a:ea typeface="Trebuchet MS"/>
          <a:cs typeface="Trebuchet MS"/>
          <a:sym typeface="Trebuchet MS"/>
        </a:defRPr>
      </a:lvl9pPr>
    </p:bodyStyle>
    <p:otherStyle>
      <a:lvl1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1pPr>
      <a:lvl2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2pPr>
      <a:lvl3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3pPr>
      <a:lvl4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4pPr>
      <a:lvl5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5pPr>
      <a:lvl6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6pPr>
      <a:lvl7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7pPr>
      <a:lvl8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8pPr>
      <a:lvl9pPr marL="0" marR="0" indent="50165" algn="l" defTabSz="914400" rtl="0" latinLnBrk="0">
        <a:lnSpc>
          <a:spcPts val="15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eg"/><Relationship Id="rId7" Type="http://schemas.openxmlformats.org/officeDocument/2006/relationships/image" Target="../media/image4.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stanford.edu/people/alecmgo/trainingandtestdata.zip" TargetMode="External"/><Relationship Id="rId3" Type="http://schemas.openxmlformats.org/officeDocument/2006/relationships/hyperlink" Target="https://towardsdatascience.com/another-twitter-sentiment-analysis-bb5b01ebad90" TargetMode="External"/><Relationship Id="rId4" Type="http://schemas.openxmlformats.org/officeDocument/2006/relationships/hyperlink" Target="https://www.analyticsvidhya.com/blog/2017/06/word-embeddings-count-word2veec/"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0" name="object 2"/>
          <p:cNvGrpSpPr/>
          <p:nvPr/>
        </p:nvGrpSpPr>
        <p:grpSpPr>
          <a:xfrm>
            <a:off x="-9" y="-8"/>
            <a:ext cx="9143987" cy="6857991"/>
            <a:chOff x="-4" y="-4"/>
            <a:chExt cx="9143986" cy="6857989"/>
          </a:xfrm>
        </p:grpSpPr>
        <p:sp>
          <p:nvSpPr>
            <p:cNvPr id="93" name="object 3"/>
            <p:cNvSpPr/>
            <p:nvPr/>
          </p:nvSpPr>
          <p:spPr>
            <a:xfrm>
              <a:off x="-5" y="-5"/>
              <a:ext cx="9143985" cy="6857991"/>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94" name="object 4"/>
            <p:cNvSpPr/>
            <p:nvPr/>
          </p:nvSpPr>
          <p:spPr>
            <a:xfrm>
              <a:off x="-5" y="152395"/>
              <a:ext cx="1447800" cy="1200329"/>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95" name="object 5"/>
            <p:cNvSpPr/>
            <p:nvPr/>
          </p:nvSpPr>
          <p:spPr>
            <a:xfrm>
              <a:off x="179690" y="138747"/>
              <a:ext cx="868725" cy="972001"/>
            </a:xfrm>
            <a:prstGeom prst="rect">
              <a:avLst/>
            </a:prstGeom>
            <a:blipFill rotWithShape="1">
              <a:blip r:embed="rId3"/>
              <a:srcRect l="0" t="0" r="0" b="0"/>
              <a:stretch>
                <a:fillRect/>
              </a:stretch>
            </a:blip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96" name="object 6"/>
            <p:cNvSpPr/>
            <p:nvPr/>
          </p:nvSpPr>
          <p:spPr>
            <a:xfrm>
              <a:off x="2702614" y="103490"/>
              <a:ext cx="3240972" cy="991880"/>
            </a:xfrm>
            <a:prstGeom prst="rect">
              <a:avLst/>
            </a:prstGeom>
            <a:blipFill rotWithShape="1">
              <a:blip r:embed="rId4"/>
              <a:srcRect l="0" t="0" r="0" b="0"/>
              <a:stretch>
                <a:fillRect/>
              </a:stretch>
            </a:blip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97" name="object 7"/>
            <p:cNvSpPr/>
            <p:nvPr/>
          </p:nvSpPr>
          <p:spPr>
            <a:xfrm>
              <a:off x="5923786" y="112050"/>
              <a:ext cx="3220196" cy="995088"/>
            </a:xfrm>
            <a:prstGeom prst="rect">
              <a:avLst/>
            </a:prstGeom>
            <a:blipFill rotWithShape="1">
              <a:blip r:embed="rId5"/>
              <a:srcRect l="0" t="0" r="0" b="0"/>
              <a:stretch>
                <a:fillRect/>
              </a:stretch>
            </a:blip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98" name="object 8"/>
            <p:cNvSpPr/>
            <p:nvPr/>
          </p:nvSpPr>
          <p:spPr>
            <a:xfrm>
              <a:off x="1219192" y="102149"/>
              <a:ext cx="1619999" cy="990001"/>
            </a:xfrm>
            <a:prstGeom prst="rect">
              <a:avLst/>
            </a:prstGeom>
            <a:blipFill rotWithShape="1">
              <a:blip r:embed="rId6"/>
              <a:srcRect l="0" t="0" r="0" b="0"/>
              <a:stretch>
                <a:fillRect/>
              </a:stretch>
            </a:blip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sp>
          <p:nvSpPr>
            <p:cNvPr id="99" name="object 9"/>
            <p:cNvSpPr/>
            <p:nvPr/>
          </p:nvSpPr>
          <p:spPr>
            <a:xfrm>
              <a:off x="7530132" y="1600193"/>
              <a:ext cx="1600199" cy="5126994"/>
            </a:xfrm>
            <a:prstGeom prst="rect">
              <a:avLst/>
            </a:prstGeom>
            <a:blipFill rotWithShape="1">
              <a:blip r:embed="rId7"/>
              <a:srcRect l="0" t="0" r="0" b="0"/>
              <a:stretch>
                <a:fillRect/>
              </a:stretch>
            </a:blipFill>
            <a:ln w="12700" cap="flat">
              <a:noFill/>
              <a:miter lim="400000"/>
            </a:ln>
            <a:effectLst/>
          </p:spPr>
          <p:txBody>
            <a:bodyPr wrap="square" lIns="45718" tIns="45718" rIns="45718" bIns="45718" numCol="1" anchor="t">
              <a:noAutofit/>
            </a:bodyPr>
            <a:lstStyle/>
            <a:p>
              <a:pPr>
                <a:defRPr>
                  <a:latin typeface="+mj-lt"/>
                  <a:ea typeface="+mj-ea"/>
                  <a:cs typeface="+mj-cs"/>
                  <a:sym typeface="Calibri"/>
                </a:defRPr>
              </a:pPr>
            </a:p>
          </p:txBody>
        </p:sp>
      </p:grpSp>
      <p:sp>
        <p:nvSpPr>
          <p:cNvPr id="101" name="object 10"/>
          <p:cNvSpPr txBox="1"/>
          <p:nvPr>
            <p:ph type="title"/>
          </p:nvPr>
        </p:nvSpPr>
        <p:spPr>
          <a:xfrm>
            <a:off x="484424" y="2741846"/>
            <a:ext cx="5659755" cy="964565"/>
          </a:xfrm>
          <a:prstGeom prst="rect">
            <a:avLst/>
          </a:prstGeom>
        </p:spPr>
        <p:txBody>
          <a:bodyPr/>
          <a:lstStyle>
            <a:lvl1pPr indent="96518">
              <a:spcBef>
                <a:spcPts val="100"/>
              </a:spcBef>
              <a:defRPr spc="-100" sz="3600"/>
            </a:lvl1pPr>
          </a:lstStyle>
          <a:p>
            <a:pPr/>
            <a:r>
              <a:t>Project Presentation - TDL</a:t>
            </a:r>
          </a:p>
        </p:txBody>
      </p:sp>
      <p:sp>
        <p:nvSpPr>
          <p:cNvPr id="102" name="object 14"/>
          <p:cNvSpPr txBox="1"/>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val="1"/>
            </a:ext>
          </a:extLst>
        </p:spPr>
        <p:txBody>
          <a:bodyPr/>
          <a:lstStyle>
            <a:lvl1pPr indent="38100"/>
          </a:lstStyle>
          <a:p>
            <a:pPr/>
            <a:fld id="{86CB4B4D-7CA3-9044-876B-883B54F8677D}" type="slidenum"/>
          </a:p>
        </p:txBody>
      </p:sp>
      <p:sp>
        <p:nvSpPr>
          <p:cNvPr id="103" name="object 11"/>
          <p:cNvSpPr txBox="1"/>
          <p:nvPr/>
        </p:nvSpPr>
        <p:spPr>
          <a:xfrm>
            <a:off x="484424" y="4289843"/>
            <a:ext cx="1597663" cy="29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spcBef>
                <a:spcPts val="100"/>
              </a:spcBef>
              <a:defRPr spc="-4" sz="2000">
                <a:solidFill>
                  <a:srgbClr val="0033CC"/>
                </a:solidFill>
                <a:latin typeface="Trebuchet MS"/>
                <a:ea typeface="Trebuchet MS"/>
                <a:cs typeface="Trebuchet MS"/>
                <a:sym typeface="Trebuchet MS"/>
              </a:defRPr>
            </a:lvl1pPr>
          </a:lstStyle>
          <a:p>
            <a:pPr/>
            <a:r>
              <a:t>Project Title</a:t>
            </a:r>
          </a:p>
        </p:txBody>
      </p:sp>
      <p:sp>
        <p:nvSpPr>
          <p:cNvPr id="104" name="object 12"/>
          <p:cNvSpPr txBox="1"/>
          <p:nvPr/>
        </p:nvSpPr>
        <p:spPr>
          <a:xfrm>
            <a:off x="2307711" y="4289843"/>
            <a:ext cx="3988435" cy="901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3334">
              <a:spcBef>
                <a:spcPts val="100"/>
              </a:spcBef>
              <a:tabLst>
                <a:tab pos="254000" algn="l"/>
              </a:tabLst>
              <a:defRPr sz="2000">
                <a:solidFill>
                  <a:srgbClr val="0033CC"/>
                </a:solidFill>
                <a:latin typeface="Trebuchet MS"/>
                <a:ea typeface="Trebuchet MS"/>
                <a:cs typeface="Trebuchet MS"/>
                <a:sym typeface="Trebuchet MS"/>
              </a:defRPr>
            </a:pPr>
            <a:r>
              <a:t>:	Sentimental analysis using   </a:t>
            </a:r>
          </a:p>
          <a:p>
            <a:pPr indent="13334">
              <a:spcBef>
                <a:spcPts val="100"/>
              </a:spcBef>
              <a:tabLst>
                <a:tab pos="254000" algn="l"/>
              </a:tabLst>
              <a:defRPr sz="2000">
                <a:solidFill>
                  <a:srgbClr val="0033CC"/>
                </a:solidFill>
                <a:latin typeface="Trebuchet MS"/>
                <a:ea typeface="Trebuchet MS"/>
                <a:cs typeface="Trebuchet MS"/>
                <a:sym typeface="Trebuchet MS"/>
              </a:defRPr>
            </a:pPr>
            <a:r>
              <a:t>   twitter data</a:t>
            </a:r>
          </a:p>
          <a:p>
            <a:pPr indent="13334">
              <a:spcBef>
                <a:spcPts val="100"/>
              </a:spcBef>
              <a:tabLst>
                <a:tab pos="254000" algn="l"/>
              </a:tabLst>
              <a:defRPr sz="2000">
                <a:solidFill>
                  <a:srgbClr val="0033CC"/>
                </a:solidFill>
                <a:latin typeface="Trebuchet MS"/>
                <a:ea typeface="Trebuchet MS"/>
                <a:cs typeface="Trebuchet MS"/>
                <a:sym typeface="Trebuchet MS"/>
              </a:defRPr>
            </a:pPr>
            <a:r>
              <a:t>         </a:t>
            </a:r>
          </a:p>
        </p:txBody>
      </p:sp>
      <p:sp>
        <p:nvSpPr>
          <p:cNvPr id="105" name="object 13"/>
          <p:cNvSpPr txBox="1"/>
          <p:nvPr/>
        </p:nvSpPr>
        <p:spPr>
          <a:xfrm>
            <a:off x="484424" y="5204242"/>
            <a:ext cx="7910194" cy="29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734059" indent="12700">
              <a:spcBef>
                <a:spcPts val="100"/>
              </a:spcBef>
              <a:tabLst>
                <a:tab pos="1828800" algn="l"/>
                <a:tab pos="2082800" algn="l"/>
              </a:tabLst>
              <a:defRPr spc="-4" sz="2000">
                <a:solidFill>
                  <a:srgbClr val="0033CC"/>
                </a:solidFill>
                <a:latin typeface="Trebuchet MS"/>
                <a:ea typeface="Trebuchet MS"/>
                <a:cs typeface="Trebuchet MS"/>
                <a:sym typeface="Trebuchet MS"/>
              </a:defRPr>
            </a:pPr>
            <a:r>
              <a:t>Project Team	</a:t>
            </a:r>
            <a:r>
              <a:rPr spc="0"/>
              <a:t>:	Sujay Gad PES1201700177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object 2"/>
          <p:cNvSpPr txBox="1"/>
          <p:nvPr>
            <p:ph type="title"/>
          </p:nvPr>
        </p:nvSpPr>
        <p:spPr>
          <a:xfrm>
            <a:off x="3113855" y="3357872"/>
            <a:ext cx="2388238" cy="635003"/>
          </a:xfrm>
          <a:prstGeom prst="rect">
            <a:avLst/>
          </a:prstGeom>
        </p:spPr>
        <p:txBody>
          <a:bodyPr/>
          <a:lstStyle>
            <a:lvl1pPr indent="12700">
              <a:spcBef>
                <a:spcPts val="100"/>
              </a:spcBef>
              <a:defRPr spc="-100" sz="4000"/>
            </a:lvl1pPr>
          </a:lstStyle>
          <a:p>
            <a:pPr/>
            <a:r>
              <a:t>Thank You</a:t>
            </a:r>
          </a:p>
        </p:txBody>
      </p:sp>
      <p:sp>
        <p:nvSpPr>
          <p:cNvPr id="142" name="object 3"/>
          <p:cNvSpPr txBox="1"/>
          <p:nvPr>
            <p:ph type="sldNum" sz="quarter" idx="4294967295"/>
          </p:nvPr>
        </p:nvSpPr>
        <p:spPr>
          <a:xfrm>
            <a:off x="8798052" y="6415182"/>
            <a:ext cx="246507" cy="18738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object 2"/>
          <p:cNvSpPr txBox="1"/>
          <p:nvPr>
            <p:ph type="title"/>
          </p:nvPr>
        </p:nvSpPr>
        <p:spPr>
          <a:xfrm>
            <a:off x="5330518" y="1156205"/>
            <a:ext cx="3729992" cy="391163"/>
          </a:xfrm>
          <a:prstGeom prst="rect">
            <a:avLst/>
          </a:prstGeom>
        </p:spPr>
        <p:txBody>
          <a:bodyPr/>
          <a:lstStyle>
            <a:lvl1pPr indent="12700">
              <a:spcBef>
                <a:spcPts val="100"/>
              </a:spcBef>
              <a:defRPr spc="-100"/>
            </a:lvl1pPr>
          </a:lstStyle>
          <a:p>
            <a:pPr/>
            <a:r>
              <a:t>Project Abstract and Scope</a:t>
            </a:r>
          </a:p>
        </p:txBody>
      </p:sp>
      <p:sp>
        <p:nvSpPr>
          <p:cNvPr id="108" name="object 4"/>
          <p:cNvSpPr txBox="1"/>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val="1"/>
            </a:ext>
          </a:extLst>
        </p:spPr>
        <p:txBody>
          <a:bodyPr/>
          <a:lstStyle>
            <a:lvl1pPr indent="38100"/>
          </a:lstStyle>
          <a:p>
            <a:pPr/>
            <a:fld id="{86CB4B4D-7CA3-9044-876B-883B54F8677D}" type="slidenum"/>
          </a:p>
        </p:txBody>
      </p:sp>
      <p:sp>
        <p:nvSpPr>
          <p:cNvPr id="109" name="object 3"/>
          <p:cNvSpPr txBox="1"/>
          <p:nvPr/>
        </p:nvSpPr>
        <p:spPr>
          <a:xfrm>
            <a:off x="116901" y="2091750"/>
            <a:ext cx="7221219" cy="40191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0472" marR="5080" indent="-180472" algn="just">
              <a:lnSpc>
                <a:spcPct val="100499"/>
              </a:lnSpc>
              <a:buSzPct val="100000"/>
              <a:buChar char="•"/>
              <a:defRPr spc="-5">
                <a:latin typeface="Trebuchet MS"/>
                <a:ea typeface="Trebuchet MS"/>
                <a:cs typeface="Trebuchet MS"/>
                <a:sym typeface="Trebuchet MS"/>
              </a:defRPr>
            </a:pPr>
            <a:r>
              <a:t>Project is based on performing sentimental analysis on tweets.</a:t>
            </a:r>
          </a:p>
          <a:p>
            <a:pPr marL="180472" marR="5080" indent="-180472" algn="just">
              <a:lnSpc>
                <a:spcPct val="100499"/>
              </a:lnSpc>
              <a:buSzPct val="100000"/>
              <a:buChar char="•"/>
              <a:defRPr spc="-5">
                <a:latin typeface="Trebuchet MS"/>
                <a:ea typeface="Trebuchet MS"/>
                <a:cs typeface="Trebuchet MS"/>
                <a:sym typeface="Trebuchet MS"/>
              </a:defRPr>
            </a:pPr>
            <a:r>
              <a:t>Dataset used is taken from Stanford University and consists of 6 columns - target class , id , time , tweet_query , username and tweet itself.</a:t>
            </a:r>
          </a:p>
          <a:p>
            <a:pPr marL="180472" marR="5080" indent="-180472" algn="just">
              <a:lnSpc>
                <a:spcPct val="100499"/>
              </a:lnSpc>
              <a:buSzPct val="100000"/>
              <a:buChar char="•"/>
              <a:defRPr spc="-5">
                <a:latin typeface="Trebuchet MS"/>
                <a:ea typeface="Trebuchet MS"/>
                <a:cs typeface="Trebuchet MS"/>
                <a:sym typeface="Trebuchet MS"/>
              </a:defRPr>
            </a:pPr>
            <a:r>
              <a:t>Dataset consists of 1.6 million rows.Since it is large 20000 rows are sampled from the dataset each time.</a:t>
            </a:r>
          </a:p>
          <a:p>
            <a:pPr marL="180472" marR="5080" indent="-180472" algn="just">
              <a:lnSpc>
                <a:spcPct val="100499"/>
              </a:lnSpc>
              <a:buSzPct val="100000"/>
              <a:buChar char="•"/>
              <a:defRPr spc="-5">
                <a:latin typeface="Trebuchet MS"/>
                <a:ea typeface="Trebuchet MS"/>
                <a:cs typeface="Trebuchet MS"/>
                <a:sym typeface="Trebuchet MS"/>
              </a:defRPr>
            </a:pPr>
            <a:r>
              <a:t>Steps followed are data preprocessing, splitting data into training and testing dataset, using word2vec model to convert words into vectors and also padding the sequences.Than the Keras model is created using embedding, dropout, GRU and dense layers.This model is trained and tested and than it used to predict sentiment of a new tweet.</a:t>
            </a:r>
          </a:p>
          <a:p>
            <a:pPr marL="180472" marR="5080" indent="-180472" algn="just">
              <a:lnSpc>
                <a:spcPct val="100499"/>
              </a:lnSpc>
              <a:buSzPct val="100000"/>
              <a:buChar char="•"/>
              <a:defRPr spc="-5">
                <a:latin typeface="Trebuchet MS"/>
                <a:ea typeface="Trebuchet MS"/>
                <a:cs typeface="Trebuchet MS"/>
                <a:sym typeface="Trebuchet MS"/>
              </a:defRPr>
            </a:pPr>
            <a:r>
              <a:t>Applications of sentimental analysis include predicting the next US president based on twitter sentiment, Analysing the general public opinion on a new government policy.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object 2"/>
          <p:cNvSpPr txBox="1"/>
          <p:nvPr>
            <p:ph type="title"/>
          </p:nvPr>
        </p:nvSpPr>
        <p:spPr>
          <a:xfrm>
            <a:off x="5470564" y="1156205"/>
            <a:ext cx="3597278" cy="391163"/>
          </a:xfrm>
          <a:prstGeom prst="rect">
            <a:avLst/>
          </a:prstGeom>
        </p:spPr>
        <p:txBody>
          <a:bodyPr/>
          <a:lstStyle/>
          <a:p>
            <a:pPr lvl="2">
              <a:spcBef>
                <a:spcPts val="100"/>
              </a:spcBef>
              <a:defRPr spc="-100"/>
            </a:pPr>
            <a:r>
              <a:t>            Solution Steps</a:t>
            </a:r>
          </a:p>
        </p:txBody>
      </p:sp>
      <p:sp>
        <p:nvSpPr>
          <p:cNvPr id="112" name="object 4"/>
          <p:cNvSpPr txBox="1"/>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val="1"/>
            </a:ext>
          </a:extLst>
        </p:spPr>
        <p:txBody>
          <a:bodyPr/>
          <a:lstStyle>
            <a:lvl1pPr indent="38100"/>
          </a:lstStyle>
          <a:p>
            <a:pPr/>
            <a:fld id="{86CB4B4D-7CA3-9044-876B-883B54F8677D}" type="slidenum"/>
          </a:p>
        </p:txBody>
      </p:sp>
      <p:sp>
        <p:nvSpPr>
          <p:cNvPr id="113" name="object 3"/>
          <p:cNvSpPr txBox="1"/>
          <p:nvPr/>
        </p:nvSpPr>
        <p:spPr>
          <a:xfrm>
            <a:off x="81799" y="1820171"/>
            <a:ext cx="7221219" cy="4965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0472" indent="-180472">
              <a:spcBef>
                <a:spcPts val="500"/>
              </a:spcBef>
              <a:buSzPct val="100000"/>
              <a:buChar char="•"/>
              <a:defRPr>
                <a:latin typeface="Trebuchet MS"/>
                <a:ea typeface="Trebuchet MS"/>
                <a:cs typeface="Trebuchet MS"/>
                <a:sym typeface="Trebuchet MS"/>
              </a:defRPr>
            </a:pPr>
            <a:r>
              <a:t>Data cleaning-</a:t>
            </a:r>
          </a:p>
          <a:p>
            <a:pPr lvl="1" marL="561471" indent="-180472">
              <a:spcBef>
                <a:spcPts val="500"/>
              </a:spcBef>
              <a:buSzPct val="100000"/>
              <a:buChar char="•"/>
              <a:defRPr>
                <a:latin typeface="Trebuchet MS"/>
                <a:ea typeface="Trebuchet MS"/>
                <a:cs typeface="Trebuchet MS"/>
                <a:sym typeface="Trebuchet MS"/>
              </a:defRPr>
            </a:pPr>
            <a:r>
              <a:t>Involves removing twitter usernames as well as removing weblink present in the tweet.</a:t>
            </a:r>
          </a:p>
          <a:p>
            <a:pPr lvl="1" marL="561471" indent="-180472">
              <a:spcBef>
                <a:spcPts val="500"/>
              </a:spcBef>
              <a:buSzPct val="100000"/>
              <a:buChar char="•"/>
              <a:defRPr>
                <a:latin typeface="Trebuchet MS"/>
                <a:ea typeface="Trebuchet MS"/>
                <a:cs typeface="Trebuchet MS"/>
                <a:sym typeface="Trebuchet MS"/>
              </a:defRPr>
            </a:pPr>
            <a:r>
              <a:t>Removing non alphabetic characters present in the tweet.</a:t>
            </a:r>
          </a:p>
          <a:p>
            <a:pPr lvl="1" marL="561471" indent="-180472">
              <a:spcBef>
                <a:spcPts val="500"/>
              </a:spcBef>
              <a:buSzPct val="100000"/>
              <a:buChar char="•"/>
              <a:defRPr>
                <a:latin typeface="Trebuchet MS"/>
                <a:ea typeface="Trebuchet MS"/>
                <a:cs typeface="Trebuchet MS"/>
                <a:sym typeface="Trebuchet MS"/>
              </a:defRPr>
            </a:pPr>
            <a:r>
              <a:t>Removing 1 letter words present in the tweet.</a:t>
            </a:r>
          </a:p>
          <a:p>
            <a:pPr lvl="1" marL="561471" indent="-180472">
              <a:spcBef>
                <a:spcPts val="500"/>
              </a:spcBef>
              <a:buSzPct val="100000"/>
              <a:buChar char="•"/>
              <a:defRPr>
                <a:latin typeface="Trebuchet MS"/>
                <a:ea typeface="Trebuchet MS"/>
                <a:cs typeface="Trebuchet MS"/>
                <a:sym typeface="Trebuchet MS"/>
              </a:defRPr>
            </a:pPr>
            <a:r>
              <a:t>Using nlp library snowballstemmer so that ‘</a:t>
            </a:r>
            <a:r>
              <a:rPr>
                <a:solidFill>
                  <a:schemeClr val="accent2"/>
                </a:solidFill>
              </a:rPr>
              <a:t>play</a:t>
            </a:r>
            <a:r>
              <a:t>’ , ‘</a:t>
            </a:r>
            <a:r>
              <a:rPr>
                <a:solidFill>
                  <a:schemeClr val="accent2"/>
                </a:solidFill>
              </a:rPr>
              <a:t>plays</a:t>
            </a:r>
            <a:r>
              <a:t>’</a:t>
            </a:r>
            <a:r>
              <a:rPr>
                <a:solidFill>
                  <a:schemeClr val="accent2"/>
                </a:solidFill>
              </a:rPr>
              <a:t> </a:t>
            </a:r>
            <a:r>
              <a:t>,’</a:t>
            </a:r>
            <a:r>
              <a:rPr>
                <a:solidFill>
                  <a:schemeClr val="accent2"/>
                </a:solidFill>
              </a:rPr>
              <a:t>playing</a:t>
            </a:r>
            <a:r>
              <a:t>’ all convert to ‘</a:t>
            </a:r>
            <a:r>
              <a:rPr>
                <a:solidFill>
                  <a:srgbClr val="C00200"/>
                </a:solidFill>
              </a:rPr>
              <a:t>play</a:t>
            </a:r>
            <a:r>
              <a:t>’ and vocabulary size is reduced.</a:t>
            </a:r>
          </a:p>
          <a:p>
            <a:pPr>
              <a:spcBef>
                <a:spcPts val="500"/>
              </a:spcBef>
              <a:defRPr>
                <a:latin typeface="Trebuchet MS"/>
                <a:ea typeface="Trebuchet MS"/>
                <a:cs typeface="Trebuchet MS"/>
                <a:sym typeface="Trebuchet MS"/>
              </a:defRPr>
            </a:pPr>
          </a:p>
          <a:p>
            <a:pPr marL="180472" indent="-180472">
              <a:spcBef>
                <a:spcPts val="500"/>
              </a:spcBef>
              <a:buSzPct val="100000"/>
              <a:buChar char="•"/>
              <a:defRPr>
                <a:latin typeface="Trebuchet MS"/>
                <a:ea typeface="Trebuchet MS"/>
                <a:cs typeface="Trebuchet MS"/>
                <a:sym typeface="Trebuchet MS"/>
              </a:defRPr>
            </a:pPr>
            <a:r>
              <a:t>Train-test split-</a:t>
            </a:r>
          </a:p>
          <a:p>
            <a:pPr lvl="1" marL="561471" indent="-180472">
              <a:spcBef>
                <a:spcPts val="500"/>
              </a:spcBef>
              <a:buSzPct val="100000"/>
              <a:buChar char="•"/>
              <a:defRPr>
                <a:latin typeface="Trebuchet MS"/>
                <a:ea typeface="Trebuchet MS"/>
                <a:cs typeface="Trebuchet MS"/>
                <a:sym typeface="Trebuchet MS"/>
              </a:defRPr>
            </a:pPr>
            <a:r>
              <a:t>Dataset is split into training and testing set using split ratio 0.75.</a:t>
            </a:r>
          </a:p>
          <a:p>
            <a:pPr lvl="3" indent="685800">
              <a:spcBef>
                <a:spcPts val="500"/>
              </a:spcBef>
              <a:defRPr>
                <a:latin typeface="Trebuchet MS"/>
                <a:ea typeface="Trebuchet MS"/>
                <a:cs typeface="Trebuchet MS"/>
                <a:sym typeface="Trebuchet MS"/>
              </a:defRPr>
            </a:pPr>
          </a:p>
          <a:p>
            <a:pPr marL="240631" indent="-240631">
              <a:spcBef>
                <a:spcPts val="500"/>
              </a:spcBef>
              <a:buSzPct val="100000"/>
              <a:buAutoNum type="arabicPeriod" startAt="1"/>
              <a:defRPr>
                <a:latin typeface="Trebuchet MS"/>
                <a:ea typeface="Trebuchet MS"/>
                <a:cs typeface="Trebuchet MS"/>
                <a:sym typeface="Trebuchet MS"/>
              </a:defRPr>
            </a:pPr>
          </a:p>
          <a:p>
            <a:pPr marL="180472" indent="-180472">
              <a:spcBef>
                <a:spcPts val="500"/>
              </a:spcBef>
              <a:buSzPct val="100000"/>
              <a:buChar char="•"/>
              <a:defRPr>
                <a:latin typeface="Trebuchet MS"/>
                <a:ea typeface="Trebuchet MS"/>
                <a:cs typeface="Trebuchet MS"/>
                <a:sym typeface="Trebuchet MS"/>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object 2"/>
          <p:cNvSpPr txBox="1"/>
          <p:nvPr>
            <p:ph type="title"/>
          </p:nvPr>
        </p:nvSpPr>
        <p:spPr>
          <a:xfrm>
            <a:off x="5470564" y="1156205"/>
            <a:ext cx="3597278" cy="391163"/>
          </a:xfrm>
          <a:prstGeom prst="rect">
            <a:avLst/>
          </a:prstGeom>
        </p:spPr>
        <p:txBody>
          <a:bodyPr/>
          <a:lstStyle>
            <a:lvl1pPr indent="12700">
              <a:spcBef>
                <a:spcPts val="100"/>
              </a:spcBef>
              <a:defRPr spc="-100"/>
            </a:lvl1pPr>
          </a:lstStyle>
          <a:p>
            <a:pPr/>
            <a:r>
              <a:t>            Solution Steps</a:t>
            </a:r>
          </a:p>
        </p:txBody>
      </p:sp>
      <p:sp>
        <p:nvSpPr>
          <p:cNvPr id="116" name="object 4"/>
          <p:cNvSpPr txBox="1"/>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val="1"/>
            </a:ext>
          </a:extLst>
        </p:spPr>
        <p:txBody>
          <a:bodyPr/>
          <a:lstStyle>
            <a:lvl1pPr indent="38100"/>
          </a:lstStyle>
          <a:p>
            <a:pPr/>
            <a:fld id="{86CB4B4D-7CA3-9044-876B-883B54F8677D}" type="slidenum"/>
          </a:p>
        </p:txBody>
      </p:sp>
      <p:sp>
        <p:nvSpPr>
          <p:cNvPr id="117" name="object 3"/>
          <p:cNvSpPr txBox="1"/>
          <p:nvPr/>
        </p:nvSpPr>
        <p:spPr>
          <a:xfrm>
            <a:off x="81799" y="1820171"/>
            <a:ext cx="7221219" cy="4508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0472" indent="-180472">
              <a:spcBef>
                <a:spcPts val="500"/>
              </a:spcBef>
              <a:buSzPct val="100000"/>
              <a:buChar char="•"/>
              <a:defRPr>
                <a:latin typeface="Trebuchet MS"/>
                <a:ea typeface="Trebuchet MS"/>
                <a:cs typeface="Trebuchet MS"/>
                <a:sym typeface="Trebuchet MS"/>
              </a:defRPr>
            </a:pPr>
            <a:r>
              <a:t>Embedding layer-</a:t>
            </a:r>
          </a:p>
          <a:p>
            <a:pPr lvl="1" marL="561471" indent="-180472">
              <a:spcBef>
                <a:spcPts val="500"/>
              </a:spcBef>
              <a:buSzPct val="100000"/>
              <a:buChar char="•"/>
              <a:defRPr>
                <a:latin typeface="Trebuchet MS"/>
                <a:ea typeface="Trebuchet MS"/>
                <a:cs typeface="Trebuchet MS"/>
                <a:sym typeface="Trebuchet MS"/>
              </a:defRPr>
            </a:pPr>
            <a:r>
              <a:t>Word2vec model present in Gensim library is used on the training set to convert words into vectors.</a:t>
            </a:r>
          </a:p>
          <a:p>
            <a:pPr lvl="1" marL="561471" indent="-180472">
              <a:spcBef>
                <a:spcPts val="500"/>
              </a:spcBef>
              <a:buSzPct val="100000"/>
              <a:buChar char="•"/>
              <a:defRPr>
                <a:latin typeface="Trebuchet MS"/>
                <a:ea typeface="Trebuchet MS"/>
                <a:cs typeface="Trebuchet MS"/>
                <a:sym typeface="Trebuchet MS"/>
              </a:defRPr>
            </a:pPr>
            <a:r>
              <a:t>Max length parameter for the tweets has been kept as 200 since all the tweets in the dataset are from the time when twitter allowed maximum of 140 characters per tweet.</a:t>
            </a:r>
          </a:p>
          <a:p>
            <a:pPr>
              <a:spcBef>
                <a:spcPts val="500"/>
              </a:spcBef>
              <a:defRPr>
                <a:latin typeface="Trebuchet MS"/>
                <a:ea typeface="Trebuchet MS"/>
                <a:cs typeface="Trebuchet MS"/>
                <a:sym typeface="Trebuchet MS"/>
              </a:defRPr>
            </a:pPr>
          </a:p>
          <a:p>
            <a:pPr marL="180472" indent="-180472">
              <a:spcBef>
                <a:spcPts val="500"/>
              </a:spcBef>
              <a:buSzPct val="100000"/>
              <a:buChar char="•"/>
              <a:defRPr>
                <a:latin typeface="Trebuchet MS"/>
                <a:ea typeface="Trebuchet MS"/>
                <a:cs typeface="Trebuchet MS"/>
                <a:sym typeface="Trebuchet MS"/>
              </a:defRPr>
            </a:pPr>
            <a:r>
              <a:t>Dropout layer-</a:t>
            </a:r>
          </a:p>
          <a:p>
            <a:pPr lvl="1" marL="561471" indent="-180472">
              <a:spcBef>
                <a:spcPts val="500"/>
              </a:spcBef>
              <a:buSzPct val="100000"/>
              <a:buChar char="•"/>
              <a:defRPr>
                <a:latin typeface="Trebuchet MS"/>
                <a:ea typeface="Trebuchet MS"/>
                <a:cs typeface="Trebuchet MS"/>
                <a:sym typeface="Trebuchet MS"/>
              </a:defRPr>
            </a:pPr>
            <a:r>
              <a:t>Dropout layer is used to prevent overfitting. Unlike movie reviews or amazon product reviews tweets can be based on any topic hence twitter data usually contains noise hence to prevent overfitting dropout layer is used.</a:t>
            </a:r>
          </a:p>
          <a:p>
            <a:pPr marL="240631" indent="-240631">
              <a:spcBef>
                <a:spcPts val="500"/>
              </a:spcBef>
              <a:buSzPct val="100000"/>
              <a:buAutoNum type="arabicPeriod" startAt="1"/>
              <a:defRPr>
                <a:latin typeface="Trebuchet MS"/>
                <a:ea typeface="Trebuchet MS"/>
                <a:cs typeface="Trebuchet MS"/>
                <a:sym typeface="Trebuchet MS"/>
              </a:defRPr>
            </a:pPr>
          </a:p>
          <a:p>
            <a:pPr marL="180472" indent="-180472">
              <a:spcBef>
                <a:spcPts val="500"/>
              </a:spcBef>
              <a:buSzPct val="100000"/>
              <a:buChar char="•"/>
              <a:defRPr>
                <a:latin typeface="Trebuchet MS"/>
                <a:ea typeface="Trebuchet MS"/>
                <a:cs typeface="Trebuchet MS"/>
                <a:sym typeface="Trebuchet MS"/>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object 2"/>
          <p:cNvSpPr txBox="1"/>
          <p:nvPr>
            <p:ph type="title"/>
          </p:nvPr>
        </p:nvSpPr>
        <p:spPr>
          <a:xfrm>
            <a:off x="5470564" y="1156205"/>
            <a:ext cx="3597278" cy="391163"/>
          </a:xfrm>
          <a:prstGeom prst="rect">
            <a:avLst/>
          </a:prstGeom>
        </p:spPr>
        <p:txBody>
          <a:bodyPr/>
          <a:lstStyle>
            <a:lvl1pPr indent="12700">
              <a:spcBef>
                <a:spcPts val="100"/>
              </a:spcBef>
              <a:defRPr spc="-100"/>
            </a:lvl1pPr>
          </a:lstStyle>
          <a:p>
            <a:pPr/>
            <a:r>
              <a:t>            Solution Steps</a:t>
            </a:r>
          </a:p>
        </p:txBody>
      </p:sp>
      <p:sp>
        <p:nvSpPr>
          <p:cNvPr id="120" name="object 4"/>
          <p:cNvSpPr txBox="1"/>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val="1"/>
            </a:ext>
          </a:extLst>
        </p:spPr>
        <p:txBody>
          <a:bodyPr/>
          <a:lstStyle>
            <a:lvl1pPr indent="38100"/>
          </a:lstStyle>
          <a:p>
            <a:pPr/>
            <a:fld id="{86CB4B4D-7CA3-9044-876B-883B54F8677D}" type="slidenum"/>
          </a:p>
        </p:txBody>
      </p:sp>
      <p:sp>
        <p:nvSpPr>
          <p:cNvPr id="121" name="object 3"/>
          <p:cNvSpPr txBox="1"/>
          <p:nvPr/>
        </p:nvSpPr>
        <p:spPr>
          <a:xfrm>
            <a:off x="81799" y="1820171"/>
            <a:ext cx="7221219" cy="417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0472" indent="-180472">
              <a:spcBef>
                <a:spcPts val="500"/>
              </a:spcBef>
              <a:buSzPct val="100000"/>
              <a:buChar char="•"/>
              <a:defRPr>
                <a:latin typeface="Trebuchet MS"/>
                <a:ea typeface="Trebuchet MS"/>
                <a:cs typeface="Trebuchet MS"/>
                <a:sym typeface="Trebuchet MS"/>
              </a:defRPr>
            </a:pPr>
            <a:r>
              <a:t>GRU layer-</a:t>
            </a:r>
          </a:p>
          <a:p>
            <a:pPr lvl="1" marL="561471" indent="-180472">
              <a:spcBef>
                <a:spcPts val="500"/>
              </a:spcBef>
              <a:buSzPct val="100000"/>
              <a:buChar char="•"/>
              <a:defRPr>
                <a:latin typeface="Trebuchet MS"/>
                <a:ea typeface="Trebuchet MS"/>
                <a:cs typeface="Trebuchet MS"/>
                <a:sym typeface="Trebuchet MS"/>
              </a:defRPr>
            </a:pPr>
            <a:r>
              <a:t>GRU is preferred over LSTM since it consumes lesser memory and also number of floating point operations performed per second is less for this model.</a:t>
            </a:r>
          </a:p>
          <a:p>
            <a:pPr>
              <a:spcBef>
                <a:spcPts val="500"/>
              </a:spcBef>
              <a:defRPr>
                <a:latin typeface="Trebuchet MS"/>
                <a:ea typeface="Trebuchet MS"/>
                <a:cs typeface="Trebuchet MS"/>
                <a:sym typeface="Trebuchet MS"/>
              </a:defRPr>
            </a:pPr>
          </a:p>
          <a:p>
            <a:pPr marL="180472" indent="-180472">
              <a:spcBef>
                <a:spcPts val="500"/>
              </a:spcBef>
              <a:buSzPct val="100000"/>
              <a:buChar char="•"/>
              <a:defRPr>
                <a:latin typeface="Trebuchet MS"/>
                <a:ea typeface="Trebuchet MS"/>
                <a:cs typeface="Trebuchet MS"/>
                <a:sym typeface="Trebuchet MS"/>
              </a:defRPr>
            </a:pPr>
            <a:r>
              <a:t>Target class-</a:t>
            </a:r>
          </a:p>
          <a:p>
            <a:pPr lvl="1" marL="561471" indent="-180472">
              <a:spcBef>
                <a:spcPts val="500"/>
              </a:spcBef>
              <a:buSzPct val="100000"/>
              <a:buChar char="•"/>
              <a:defRPr>
                <a:latin typeface="Trebuchet MS"/>
                <a:ea typeface="Trebuchet MS"/>
                <a:cs typeface="Trebuchet MS"/>
                <a:sym typeface="Trebuchet MS"/>
              </a:defRPr>
            </a:pPr>
            <a:r>
              <a:t>Original dataset consisted of only 2 values in the target class column ie - 0,4 representing positive and negative sentiment.Since many tweets often do not have any + or - sentiment associated with it, a third target class called  ‘neutral’ is added.</a:t>
            </a:r>
          </a:p>
          <a:p>
            <a:pPr marL="240631" indent="-240631">
              <a:spcBef>
                <a:spcPts val="500"/>
              </a:spcBef>
              <a:buSzPct val="100000"/>
              <a:buAutoNum type="arabicPeriod" startAt="1"/>
              <a:defRPr>
                <a:latin typeface="Trebuchet MS"/>
                <a:ea typeface="Trebuchet MS"/>
                <a:cs typeface="Trebuchet MS"/>
                <a:sym typeface="Trebuchet MS"/>
              </a:defRPr>
            </a:pPr>
          </a:p>
          <a:p>
            <a:pPr marL="180472" indent="-180472">
              <a:spcBef>
                <a:spcPts val="500"/>
              </a:spcBef>
              <a:buSzPct val="100000"/>
              <a:buChar char="•"/>
              <a:defRPr>
                <a:latin typeface="Trebuchet MS"/>
                <a:ea typeface="Trebuchet MS"/>
                <a:cs typeface="Trebuchet MS"/>
                <a:sym typeface="Trebuchet MS"/>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2372392" y="1156205"/>
            <a:ext cx="6689726" cy="369335"/>
          </a:xfrm>
          <a:prstGeom prst="rect">
            <a:avLst/>
          </a:prstGeom>
        </p:spPr>
        <p:txBody>
          <a:bodyPr/>
          <a:lstStyle/>
          <a:p>
            <a:pPr/>
            <a:r>
              <a:t>                                           Performance</a:t>
            </a:r>
          </a:p>
        </p:txBody>
      </p:sp>
      <p:pic>
        <p:nvPicPr>
          <p:cNvPr id="124" name="Screenshot 2020-04-21 at 4.31.52 PM.png" descr="Screenshot 2020-04-21 at 4.31.52 PM.png"/>
          <p:cNvPicPr>
            <a:picLocks noChangeAspect="1"/>
          </p:cNvPicPr>
          <p:nvPr/>
        </p:nvPicPr>
        <p:blipFill>
          <a:blip r:embed="rId2">
            <a:extLst/>
          </a:blip>
          <a:stretch>
            <a:fillRect/>
          </a:stretch>
        </p:blipFill>
        <p:spPr>
          <a:xfrm>
            <a:off x="978860" y="1823510"/>
            <a:ext cx="5676905" cy="3632202"/>
          </a:xfrm>
          <a:prstGeom prst="rect">
            <a:avLst/>
          </a:prstGeom>
          <a:ln w="12700">
            <a:miter lim="400000"/>
          </a:ln>
        </p:spPr>
      </p:pic>
      <p:sp>
        <p:nvSpPr>
          <p:cNvPr id="125" name="Overall performance of the model is around 75%."/>
          <p:cNvSpPr txBox="1"/>
          <p:nvPr/>
        </p:nvSpPr>
        <p:spPr>
          <a:xfrm>
            <a:off x="1248854" y="5753684"/>
            <a:ext cx="5136909"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Trebuchet MS"/>
                <a:ea typeface="Trebuchet MS"/>
                <a:cs typeface="Trebuchet MS"/>
                <a:sym typeface="Trebuchet MS"/>
              </a:defRPr>
            </a:lvl1pPr>
          </a:lstStyle>
          <a:p>
            <a:pPr/>
            <a:r>
              <a:t>Overall performance of the model is around 75%.</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Examples"/>
          <p:cNvSpPr txBox="1"/>
          <p:nvPr>
            <p:ph type="title"/>
          </p:nvPr>
        </p:nvSpPr>
        <p:spPr>
          <a:xfrm>
            <a:off x="2372392" y="1156205"/>
            <a:ext cx="6689726" cy="391162"/>
          </a:xfrm>
          <a:prstGeom prst="rect">
            <a:avLst/>
          </a:prstGeom>
        </p:spPr>
        <p:txBody>
          <a:bodyPr/>
          <a:lstStyle/>
          <a:p>
            <a:pPr/>
            <a:r>
              <a:t>                                                Examples</a:t>
            </a:r>
          </a:p>
        </p:txBody>
      </p:sp>
      <p:pic>
        <p:nvPicPr>
          <p:cNvPr id="128" name="Screenshot 2020-04-21 at 4.39.59 PM.png" descr="Screenshot 2020-04-21 at 4.39.59 PM.png"/>
          <p:cNvPicPr>
            <a:picLocks noChangeAspect="1"/>
          </p:cNvPicPr>
          <p:nvPr/>
        </p:nvPicPr>
        <p:blipFill>
          <a:blip r:embed="rId2">
            <a:extLst/>
          </a:blip>
          <a:stretch>
            <a:fillRect/>
          </a:stretch>
        </p:blipFill>
        <p:spPr>
          <a:xfrm>
            <a:off x="689271" y="2527959"/>
            <a:ext cx="5676905" cy="952503"/>
          </a:xfrm>
          <a:prstGeom prst="rect">
            <a:avLst/>
          </a:prstGeom>
          <a:ln w="12700">
            <a:miter lim="400000"/>
          </a:ln>
        </p:spPr>
      </p:pic>
      <p:pic>
        <p:nvPicPr>
          <p:cNvPr id="129" name="Screenshot 2020-04-21 at 4.40.11 PM.png" descr="Screenshot 2020-04-21 at 4.40.11 PM.png"/>
          <p:cNvPicPr>
            <a:picLocks noChangeAspect="1"/>
          </p:cNvPicPr>
          <p:nvPr/>
        </p:nvPicPr>
        <p:blipFill>
          <a:blip r:embed="rId3">
            <a:extLst/>
          </a:blip>
          <a:stretch>
            <a:fillRect/>
          </a:stretch>
        </p:blipFill>
        <p:spPr>
          <a:xfrm>
            <a:off x="689271" y="4390673"/>
            <a:ext cx="5676905" cy="95250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object 2"/>
          <p:cNvSpPr txBox="1"/>
          <p:nvPr>
            <p:ph type="title"/>
          </p:nvPr>
        </p:nvSpPr>
        <p:spPr>
          <a:xfrm>
            <a:off x="2372392" y="1156205"/>
            <a:ext cx="6689726" cy="391162"/>
          </a:xfrm>
          <a:prstGeom prst="rect">
            <a:avLst/>
          </a:prstGeom>
        </p:spPr>
        <p:txBody>
          <a:bodyPr/>
          <a:lstStyle/>
          <a:p>
            <a:pPr indent="12700">
              <a:spcBef>
                <a:spcPts val="100"/>
              </a:spcBef>
              <a:defRPr spc="-100"/>
            </a:pPr>
            <a:r>
              <a:t>            Constraints, Assumptions </a:t>
            </a:r>
            <a:r>
              <a:rPr spc="0"/>
              <a:t>&amp;</a:t>
            </a:r>
            <a:r>
              <a:t> Dependencies</a:t>
            </a:r>
          </a:p>
        </p:txBody>
      </p:sp>
      <p:sp>
        <p:nvSpPr>
          <p:cNvPr id="132" name="object 4"/>
          <p:cNvSpPr txBox="1"/>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val="1"/>
            </a:ext>
          </a:extLst>
        </p:spPr>
        <p:txBody>
          <a:bodyPr/>
          <a:lstStyle>
            <a:lvl1pPr indent="38100"/>
          </a:lstStyle>
          <a:p>
            <a:pPr/>
            <a:fld id="{86CB4B4D-7CA3-9044-876B-883B54F8677D}" type="slidenum"/>
          </a:p>
        </p:txBody>
      </p:sp>
      <p:sp>
        <p:nvSpPr>
          <p:cNvPr id="133" name="object 3"/>
          <p:cNvSpPr txBox="1"/>
          <p:nvPr/>
        </p:nvSpPr>
        <p:spPr>
          <a:xfrm>
            <a:off x="284509" y="2587568"/>
            <a:ext cx="6887203" cy="24066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0472" marR="5080" indent="-180472" algn="just">
              <a:lnSpc>
                <a:spcPct val="100299"/>
              </a:lnSpc>
              <a:buSzPct val="100000"/>
              <a:buChar char="•"/>
              <a:defRPr spc="-5">
                <a:latin typeface="Trebuchet MS"/>
                <a:ea typeface="Trebuchet MS"/>
                <a:cs typeface="Trebuchet MS"/>
                <a:sym typeface="Trebuchet MS"/>
              </a:defRPr>
            </a:pPr>
            <a:r>
              <a:t>This model works on tweets written only in English language.It ignores non English words as well as emojis which can have emotions attached.</a:t>
            </a:r>
          </a:p>
          <a:p>
            <a:pPr marL="180472" marR="5080" indent="-180472" algn="just">
              <a:lnSpc>
                <a:spcPct val="100299"/>
              </a:lnSpc>
              <a:buSzPct val="100000"/>
              <a:buChar char="•"/>
              <a:defRPr spc="-5">
                <a:latin typeface="Trebuchet MS"/>
                <a:ea typeface="Trebuchet MS"/>
                <a:cs typeface="Trebuchet MS"/>
                <a:sym typeface="Trebuchet MS"/>
              </a:defRPr>
            </a:pPr>
            <a:r>
              <a:t>Stop words such as this, that, and, or degrade the performance of the model as most of them do not have any sentiment attached.Stop words can’t be removed since words like “not” play a big role in sentimental analysis.</a:t>
            </a:r>
          </a:p>
          <a:p>
            <a:pPr marL="180472" marR="5080" indent="-180472" algn="just">
              <a:lnSpc>
                <a:spcPct val="100299"/>
              </a:lnSpc>
              <a:buSzPct val="100000"/>
              <a:buChar char="•"/>
              <a:defRPr spc="-5">
                <a:latin typeface="Trebuchet MS"/>
                <a:ea typeface="Trebuchet MS"/>
                <a:cs typeface="Trebuchet MS"/>
                <a:sym typeface="Trebuchet MS"/>
              </a:defRPr>
            </a:pPr>
            <a:r>
              <a:t>It also fails to differentiate 1 word having 2 different meanings in 2 different contexts eg - apple</a:t>
            </a:r>
            <a:r>
              <a:rPr>
                <a:solidFill>
                  <a:srgbClr val="0033CC"/>
                </a:solidFill>
              </a:rP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object 2"/>
          <p:cNvSpPr txBox="1"/>
          <p:nvPr>
            <p:ph type="title"/>
          </p:nvPr>
        </p:nvSpPr>
        <p:spPr>
          <a:xfrm>
            <a:off x="2372392" y="1156205"/>
            <a:ext cx="6689726" cy="391162"/>
          </a:xfrm>
          <a:prstGeom prst="rect">
            <a:avLst/>
          </a:prstGeom>
        </p:spPr>
        <p:txBody>
          <a:bodyPr/>
          <a:lstStyle>
            <a:lvl1pPr indent="12700">
              <a:spcBef>
                <a:spcPts val="100"/>
              </a:spcBef>
              <a:defRPr spc="-100"/>
            </a:lvl1pPr>
          </a:lstStyle>
          <a:p>
            <a:pPr/>
            <a:r>
              <a:t>References</a:t>
            </a:r>
          </a:p>
        </p:txBody>
      </p:sp>
      <p:sp>
        <p:nvSpPr>
          <p:cNvPr id="136" name="object 4"/>
          <p:cNvSpPr txBox="1"/>
          <p:nvPr>
            <p:ph type="sldNum" sz="quarter" idx="4294967295"/>
          </p:nvPr>
        </p:nvSpPr>
        <p:spPr>
          <a:xfrm>
            <a:off x="8798052" y="6415182"/>
            <a:ext cx="154686" cy="18738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7" name="object 3"/>
          <p:cNvSpPr txBox="1"/>
          <p:nvPr>
            <p:ph type="body" sz="quarter" idx="1"/>
          </p:nvPr>
        </p:nvSpPr>
        <p:spPr>
          <a:xfrm>
            <a:off x="137222" y="1839154"/>
            <a:ext cx="7131685" cy="511288"/>
          </a:xfrm>
          <a:prstGeom prst="rect">
            <a:avLst/>
          </a:prstGeom>
        </p:spPr>
        <p:txBody>
          <a:bodyPr anchor="ctr"/>
          <a:lstStyle/>
          <a:p>
            <a:pPr marL="175058" indent="-175058" defTabSz="886966">
              <a:spcBef>
                <a:spcPts val="400"/>
              </a:spcBef>
              <a:buSzPct val="100000"/>
              <a:buChar char="•"/>
              <a:defRPr spc="-100" sz="1700">
                <a:solidFill>
                  <a:srgbClr val="000000"/>
                </a:solidFill>
              </a:defRPr>
            </a:pPr>
            <a:r>
              <a:t>Stanford University, “Sentimental analysis twitter data”, </a:t>
            </a:r>
            <a:r>
              <a:rPr u="sng">
                <a:solidFill>
                  <a:srgbClr val="0000FF"/>
                </a:solidFill>
                <a:uFill>
                  <a:solidFill>
                    <a:srgbClr val="0000FF"/>
                  </a:solidFill>
                </a:uFill>
                <a:hlinkClick r:id="rId2" invalidUrl="" action="" tgtFrame="" tooltip="" history="1" highlightClick="0" endSnd="0"/>
              </a:rPr>
              <a:t>http://cs.stanford.edu/people/alecmgo/trainingandtestdata.zip</a:t>
            </a:r>
          </a:p>
        </p:txBody>
      </p:sp>
      <p:sp>
        <p:nvSpPr>
          <p:cNvPr id="138" name="object 3"/>
          <p:cNvSpPr txBox="1"/>
          <p:nvPr/>
        </p:nvSpPr>
        <p:spPr>
          <a:xfrm>
            <a:off x="137222" y="2571854"/>
            <a:ext cx="7131685" cy="51128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marL="175058" indent="-175058" defTabSz="886966">
              <a:spcBef>
                <a:spcPts val="400"/>
              </a:spcBef>
              <a:buSzPct val="100000"/>
              <a:buChar char="•"/>
              <a:defRPr spc="-100" sz="1700">
                <a:latin typeface="Trebuchet MS"/>
                <a:ea typeface="Trebuchet MS"/>
                <a:cs typeface="Trebuchet MS"/>
                <a:sym typeface="Trebuchet MS"/>
              </a:defRPr>
            </a:pPr>
            <a:r>
              <a:t>Ricky Kim, “Another Twitter sentiment analysis with Python — Part 1”, </a:t>
            </a:r>
            <a:r>
              <a:rPr u="sng">
                <a:solidFill>
                  <a:srgbClr val="0000FF"/>
                </a:solidFill>
                <a:uFill>
                  <a:solidFill>
                    <a:srgbClr val="0000FF"/>
                  </a:solidFill>
                </a:uFill>
                <a:hlinkClick r:id="rId3" invalidUrl="" action="" tgtFrame="" tooltip="" history="1" highlightClick="0" endSnd="0"/>
              </a:rPr>
              <a:t>https://towardsdatascience.com/another-twitter-sentiment-analysis-bb5b01ebad90</a:t>
            </a:r>
          </a:p>
        </p:txBody>
      </p:sp>
      <p:sp>
        <p:nvSpPr>
          <p:cNvPr id="139" name="object 3"/>
          <p:cNvSpPr txBox="1"/>
          <p:nvPr/>
        </p:nvSpPr>
        <p:spPr>
          <a:xfrm>
            <a:off x="137222" y="3304552"/>
            <a:ext cx="7131685" cy="51128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marL="153401" indent="-153401" defTabSz="777240">
              <a:spcBef>
                <a:spcPts val="400"/>
              </a:spcBef>
              <a:buSzPct val="100000"/>
              <a:buChar char="•"/>
              <a:defRPr spc="-100" sz="1500">
                <a:latin typeface="Trebuchet MS"/>
                <a:ea typeface="Trebuchet MS"/>
                <a:cs typeface="Trebuchet MS"/>
                <a:sym typeface="Trebuchet MS"/>
              </a:defRPr>
            </a:pPr>
            <a:r>
              <a:t>NSS, “An Intuitive Understanding of Word Embeddings: From Count Vectors to Word2Vec”,</a:t>
            </a:r>
            <a:r>
              <a:rPr u="sng">
                <a:solidFill>
                  <a:srgbClr val="0000FF"/>
                </a:solidFill>
                <a:uFill>
                  <a:solidFill>
                    <a:srgbClr val="0000FF"/>
                  </a:solidFill>
                </a:uFill>
                <a:hlinkClick r:id="rId4" invalidUrl="" action="" tgtFrame="" tooltip="" history="1" highlightClick="0" endSnd="0"/>
              </a:rPr>
              <a:t> https://www.analyticsvidhya.com/blog/2017/06/word-embeddings-count-word2veec/</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