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F3CDF4-E987-47F7-AB0F-E327A67BCEE6}"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3CDF4-E987-47F7-AB0F-E327A67BCEE6}"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3CDF4-E987-47F7-AB0F-E327A67BCEE6}"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3CDF4-E987-47F7-AB0F-E327A67BCEE6}"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3CDF4-E987-47F7-AB0F-E327A67BCEE6}"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F3CDF4-E987-47F7-AB0F-E327A67BCEE6}"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3CDF4-E987-47F7-AB0F-E327A67BCEE6}"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3CDF4-E987-47F7-AB0F-E327A67BCEE6}"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3CDF4-E987-47F7-AB0F-E327A67BCEE6}"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3CDF4-E987-47F7-AB0F-E327A67BCEE6}"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3CDF4-E987-47F7-AB0F-E327A67BCEE6}"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2871A-30B4-4AE4-88AE-43A99B5E0F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3CDF4-E987-47F7-AB0F-E327A67BCEE6}"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2871A-30B4-4AE4-88AE-43A99B5E0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4893647"/>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What </a:t>
            </a:r>
            <a:r>
              <a:rPr lang="en-US" sz="2400" b="1" dirty="0" smtClean="0">
                <a:latin typeface="Times New Roman" pitchFamily="18" charset="0"/>
                <a:cs typeface="Times New Roman" pitchFamily="18" charset="0"/>
              </a:rPr>
              <a:t>is module, a basic demo on es6 class and constructor: </a:t>
            </a:r>
            <a:r>
              <a:rPr lang="en-US" sz="2400" dirty="0">
                <a:latin typeface="Times New Roman" pitchFamily="18" charset="0"/>
                <a:cs typeface="Times New Roman" pitchFamily="18" charset="0"/>
              </a:rPr>
              <a:t>In JavaScript, a module is a way to encapsulate code by grouping related functionality into separate files. Modules help organize code, promote reusability, and avoid naming conflicts. In ES6 (</a:t>
            </a:r>
            <a:r>
              <a:rPr lang="en-US" sz="2400" dirty="0" err="1">
                <a:latin typeface="Times New Roman" pitchFamily="18" charset="0"/>
                <a:cs typeface="Times New Roman" pitchFamily="18" charset="0"/>
              </a:rPr>
              <a:t>ECMAScript</a:t>
            </a:r>
            <a:r>
              <a:rPr lang="en-US" sz="2400" dirty="0">
                <a:latin typeface="Times New Roman" pitchFamily="18" charset="0"/>
                <a:cs typeface="Times New Roman" pitchFamily="18" charset="0"/>
              </a:rPr>
              <a:t> 2015) and later, JavaScript introduced a native module system, allowing developers to create modular code.</a:t>
            </a:r>
          </a:p>
          <a:p>
            <a:pPr algn="just"/>
            <a:r>
              <a:rPr lang="en-US" sz="2400" dirty="0">
                <a:latin typeface="Times New Roman" pitchFamily="18" charset="0"/>
                <a:cs typeface="Times New Roman" pitchFamily="18" charset="0"/>
              </a:rPr>
              <a:t>Let's create a simple example to demonstrate the use of ES6 classes and constructors in a module. Suppose we want to create a module for handling basic geometric shapes, such as a rectangle.</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we have created a module (</a:t>
            </a:r>
            <a:r>
              <a:rPr lang="en-US" sz="2400" dirty="0" smtClean="0">
                <a:latin typeface="Times New Roman" pitchFamily="18" charset="0"/>
                <a:cs typeface="Times New Roman" pitchFamily="18" charset="0"/>
              </a:rPr>
              <a:t>geometry.js</a:t>
            </a:r>
            <a:r>
              <a:rPr lang="en-US" sz="2400" dirty="0">
                <a:latin typeface="Times New Roman" pitchFamily="18" charset="0"/>
                <a:cs typeface="Times New Roman" pitchFamily="18" charset="0"/>
              </a:rPr>
              <a:t>) that defines a </a:t>
            </a:r>
            <a:r>
              <a:rPr lang="en-US" sz="2400" dirty="0" smtClean="0">
                <a:latin typeface="Times New Roman" pitchFamily="18" charset="0"/>
                <a:cs typeface="Times New Roman" pitchFamily="18" charset="0"/>
              </a:rPr>
              <a:t>Rectangle</a:t>
            </a:r>
            <a:r>
              <a:rPr lang="en-US" sz="2400" dirty="0">
                <a:latin typeface="Times New Roman" pitchFamily="18" charset="0"/>
                <a:cs typeface="Times New Roman" pitchFamily="18" charset="0"/>
              </a:rPr>
              <a:t> class with a constructor to set the width and height. It also has methods to calculate the area and perimeter of the rectangle.</a:t>
            </a:r>
            <a:endParaRPr lang="en-US" sz="24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785652"/>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Lifecycle </a:t>
            </a:r>
            <a:r>
              <a:rPr lang="en-US" sz="2400" b="1" dirty="0">
                <a:latin typeface="Times New Roman" pitchFamily="18" charset="0"/>
                <a:cs typeface="Times New Roman" pitchFamily="18" charset="0"/>
              </a:rPr>
              <a:t>Methods (in Class Components)</a:t>
            </a:r>
            <a:r>
              <a:rPr lang="en-US" sz="2400" dirty="0">
                <a:latin typeface="Times New Roman" pitchFamily="18" charset="0"/>
                <a:cs typeface="Times New Roman" pitchFamily="18" charset="0"/>
              </a:rPr>
              <a:t>: React class components (prior to the introduction of React Hooks) have a lifecycle that consists of various methods that get called at different stages of a component's existence. These methods allow you to perform actions like component initialization, rendering, updating, and cleanup. Some common lifecycle methods include </a:t>
            </a:r>
            <a:r>
              <a:rPr lang="en-US" sz="2400" dirty="0" err="1" smtClean="0">
                <a:latin typeface="Times New Roman" pitchFamily="18" charset="0"/>
                <a:cs typeface="Times New Roman" pitchFamily="18" charset="0"/>
              </a:rPr>
              <a:t>componentDidMount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componentDidUpdate</a:t>
            </a:r>
            <a:r>
              <a:rPr lang="en-US" sz="2400" dirty="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componentWillUnmount</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These method only support in the class component it will not work into the function component.</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Hooks</a:t>
            </a:r>
            <a:r>
              <a:rPr lang="en-US" sz="2400" dirty="0">
                <a:latin typeface="Times New Roman" pitchFamily="18" charset="0"/>
                <a:cs typeface="Times New Roman" pitchFamily="18" charset="0"/>
              </a:rPr>
              <a:t>: Introduced in React 16.8, hooks are functions that allow you to "hook into" React state and lifecycle features from functional components. This approach eliminates the need for class components in many cases and simplifies the management of state and side effects. Examples of hooks include </a:t>
            </a:r>
            <a:r>
              <a:rPr lang="en-US" sz="2400" dirty="0" err="1" smtClean="0">
                <a:latin typeface="Times New Roman" pitchFamily="18" charset="0"/>
                <a:cs typeface="Times New Roman" pitchFamily="18" charset="0"/>
              </a:rPr>
              <a:t>useState</a:t>
            </a:r>
            <a:r>
              <a:rPr lang="en-US" sz="2400" dirty="0">
                <a:latin typeface="Times New Roman" pitchFamily="18" charset="0"/>
                <a:cs typeface="Times New Roman" pitchFamily="18" charset="0"/>
              </a:rPr>
              <a:t> for managing state and </a:t>
            </a:r>
            <a:r>
              <a:rPr lang="en-US" sz="2400" dirty="0" err="1" smtClean="0">
                <a:latin typeface="Times New Roman" pitchFamily="18" charset="0"/>
                <a:cs typeface="Times New Roman" pitchFamily="18" charset="0"/>
              </a:rPr>
              <a:t>useEffect</a:t>
            </a:r>
            <a:r>
              <a:rPr lang="en-US" sz="2400" dirty="0">
                <a:latin typeface="Times New Roman" pitchFamily="18" charset="0"/>
                <a:cs typeface="Times New Roman" pitchFamily="18" charset="0"/>
              </a:rPr>
              <a:t> for handling side effects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React.js has gained immense popularity in the web development community due to its efficient rendering, reusability of components, and vibrant ecosystem of third-party libraries and tools. It's often used in conjunction with other libraries or frameworks, such as React Router for routing and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 for state management, to build robust and feature-rich single-page applications (SPAs).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6001643"/>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React Environment Setup</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Pre-requisite for </a:t>
            </a:r>
            <a:r>
              <a:rPr lang="en-US" sz="2400" dirty="0" err="1" smtClean="0">
                <a:latin typeface="Times New Roman" pitchFamily="18" charset="0"/>
                <a:cs typeface="Times New Roman" pitchFamily="18" charset="0"/>
              </a:rPr>
              <a:t>ReactJS</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NodeJS</a:t>
            </a:r>
            <a:r>
              <a:rPr lang="en-US" sz="2400" dirty="0" smtClean="0">
                <a:latin typeface="Times New Roman" pitchFamily="18" charset="0"/>
                <a:cs typeface="Times New Roman" pitchFamily="18" charset="0"/>
              </a:rPr>
              <a:t> and NPM</a:t>
            </a:r>
          </a:p>
          <a:p>
            <a:r>
              <a:rPr lang="en-US" sz="2400" dirty="0" smtClean="0">
                <a:latin typeface="Times New Roman" pitchFamily="18" charset="0"/>
                <a:cs typeface="Times New Roman" pitchFamily="18" charset="0"/>
              </a:rPr>
              <a:t>2. React and React DOM</a:t>
            </a:r>
          </a:p>
          <a:p>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Webpack</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4. Babel</a:t>
            </a:r>
          </a:p>
          <a:p>
            <a:r>
              <a:rPr lang="en-US" sz="2400" dirty="0" smtClean="0">
                <a:latin typeface="Times New Roman" pitchFamily="18" charset="0"/>
                <a:cs typeface="Times New Roman" pitchFamily="18" charset="0"/>
              </a:rPr>
              <a:t>Ways to install </a:t>
            </a:r>
            <a:r>
              <a:rPr lang="en-US" sz="2400" dirty="0" err="1" smtClean="0">
                <a:latin typeface="Times New Roman" pitchFamily="18" charset="0"/>
                <a:cs typeface="Times New Roman" pitchFamily="18" charset="0"/>
              </a:rPr>
              <a:t>ReactJS</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are two ways to set up an environment for successful </a:t>
            </a:r>
            <a:r>
              <a:rPr lang="en-US" sz="2400" dirty="0" err="1" smtClean="0">
                <a:latin typeface="Times New Roman" pitchFamily="18" charset="0"/>
                <a:cs typeface="Times New Roman" pitchFamily="18" charset="0"/>
              </a:rPr>
              <a:t>ReactJS</a:t>
            </a:r>
            <a:r>
              <a:rPr lang="en-US" sz="2400" dirty="0" smtClean="0">
                <a:latin typeface="Times New Roman" pitchFamily="18" charset="0"/>
                <a:cs typeface="Times New Roman" pitchFamily="18" charset="0"/>
              </a:rPr>
              <a:t> application. They are given below.</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 Using the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command</a:t>
            </a:r>
          </a:p>
          <a:p>
            <a:r>
              <a:rPr lang="en-US" sz="2400" dirty="0" smtClean="0">
                <a:latin typeface="Times New Roman" pitchFamily="18" charset="0"/>
                <a:cs typeface="Times New Roman" pitchFamily="18" charset="0"/>
              </a:rPr>
              <a:t>2. Using the create-react-app command</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001643"/>
          </a:xfrm>
          <a:prstGeom prst="rect">
            <a:avLst/>
          </a:prstGeom>
          <a:noFill/>
        </p:spPr>
        <p:txBody>
          <a:bodyPr wrap="square" rtlCol="0">
            <a:spAutoFit/>
          </a:bodyPr>
          <a:lstStyle/>
          <a:p>
            <a:pPr marL="342900" indent="-342900">
              <a:buAutoNum type="arabicPeriod"/>
            </a:pPr>
            <a:r>
              <a:rPr lang="en-US" sz="2400" dirty="0" smtClean="0">
                <a:latin typeface="Times New Roman" pitchFamily="18" charset="0"/>
                <a:cs typeface="Times New Roman" pitchFamily="18" charset="0"/>
              </a:rPr>
              <a:t>Creating the React Project using Babel,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configuration</a:t>
            </a:r>
          </a:p>
          <a:p>
            <a:pPr marL="342900" indent="-342900">
              <a:buAutoNum type="arabicPeriod"/>
            </a:pPr>
            <a:endParaRPr lang="en-US" sz="2400" dirty="0" smtClean="0">
              <a:latin typeface="Times New Roman" pitchFamily="18" charset="0"/>
              <a:cs typeface="Times New Roman" pitchFamily="18" charset="0"/>
            </a:endParaRPr>
          </a:p>
          <a:p>
            <a:pPr marL="342900" indent="-342900"/>
            <a:r>
              <a:rPr lang="en-US" sz="2400" dirty="0" smtClean="0">
                <a:latin typeface="Times New Roman" pitchFamily="18" charset="0"/>
                <a:cs typeface="Times New Roman" pitchFamily="18" charset="0"/>
              </a:rPr>
              <a:t>     Create folder inside any drive and move into that folder.</a:t>
            </a:r>
          </a:p>
          <a:p>
            <a:pPr marL="342900" indent="-342900"/>
            <a:r>
              <a:rPr lang="en-US" sz="2400" dirty="0" smtClean="0">
                <a:latin typeface="Times New Roman" pitchFamily="18" charset="0"/>
                <a:cs typeface="Times New Roman" pitchFamily="18" charset="0"/>
              </a:rPr>
              <a:t>      </a:t>
            </a:r>
          </a:p>
          <a:p>
            <a:pPr marL="342900" indent="-342900"/>
            <a:r>
              <a:rPr lang="en-US" sz="2400" dirty="0" smtClean="0">
                <a:latin typeface="Times New Roman" pitchFamily="18" charset="0"/>
                <a:cs typeface="Times New Roman" pitchFamily="18" charset="0"/>
              </a:rPr>
              <a:t>     Create </a:t>
            </a:r>
            <a:r>
              <a:rPr lang="en-US" sz="2400" dirty="0" err="1" smtClean="0">
                <a:latin typeface="Times New Roman" pitchFamily="18" charset="0"/>
                <a:cs typeface="Times New Roman" pitchFamily="18" charset="0"/>
              </a:rPr>
              <a:t>package.json</a:t>
            </a:r>
            <a:r>
              <a:rPr lang="en-US" sz="2400" dirty="0" smtClean="0">
                <a:latin typeface="Times New Roman" pitchFamily="18" charset="0"/>
                <a:cs typeface="Times New Roman" pitchFamily="18" charset="0"/>
              </a:rPr>
              <a:t> file using the command</a:t>
            </a:r>
          </a:p>
          <a:p>
            <a:pPr marL="342900" indent="-342900"/>
            <a:endParaRPr lang="en-US" sz="2400" dirty="0" smtClean="0">
              <a:latin typeface="Times New Roman" pitchFamily="18" charset="0"/>
              <a:cs typeface="Times New Roman" pitchFamily="18" charset="0"/>
            </a:endParaRPr>
          </a:p>
          <a:p>
            <a:pPr marL="342900" indent="-342900"/>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init –y (-y meaning yes)</a:t>
            </a:r>
          </a:p>
          <a:p>
            <a:pPr marL="342900" indent="-342900"/>
            <a:endParaRPr lang="en-US" sz="2400" dirty="0" smtClean="0">
              <a:latin typeface="Times New Roman" pitchFamily="18" charset="0"/>
              <a:cs typeface="Times New Roman" pitchFamily="18" charset="0"/>
            </a:endParaRPr>
          </a:p>
          <a:p>
            <a:pPr marL="342900" indent="-342900"/>
            <a:r>
              <a:rPr lang="en-US" sz="2400" dirty="0" smtClean="0">
                <a:latin typeface="Times New Roman" pitchFamily="18" charset="0"/>
                <a:cs typeface="Times New Roman" pitchFamily="18" charset="0"/>
              </a:rPr>
              <a:t>     After creating the </a:t>
            </a:r>
            <a:r>
              <a:rPr lang="en-US" sz="2400" dirty="0" err="1" smtClean="0">
                <a:latin typeface="Times New Roman" pitchFamily="18" charset="0"/>
                <a:cs typeface="Times New Roman" pitchFamily="18" charset="0"/>
              </a:rPr>
              <a:t>package.json</a:t>
            </a:r>
            <a:r>
              <a:rPr lang="en-US" sz="2400" dirty="0" smtClean="0">
                <a:latin typeface="Times New Roman" pitchFamily="18" charset="0"/>
                <a:cs typeface="Times New Roman" pitchFamily="18" charset="0"/>
              </a:rPr>
              <a:t> file now we need to install some dependencies that we will be used for React Project.</a:t>
            </a:r>
          </a:p>
          <a:p>
            <a:pPr marL="342900" indent="-342900"/>
            <a:endParaRPr lang="en-US" sz="2400" dirty="0" smtClean="0">
              <a:latin typeface="Times New Roman" pitchFamily="18" charset="0"/>
              <a:cs typeface="Times New Roman" pitchFamily="18" charset="0"/>
            </a:endParaRPr>
          </a:p>
          <a:p>
            <a:pPr marL="342900" indent="-342900">
              <a:buAutoNum type="arabicPeriod"/>
            </a:pPr>
            <a:r>
              <a:rPr lang="en-US" sz="2400" dirty="0" smtClean="0">
                <a:latin typeface="Times New Roman" pitchFamily="18" charset="0"/>
                <a:cs typeface="Times New Roman" pitchFamily="18" charset="0"/>
              </a:rPr>
              <a:t>Install react and react-</a:t>
            </a:r>
            <a:r>
              <a:rPr lang="en-US" sz="2400" dirty="0" err="1" smtClean="0">
                <a:latin typeface="Times New Roman" pitchFamily="18" charset="0"/>
                <a:cs typeface="Times New Roman" pitchFamily="18" charset="0"/>
              </a:rPr>
              <a:t>dom</a:t>
            </a:r>
            <a:r>
              <a:rPr lang="en-US" sz="2400" dirty="0" smtClean="0">
                <a:latin typeface="Times New Roman" pitchFamily="18" charset="0"/>
                <a:cs typeface="Times New Roman" pitchFamily="18" charset="0"/>
              </a:rPr>
              <a:t> dependencies using the command</a:t>
            </a:r>
          </a:p>
          <a:p>
            <a:pPr marL="342900" indent="-342900"/>
            <a:endParaRPr lang="en-US" sz="2400" dirty="0" smtClean="0">
              <a:latin typeface="Times New Roman" pitchFamily="18" charset="0"/>
              <a:cs typeface="Times New Roman" pitchFamily="18" charset="0"/>
            </a:endParaRPr>
          </a:p>
          <a:p>
            <a:pPr marL="342900" indent="-342900"/>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react </a:t>
            </a:r>
            <a:r>
              <a:rPr lang="en-US" sz="2400" dirty="0" err="1" smtClean="0">
                <a:latin typeface="Times New Roman" pitchFamily="18" charset="0"/>
                <a:cs typeface="Times New Roman" pitchFamily="18" charset="0"/>
              </a:rPr>
              <a:t>react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dom</a:t>
            </a:r>
            <a:r>
              <a:rPr lang="en-US" sz="2400" dirty="0" smtClean="0">
                <a:latin typeface="Times New Roman" pitchFamily="18" charset="0"/>
                <a:cs typeface="Times New Roman" pitchFamily="18" charset="0"/>
              </a:rPr>
              <a:t> –save</a:t>
            </a:r>
          </a:p>
          <a:p>
            <a:pPr marL="342900" indent="-342900"/>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react –save</a:t>
            </a:r>
          </a:p>
          <a:p>
            <a:pPr marL="342900" indent="-342900"/>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react-</a:t>
            </a:r>
            <a:r>
              <a:rPr lang="en-US" sz="2400" dirty="0" err="1" smtClean="0">
                <a:latin typeface="Times New Roman" pitchFamily="18" charset="0"/>
                <a:cs typeface="Times New Roman" pitchFamily="18" charset="0"/>
              </a:rPr>
              <a:t>dom</a:t>
            </a:r>
            <a:r>
              <a:rPr lang="en-US" sz="2400" dirty="0" smtClean="0">
                <a:latin typeface="Times New Roman" pitchFamily="18" charset="0"/>
                <a:cs typeface="Times New Roman" pitchFamily="18" charset="0"/>
              </a:rPr>
              <a:t> --save</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6740307"/>
          </a:xfrm>
          <a:prstGeom prst="rect">
            <a:avLst/>
          </a:prstGeom>
          <a:noFill/>
        </p:spPr>
        <p:txBody>
          <a:bodyPr wrap="square" rtlCol="0">
            <a:spAutoFit/>
          </a:bodyPr>
          <a:lstStyle/>
          <a:p>
            <a:r>
              <a:rPr lang="en-US" sz="2400" dirty="0" smtClean="0">
                <a:latin typeface="Times New Roman" pitchFamily="18" charset="0"/>
                <a:cs typeface="Times New Roman" pitchFamily="18" charset="0"/>
              </a:rPr>
              <a:t>Install the Babel Dependencies: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Babel is the </a:t>
            </a:r>
            <a:r>
              <a:rPr lang="en-US" sz="2400" dirty="0" err="1" smtClean="0">
                <a:latin typeface="Times New Roman" pitchFamily="18" charset="0"/>
                <a:cs typeface="Times New Roman" pitchFamily="18" charset="0"/>
              </a:rPr>
              <a:t>transpilation</a:t>
            </a:r>
            <a:r>
              <a:rPr lang="en-US" sz="2400" dirty="0" smtClean="0">
                <a:latin typeface="Times New Roman" pitchFamily="18" charset="0"/>
                <a:cs typeface="Times New Roman" pitchFamily="18" charset="0"/>
              </a:rPr>
              <a:t> which is used to convert the JSX code of react into the JavaScript code because JSX code </a:t>
            </a:r>
            <a:r>
              <a:rPr lang="en-US" sz="2400" dirty="0" err="1" smtClean="0">
                <a:latin typeface="Times New Roman" pitchFamily="18" charset="0"/>
                <a:cs typeface="Times New Roman" pitchFamily="18" charset="0"/>
              </a:rPr>
              <a:t>cann’t</a:t>
            </a:r>
            <a:r>
              <a:rPr lang="en-US" sz="2400" dirty="0" smtClean="0">
                <a:latin typeface="Times New Roman" pitchFamily="18" charset="0"/>
                <a:cs typeface="Times New Roman" pitchFamily="18" charset="0"/>
              </a:rPr>
              <a:t> be read by the Browser.</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-D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/preset-react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/preset-</a:t>
            </a:r>
            <a:r>
              <a:rPr lang="en-US" sz="2400" dirty="0" err="1" smtClean="0">
                <a:latin typeface="Times New Roman" pitchFamily="18" charset="0"/>
                <a:cs typeface="Times New Roman" pitchFamily="18" charset="0"/>
              </a:rPr>
              <a:t>env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/core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-loader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-proposal-class-properties</a:t>
            </a:r>
          </a:p>
          <a:p>
            <a:endParaRPr lang="en-US" sz="2400" dirty="0" smtClean="0">
              <a:latin typeface="Times New Roman" pitchFamily="18" charset="0"/>
              <a:cs typeface="Times New Roman" pitchFamily="18" charset="0"/>
            </a:endParaRPr>
          </a:p>
          <a:p>
            <a:r>
              <a:rPr lang="it-IT" sz="2400" dirty="0" smtClean="0">
                <a:latin typeface="Times New Roman" pitchFamily="18" charset="0"/>
                <a:cs typeface="Times New Roman" pitchFamily="18" charset="0"/>
              </a:rPr>
              <a:t>Use of @babel/preset-react:</a:t>
            </a:r>
          </a:p>
          <a:p>
            <a:endParaRPr lang="it-IT"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you're building a React application, you often use JSX (JavaScript XML) syntax to define your UI components. JSX is not natively understood by browsers, so it needs to be transformed into regular JavaScript before it can be executed. This is where Babel comes in, and the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/preset-react preset is used to enable the transformation of JSX.</a:t>
            </a:r>
            <a:endParaRPr lang="it-IT"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/preset-</a:t>
            </a:r>
            <a:r>
              <a:rPr lang="en-US" sz="2400" dirty="0" err="1" smtClean="0">
                <a:latin typeface="Times New Roman" pitchFamily="18" charset="0"/>
                <a:cs typeface="Times New Roman" pitchFamily="18" charset="0"/>
              </a:rPr>
              <a:t>env</a:t>
            </a: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development, the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/preset-</a:t>
            </a:r>
            <a:r>
              <a:rPr lang="en-US" sz="2400" dirty="0" err="1" smtClean="0">
                <a:latin typeface="Times New Roman" pitchFamily="18" charset="0"/>
                <a:cs typeface="Times New Roman" pitchFamily="18" charset="0"/>
              </a:rPr>
              <a:t>env</a:t>
            </a:r>
            <a:r>
              <a:rPr lang="en-US" sz="2400" dirty="0" smtClean="0">
                <a:latin typeface="Times New Roman" pitchFamily="18" charset="0"/>
                <a:cs typeface="Times New Roman" pitchFamily="18" charset="0"/>
              </a:rPr>
              <a:t> is a Babel preset that helps you </a:t>
            </a:r>
            <a:r>
              <a:rPr lang="en-US" sz="2400" dirty="0" err="1" smtClean="0">
                <a:latin typeface="Times New Roman" pitchFamily="18" charset="0"/>
                <a:cs typeface="Times New Roman" pitchFamily="18" charset="0"/>
              </a:rPr>
              <a:t>transpile</a:t>
            </a:r>
            <a:r>
              <a:rPr lang="en-US" sz="2400" dirty="0" smtClean="0">
                <a:latin typeface="Times New Roman" pitchFamily="18" charset="0"/>
                <a:cs typeface="Times New Roman" pitchFamily="18" charset="0"/>
              </a:rPr>
              <a:t> your modern JavaScript code to a compatible version that can run in various target environments, based on the configurations you provide. It is especially useful when you're working with modern JavaScript features and need to ensure compatibility with different browsers and environments.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/core: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development,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/core is a crucial tool that is often used to enable modern JavaScript features, </a:t>
            </a:r>
            <a:r>
              <a:rPr lang="en-US" sz="2400" dirty="0" err="1" smtClean="0">
                <a:latin typeface="Times New Roman" pitchFamily="18" charset="0"/>
                <a:cs typeface="Times New Roman" pitchFamily="18" charset="0"/>
              </a:rPr>
              <a:t>transpile</a:t>
            </a:r>
            <a:r>
              <a:rPr lang="en-US" sz="2400" dirty="0" smtClean="0">
                <a:latin typeface="Times New Roman" pitchFamily="18" charset="0"/>
                <a:cs typeface="Times New Roman" pitchFamily="18" charset="0"/>
              </a:rPr>
              <a:t> code, and ensure compatibility across different browsers. It's part of the Babel ecosystem, which is a widely used JavaScript compiler that helps developers write code in the latest syntax while ensuring it works on older browsers and environments. </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-loader:</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-loader is a popular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loader used in React.js projects to enable the use of the latest </a:t>
            </a:r>
            <a:r>
              <a:rPr lang="en-US" sz="2400" dirty="0" err="1" smtClean="0">
                <a:latin typeface="Times New Roman" pitchFamily="18" charset="0"/>
                <a:cs typeface="Times New Roman" pitchFamily="18" charset="0"/>
              </a:rPr>
              <a:t>ECMAScript</a:t>
            </a:r>
            <a:r>
              <a:rPr lang="en-US" sz="2400" dirty="0" smtClean="0">
                <a:latin typeface="Times New Roman" pitchFamily="18" charset="0"/>
                <a:cs typeface="Times New Roman" pitchFamily="18" charset="0"/>
              </a:rPr>
              <a:t> features and syntax, and to ensure cross-browser compatibility by </a:t>
            </a:r>
            <a:r>
              <a:rPr lang="en-US" sz="2400" dirty="0" err="1" smtClean="0">
                <a:latin typeface="Times New Roman" pitchFamily="18" charset="0"/>
                <a:cs typeface="Times New Roman" pitchFamily="18" charset="0"/>
              </a:rPr>
              <a:t>transpiling</a:t>
            </a:r>
            <a:r>
              <a:rPr lang="en-US" sz="2400" dirty="0" smtClean="0">
                <a:latin typeface="Times New Roman" pitchFamily="18" charset="0"/>
                <a:cs typeface="Times New Roman" pitchFamily="18" charset="0"/>
              </a:rPr>
              <a:t> your JavaScript code.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-proposal-class-properties: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and modern JavaScript development, the @</a:t>
            </a:r>
            <a:r>
              <a:rPr lang="en-US" sz="2400" dirty="0" err="1" smtClean="0">
                <a:latin typeface="Times New Roman" pitchFamily="18" charset="0"/>
                <a:cs typeface="Times New Roman" pitchFamily="18" charset="0"/>
              </a:rPr>
              <a:t>babel</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-proposal-class-properties is a Babel </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used to enable support for class properties syntax. Class properties provide a more concise and readable way to define and initialize properties within a class.</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186309"/>
          </a:xfrm>
          <a:prstGeom prst="rect">
            <a:avLst/>
          </a:prstGeom>
          <a:noFill/>
        </p:spPr>
        <p:txBody>
          <a:bodyPr wrap="square" rtlCol="0">
            <a:spAutoFit/>
          </a:bodyPr>
          <a:lstStyle/>
          <a:p>
            <a:r>
              <a:rPr lang="it-IT" dirty="0" smtClean="0">
                <a:latin typeface="Times New Roman" pitchFamily="18" charset="0"/>
                <a:cs typeface="Times New Roman" pitchFamily="18" charset="0"/>
              </a:rPr>
              <a:t>Create a babel config file .babelrc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"presets": [</a:t>
            </a: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babel</a:t>
            </a:r>
            <a:r>
              <a:rPr lang="en-US" dirty="0" smtClean="0">
                <a:latin typeface="Times New Roman" pitchFamily="18" charset="0"/>
                <a:cs typeface="Times New Roman" pitchFamily="18" charset="0"/>
              </a:rPr>
              <a:t>/preset-</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"modules": false,</a:t>
            </a:r>
          </a:p>
          <a:p>
            <a:r>
              <a:rPr lang="en-US" dirty="0" smtClean="0">
                <a:latin typeface="Times New Roman" pitchFamily="18" charset="0"/>
                <a:cs typeface="Times New Roman" pitchFamily="18" charset="0"/>
              </a:rPr>
              <a:t>   "targets": {</a:t>
            </a:r>
          </a:p>
          <a:p>
            <a:r>
              <a:rPr lang="en-US" dirty="0" smtClean="0">
                <a:latin typeface="Times New Roman" pitchFamily="18" charset="0"/>
                <a:cs typeface="Times New Roman" pitchFamily="18" charset="0"/>
              </a:rPr>
              <a:t>  "browsers": [</a:t>
            </a:r>
          </a:p>
          <a:p>
            <a:r>
              <a:rPr lang="en-US" dirty="0" smtClean="0">
                <a:latin typeface="Times New Roman" pitchFamily="18" charset="0"/>
                <a:cs typeface="Times New Roman" pitchFamily="18" charset="0"/>
              </a:rPr>
              <a:t>    "last 2 Chrome versions",</a:t>
            </a:r>
          </a:p>
          <a:p>
            <a:r>
              <a:rPr lang="en-US" dirty="0" smtClean="0">
                <a:latin typeface="Times New Roman" pitchFamily="18" charset="0"/>
                <a:cs typeface="Times New Roman" pitchFamily="18" charset="0"/>
              </a:rPr>
              <a:t>    "last 2 Firefox versions",</a:t>
            </a:r>
          </a:p>
          <a:p>
            <a:r>
              <a:rPr lang="en-US" dirty="0" smtClean="0">
                <a:latin typeface="Times New Roman" pitchFamily="18" charset="0"/>
                <a:cs typeface="Times New Roman" pitchFamily="18" charset="0"/>
              </a:rPr>
              <a:t>    "last 2 Safari versions",</a:t>
            </a:r>
          </a:p>
          <a:p>
            <a:r>
              <a:rPr lang="en-US" dirty="0" smtClean="0">
                <a:latin typeface="Times New Roman" pitchFamily="18" charset="0"/>
                <a:cs typeface="Times New Roman" pitchFamily="18" charset="0"/>
              </a:rPr>
              <a:t>    "last 2 </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 versions",</a:t>
            </a:r>
          </a:p>
          <a:p>
            <a:r>
              <a:rPr lang="en-US" dirty="0" smtClean="0">
                <a:latin typeface="Times New Roman" pitchFamily="18" charset="0"/>
                <a:cs typeface="Times New Roman" pitchFamily="18" charset="0"/>
              </a:rPr>
              <a:t>    "last 1 Android version",</a:t>
            </a:r>
          </a:p>
          <a:p>
            <a:r>
              <a:rPr lang="en-US" dirty="0" smtClean="0">
                <a:latin typeface="Times New Roman" pitchFamily="18" charset="0"/>
                <a:cs typeface="Times New Roman" pitchFamily="18" charset="0"/>
              </a:rPr>
              <a:t>    "last 1 </a:t>
            </a:r>
            <a:r>
              <a:rPr lang="en-US" dirty="0" err="1" smtClean="0">
                <a:latin typeface="Times New Roman" pitchFamily="18" charset="0"/>
                <a:cs typeface="Times New Roman" pitchFamily="18" charset="0"/>
              </a:rPr>
              <a:t>ChromeAndroid</a:t>
            </a:r>
            <a:r>
              <a:rPr lang="en-US" dirty="0" smtClean="0">
                <a:latin typeface="Times New Roman" pitchFamily="18" charset="0"/>
                <a:cs typeface="Times New Roman" pitchFamily="18" charset="0"/>
              </a:rPr>
              <a:t> version",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11"</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babel</a:t>
            </a:r>
            <a:r>
              <a:rPr lang="en-US" dirty="0" smtClean="0">
                <a:latin typeface="Times New Roman" pitchFamily="18" charset="0"/>
                <a:cs typeface="Times New Roman" pitchFamily="18" charset="0"/>
              </a:rPr>
              <a:t>/preset-react"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plugins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babel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plugin</a:t>
            </a:r>
            <a:r>
              <a:rPr lang="en-US" dirty="0" smtClean="0">
                <a:latin typeface="Times New Roman" pitchFamily="18" charset="0"/>
                <a:cs typeface="Times New Roman" pitchFamily="18" charset="0"/>
              </a:rPr>
              <a:t>-proposal-class-properties"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Install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Dev Server:</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-D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webpack-cli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 html-</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path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is a popular open-source JavaScript module bundler that is commonly used in conjunction with React.js to manage and bundle various assets, such as JavaScript files, </a:t>
            </a:r>
            <a:r>
              <a:rPr lang="en-US" sz="2400" dirty="0" err="1" smtClean="0">
                <a:latin typeface="Times New Roman" pitchFamily="18" charset="0"/>
                <a:cs typeface="Times New Roman" pitchFamily="18" charset="0"/>
              </a:rPr>
              <a:t>stylesheets</a:t>
            </a:r>
            <a:r>
              <a:rPr lang="en-US" sz="2400" dirty="0" smtClean="0">
                <a:latin typeface="Times New Roman" pitchFamily="18" charset="0"/>
                <a:cs typeface="Times New Roman" pitchFamily="18" charset="0"/>
              </a:rPr>
              <a:t>, images, and more. It helps streamline the development and deployment process by optimizing the structure and performance of your React applications.</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001643"/>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webpack-cli</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webpack-cli</a:t>
            </a:r>
            <a:r>
              <a:rPr lang="en-US" sz="2400" dirty="0" smtClean="0">
                <a:latin typeface="Times New Roman" pitchFamily="18" charset="0"/>
                <a:cs typeface="Times New Roman" pitchFamily="18" charset="0"/>
              </a:rPr>
              <a:t> is a command-line interface tool for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a popular module bundler for JavaScript applications. It allows you to interact with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through the command line, making it easier to configure and manage your build processes. In the context of a React.js application, you can use </a:t>
            </a:r>
            <a:r>
              <a:rPr lang="en-US" sz="2400" dirty="0" err="1" smtClean="0">
                <a:latin typeface="Times New Roman" pitchFamily="18" charset="0"/>
                <a:cs typeface="Times New Roman" pitchFamily="18" charset="0"/>
              </a:rPr>
              <a:t>webpack-cli</a:t>
            </a:r>
            <a:r>
              <a:rPr lang="en-US" sz="2400" dirty="0" smtClean="0">
                <a:latin typeface="Times New Roman" pitchFamily="18" charset="0"/>
                <a:cs typeface="Times New Roman" pitchFamily="18" charset="0"/>
              </a:rPr>
              <a:t> to set up and configure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for bundling your React components and assets.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 of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 is a development server that is often used with React.js applications to provide an efficient and convenient way to develop and test your application locally. It's part of the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ecosystem and offers several benefits to streamline your development workflow.</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001643"/>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In this file (</a:t>
            </a:r>
            <a:r>
              <a:rPr lang="en-US" sz="2400" dirty="0" smtClean="0">
                <a:latin typeface="Times New Roman" pitchFamily="18" charset="0"/>
                <a:cs typeface="Times New Roman" pitchFamily="18" charset="0"/>
              </a:rPr>
              <a:t>app.js</a:t>
            </a:r>
            <a:r>
              <a:rPr lang="en-US" sz="2400" dirty="0">
                <a:latin typeface="Times New Roman" pitchFamily="18" charset="0"/>
                <a:cs typeface="Times New Roman" pitchFamily="18" charset="0"/>
              </a:rPr>
              <a:t>), we import the </a:t>
            </a:r>
            <a:r>
              <a:rPr lang="en-US" sz="2400" dirty="0" smtClean="0">
                <a:latin typeface="Times New Roman" pitchFamily="18" charset="0"/>
                <a:cs typeface="Times New Roman" pitchFamily="18" charset="0"/>
              </a:rPr>
              <a:t>Rectangle</a:t>
            </a:r>
            <a:r>
              <a:rPr lang="en-US" sz="2400" dirty="0">
                <a:latin typeface="Times New Roman" pitchFamily="18" charset="0"/>
                <a:cs typeface="Times New Roman" pitchFamily="18" charset="0"/>
              </a:rPr>
              <a:t> class from the </a:t>
            </a:r>
            <a:r>
              <a:rPr lang="en-US" sz="2400" dirty="0" smtClean="0">
                <a:latin typeface="Times New Roman" pitchFamily="18" charset="0"/>
                <a:cs typeface="Times New Roman" pitchFamily="18" charset="0"/>
              </a:rPr>
              <a:t>geometry</a:t>
            </a:r>
            <a:r>
              <a:rPr lang="en-US" sz="2400" dirty="0">
                <a:latin typeface="Times New Roman" pitchFamily="18" charset="0"/>
                <a:cs typeface="Times New Roman" pitchFamily="18" charset="0"/>
              </a:rPr>
              <a:t> module and create an instance of it. We then use the methods to calculate and log the area and perimeter of the rectangle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Import and export of modules: </a:t>
            </a:r>
            <a:r>
              <a:rPr lang="en-US" sz="2400" dirty="0">
                <a:latin typeface="Times New Roman" pitchFamily="18" charset="0"/>
                <a:cs typeface="Times New Roman" pitchFamily="18" charset="0"/>
              </a:rPr>
              <a:t>In </a:t>
            </a:r>
            <a:r>
              <a:rPr lang="en-US" sz="2400" dirty="0" err="1">
                <a:latin typeface="Times New Roman" pitchFamily="18" charset="0"/>
                <a:cs typeface="Times New Roman" pitchFamily="18" charset="0"/>
              </a:rPr>
              <a:t>ECMAScript</a:t>
            </a:r>
            <a:r>
              <a:rPr lang="en-US" sz="2400" dirty="0">
                <a:latin typeface="Times New Roman" pitchFamily="18" charset="0"/>
                <a:cs typeface="Times New Roman" pitchFamily="18" charset="0"/>
              </a:rPr>
              <a:t> 6 (ES6) and later versions of JavaScript, module syntax was introduced to support a more modular and organized way of organizing code. Modules allow you to break your code into smaller, reusable pieces, making it easier to manage and maintain. In ES6, you can use the </a:t>
            </a:r>
            <a:r>
              <a:rPr lang="en-US" sz="2400" dirty="0" smtClean="0">
                <a:latin typeface="Times New Roman" pitchFamily="18" charset="0"/>
                <a:cs typeface="Times New Roman" pitchFamily="18" charset="0"/>
              </a:rPr>
              <a:t>import</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export</a:t>
            </a:r>
            <a:r>
              <a:rPr lang="en-US" sz="2400" dirty="0">
                <a:latin typeface="Times New Roman" pitchFamily="18" charset="0"/>
                <a:cs typeface="Times New Roman" pitchFamily="18" charset="0"/>
              </a:rPr>
              <a:t> statements to work with modules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Exporting Modules:</a:t>
            </a:r>
          </a:p>
          <a:p>
            <a:pPr algn="just"/>
            <a:r>
              <a:rPr lang="en-US" sz="2400" dirty="0">
                <a:latin typeface="Times New Roman" pitchFamily="18" charset="0"/>
                <a:cs typeface="Times New Roman" pitchFamily="18" charset="0"/>
              </a:rPr>
              <a:t>You can export values, functions, or classes from a module using the export keyword. There are multiple ways to export entities from a module:</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26297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of html-</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path:</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 React.js project, the html-</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is a popular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plugin</a:t>
            </a:r>
            <a:r>
              <a:rPr lang="en-US" sz="2400" dirty="0" smtClean="0">
                <a:latin typeface="Times New Roman" pitchFamily="18" charset="0"/>
                <a:cs typeface="Times New Roman" pitchFamily="18" charset="0"/>
              </a:rPr>
              <a:t> that simplifies the process of creating an HTML file that includes your bundled JavaScript files. It automatically injects the necessary script tags into the HTML file for your bundled assets. This is particularly useful because it eliminates the need to manually update your HTML file every time you make changes to your JavaScript code.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 folder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 and public inside the root folder of the Project.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mkdir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mkdir</a:t>
            </a:r>
            <a:r>
              <a:rPr lang="en-US" sz="2400" dirty="0" smtClean="0">
                <a:latin typeface="Times New Roman" pitchFamily="18" charset="0"/>
                <a:cs typeface="Times New Roman" pitchFamily="18" charset="0"/>
              </a:rPr>
              <a:t> public</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5262979"/>
          </a:xfrm>
          <a:prstGeom prst="rect">
            <a:avLst/>
          </a:prstGeom>
          <a:noFill/>
        </p:spPr>
        <p:txBody>
          <a:bodyPr wrap="square" rtlCol="0">
            <a:spAutoFit/>
          </a:bodyPr>
          <a:lstStyle/>
          <a:p>
            <a:r>
              <a:rPr lang="en-US" sz="2400" dirty="0" smtClean="0">
                <a:latin typeface="Times New Roman" pitchFamily="18" charset="0"/>
                <a:cs typeface="Times New Roman" pitchFamily="18" charset="0"/>
              </a:rPr>
              <a:t>Create two files index.js and App.js in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 folder.</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Create one file index.html inside the public folder.</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style-loader </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-loader file-loader</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Use of style-loader:</a:t>
            </a:r>
          </a:p>
          <a:p>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the style-loader is often used in combination with the </a:t>
            </a:r>
            <a:r>
              <a:rPr lang="en-US" sz="2400" dirty="0" err="1"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-loader as part of the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configuration to handle the loading and insertion of CSS styles into your application. It's commonly used when you want to include styles directly in your JavaScript code as a way to manage component-specific styles. This approach is known as "CSS-in-JS."</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3046988"/>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of file-loader: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the file-loader is a tool commonly used to handle file assets, such as images, fonts, and other static files, during the build process. It's part of the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ecosystem and helps manage and optimize the loading of these files in your application.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 file </a:t>
            </a:r>
            <a:r>
              <a:rPr lang="en-US" sz="2400" dirty="0" err="1" smtClean="0">
                <a:latin typeface="Times New Roman" pitchFamily="18" charset="0"/>
                <a:cs typeface="Times New Roman" pitchFamily="18" charset="0"/>
              </a:rPr>
              <a:t>webpack.config.js</a:t>
            </a:r>
            <a:r>
              <a:rPr lang="en-US" sz="2400" dirty="0" smtClean="0">
                <a:latin typeface="Times New Roman" pitchFamily="18" charset="0"/>
                <a:cs typeface="Times New Roman" pitchFamily="18" charset="0"/>
              </a:rPr>
              <a:t> in the root folder of the project.</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369332"/>
          </a:xfrm>
          <a:prstGeom prst="rect">
            <a:avLst/>
          </a:prstGeom>
          <a:noFill/>
        </p:spPr>
        <p:txBody>
          <a:bodyPr wrap="square" rtlCol="0">
            <a:spAutoFit/>
          </a:bodyPr>
          <a:lstStyle/>
          <a:p>
            <a:endParaRPr lang="en-US" dirty="0"/>
          </a:p>
        </p:txBody>
      </p:sp>
      <p:sp>
        <p:nvSpPr>
          <p:cNvPr id="5" name="TextBox 4"/>
          <p:cNvSpPr txBox="1"/>
          <p:nvPr/>
        </p:nvSpPr>
        <p:spPr>
          <a:xfrm>
            <a:off x="228600" y="304800"/>
            <a:ext cx="8763000" cy="5632311"/>
          </a:xfrm>
          <a:prstGeom prst="rect">
            <a:avLst/>
          </a:prstGeom>
          <a:noFill/>
        </p:spPr>
        <p:txBody>
          <a:bodyPr wrap="square" rtlCol="0">
            <a:spAutoFit/>
          </a:bodyPr>
          <a:lstStyle/>
          <a:p>
            <a:r>
              <a:rPr lang="en-US" sz="2400" dirty="0" smtClean="0">
                <a:latin typeface="Times New Roman" pitchFamily="18" charset="0"/>
                <a:cs typeface="Times New Roman" pitchFamily="18" charset="0"/>
              </a:rPr>
              <a:t>Create a React Component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/App.js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Create a class inside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/App.js and export it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import React from 'react';</a:t>
            </a:r>
          </a:p>
          <a:p>
            <a:r>
              <a:rPr lang="en-US" sz="2400" dirty="0" smtClean="0">
                <a:latin typeface="Times New Roman" pitchFamily="18" charset="0"/>
                <a:cs typeface="Times New Roman" pitchFamily="18" charset="0"/>
              </a:rPr>
              <a:t>class App extends </a:t>
            </a:r>
            <a:r>
              <a:rPr lang="en-US" sz="2400" dirty="0" err="1" smtClean="0">
                <a:latin typeface="Times New Roman" pitchFamily="18" charset="0"/>
                <a:cs typeface="Times New Roman" pitchFamily="18" charset="0"/>
              </a:rPr>
              <a:t>React.Component</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render() {</a:t>
            </a:r>
          </a:p>
          <a:p>
            <a:r>
              <a:rPr lang="en-US" sz="2400" dirty="0" smtClean="0">
                <a:latin typeface="Times New Roman" pitchFamily="18" charset="0"/>
                <a:cs typeface="Times New Roman" pitchFamily="18" charset="0"/>
              </a:rPr>
              <a:t>  return(</a:t>
            </a:r>
          </a:p>
          <a:p>
            <a:r>
              <a:rPr lang="en-US" sz="2400" dirty="0" smtClean="0">
                <a:latin typeface="Times New Roman" pitchFamily="18" charset="0"/>
                <a:cs typeface="Times New Roman" pitchFamily="18" charset="0"/>
              </a:rPr>
              <a:t>   &lt;div&gt;</a:t>
            </a:r>
          </a:p>
          <a:p>
            <a:r>
              <a:rPr lang="en-US" sz="2400" dirty="0" smtClean="0">
                <a:latin typeface="Times New Roman" pitchFamily="18" charset="0"/>
                <a:cs typeface="Times New Roman" pitchFamily="18" charset="0"/>
              </a:rPr>
              <a:t>    My App Component</a:t>
            </a:r>
          </a:p>
          <a:p>
            <a:r>
              <a:rPr lang="en-US" sz="2400" dirty="0" smtClean="0">
                <a:latin typeface="Times New Roman" pitchFamily="18" charset="0"/>
                <a:cs typeface="Times New Roman" pitchFamily="18" charset="0"/>
              </a:rPr>
              <a:t>   &lt;/div&gt;</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export default App</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4524315"/>
          </a:xfrm>
          <a:prstGeom prst="rect">
            <a:avLst/>
          </a:prstGeom>
          <a:noFill/>
        </p:spPr>
        <p:txBody>
          <a:bodyPr wrap="square" rtlCol="0">
            <a:spAutoFit/>
          </a:bodyPr>
          <a:lstStyle/>
          <a:p>
            <a:r>
              <a:rPr lang="en-US" sz="2400" dirty="0" smtClean="0">
                <a:latin typeface="Times New Roman" pitchFamily="18" charset="0"/>
                <a:cs typeface="Times New Roman" pitchFamily="18" charset="0"/>
              </a:rPr>
              <a:t>Create a </a:t>
            </a:r>
            <a:r>
              <a:rPr lang="en-US" sz="2400" dirty="0" err="1" smtClean="0">
                <a:latin typeface="Times New Roman" pitchFamily="18" charset="0"/>
                <a:cs typeface="Times New Roman" pitchFamily="18" charset="0"/>
              </a:rPr>
              <a:t>div#root</a:t>
            </a:r>
            <a:r>
              <a:rPr lang="en-US" sz="2400" dirty="0" smtClean="0">
                <a:latin typeface="Times New Roman" pitchFamily="18" charset="0"/>
                <a:cs typeface="Times New Roman" pitchFamily="18" charset="0"/>
              </a:rPr>
              <a:t> inside public/index.html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&lt;!DOCTYPE html&gt;</a:t>
            </a:r>
          </a:p>
          <a:p>
            <a:r>
              <a:rPr lang="en-US" sz="2400" dirty="0" smtClean="0">
                <a:latin typeface="Times New Roman" pitchFamily="18" charset="0"/>
                <a:cs typeface="Times New Roman" pitchFamily="18" charset="0"/>
              </a:rPr>
              <a:t>&lt;html </a:t>
            </a:r>
            <a:r>
              <a:rPr lang="en-US" sz="2400" dirty="0" err="1" smtClean="0">
                <a:latin typeface="Times New Roman" pitchFamily="18" charset="0"/>
                <a:cs typeface="Times New Roman" pitchFamily="18" charset="0"/>
              </a:rPr>
              <a:t>lang</a:t>
            </a:r>
            <a:r>
              <a:rPr lang="en-US" sz="2400" dirty="0" smtClean="0">
                <a:latin typeface="Times New Roman" pitchFamily="18" charset="0"/>
                <a:cs typeface="Times New Roman" pitchFamily="18" charset="0"/>
              </a:rPr>
              <a:t>="en"&gt;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   &lt;meta </a:t>
            </a:r>
            <a:r>
              <a:rPr lang="en-US" sz="2400" dirty="0" err="1" smtClean="0">
                <a:latin typeface="Times New Roman" pitchFamily="18" charset="0"/>
                <a:cs typeface="Times New Roman" pitchFamily="18" charset="0"/>
              </a:rPr>
              <a:t>charset</a:t>
            </a:r>
            <a:r>
              <a:rPr lang="en-US" sz="2400" dirty="0" smtClean="0">
                <a:latin typeface="Times New Roman" pitchFamily="18" charset="0"/>
                <a:cs typeface="Times New Roman" pitchFamily="18" charset="0"/>
              </a:rPr>
              <a:t>="UTF-8"&gt;</a:t>
            </a:r>
          </a:p>
          <a:p>
            <a:r>
              <a:rPr lang="en-US" sz="2400" dirty="0" smtClean="0">
                <a:latin typeface="Times New Roman" pitchFamily="18" charset="0"/>
                <a:cs typeface="Times New Roman" pitchFamily="18" charset="0"/>
              </a:rPr>
              <a:t>   &lt;title&gt;React App&lt;/title&gt;</a:t>
            </a:r>
          </a:p>
          <a:p>
            <a:r>
              <a:rPr lang="en-US" sz="2400" dirty="0" smtClean="0">
                <a:latin typeface="Times New Roman" pitchFamily="18" charset="0"/>
                <a:cs typeface="Times New Roman" pitchFamily="18" charset="0"/>
              </a:rPr>
              <a:t>&lt;/head&gt;</a:t>
            </a:r>
          </a:p>
          <a:p>
            <a:r>
              <a:rPr lang="en-US" sz="2400" dirty="0" smtClean="0">
                <a:latin typeface="Times New Roman" pitchFamily="18" charset="0"/>
                <a:cs typeface="Times New Roman" pitchFamily="18" charset="0"/>
              </a:rPr>
              <a:t>&lt;body&gt;</a:t>
            </a:r>
          </a:p>
          <a:p>
            <a:r>
              <a:rPr lang="en-US" sz="2400" dirty="0" smtClean="0">
                <a:latin typeface="Times New Roman" pitchFamily="18" charset="0"/>
                <a:cs typeface="Times New Roman" pitchFamily="18" charset="0"/>
              </a:rPr>
              <a:t>&lt;div id="root"&gt;&lt;/div&gt;</a:t>
            </a:r>
          </a:p>
          <a:p>
            <a:r>
              <a:rPr lang="en-US" sz="2400" dirty="0" smtClean="0">
                <a:latin typeface="Times New Roman" pitchFamily="18" charset="0"/>
                <a:cs typeface="Times New Roman" pitchFamily="18" charset="0"/>
              </a:rPr>
              <a:t>&lt;script type="text/</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="main.js"&gt;&lt;/script&gt;&lt;/body&gt;</a:t>
            </a:r>
          </a:p>
          <a:p>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6001643"/>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Insert App.js component into the DOM</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Now let's insert the App.js component into div with the id root that exists public/index.html file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import React from 'react';</a:t>
            </a:r>
          </a:p>
          <a:p>
            <a:pPr algn="just"/>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ReactDOM</a:t>
            </a:r>
            <a:r>
              <a:rPr lang="en-US" sz="2400" dirty="0" smtClean="0">
                <a:latin typeface="Times New Roman" pitchFamily="18" charset="0"/>
                <a:cs typeface="Times New Roman" pitchFamily="18" charset="0"/>
              </a:rPr>
              <a:t> from 'react-</a:t>
            </a:r>
            <a:r>
              <a:rPr lang="en-US" sz="2400" dirty="0" err="1" smtClean="0">
                <a:latin typeface="Times New Roman" pitchFamily="18" charset="0"/>
                <a:cs typeface="Times New Roman" pitchFamily="18" charset="0"/>
              </a:rPr>
              <a:t>dom</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import App from "./App";</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ReactDOM.render</a:t>
            </a:r>
            <a:r>
              <a:rPr lang="en-US" sz="2400" dirty="0" smtClean="0">
                <a:latin typeface="Times New Roman" pitchFamily="18" charset="0"/>
                <a:cs typeface="Times New Roman" pitchFamily="18" charset="0"/>
              </a:rPr>
              <a:t>( &lt;App/&gt;, </a:t>
            </a:r>
            <a:r>
              <a:rPr lang="en-US" sz="2400" dirty="0" err="1" smtClean="0">
                <a:latin typeface="Times New Roman" pitchFamily="18" charset="0"/>
                <a:cs typeface="Times New Roman" pitchFamily="18" charset="0"/>
              </a:rPr>
              <a:t>document.getElementById</a:t>
            </a:r>
            <a:r>
              <a:rPr lang="en-US" sz="2400" dirty="0" smtClean="0">
                <a:latin typeface="Times New Roman" pitchFamily="18" charset="0"/>
                <a:cs typeface="Times New Roman" pitchFamily="18" charset="0"/>
              </a:rPr>
              <a:t>('root')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Add scripts in the </a:t>
            </a:r>
            <a:r>
              <a:rPr lang="en-US" sz="2400" dirty="0" err="1" smtClean="0">
                <a:latin typeface="Times New Roman" pitchFamily="18" charset="0"/>
                <a:cs typeface="Times New Roman" pitchFamily="18" charset="0"/>
              </a:rPr>
              <a:t>package.json</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a:t>
            </a:r>
          </a:p>
          <a:p>
            <a:pPr algn="just"/>
            <a:r>
              <a:rPr lang="en-US" sz="2400" dirty="0" smtClean="0">
                <a:latin typeface="Times New Roman" pitchFamily="18" charset="0"/>
                <a:cs typeface="Times New Roman" pitchFamily="18" charset="0"/>
              </a:rPr>
              <a:t> "dev":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-dev-server --mode=development",</a:t>
            </a:r>
          </a:p>
          <a:p>
            <a:pPr algn="just"/>
            <a:r>
              <a:rPr lang="en-US" sz="2400" dirty="0" smtClean="0">
                <a:latin typeface="Times New Roman" pitchFamily="18" charset="0"/>
                <a:cs typeface="Times New Roman" pitchFamily="18" charset="0"/>
              </a:rPr>
              <a:t> "prod": "</a:t>
            </a:r>
            <a:r>
              <a:rPr lang="en-US" sz="2400" dirty="0" err="1" smtClean="0">
                <a:latin typeface="Times New Roman" pitchFamily="18" charset="0"/>
                <a:cs typeface="Times New Roman" pitchFamily="18" charset="0"/>
              </a:rPr>
              <a:t>webpack</a:t>
            </a:r>
            <a:r>
              <a:rPr lang="en-US" sz="2400" dirty="0" smtClean="0">
                <a:latin typeface="Times New Roman" pitchFamily="18" charset="0"/>
                <a:cs typeface="Times New Roman" pitchFamily="18" charset="0"/>
              </a:rPr>
              <a:t> --mode=production"</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10600" cy="5632311"/>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Create the React Project using create-react-app library</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Install the create-react-app library globally using the below command</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install create-react-app –g</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After installing the above library we can create the React Project anywhere in the system.</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create-react-app is a popular tool that simplifies the process of setting up a new React.js application by providing a pre-configured development environment. It abstracts away many of the complex configuration tasks, allowing developers to focus on writing code and building user interfaces.</a:t>
            </a: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86800" cy="526297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Create new React Project using the below command in command prompt: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npx</a:t>
            </a:r>
            <a:r>
              <a:rPr lang="en-US" sz="2400" dirty="0" smtClean="0">
                <a:latin typeface="Times New Roman" pitchFamily="18" charset="0"/>
                <a:cs typeface="Times New Roman" pitchFamily="18" charset="0"/>
              </a:rPr>
              <a:t> create-react-app </a:t>
            </a:r>
            <a:r>
              <a:rPr lang="en-US" sz="2400" dirty="0" err="1" smtClean="0">
                <a:latin typeface="Times New Roman" pitchFamily="18" charset="0"/>
                <a:cs typeface="Times New Roman" pitchFamily="18" charset="0"/>
              </a:rPr>
              <a:t>appname</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After complete installation start the local development server using the command.</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npm</a:t>
            </a:r>
            <a:r>
              <a:rPr lang="en-US" sz="2400" dirty="0" smtClean="0">
                <a:latin typeface="Times New Roman" pitchFamily="18" charset="0"/>
                <a:cs typeface="Times New Roman" pitchFamily="18" charset="0"/>
              </a:rPr>
              <a:t> start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 application, there are several files and folders in the root directory. Some of them are as follows:</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6524863"/>
          </a:xfrm>
          <a:prstGeom prst="rect">
            <a:avLst/>
          </a:prstGeom>
          <a:noFill/>
        </p:spPr>
        <p:txBody>
          <a:bodyPr wrap="square" rtlCol="0">
            <a:spAutoFit/>
          </a:bodyPr>
          <a:lstStyle/>
          <a:p>
            <a:pPr algn="just"/>
            <a:r>
              <a:rPr lang="en-US" sz="2200" b="1" dirty="0" err="1" smtClean="0">
                <a:latin typeface="Times New Roman" pitchFamily="18" charset="0"/>
                <a:cs typeface="Times New Roman" pitchFamily="18" charset="0"/>
              </a:rPr>
              <a:t>node_modules</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It contains the React library and any other third party libraries needed.</a:t>
            </a:r>
          </a:p>
          <a:p>
            <a:pPr algn="just"/>
            <a:r>
              <a:rPr lang="en-US" sz="2200" b="1" dirty="0" smtClean="0">
                <a:latin typeface="Times New Roman" pitchFamily="18" charset="0"/>
                <a:cs typeface="Times New Roman" pitchFamily="18" charset="0"/>
              </a:rPr>
              <a:t>public:</a:t>
            </a:r>
            <a:r>
              <a:rPr lang="en-US" sz="2200" dirty="0" smtClean="0">
                <a:latin typeface="Times New Roman" pitchFamily="18" charset="0"/>
                <a:cs typeface="Times New Roman" pitchFamily="18" charset="0"/>
              </a:rPr>
              <a:t> It holds the public assets of the application. It contains the index.html where React will mount the application by default on the &lt;div id="root"&gt;&lt;/div&gt; element.</a:t>
            </a:r>
          </a:p>
          <a:p>
            <a:pPr algn="just"/>
            <a:r>
              <a:rPr lang="en-US" sz="2200" b="1" dirty="0" err="1" smtClean="0">
                <a:latin typeface="Times New Roman" pitchFamily="18" charset="0"/>
                <a:cs typeface="Times New Roman" pitchFamily="18" charset="0"/>
              </a:rPr>
              <a:t>src</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It contains the App.css, App.js, </a:t>
            </a:r>
            <a:r>
              <a:rPr lang="en-US" sz="2200" dirty="0" err="1" smtClean="0">
                <a:latin typeface="Times New Roman" pitchFamily="18" charset="0"/>
                <a:cs typeface="Times New Roman" pitchFamily="18" charset="0"/>
              </a:rPr>
              <a:t>App.test.js</a:t>
            </a:r>
            <a:r>
              <a:rPr lang="en-US" sz="2200" dirty="0" smtClean="0">
                <a:latin typeface="Times New Roman" pitchFamily="18" charset="0"/>
                <a:cs typeface="Times New Roman" pitchFamily="18" charset="0"/>
              </a:rPr>
              <a:t>, index.css, index.js, and serviceWorker.js files. Here, the App.js file always responsible for displaying the output screen in React.</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package-</a:t>
            </a:r>
            <a:r>
              <a:rPr lang="en-US" sz="2200" b="1" dirty="0" err="1" smtClean="0">
                <a:latin typeface="Times New Roman" pitchFamily="18" charset="0"/>
                <a:cs typeface="Times New Roman" pitchFamily="18" charset="0"/>
              </a:rPr>
              <a:t>lock.json</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It is generated automatically for any operations where </a:t>
            </a:r>
            <a:r>
              <a:rPr lang="en-US" sz="2200" dirty="0" err="1" smtClean="0">
                <a:latin typeface="Times New Roman" pitchFamily="18" charset="0"/>
                <a:cs typeface="Times New Roman" pitchFamily="18" charset="0"/>
              </a:rPr>
              <a:t>npm</a:t>
            </a:r>
            <a:r>
              <a:rPr lang="en-US" sz="2200" dirty="0" smtClean="0">
                <a:latin typeface="Times New Roman" pitchFamily="18" charset="0"/>
                <a:cs typeface="Times New Roman" pitchFamily="18" charset="0"/>
              </a:rPr>
              <a:t> package modifies either the </a:t>
            </a:r>
            <a:r>
              <a:rPr lang="en-US" sz="2200" dirty="0" err="1" smtClean="0">
                <a:latin typeface="Times New Roman" pitchFamily="18" charset="0"/>
                <a:cs typeface="Times New Roman" pitchFamily="18" charset="0"/>
              </a:rPr>
              <a:t>node_modules</a:t>
            </a:r>
            <a:r>
              <a:rPr lang="en-US" sz="2200" dirty="0" smtClean="0">
                <a:latin typeface="Times New Roman" pitchFamily="18" charset="0"/>
                <a:cs typeface="Times New Roman" pitchFamily="18" charset="0"/>
              </a:rPr>
              <a:t> tree or </a:t>
            </a:r>
            <a:r>
              <a:rPr lang="en-US" sz="2200" dirty="0" err="1" smtClean="0">
                <a:latin typeface="Times New Roman" pitchFamily="18" charset="0"/>
                <a:cs typeface="Times New Roman" pitchFamily="18" charset="0"/>
              </a:rPr>
              <a:t>package.json</a:t>
            </a:r>
            <a:r>
              <a:rPr lang="en-US" sz="2200" dirty="0" smtClean="0">
                <a:latin typeface="Times New Roman" pitchFamily="18" charset="0"/>
                <a:cs typeface="Times New Roman" pitchFamily="18" charset="0"/>
              </a:rPr>
              <a:t>. It cannot be published. It will be ignored if it finds any other place rather than the top-level package.</a:t>
            </a:r>
          </a:p>
          <a:p>
            <a:pPr algn="just"/>
            <a:r>
              <a:rPr lang="en-US" sz="2200" b="1" dirty="0" err="1" smtClean="0">
                <a:latin typeface="Times New Roman" pitchFamily="18" charset="0"/>
                <a:cs typeface="Times New Roman" pitchFamily="18" charset="0"/>
              </a:rPr>
              <a:t>package.json</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It holds various metadata required for the project. It gives information to </a:t>
            </a:r>
            <a:r>
              <a:rPr lang="en-US" sz="2200" dirty="0" err="1" smtClean="0">
                <a:latin typeface="Times New Roman" pitchFamily="18" charset="0"/>
                <a:cs typeface="Times New Roman" pitchFamily="18" charset="0"/>
              </a:rPr>
              <a:t>npm</a:t>
            </a:r>
            <a:r>
              <a:rPr lang="en-US" sz="2200" dirty="0" smtClean="0">
                <a:latin typeface="Times New Roman" pitchFamily="18" charset="0"/>
                <a:cs typeface="Times New Roman" pitchFamily="18" charset="0"/>
              </a:rPr>
              <a:t>, which allows to identify the project as well as handle the </a:t>
            </a:r>
            <a:r>
              <a:rPr lang="en-US" sz="2200" dirty="0" err="1" smtClean="0">
                <a:latin typeface="Times New Roman" pitchFamily="18" charset="0"/>
                <a:cs typeface="Times New Roman" pitchFamily="18" charset="0"/>
              </a:rPr>
              <a:t>project?s</a:t>
            </a:r>
            <a:r>
              <a:rPr lang="en-US" sz="2200" dirty="0" smtClean="0">
                <a:latin typeface="Times New Roman" pitchFamily="18" charset="0"/>
                <a:cs typeface="Times New Roman" pitchFamily="18" charset="0"/>
              </a:rPr>
              <a:t> dependencies.</a:t>
            </a:r>
          </a:p>
          <a:p>
            <a:pPr algn="just"/>
            <a:endParaRPr lang="en-US" sz="2200"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README.md:</a:t>
            </a:r>
            <a:r>
              <a:rPr lang="en-US" sz="2200" dirty="0" smtClean="0">
                <a:latin typeface="Times New Roman" pitchFamily="18" charset="0"/>
                <a:cs typeface="Times New Roman" pitchFamily="18" charset="0"/>
              </a:rPr>
              <a:t> It provides the documentation to read about React topics.</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6555641"/>
          </a:xfrm>
          <a:prstGeom prst="rect">
            <a:avLst/>
          </a:prstGeom>
          <a:noFill/>
        </p:spPr>
        <p:txBody>
          <a:bodyPr wrap="square" rtlCol="0">
            <a:spAutoFit/>
          </a:bodyPr>
          <a:lstStyle/>
          <a:p>
            <a:r>
              <a:rPr lang="en-US" sz="2000" dirty="0" smtClean="0">
                <a:latin typeface="Times New Roman" pitchFamily="18" charset="0"/>
                <a:cs typeface="Times New Roman" pitchFamily="18" charset="0"/>
              </a:rPr>
              <a:t>JSX Syntax:</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JSX (JavaScript XML) is an extension to JavaScript often used with React.js to define and describe the structure of user interfaces in a more intuitive and declarative way. It allows developers to write HTML-like code within JavaScript, making it easier to create and manipulate complex UI elements.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import React from 'react';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Define a functional component using JSX</a:t>
            </a:r>
          </a:p>
          <a:p>
            <a:r>
              <a:rPr lang="en-US" sz="2000" dirty="0" smtClean="0">
                <a:latin typeface="Times New Roman" pitchFamily="18" charset="0"/>
                <a:cs typeface="Times New Roman" pitchFamily="18" charset="0"/>
              </a:rPr>
              <a:t>function App() {</a:t>
            </a:r>
          </a:p>
          <a:p>
            <a:r>
              <a:rPr lang="en-US" sz="2000" dirty="0" smtClean="0">
                <a:latin typeface="Times New Roman" pitchFamily="18" charset="0"/>
                <a:cs typeface="Times New Roman" pitchFamily="18" charset="0"/>
              </a:rPr>
              <a:t>  return (</a:t>
            </a:r>
          </a:p>
          <a:p>
            <a:r>
              <a:rPr lang="en-US" sz="2000" dirty="0" smtClean="0">
                <a:latin typeface="Times New Roman" pitchFamily="18" charset="0"/>
                <a:cs typeface="Times New Roman" pitchFamily="18" charset="0"/>
              </a:rPr>
              <a:t>    &lt;div&gt;</a:t>
            </a:r>
          </a:p>
          <a:p>
            <a:r>
              <a:rPr lang="en-US" sz="2000" dirty="0" smtClean="0">
                <a:latin typeface="Times New Roman" pitchFamily="18" charset="0"/>
                <a:cs typeface="Times New Roman" pitchFamily="18" charset="0"/>
              </a:rPr>
              <a:t>      &lt;h1&gt;Hello, JSX!&lt;/h1&gt;</a:t>
            </a:r>
          </a:p>
          <a:p>
            <a:r>
              <a:rPr lang="en-US" sz="2000" dirty="0" smtClean="0">
                <a:latin typeface="Times New Roman" pitchFamily="18" charset="0"/>
                <a:cs typeface="Times New Roman" pitchFamily="18" charset="0"/>
              </a:rPr>
              <a:t>      &lt;p&gt;This is an example of JSX syntax in React.&lt;/p&gt;</a:t>
            </a:r>
          </a:p>
          <a:p>
            <a:r>
              <a:rPr lang="en-US" sz="2000" dirty="0" smtClean="0">
                <a:latin typeface="Times New Roman" pitchFamily="18" charset="0"/>
                <a:cs typeface="Times New Roman" pitchFamily="18" charset="0"/>
              </a:rPr>
              <a:t>    &lt;/div&gt;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export default App;</a:t>
            </a: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37097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Named Exports: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You can export specific values or functions using the export keyword followed by the name of the entity you want to export.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module.js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export const pi = 3.14;</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export function double(x) {</a:t>
            </a:r>
          </a:p>
          <a:p>
            <a:pPr algn="just"/>
            <a:r>
              <a:rPr lang="en-US" sz="2400" dirty="0" smtClean="0">
                <a:latin typeface="Times New Roman" pitchFamily="18" charset="0"/>
                <a:cs typeface="Times New Roman" pitchFamily="18" charset="0"/>
              </a:rPr>
              <a:t>  return x * 2;</a:t>
            </a:r>
          </a:p>
          <a:p>
            <a:pPr algn="just"/>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Default Export: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You can use the export default syntax to export a single value as the default export of a module. You can only have one default export per module.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686800" cy="6001643"/>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In this example, the App functional component returns JSX elements. The syntax might look like HTML, but it's actually a combination of JavaScript and XML-like syntax. Here's what's happening:</a:t>
            </a:r>
          </a:p>
          <a:p>
            <a:pPr algn="just"/>
            <a:r>
              <a:rPr lang="en-US" sz="2400" dirty="0" smtClean="0">
                <a:latin typeface="Times New Roman" pitchFamily="18" charset="0"/>
                <a:cs typeface="Times New Roman" pitchFamily="18" charset="0"/>
              </a:rPr>
              <a:t>The import React from 'react'; statement imports the React library, which is necessary to use JSX.</a:t>
            </a:r>
          </a:p>
          <a:p>
            <a:pPr algn="just"/>
            <a:r>
              <a:rPr lang="en-US" sz="2400" dirty="0" smtClean="0">
                <a:latin typeface="Times New Roman" pitchFamily="18" charset="0"/>
                <a:cs typeface="Times New Roman" pitchFamily="18" charset="0"/>
              </a:rPr>
              <a:t>The App component returns JSX elements wrapped in parentheses. The top-level element is a &lt;div&gt; containing an &lt;h1&gt; and a &lt;p&gt;.</a:t>
            </a:r>
          </a:p>
          <a:p>
            <a:pPr algn="just"/>
            <a:r>
              <a:rPr lang="en-US" sz="2400" dirty="0" smtClean="0">
                <a:latin typeface="Times New Roman" pitchFamily="18" charset="0"/>
                <a:cs typeface="Times New Roman" pitchFamily="18" charset="0"/>
              </a:rPr>
              <a:t>Note that JSX elements are similar to HTML tags but are actually JavaScript objects created by React. JSX elements can have attributes, just like HTML tags.</a:t>
            </a:r>
          </a:p>
          <a:p>
            <a:pPr algn="just"/>
            <a:r>
              <a:rPr lang="en-US" sz="2400" dirty="0" smtClean="0">
                <a:latin typeface="Times New Roman" pitchFamily="18" charset="0"/>
                <a:cs typeface="Times New Roman" pitchFamily="18" charset="0"/>
              </a:rPr>
              <a:t>The export default App; line makes the App component available for use in other parts of your application.</a:t>
            </a:r>
          </a:p>
          <a:p>
            <a:pPr algn="just"/>
            <a:r>
              <a:rPr lang="en-US" sz="2400" dirty="0" smtClean="0">
                <a:latin typeface="Times New Roman" pitchFamily="18" charset="0"/>
                <a:cs typeface="Times New Roman" pitchFamily="18" charset="0"/>
              </a:rPr>
              <a:t>When you run this code in a React application, the JSX code will be </a:t>
            </a:r>
            <a:r>
              <a:rPr lang="en-US" sz="2400" dirty="0" err="1" smtClean="0">
                <a:latin typeface="Times New Roman" pitchFamily="18" charset="0"/>
                <a:cs typeface="Times New Roman" pitchFamily="18" charset="0"/>
              </a:rPr>
              <a:t>transpiled</a:t>
            </a:r>
            <a:r>
              <a:rPr lang="en-US" sz="2400" dirty="0" smtClean="0">
                <a:latin typeface="Times New Roman" pitchFamily="18" charset="0"/>
                <a:cs typeface="Times New Roman" pitchFamily="18" charset="0"/>
              </a:rPr>
              <a:t> into regular JavaScript using tools like Babel, and React will render the appropriate components in the DOM.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74030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Props: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React.js, "props" stands for "properties," and it refers to a mechanism for passing data from a parent component to a child component. Props are a fundamental concept in React that allows you to customize and configure child components by supplying them with data and functionality from their parent component.</a:t>
            </a:r>
          </a:p>
          <a:p>
            <a:pPr algn="just"/>
            <a:r>
              <a:rPr lang="en-US" sz="2400" dirty="0" smtClean="0">
                <a:latin typeface="Times New Roman" pitchFamily="18" charset="0"/>
                <a:cs typeface="Times New Roman" pitchFamily="18" charset="0"/>
              </a:rPr>
              <a:t>Here's how it works:</a:t>
            </a:r>
          </a:p>
          <a:p>
            <a:pPr algn="just"/>
            <a:r>
              <a:rPr lang="en-US" sz="2400" b="1" dirty="0" smtClean="0">
                <a:latin typeface="Times New Roman" pitchFamily="18" charset="0"/>
                <a:cs typeface="Times New Roman" pitchFamily="18" charset="0"/>
              </a:rPr>
              <a:t>Parent Component</a:t>
            </a:r>
            <a:r>
              <a:rPr lang="en-US" sz="2400" dirty="0" smtClean="0">
                <a:latin typeface="Times New Roman" pitchFamily="18" charset="0"/>
                <a:cs typeface="Times New Roman" pitchFamily="18" charset="0"/>
              </a:rPr>
              <a:t>: The parent component creates and renders child components. It can pass data and functions to its child components using props.</a:t>
            </a:r>
          </a:p>
          <a:p>
            <a:pPr algn="just"/>
            <a:r>
              <a:rPr lang="en-US" sz="2400" b="1" dirty="0" smtClean="0">
                <a:latin typeface="Times New Roman" pitchFamily="18" charset="0"/>
                <a:cs typeface="Times New Roman" pitchFamily="18" charset="0"/>
              </a:rPr>
              <a:t>Child Component</a:t>
            </a:r>
            <a:r>
              <a:rPr lang="en-US" sz="2400" dirty="0" smtClean="0">
                <a:latin typeface="Times New Roman" pitchFamily="18" charset="0"/>
                <a:cs typeface="Times New Roman" pitchFamily="18" charset="0"/>
              </a:rPr>
              <a:t>: A child component is a component that is created and controlled by a parent component. It receives data and functions via props and uses them to render its content or perform actions.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Props are essentially a way to communicate between components and enable them to work together in a modular and reusable manner.</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4524315"/>
          </a:xfrm>
          <a:prstGeom prst="rect">
            <a:avLst/>
          </a:prstGeom>
          <a:noFill/>
        </p:spPr>
        <p:txBody>
          <a:bodyPr wrap="square" rtlCol="0">
            <a:spAutoFit/>
          </a:bodyPr>
          <a:lstStyle/>
          <a:p>
            <a:r>
              <a:rPr lang="en-US" sz="2400" dirty="0" smtClean="0">
                <a:latin typeface="Times New Roman" pitchFamily="18" charset="0"/>
                <a:cs typeface="Times New Roman" pitchFamily="18" charset="0"/>
              </a:rPr>
              <a:t>If we want to access the properties value in class component then we need to use </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this.props.attributename</a:t>
            </a:r>
            <a:r>
              <a:rPr lang="en-US" sz="2400" dirty="0" smtClean="0">
                <a:latin typeface="Times New Roman" pitchFamily="18" charset="0"/>
                <a:cs typeface="Times New Roman" pitchFamily="18" charset="0"/>
              </a:rPr>
              <a:t> // class component</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attributename</a:t>
            </a:r>
            <a:r>
              <a:rPr lang="en-US" sz="2400" dirty="0" smtClean="0">
                <a:latin typeface="Times New Roman" pitchFamily="18" charset="0"/>
                <a:cs typeface="Times New Roman" pitchFamily="18" charset="0"/>
              </a:rPr>
              <a:t> means attribute of the component.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How to use props in functional component:</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props.attributename</a:t>
            </a:r>
            <a:r>
              <a:rPr lang="en-US" sz="2400" dirty="0" smtClean="0">
                <a:latin typeface="Times New Roman" pitchFamily="18" charset="0"/>
                <a:cs typeface="Times New Roman" pitchFamily="18" charset="0"/>
              </a:rPr>
              <a:t> // functional component</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attributename</a:t>
            </a:r>
            <a:r>
              <a:rPr lang="en-US" sz="2400" dirty="0" smtClean="0">
                <a:latin typeface="Times New Roman" pitchFamily="18" charset="0"/>
                <a:cs typeface="Times New Roman" pitchFamily="18" charset="0"/>
              </a:rPr>
              <a:t> means attribute of the component</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State Management in React Application: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State management in React.js refers to the process of managing and maintaining the state of a component or application in a predictable and efficient manner. State management becomes crucial as your application grows and you need to keep track of data that changes over time.</a:t>
            </a:r>
          </a:p>
          <a:p>
            <a:pPr algn="just"/>
            <a:r>
              <a:rPr lang="en-US" sz="2400" dirty="0" smtClean="0">
                <a:latin typeface="Times New Roman" pitchFamily="18" charset="0"/>
                <a:cs typeface="Times New Roman" pitchFamily="18" charset="0"/>
              </a:rPr>
              <a:t>In class components, state is managed using the state property.</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we want to define the state in class component then we need to use the </a:t>
            </a:r>
            <a:r>
              <a:rPr lang="en-US" sz="2400" dirty="0" err="1" smtClean="0">
                <a:latin typeface="Times New Roman" pitchFamily="18" charset="0"/>
                <a:cs typeface="Times New Roman" pitchFamily="18" charset="0"/>
              </a:rPr>
              <a:t>this.state</a:t>
            </a:r>
            <a:r>
              <a:rPr lang="en-US" sz="2400" dirty="0" smtClean="0">
                <a:latin typeface="Times New Roman" pitchFamily="18" charset="0"/>
                <a:cs typeface="Times New Roman" pitchFamily="18" charset="0"/>
              </a:rPr>
              <a:t> and if we want to change the state value then we need to call the </a:t>
            </a:r>
            <a:r>
              <a:rPr lang="en-US" sz="2400" dirty="0" err="1" smtClean="0">
                <a:latin typeface="Times New Roman" pitchFamily="18" charset="0"/>
                <a:cs typeface="Times New Roman" pitchFamily="18" charset="0"/>
              </a:rPr>
              <a:t>setState</a:t>
            </a:r>
            <a:r>
              <a:rPr lang="en-US" sz="2400" dirty="0" smtClean="0">
                <a:latin typeface="Times New Roman" pitchFamily="18" charset="0"/>
                <a:cs typeface="Times New Roman" pitchFamily="18" charset="0"/>
              </a:rPr>
              <a:t>() method.</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109639"/>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Render HTML elements, build first class and functional component: </a:t>
            </a:r>
          </a:p>
          <a:p>
            <a:pPr algn="just"/>
            <a:endParaRPr lang="en-US" sz="24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Rendering </a:t>
            </a:r>
            <a:r>
              <a:rPr lang="en-US" sz="2400" b="1" dirty="0">
                <a:latin typeface="Times New Roman" pitchFamily="18" charset="0"/>
                <a:cs typeface="Times New Roman" pitchFamily="18" charset="0"/>
              </a:rPr>
              <a:t>HTML Elements in React:</a:t>
            </a:r>
          </a:p>
          <a:p>
            <a:pPr algn="just"/>
            <a:r>
              <a:rPr lang="en-US" sz="2400" dirty="0">
                <a:latin typeface="Times New Roman" pitchFamily="18" charset="0"/>
                <a:cs typeface="Times New Roman" pitchFamily="18" charset="0"/>
              </a:rPr>
              <a:t>React uses a declarative syntax for defining UI components. To render HTML elements in React, you typically create components that return JSX (a syntax extension for JavaScript that looks similar to XML/HTML</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a:t>
            </a:r>
            <a:r>
              <a:rPr lang="en-US" sz="2400" dirty="0" err="1" smtClean="0">
                <a:latin typeface="Times New Roman" pitchFamily="18" charset="0"/>
                <a:cs typeface="Times New Roman" pitchFamily="18" charset="0"/>
              </a:rPr>
              <a:t>MyComponent</a:t>
            </a:r>
            <a:r>
              <a:rPr lang="en-US" sz="2400" dirty="0">
                <a:latin typeface="Times New Roman" pitchFamily="18" charset="0"/>
                <a:cs typeface="Times New Roman" pitchFamily="18" charset="0"/>
              </a:rPr>
              <a:t> is a functional component that returns JSX. The </a:t>
            </a:r>
            <a:r>
              <a:rPr lang="en-US" sz="2400" dirty="0" err="1" smtClean="0">
                <a:latin typeface="Times New Roman" pitchFamily="18" charset="0"/>
                <a:cs typeface="Times New Roman" pitchFamily="18" charset="0"/>
              </a:rPr>
              <a:t>ReactDOM.render</a:t>
            </a:r>
            <a:r>
              <a:rPr lang="en-US" sz="2400" dirty="0">
                <a:latin typeface="Times New Roman" pitchFamily="18" charset="0"/>
                <a:cs typeface="Times New Roman" pitchFamily="18" charset="0"/>
              </a:rPr>
              <a:t> function is used to render the component to a specified DOM element (with the ID 'root' in this case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Building First-Class Components:</a:t>
            </a:r>
          </a:p>
          <a:p>
            <a:pPr algn="just"/>
            <a:r>
              <a:rPr lang="en-US" sz="2400" dirty="0">
                <a:latin typeface="Times New Roman" pitchFamily="18" charset="0"/>
                <a:cs typeface="Times New Roman" pitchFamily="18" charset="0"/>
              </a:rPr>
              <a:t>First-class components in React are components that are created as classes, extending from the </a:t>
            </a:r>
            <a:r>
              <a:rPr lang="en-US" sz="2400" dirty="0" err="1">
                <a:latin typeface="Times New Roman" pitchFamily="18" charset="0"/>
                <a:cs typeface="Times New Roman" pitchFamily="18" charset="0"/>
              </a:rPr>
              <a:t>React.Component</a:t>
            </a:r>
            <a:r>
              <a:rPr lang="en-US" sz="2400" dirty="0">
                <a:latin typeface="Times New Roman" pitchFamily="18" charset="0"/>
                <a:cs typeface="Times New Roman" pitchFamily="18" charset="0"/>
              </a:rPr>
              <a:t> class. They have access to the lifecycle methods and state.</a:t>
            </a:r>
          </a:p>
          <a:p>
            <a:pPr algn="just"/>
            <a:endParaRPr lang="en-US" sz="2400"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7109639"/>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Building Functional Components:</a:t>
            </a:r>
          </a:p>
          <a:p>
            <a:pPr algn="just"/>
            <a:r>
              <a:rPr lang="en-US" sz="2400" dirty="0">
                <a:latin typeface="Times New Roman" pitchFamily="18" charset="0"/>
                <a:cs typeface="Times New Roman" pitchFamily="18" charset="0"/>
              </a:rPr>
              <a:t>Functional components are simpler and often used for presentational purposes. They don't have state or lifecycle methods (until React Hooks were introduced).</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Pass data via props to functional and class component and difference between them:</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React, components are the building blocks of a user interface, and they can be broadly categorized into two types: functional components and class components. Both types of components can receive data from their parent components by using props (short for properties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Passing Data via Props in Functional Components:</a:t>
            </a:r>
          </a:p>
          <a:p>
            <a:pPr algn="just"/>
            <a:r>
              <a:rPr lang="en-US" sz="2400" dirty="0">
                <a:latin typeface="Times New Roman" pitchFamily="18" charset="0"/>
                <a:cs typeface="Times New Roman" pitchFamily="18" charset="0"/>
              </a:rPr>
              <a:t>Functional components are simpler and often used for stateless or presentational components. Here's an example of passing data via props to a functional component: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In this example, </a:t>
            </a:r>
            <a:r>
              <a:rPr lang="en-US" sz="2400" dirty="0" err="1" smtClean="0">
                <a:latin typeface="Times New Roman" pitchFamily="18" charset="0"/>
                <a:cs typeface="Times New Roman" pitchFamily="18" charset="0"/>
              </a:rPr>
              <a:t>ParentComponent</a:t>
            </a:r>
            <a:r>
              <a:rPr lang="en-US" sz="2400" dirty="0">
                <a:latin typeface="Times New Roman" pitchFamily="18" charset="0"/>
                <a:cs typeface="Times New Roman" pitchFamily="18" charset="0"/>
              </a:rPr>
              <a:t> passes the </a:t>
            </a:r>
            <a:r>
              <a:rPr lang="en-US" sz="2400" dirty="0" err="1" smtClean="0">
                <a:latin typeface="Times New Roman" pitchFamily="18" charset="0"/>
                <a:cs typeface="Times New Roman" pitchFamily="18" charset="0"/>
              </a:rPr>
              <a:t>dataToPass</a:t>
            </a:r>
            <a:r>
              <a:rPr lang="en-US" sz="2400" dirty="0">
                <a:latin typeface="Times New Roman" pitchFamily="18" charset="0"/>
                <a:cs typeface="Times New Roman" pitchFamily="18" charset="0"/>
              </a:rPr>
              <a:t> variable as a prop called </a:t>
            </a:r>
            <a:r>
              <a:rPr lang="en-US" sz="2400" dirty="0" smtClean="0">
                <a:latin typeface="Times New Roman" pitchFamily="18" charset="0"/>
                <a:cs typeface="Times New Roman" pitchFamily="18" charset="0"/>
              </a:rPr>
              <a:t>message</a:t>
            </a:r>
            <a:r>
              <a:rPr lang="en-US" sz="2400" dirty="0">
                <a:latin typeface="Times New Roman" pitchFamily="18" charset="0"/>
                <a:cs typeface="Times New Roman" pitchFamily="18" charset="0"/>
              </a:rPr>
              <a:t> to the </a:t>
            </a:r>
            <a:r>
              <a:rPr lang="en-US" sz="2400" dirty="0" err="1" smtClean="0">
                <a:latin typeface="Times New Roman" pitchFamily="18" charset="0"/>
                <a:cs typeface="Times New Roman" pitchFamily="18" charset="0"/>
              </a:rPr>
              <a:t>ChildFunctionalComponent</a:t>
            </a:r>
            <a:r>
              <a:rPr lang="en-US" sz="2400" dirty="0">
                <a:latin typeface="Times New Roman" pitchFamily="18" charset="0"/>
                <a:cs typeface="Times New Roman" pitchFamily="18" charset="0"/>
              </a:rPr>
              <a:t>. The functional child component receives the data through the </a:t>
            </a:r>
            <a:r>
              <a:rPr lang="en-US" sz="2400" dirty="0" smtClean="0">
                <a:latin typeface="Times New Roman" pitchFamily="18" charset="0"/>
                <a:cs typeface="Times New Roman" pitchFamily="18" charset="0"/>
              </a:rPr>
              <a:t>props</a:t>
            </a:r>
            <a:r>
              <a:rPr lang="en-US" sz="2400" dirty="0">
                <a:latin typeface="Times New Roman" pitchFamily="18" charset="0"/>
                <a:cs typeface="Times New Roman" pitchFamily="18" charset="0"/>
              </a:rPr>
              <a:t> parameter and can then use it within its rendering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Passing Data via Props in Class Components:</a:t>
            </a:r>
          </a:p>
          <a:p>
            <a:pPr algn="just"/>
            <a:r>
              <a:rPr lang="en-US" sz="2400" dirty="0">
                <a:latin typeface="Times New Roman" pitchFamily="18" charset="0"/>
                <a:cs typeface="Times New Roman" pitchFamily="18" charset="0"/>
              </a:rPr>
              <a:t>Class components are more feature-rich and can handle state, lifecycle methods, etc. Here's an example of passing data via props to a class component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err="1" smtClean="0">
                <a:latin typeface="Times New Roman" pitchFamily="18" charset="0"/>
                <a:cs typeface="Times New Roman" pitchFamily="18" charset="0"/>
              </a:rPr>
              <a:t>ParentComponent</a:t>
            </a:r>
            <a:r>
              <a:rPr lang="en-US" sz="2400" dirty="0">
                <a:latin typeface="Times New Roman" pitchFamily="18" charset="0"/>
                <a:cs typeface="Times New Roman" pitchFamily="18" charset="0"/>
              </a:rPr>
              <a:t> has a state variable </a:t>
            </a:r>
            <a:r>
              <a:rPr lang="en-US" sz="2400" dirty="0" err="1" smtClean="0">
                <a:latin typeface="Times New Roman" pitchFamily="18" charset="0"/>
                <a:cs typeface="Times New Roman" pitchFamily="18" charset="0"/>
              </a:rPr>
              <a:t>dataToPass</a:t>
            </a:r>
            <a:r>
              <a:rPr lang="en-US" sz="2400" dirty="0">
                <a:latin typeface="Times New Roman" pitchFamily="18" charset="0"/>
                <a:cs typeface="Times New Roman" pitchFamily="18" charset="0"/>
              </a:rPr>
              <a:t>, and it passes this data as a prop named </a:t>
            </a:r>
            <a:r>
              <a:rPr lang="en-US" sz="2400" dirty="0" smtClean="0">
                <a:latin typeface="Times New Roman" pitchFamily="18" charset="0"/>
                <a:cs typeface="Times New Roman" pitchFamily="18" charset="0"/>
              </a:rPr>
              <a:t>message</a:t>
            </a:r>
            <a:r>
              <a:rPr lang="en-US" sz="2400" dirty="0">
                <a:latin typeface="Times New Roman" pitchFamily="18" charset="0"/>
                <a:cs typeface="Times New Roman" pitchFamily="18" charset="0"/>
              </a:rPr>
              <a:t> to the </a:t>
            </a:r>
            <a:r>
              <a:rPr lang="en-US" sz="2400" dirty="0" err="1" smtClean="0">
                <a:latin typeface="Times New Roman" pitchFamily="18" charset="0"/>
                <a:cs typeface="Times New Roman" pitchFamily="18" charset="0"/>
              </a:rPr>
              <a:t>ChildClassComponent</a:t>
            </a:r>
            <a:r>
              <a:rPr lang="en-US" sz="2400" dirty="0">
                <a:latin typeface="Times New Roman" pitchFamily="18" charset="0"/>
                <a:cs typeface="Times New Roman" pitchFamily="18" charset="0"/>
              </a:rPr>
              <a:t>. The class-based child component also receives the data through the </a:t>
            </a:r>
            <a:r>
              <a:rPr lang="en-US" sz="2400" dirty="0" smtClean="0">
                <a:latin typeface="Times New Roman" pitchFamily="18" charset="0"/>
                <a:cs typeface="Times New Roman" pitchFamily="18" charset="0"/>
              </a:rPr>
              <a:t>props</a:t>
            </a:r>
            <a:r>
              <a:rPr lang="en-US" sz="2400" dirty="0">
                <a:latin typeface="Times New Roman" pitchFamily="18" charset="0"/>
                <a:cs typeface="Times New Roman" pitchFamily="18" charset="0"/>
              </a:rPr>
              <a:t> property.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Differences between Functional and Class Components:</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Syntax:</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Functional components are simpler and use a regular JavaScript function syntax.</a:t>
            </a:r>
          </a:p>
          <a:p>
            <a:pPr lvl="1" algn="just"/>
            <a:r>
              <a:rPr lang="en-US" sz="2400" dirty="0">
                <a:latin typeface="Times New Roman" pitchFamily="18" charset="0"/>
                <a:cs typeface="Times New Roman" pitchFamily="18" charset="0"/>
              </a:rPr>
              <a:t>Class components use the ES6 class syntax and extend the </a:t>
            </a:r>
            <a:r>
              <a:rPr lang="en-US" sz="2400" dirty="0" err="1">
                <a:latin typeface="Times New Roman" pitchFamily="18" charset="0"/>
                <a:cs typeface="Times New Roman" pitchFamily="18" charset="0"/>
              </a:rPr>
              <a:t>React.Component</a:t>
            </a:r>
            <a:r>
              <a:rPr lang="en-US" sz="2400" dirty="0">
                <a:latin typeface="Times New Roman" pitchFamily="18" charset="0"/>
                <a:cs typeface="Times New Roman" pitchFamily="18" charset="0"/>
              </a:rPr>
              <a:t> class.</a:t>
            </a:r>
          </a:p>
          <a:p>
            <a:pPr algn="just"/>
            <a:r>
              <a:rPr lang="en-US" sz="2400" b="1" dirty="0">
                <a:latin typeface="Times New Roman" pitchFamily="18" charset="0"/>
                <a:cs typeface="Times New Roman" pitchFamily="18" charset="0"/>
              </a:rPr>
              <a:t>State:</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Functional components are stateless and do not have access to the component state or lifecycle methods.</a:t>
            </a:r>
          </a:p>
          <a:p>
            <a:pPr lvl="1" algn="just"/>
            <a:r>
              <a:rPr lang="en-US" sz="2400" dirty="0">
                <a:latin typeface="Times New Roman" pitchFamily="18" charset="0"/>
                <a:cs typeface="Times New Roman" pitchFamily="18" charset="0"/>
              </a:rPr>
              <a:t>Class components can manage local state using </a:t>
            </a:r>
            <a:r>
              <a:rPr lang="en-US" sz="2400" dirty="0" err="1">
                <a:latin typeface="Times New Roman" pitchFamily="18" charset="0"/>
                <a:cs typeface="Times New Roman" pitchFamily="18" charset="0"/>
              </a:rPr>
              <a:t>this.state</a:t>
            </a:r>
            <a:r>
              <a:rPr lang="en-US" sz="2400" dirty="0">
                <a:latin typeface="Times New Roman" pitchFamily="18" charset="0"/>
                <a:cs typeface="Times New Roman" pitchFamily="18" charset="0"/>
              </a:rPr>
              <a:t> and have access to lifecycle methods.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Lifecycle Methods: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Class components have lifecycle methods (e.g., </a:t>
            </a:r>
            <a:r>
              <a:rPr lang="en-US" sz="2400" dirty="0" err="1">
                <a:latin typeface="Times New Roman" pitchFamily="18" charset="0"/>
                <a:cs typeface="Times New Roman" pitchFamily="18" charset="0"/>
              </a:rPr>
              <a:t>componentDidMount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componentDidUpdate</a:t>
            </a:r>
            <a:r>
              <a:rPr lang="en-US" sz="2400" dirty="0">
                <a:latin typeface="Times New Roman" pitchFamily="18" charset="0"/>
                <a:cs typeface="Times New Roman" pitchFamily="18" charset="0"/>
              </a:rPr>
              <a:t>) that can be used for side effects.</a:t>
            </a:r>
          </a:p>
          <a:p>
            <a:pPr lvl="1" algn="just"/>
            <a:r>
              <a:rPr lang="en-US" sz="2400" dirty="0">
                <a:latin typeface="Times New Roman" pitchFamily="18" charset="0"/>
                <a:cs typeface="Times New Roman" pitchFamily="18" charset="0"/>
              </a:rPr>
              <a:t>Functional components can use the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hook to achieve similar functionality</a:t>
            </a:r>
            <a:r>
              <a:rPr lang="en-US" sz="2400" dirty="0" smtClean="0">
                <a:latin typeface="Times New Roman" pitchFamily="18" charset="0"/>
                <a:cs typeface="Times New Roman" pitchFamily="18" charset="0"/>
              </a:rPr>
              <a:t>.</a:t>
            </a:r>
          </a:p>
          <a:p>
            <a:pPr lvl="1"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Readability:</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Functional components are often considered more readable and concise, especially for simple, stateless components.</a:t>
            </a:r>
          </a:p>
          <a:p>
            <a:pPr lvl="1" algn="just"/>
            <a:r>
              <a:rPr lang="en-US" sz="2400" dirty="0">
                <a:latin typeface="Times New Roman" pitchFamily="18" charset="0"/>
                <a:cs typeface="Times New Roman" pitchFamily="18" charset="0"/>
              </a:rPr>
              <a:t>Class components might be seen as more verbose, but they offer a clear structure for more complex components.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37097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State </a:t>
            </a:r>
            <a:r>
              <a:rPr lang="en-US" sz="2400" b="1" dirty="0" err="1" smtClean="0">
                <a:latin typeface="Times New Roman" pitchFamily="18" charset="0"/>
                <a:cs typeface="Times New Roman" pitchFamily="18" charset="0"/>
              </a:rPr>
              <a:t>vs</a:t>
            </a:r>
            <a:r>
              <a:rPr lang="en-US" sz="2400" b="1" dirty="0" smtClean="0">
                <a:latin typeface="Times New Roman" pitchFamily="18" charset="0"/>
                <a:cs typeface="Times New Roman" pitchFamily="18" charset="0"/>
              </a:rPr>
              <a:t> props in both functional and class component and children props: </a:t>
            </a:r>
            <a:r>
              <a:rPr lang="en-US" sz="2400" dirty="0">
                <a:latin typeface="Times New Roman" pitchFamily="18" charset="0"/>
                <a:cs typeface="Times New Roman" pitchFamily="18" charset="0"/>
              </a:rPr>
              <a:t>In React.js, </a:t>
            </a:r>
            <a:r>
              <a:rPr lang="en-US" sz="2400" dirty="0" smtClean="0">
                <a:latin typeface="Times New Roman" pitchFamily="18" charset="0"/>
                <a:cs typeface="Times New Roman" pitchFamily="18" charset="0"/>
              </a:rPr>
              <a:t>state</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props</a:t>
            </a:r>
            <a:r>
              <a:rPr lang="en-US" sz="2400" dirty="0">
                <a:latin typeface="Times New Roman" pitchFamily="18" charset="0"/>
                <a:cs typeface="Times New Roman" pitchFamily="18" charset="0"/>
              </a:rPr>
              <a:t> are two fundamental concepts that help manage and pass data within a React application. They serve different purposes and are used in different scenarios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State in React</a:t>
            </a:r>
            <a:r>
              <a:rPr lang="en-US" sz="2400" b="1"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State is a built-in object in React that represents the current state of a component. It is mutable and can be changed over time. When the state of a component changes, React re-renders the component to reflect the updated state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err="1" smtClean="0">
                <a:latin typeface="Times New Roman" pitchFamily="18" charset="0"/>
                <a:cs typeface="Times New Roman" pitchFamily="18" charset="0"/>
              </a:rPr>
              <a:t>useState</a:t>
            </a:r>
            <a:r>
              <a:rPr lang="en-US" sz="2400" dirty="0">
                <a:latin typeface="Times New Roman" pitchFamily="18" charset="0"/>
                <a:cs typeface="Times New Roman" pitchFamily="18" charset="0"/>
              </a:rPr>
              <a:t> hook is used to create a state variable </a:t>
            </a:r>
            <a:r>
              <a:rPr lang="en-US" sz="2400" dirty="0" smtClean="0">
                <a:latin typeface="Times New Roman" pitchFamily="18" charset="0"/>
                <a:cs typeface="Times New Roman" pitchFamily="18" charset="0"/>
              </a:rPr>
              <a:t>count</a:t>
            </a:r>
            <a:r>
              <a:rPr lang="en-US" sz="2400" dirty="0">
                <a:latin typeface="Times New Roman" pitchFamily="18" charset="0"/>
                <a:cs typeface="Times New Roman" pitchFamily="18" charset="0"/>
              </a:rPr>
              <a:t> with an initial value of 0. The </a:t>
            </a:r>
            <a:r>
              <a:rPr lang="en-US" sz="2400" dirty="0" err="1" smtClean="0">
                <a:latin typeface="Times New Roman" pitchFamily="18" charset="0"/>
                <a:cs typeface="Times New Roman" pitchFamily="18" charset="0"/>
              </a:rPr>
              <a:t>setCount</a:t>
            </a:r>
            <a:r>
              <a:rPr lang="en-US" sz="2400" dirty="0">
                <a:latin typeface="Times New Roman" pitchFamily="18" charset="0"/>
                <a:cs typeface="Times New Roman" pitchFamily="18" charset="0"/>
              </a:rPr>
              <a:t> function is used to update the state, and the component re-renders whenever the button is clicked.</a:t>
            </a:r>
          </a:p>
          <a:p>
            <a:pPr algn="just"/>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module.js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const </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 = 42;</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export default </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Importing Modules:</a:t>
            </a:r>
          </a:p>
          <a:p>
            <a:pPr algn="just"/>
            <a:r>
              <a:rPr lang="en-US" sz="2400" dirty="0">
                <a:latin typeface="Times New Roman" pitchFamily="18" charset="0"/>
                <a:cs typeface="Times New Roman" pitchFamily="18" charset="0"/>
              </a:rPr>
              <a:t>Once you have exported values from a module, you can import them in another module using the import statement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Named Imports:</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You can import specific values or functions using the import keyword followed by the names you want to import, enclosed in curly braces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001643"/>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Props in React:</a:t>
            </a:r>
          </a:p>
          <a:p>
            <a:pPr algn="just"/>
            <a:r>
              <a:rPr lang="en-US" sz="2400" b="1" dirty="0">
                <a:latin typeface="Times New Roman" pitchFamily="18" charset="0"/>
                <a:cs typeface="Times New Roman" pitchFamily="18" charset="0"/>
              </a:rPr>
              <a:t>Definition:</a:t>
            </a:r>
            <a:r>
              <a:rPr lang="en-US" sz="2400" dirty="0">
                <a:latin typeface="Times New Roman" pitchFamily="18" charset="0"/>
                <a:cs typeface="Times New Roman" pitchFamily="18" charset="0"/>
              </a:rPr>
              <a:t> Props (short for properties) are used to pass data from a parent component to a child component. They are read-only and cannot be modified by the child component.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the </a:t>
            </a:r>
            <a:r>
              <a:rPr lang="en-US" sz="2400" dirty="0" err="1" smtClean="0">
                <a:latin typeface="Times New Roman" pitchFamily="18" charset="0"/>
                <a:cs typeface="Times New Roman" pitchFamily="18" charset="0"/>
              </a:rPr>
              <a:t>MessageContainer</a:t>
            </a:r>
            <a:r>
              <a:rPr lang="en-US" sz="2400" dirty="0">
                <a:latin typeface="Times New Roman" pitchFamily="18" charset="0"/>
                <a:cs typeface="Times New Roman" pitchFamily="18" charset="0"/>
              </a:rPr>
              <a:t> component renders the </a:t>
            </a:r>
            <a:r>
              <a:rPr lang="en-US" sz="2400" dirty="0" err="1" smtClean="0">
                <a:latin typeface="Times New Roman" pitchFamily="18" charset="0"/>
                <a:cs typeface="Times New Roman" pitchFamily="18" charset="0"/>
              </a:rPr>
              <a:t>DisplayMessage</a:t>
            </a:r>
            <a:r>
              <a:rPr lang="en-US" sz="2400" dirty="0">
                <a:latin typeface="Times New Roman" pitchFamily="18" charset="0"/>
                <a:cs typeface="Times New Roman" pitchFamily="18" charset="0"/>
              </a:rPr>
              <a:t> component and passes the </a:t>
            </a:r>
            <a:r>
              <a:rPr lang="en-US" sz="2400" dirty="0" err="1" smtClean="0">
                <a:latin typeface="Times New Roman" pitchFamily="18" charset="0"/>
                <a:cs typeface="Times New Roman" pitchFamily="18" charset="0"/>
              </a:rPr>
              <a:t>messageText</a:t>
            </a:r>
            <a:r>
              <a:rPr lang="en-US" sz="2400" dirty="0">
                <a:latin typeface="Times New Roman" pitchFamily="18" charset="0"/>
                <a:cs typeface="Times New Roman" pitchFamily="18" charset="0"/>
              </a:rPr>
              <a:t> as a prop. The </a:t>
            </a:r>
            <a:r>
              <a:rPr lang="en-US" sz="2400" dirty="0" err="1" smtClean="0">
                <a:latin typeface="Times New Roman" pitchFamily="18" charset="0"/>
                <a:cs typeface="Times New Roman" pitchFamily="18" charset="0"/>
              </a:rPr>
              <a:t>DisplayMessage</a:t>
            </a:r>
            <a:r>
              <a:rPr lang="en-US" sz="2400" dirty="0">
                <a:latin typeface="Times New Roman" pitchFamily="18" charset="0"/>
                <a:cs typeface="Times New Roman" pitchFamily="18" charset="0"/>
              </a:rPr>
              <a:t> component then displays the received message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State</a:t>
            </a:r>
            <a:r>
              <a:rPr lang="en-US" sz="2400" dirty="0">
                <a:latin typeface="Times New Roman" pitchFamily="18" charset="0"/>
                <a:cs typeface="Times New Roman" pitchFamily="18" charset="0"/>
              </a:rPr>
              <a:t> is used to manage the internal state of a component and is mutable. It is used for values that can change over time within a component.</a:t>
            </a:r>
          </a:p>
          <a:p>
            <a:pPr algn="just"/>
            <a:r>
              <a:rPr lang="en-US" sz="2400" b="1" dirty="0">
                <a:latin typeface="Times New Roman" pitchFamily="18" charset="0"/>
                <a:cs typeface="Times New Roman" pitchFamily="18" charset="0"/>
              </a:rPr>
              <a:t>Props</a:t>
            </a:r>
            <a:r>
              <a:rPr lang="en-US" sz="2400" dirty="0">
                <a:latin typeface="Times New Roman" pitchFamily="18" charset="0"/>
                <a:cs typeface="Times New Roman" pitchFamily="18" charset="0"/>
              </a:rPr>
              <a:t> are used to pass data from a parent component to a child component. They are read-only and provide a way to make components reusable by configuring them with different data.</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anotherModule.js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import { pi, double } from './module';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console.log(pi);        // Output: 3.14</a:t>
            </a:r>
          </a:p>
          <a:p>
            <a:pPr algn="just"/>
            <a:r>
              <a:rPr lang="en-US" sz="2400" dirty="0" smtClean="0">
                <a:latin typeface="Times New Roman" pitchFamily="18" charset="0"/>
                <a:cs typeface="Times New Roman" pitchFamily="18" charset="0"/>
              </a:rPr>
              <a:t>console.log(double(5));  // Output: 10</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Default Imports: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When importing a default export, you can use any name for the imported value.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anotherModule.js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 from './module';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  // Output: 42</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Combining Named and Default Imports: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You can also combine named and default imports in a single statement.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anotherModule.js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 { pi, double } from './module';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console.log(</a:t>
            </a:r>
            <a:r>
              <a:rPr lang="en-US" sz="2400" dirty="0" err="1" smtClean="0">
                <a:latin typeface="Times New Roman" pitchFamily="18" charset="0"/>
                <a:cs typeface="Times New Roman" pitchFamily="18" charset="0"/>
              </a:rPr>
              <a:t>myValue</a:t>
            </a:r>
            <a:r>
              <a:rPr lang="en-US" sz="2400" dirty="0" smtClean="0">
                <a:latin typeface="Times New Roman" pitchFamily="18" charset="0"/>
                <a:cs typeface="Times New Roman" pitchFamily="18" charset="0"/>
              </a:rPr>
              <a:t>);      // Output: 42</a:t>
            </a:r>
          </a:p>
          <a:p>
            <a:pPr algn="just"/>
            <a:r>
              <a:rPr lang="en-US" sz="2400" dirty="0" smtClean="0">
                <a:latin typeface="Times New Roman" pitchFamily="18" charset="0"/>
                <a:cs typeface="Times New Roman" pitchFamily="18" charset="0"/>
              </a:rPr>
              <a:t>console.log(pi);          // Output: 3.14</a:t>
            </a:r>
          </a:p>
          <a:p>
            <a:pPr algn="just"/>
            <a:r>
              <a:rPr lang="en-US" sz="2400" dirty="0" smtClean="0">
                <a:latin typeface="Times New Roman" pitchFamily="18" charset="0"/>
                <a:cs typeface="Times New Roman" pitchFamily="18" charset="0"/>
              </a:rPr>
              <a:t>console.log(double(5));    // Output: 10</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6555641"/>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React.js, commonly referred to as React, is an open-source JavaScript library that was developed by </a:t>
            </a:r>
            <a:r>
              <a:rPr lang="en-US" sz="2800" dirty="0" err="1">
                <a:latin typeface="Times New Roman" pitchFamily="18" charset="0"/>
                <a:cs typeface="Times New Roman" pitchFamily="18" charset="0"/>
              </a:rPr>
              <a:t>Facebook</a:t>
            </a:r>
            <a:r>
              <a:rPr lang="en-US" sz="2800" dirty="0">
                <a:latin typeface="Times New Roman" pitchFamily="18" charset="0"/>
                <a:cs typeface="Times New Roman" pitchFamily="18" charset="0"/>
              </a:rPr>
              <a:t>. It is primarily used for building user interfaces (UIs) for web applications. React was designed with the goal of making it easier to create interactive and dynamic UI components, especially in scenarios where data changes over time</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Key </a:t>
            </a:r>
            <a:r>
              <a:rPr lang="en-US" sz="2800" dirty="0">
                <a:latin typeface="Times New Roman" pitchFamily="18" charset="0"/>
                <a:cs typeface="Times New Roman" pitchFamily="18" charset="0"/>
              </a:rPr>
              <a:t>Concepts of React.js</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Component-Based </a:t>
            </a:r>
            <a:r>
              <a:rPr lang="en-US" sz="2800" b="1" dirty="0">
                <a:latin typeface="Times New Roman" pitchFamily="18" charset="0"/>
                <a:cs typeface="Times New Roman" pitchFamily="18" charset="0"/>
              </a:rPr>
              <a:t>Architecture</a:t>
            </a:r>
            <a:r>
              <a:rPr lang="en-US" sz="2800" dirty="0">
                <a:latin typeface="Times New Roman" pitchFamily="18" charset="0"/>
                <a:cs typeface="Times New Roman" pitchFamily="18" charset="0"/>
              </a:rPr>
              <a:t>: React promotes a modular approach to UI development. It allows you to break down your user interface into smaller, reusable components. Components encapsulate their own logic and rendering, which makes it easier to manage and maintain complex UIs.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489364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Virtual DOM (Document Object Model)</a:t>
            </a:r>
            <a:r>
              <a:rPr lang="en-US" sz="2400" dirty="0">
                <a:latin typeface="Times New Roman" pitchFamily="18" charset="0"/>
                <a:cs typeface="Times New Roman" pitchFamily="18" charset="0"/>
              </a:rPr>
              <a:t>: React introduces the concept of a Virtual DOM. It's a lightweight representation of the actual DOM in memory. When data changes in a React application, a virtual DOM </a:t>
            </a:r>
            <a:r>
              <a:rPr lang="en-US" sz="2400" dirty="0" err="1">
                <a:latin typeface="Times New Roman" pitchFamily="18" charset="0"/>
                <a:cs typeface="Times New Roman" pitchFamily="18" charset="0"/>
              </a:rPr>
              <a:t>diffing</a:t>
            </a:r>
            <a:r>
              <a:rPr lang="en-US" sz="2400" dirty="0">
                <a:latin typeface="Times New Roman" pitchFamily="18" charset="0"/>
                <a:cs typeface="Times New Roman" pitchFamily="18" charset="0"/>
              </a:rPr>
              <a:t> algorithm compares the previous and current states of the Virtual DOM to determine the minimal number of changes required to update the actual DOM. This process optimizes performance by reducing direct manipulation of the DOM</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Declarative Syntax</a:t>
            </a:r>
            <a:r>
              <a:rPr lang="en-US" sz="2400" dirty="0">
                <a:latin typeface="Times New Roman" pitchFamily="18" charset="0"/>
                <a:cs typeface="Times New Roman" pitchFamily="18" charset="0"/>
              </a:rPr>
              <a:t>: React follows a declarative programming paradigm. Instead of telling the application how to update the UI step by step, you define what the UI should look like based on the current data state. React automatically manages the updates when data changes, abstracting away the complexity of managing UI updates.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524315"/>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JSX (JavaScript XML)</a:t>
            </a:r>
            <a:r>
              <a:rPr lang="en-US" sz="2400" dirty="0">
                <a:latin typeface="Times New Roman" pitchFamily="18" charset="0"/>
                <a:cs typeface="Times New Roman" pitchFamily="18" charset="0"/>
              </a:rPr>
              <a:t>: JSX is a syntax extension for JavaScript that allows you to write HTML-like code within your JavaScript code. It enables you to define UI components in a more readable and intuitive way. React components are often written using JSX</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Props and State</a:t>
            </a:r>
            <a:r>
              <a:rPr lang="en-US" sz="2400" dirty="0">
                <a:latin typeface="Times New Roman" pitchFamily="18" charset="0"/>
                <a:cs typeface="Times New Roman" pitchFamily="18" charset="0"/>
              </a:rPr>
              <a:t>: Props (short for properties) and state are mechanisms for passing and managing data within React components. Props are read-only and allow data to flow from parent to child components. State represents mutable data that belongs to a component and can be updated using the </a:t>
            </a:r>
            <a:r>
              <a:rPr lang="en-US" sz="2400" dirty="0" err="1" smtClean="0">
                <a:latin typeface="Times New Roman" pitchFamily="18" charset="0"/>
                <a:cs typeface="Times New Roman" pitchFamily="18" charset="0"/>
              </a:rPr>
              <a:t>setState</a:t>
            </a:r>
            <a:r>
              <a:rPr lang="en-US" sz="2400" dirty="0">
                <a:latin typeface="Times New Roman" pitchFamily="18" charset="0"/>
                <a:cs typeface="Times New Roman" pitchFamily="18" charset="0"/>
              </a:rPr>
              <a:t> method. When either props or state changes, React automatically re-renders the affected components.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3793</Words>
  <Application>Microsoft Office PowerPoint</Application>
  <PresentationFormat>On-screen Show (4:3)</PresentationFormat>
  <Paragraphs>356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15</cp:revision>
  <dcterms:created xsi:type="dcterms:W3CDTF">2024-01-18T13:17:51Z</dcterms:created>
  <dcterms:modified xsi:type="dcterms:W3CDTF">2024-01-24T04:33:56Z</dcterms:modified>
</cp:coreProperties>
</file>