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278AF1-042D-46B1-8FAC-495257DFBEF9}"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CD924-BAB1-43D9-8E3F-BCA0C449FB1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278AF1-042D-46B1-8FAC-495257DFBEF9}"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CD924-BAB1-43D9-8E3F-BCA0C449FB1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278AF1-042D-46B1-8FAC-495257DFBEF9}"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CD924-BAB1-43D9-8E3F-BCA0C449FB1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278AF1-042D-46B1-8FAC-495257DFBEF9}"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CD924-BAB1-43D9-8E3F-BCA0C449FB1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278AF1-042D-46B1-8FAC-495257DFBEF9}"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CD924-BAB1-43D9-8E3F-BCA0C449FB1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278AF1-042D-46B1-8FAC-495257DFBEF9}"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CD924-BAB1-43D9-8E3F-BCA0C449FB1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278AF1-042D-46B1-8FAC-495257DFBEF9}" type="datetimeFigureOut">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1CD924-BAB1-43D9-8E3F-BCA0C449FB1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278AF1-042D-46B1-8FAC-495257DFBEF9}" type="datetimeFigureOut">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1CD924-BAB1-43D9-8E3F-BCA0C449FB1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278AF1-042D-46B1-8FAC-495257DFBEF9}" type="datetimeFigureOut">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1CD924-BAB1-43D9-8E3F-BCA0C449FB1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278AF1-042D-46B1-8FAC-495257DFBEF9}"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CD924-BAB1-43D9-8E3F-BCA0C449FB1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278AF1-042D-46B1-8FAC-495257DFBEF9}"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CD924-BAB1-43D9-8E3F-BCA0C449FB1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78AF1-042D-46B1-8FAC-495257DFBEF9}" type="datetimeFigureOut">
              <a:rPr lang="en-US" smtClean="0"/>
              <a:t>1/25/2024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1CD924-BAB1-43D9-8E3F-BCA0C449FB1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763000" cy="4524315"/>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Listen to events, event handlers, child to parent: </a:t>
            </a:r>
          </a:p>
          <a:p>
            <a:pPr algn="just"/>
            <a:endParaRPr lang="en-US" sz="2400" b="1"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React, handling events is a crucial part of building interactive and dynamic user interfaces. Events in React can be categorized into two types: synthetic events provided by React itself and native DOM events. Handling events involves defining event handlers, which are functions that will be executed when a specific event occurs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Let's go through the concepts of listening to events, event handlers, and communication between child and parent components in React with a simple example.</a:t>
            </a:r>
          </a:p>
          <a:p>
            <a:pPr algn="just"/>
            <a:endParaRPr lang="en-US" sz="24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5632311"/>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We import React and the </a:t>
            </a:r>
            <a:r>
              <a:rPr lang="en-US" sz="2400" dirty="0" err="1">
                <a:latin typeface="Times New Roman" pitchFamily="18" charset="0"/>
                <a:cs typeface="Times New Roman" pitchFamily="18" charset="0"/>
              </a:rPr>
              <a:t>useState</a:t>
            </a:r>
            <a:r>
              <a:rPr lang="en-US" sz="2400" dirty="0">
                <a:latin typeface="Times New Roman" pitchFamily="18" charset="0"/>
                <a:cs typeface="Times New Roman" pitchFamily="18" charset="0"/>
              </a:rPr>
              <a:t> hook.</a:t>
            </a:r>
          </a:p>
          <a:p>
            <a:pPr algn="just"/>
            <a:r>
              <a:rPr lang="en-US" sz="2400" dirty="0">
                <a:latin typeface="Times New Roman" pitchFamily="18" charset="0"/>
                <a:cs typeface="Times New Roman" pitchFamily="18" charset="0"/>
              </a:rPr>
              <a:t>In the </a:t>
            </a:r>
            <a:r>
              <a:rPr lang="en-US" sz="2400" dirty="0" err="1">
                <a:latin typeface="Times New Roman" pitchFamily="18" charset="0"/>
                <a:cs typeface="Times New Roman" pitchFamily="18" charset="0"/>
              </a:rPr>
              <a:t>MyForm</a:t>
            </a:r>
            <a:r>
              <a:rPr lang="en-US" sz="2400" dirty="0">
                <a:latin typeface="Times New Roman" pitchFamily="18" charset="0"/>
                <a:cs typeface="Times New Roman" pitchFamily="18" charset="0"/>
              </a:rPr>
              <a:t> component, we use the </a:t>
            </a:r>
            <a:r>
              <a:rPr lang="en-US" sz="2400" dirty="0" err="1">
                <a:latin typeface="Times New Roman" pitchFamily="18" charset="0"/>
                <a:cs typeface="Times New Roman" pitchFamily="18" charset="0"/>
              </a:rPr>
              <a:t>useState</a:t>
            </a:r>
            <a:r>
              <a:rPr lang="en-US" sz="2400" dirty="0">
                <a:latin typeface="Times New Roman" pitchFamily="18" charset="0"/>
                <a:cs typeface="Times New Roman" pitchFamily="18" charset="0"/>
              </a:rPr>
              <a:t> hook to create a state variable </a:t>
            </a:r>
            <a:r>
              <a:rPr lang="en-US" sz="2400" dirty="0" err="1">
                <a:latin typeface="Times New Roman" pitchFamily="18" charset="0"/>
                <a:cs typeface="Times New Roman" pitchFamily="18" charset="0"/>
              </a:rPr>
              <a:t>inputValue</a:t>
            </a:r>
            <a:r>
              <a:rPr lang="en-US" sz="2400" dirty="0">
                <a:latin typeface="Times New Roman" pitchFamily="18" charset="0"/>
                <a:cs typeface="Times New Roman" pitchFamily="18" charset="0"/>
              </a:rPr>
              <a:t> and a function </a:t>
            </a:r>
            <a:r>
              <a:rPr lang="en-US" sz="2400" dirty="0" err="1">
                <a:latin typeface="Times New Roman" pitchFamily="18" charset="0"/>
                <a:cs typeface="Times New Roman" pitchFamily="18" charset="0"/>
              </a:rPr>
              <a:t>setInputValue</a:t>
            </a:r>
            <a:r>
              <a:rPr lang="en-US" sz="2400" dirty="0">
                <a:latin typeface="Times New Roman" pitchFamily="18" charset="0"/>
                <a:cs typeface="Times New Roman" pitchFamily="18" charset="0"/>
              </a:rPr>
              <a:t> to update its value. The initial state is an empty string.</a:t>
            </a:r>
          </a:p>
          <a:p>
            <a:pPr algn="just"/>
            <a:r>
              <a:rPr lang="en-US" sz="2400" dirty="0">
                <a:latin typeface="Times New Roman" pitchFamily="18" charset="0"/>
                <a:cs typeface="Times New Roman" pitchFamily="18" charset="0"/>
              </a:rPr>
              <a:t>We define the </a:t>
            </a:r>
            <a:r>
              <a:rPr lang="en-US" sz="2400" dirty="0" err="1">
                <a:latin typeface="Times New Roman" pitchFamily="18" charset="0"/>
                <a:cs typeface="Times New Roman" pitchFamily="18" charset="0"/>
              </a:rPr>
              <a:t>handleInputChange</a:t>
            </a:r>
            <a:r>
              <a:rPr lang="en-US" sz="2400" dirty="0">
                <a:latin typeface="Times New Roman" pitchFamily="18" charset="0"/>
                <a:cs typeface="Times New Roman" pitchFamily="18" charset="0"/>
              </a:rPr>
              <a:t> function, which is an event handler for the input field. It updates the </a:t>
            </a:r>
            <a:r>
              <a:rPr lang="en-US" sz="2400" dirty="0" err="1">
                <a:latin typeface="Times New Roman" pitchFamily="18" charset="0"/>
                <a:cs typeface="Times New Roman" pitchFamily="18" charset="0"/>
              </a:rPr>
              <a:t>inputValue</a:t>
            </a:r>
            <a:r>
              <a:rPr lang="en-US" sz="2400" dirty="0">
                <a:latin typeface="Times New Roman" pitchFamily="18" charset="0"/>
                <a:cs typeface="Times New Roman" pitchFamily="18" charset="0"/>
              </a:rPr>
              <a:t> state with the current value of the input field.</a:t>
            </a:r>
          </a:p>
          <a:p>
            <a:pPr algn="just"/>
            <a:r>
              <a:rPr lang="en-US" sz="2400" dirty="0">
                <a:latin typeface="Times New Roman" pitchFamily="18" charset="0"/>
                <a:cs typeface="Times New Roman" pitchFamily="18" charset="0"/>
              </a:rPr>
              <a:t>We define the </a:t>
            </a:r>
            <a:r>
              <a:rPr lang="en-US" sz="2400" dirty="0" err="1">
                <a:latin typeface="Times New Roman" pitchFamily="18" charset="0"/>
                <a:cs typeface="Times New Roman" pitchFamily="18" charset="0"/>
              </a:rPr>
              <a:t>handleSubmit</a:t>
            </a:r>
            <a:r>
              <a:rPr lang="en-US" sz="2400" dirty="0">
                <a:latin typeface="Times New Roman" pitchFamily="18" charset="0"/>
                <a:cs typeface="Times New Roman" pitchFamily="18" charset="0"/>
              </a:rPr>
              <a:t> function, which is an event handler for the form submission. It prevents the default form submission behavior and alerts the submitted value. You can perform additional actions with the form data in this function.</a:t>
            </a:r>
          </a:p>
          <a:p>
            <a:pPr algn="just"/>
            <a:r>
              <a:rPr lang="en-US" sz="2400" dirty="0">
                <a:latin typeface="Times New Roman" pitchFamily="18" charset="0"/>
                <a:cs typeface="Times New Roman" pitchFamily="18" charset="0"/>
              </a:rPr>
              <a:t>In the JSX, we render a form with an input field and a submit button. The input field's value is controlled by the </a:t>
            </a:r>
            <a:r>
              <a:rPr lang="en-US" sz="2400" dirty="0" err="1">
                <a:latin typeface="Times New Roman" pitchFamily="18" charset="0"/>
                <a:cs typeface="Times New Roman" pitchFamily="18" charset="0"/>
              </a:rPr>
              <a:t>inputValue</a:t>
            </a:r>
            <a:r>
              <a:rPr lang="en-US" sz="2400" dirty="0">
                <a:latin typeface="Times New Roman" pitchFamily="18" charset="0"/>
                <a:cs typeface="Times New Roman" pitchFamily="18" charset="0"/>
              </a:rPr>
              <a:t> state, and its </a:t>
            </a:r>
            <a:r>
              <a:rPr lang="en-US" sz="2400" dirty="0" err="1">
                <a:latin typeface="Times New Roman" pitchFamily="18" charset="0"/>
                <a:cs typeface="Times New Roman" pitchFamily="18" charset="0"/>
              </a:rPr>
              <a:t>onChange</a:t>
            </a:r>
            <a:r>
              <a:rPr lang="en-US" sz="2400" dirty="0">
                <a:latin typeface="Times New Roman" pitchFamily="18" charset="0"/>
                <a:cs typeface="Times New Roman" pitchFamily="18" charset="0"/>
              </a:rPr>
              <a:t> event is handled by the </a:t>
            </a:r>
            <a:r>
              <a:rPr lang="en-US" sz="2400" dirty="0" err="1">
                <a:latin typeface="Times New Roman" pitchFamily="18" charset="0"/>
                <a:cs typeface="Times New Roman" pitchFamily="18" charset="0"/>
              </a:rPr>
              <a:t>handleInputChange</a:t>
            </a:r>
            <a:r>
              <a:rPr lang="en-US" sz="2400" dirty="0">
                <a:latin typeface="Times New Roman" pitchFamily="18" charset="0"/>
                <a:cs typeface="Times New Roman" pitchFamily="18" charset="0"/>
              </a:rPr>
              <a:t> function.</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8686800" cy="6063198"/>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2-way binding</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In React, two-way binding refers to the synchronization of state between a parent component and a child component. In a functional component, you can achieve two-way binding by passing both the state and a function to update that state as props to the child component</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200" dirty="0" err="1">
                <a:latin typeface="Times New Roman" pitchFamily="18" charset="0"/>
                <a:cs typeface="Times New Roman" pitchFamily="18" charset="0"/>
              </a:rPr>
              <a:t>ParentComponent</a:t>
            </a:r>
            <a:r>
              <a:rPr lang="en-US" sz="2200" dirty="0">
                <a:latin typeface="Times New Roman" pitchFamily="18" charset="0"/>
                <a:cs typeface="Times New Roman" pitchFamily="18" charset="0"/>
              </a:rPr>
              <a:t> maintains the state </a:t>
            </a:r>
            <a:r>
              <a:rPr lang="en-US" sz="2200" dirty="0" err="1">
                <a:latin typeface="Times New Roman" pitchFamily="18" charset="0"/>
                <a:cs typeface="Times New Roman" pitchFamily="18" charset="0"/>
              </a:rPr>
              <a:t>inputValue</a:t>
            </a:r>
            <a:r>
              <a:rPr lang="en-US" sz="2200" dirty="0">
                <a:latin typeface="Times New Roman" pitchFamily="18" charset="0"/>
                <a:cs typeface="Times New Roman" pitchFamily="18" charset="0"/>
              </a:rPr>
              <a:t> using the </a:t>
            </a:r>
            <a:r>
              <a:rPr lang="en-US" sz="2200" dirty="0" err="1">
                <a:latin typeface="Times New Roman" pitchFamily="18" charset="0"/>
                <a:cs typeface="Times New Roman" pitchFamily="18" charset="0"/>
              </a:rPr>
              <a:t>useState</a:t>
            </a:r>
            <a:r>
              <a:rPr lang="en-US" sz="2200" dirty="0">
                <a:latin typeface="Times New Roman" pitchFamily="18" charset="0"/>
                <a:cs typeface="Times New Roman" pitchFamily="18" charset="0"/>
              </a:rPr>
              <a:t> hook.</a:t>
            </a:r>
          </a:p>
          <a:p>
            <a:pPr algn="just"/>
            <a:r>
              <a:rPr lang="en-US" sz="2200" dirty="0">
                <a:latin typeface="Times New Roman" pitchFamily="18" charset="0"/>
                <a:cs typeface="Times New Roman" pitchFamily="18" charset="0"/>
              </a:rPr>
              <a:t>The </a:t>
            </a:r>
            <a:r>
              <a:rPr lang="en-US" sz="2200" dirty="0" err="1">
                <a:latin typeface="Times New Roman" pitchFamily="18" charset="0"/>
                <a:cs typeface="Times New Roman" pitchFamily="18" charset="0"/>
              </a:rPr>
              <a:t>handleInputChange</a:t>
            </a:r>
            <a:r>
              <a:rPr lang="en-US" sz="2200" dirty="0">
                <a:latin typeface="Times New Roman" pitchFamily="18" charset="0"/>
                <a:cs typeface="Times New Roman" pitchFamily="18" charset="0"/>
              </a:rPr>
              <a:t> function is defined to update the state when called.</a:t>
            </a:r>
          </a:p>
          <a:p>
            <a:pPr algn="just"/>
            <a:r>
              <a:rPr lang="en-US" sz="2200" dirty="0" err="1">
                <a:latin typeface="Times New Roman" pitchFamily="18" charset="0"/>
                <a:cs typeface="Times New Roman" pitchFamily="18" charset="0"/>
              </a:rPr>
              <a:t>ParentComponent</a:t>
            </a:r>
            <a:r>
              <a:rPr lang="en-US" sz="2200" dirty="0">
                <a:latin typeface="Times New Roman" pitchFamily="18" charset="0"/>
                <a:cs typeface="Times New Roman" pitchFamily="18" charset="0"/>
              </a:rPr>
              <a:t> renders </a:t>
            </a:r>
            <a:r>
              <a:rPr lang="en-US" sz="2200" dirty="0" err="1">
                <a:latin typeface="Times New Roman" pitchFamily="18" charset="0"/>
                <a:cs typeface="Times New Roman" pitchFamily="18" charset="0"/>
              </a:rPr>
              <a:t>ChildComponent</a:t>
            </a:r>
            <a:r>
              <a:rPr lang="en-US" sz="2200" dirty="0">
                <a:latin typeface="Times New Roman" pitchFamily="18" charset="0"/>
                <a:cs typeface="Times New Roman" pitchFamily="18" charset="0"/>
              </a:rPr>
              <a:t>, passing the </a:t>
            </a:r>
            <a:r>
              <a:rPr lang="en-US" sz="2200" dirty="0" err="1">
                <a:latin typeface="Times New Roman" pitchFamily="18" charset="0"/>
                <a:cs typeface="Times New Roman" pitchFamily="18" charset="0"/>
              </a:rPr>
              <a:t>inputValue</a:t>
            </a:r>
            <a:r>
              <a:rPr lang="en-US" sz="2200" dirty="0">
                <a:latin typeface="Times New Roman" pitchFamily="18" charset="0"/>
                <a:cs typeface="Times New Roman" pitchFamily="18" charset="0"/>
              </a:rPr>
              <a:t> state and the </a:t>
            </a:r>
            <a:r>
              <a:rPr lang="en-US" sz="2200" dirty="0" err="1">
                <a:latin typeface="Times New Roman" pitchFamily="18" charset="0"/>
                <a:cs typeface="Times New Roman" pitchFamily="18" charset="0"/>
              </a:rPr>
              <a:t>handleInputChange</a:t>
            </a:r>
            <a:r>
              <a:rPr lang="en-US" sz="2200" dirty="0">
                <a:latin typeface="Times New Roman" pitchFamily="18" charset="0"/>
                <a:cs typeface="Times New Roman" pitchFamily="18" charset="0"/>
              </a:rPr>
              <a:t> function as props.</a:t>
            </a:r>
          </a:p>
          <a:p>
            <a:pPr algn="just"/>
            <a:r>
              <a:rPr lang="en-US" sz="2200" dirty="0">
                <a:latin typeface="Times New Roman" pitchFamily="18" charset="0"/>
                <a:cs typeface="Times New Roman" pitchFamily="18" charset="0"/>
              </a:rPr>
              <a:t>In </a:t>
            </a:r>
            <a:r>
              <a:rPr lang="en-US" sz="2200" dirty="0" err="1">
                <a:latin typeface="Times New Roman" pitchFamily="18" charset="0"/>
                <a:cs typeface="Times New Roman" pitchFamily="18" charset="0"/>
              </a:rPr>
              <a:t>ChildComponent</a:t>
            </a:r>
            <a:r>
              <a:rPr lang="en-US" sz="2200" dirty="0">
                <a:latin typeface="Times New Roman" pitchFamily="18" charset="0"/>
                <a:cs typeface="Times New Roman" pitchFamily="18" charset="0"/>
              </a:rPr>
              <a:t>, an input field is rendered with the value set to the prop value and an </a:t>
            </a:r>
            <a:r>
              <a:rPr lang="en-US" sz="2200" dirty="0" err="1">
                <a:latin typeface="Times New Roman" pitchFamily="18" charset="0"/>
                <a:cs typeface="Times New Roman" pitchFamily="18" charset="0"/>
              </a:rPr>
              <a:t>onChange</a:t>
            </a:r>
            <a:r>
              <a:rPr lang="en-US" sz="2200" dirty="0">
                <a:latin typeface="Times New Roman" pitchFamily="18" charset="0"/>
                <a:cs typeface="Times New Roman" pitchFamily="18" charset="0"/>
              </a:rPr>
              <a:t> event handler is connected to the </a:t>
            </a:r>
            <a:r>
              <a:rPr lang="en-US" sz="2200" dirty="0" err="1">
                <a:latin typeface="Times New Roman" pitchFamily="18" charset="0"/>
                <a:cs typeface="Times New Roman" pitchFamily="18" charset="0"/>
              </a:rPr>
              <a:t>handleChange</a:t>
            </a:r>
            <a:r>
              <a:rPr lang="en-US" sz="2200" dirty="0">
                <a:latin typeface="Times New Roman" pitchFamily="18" charset="0"/>
                <a:cs typeface="Times New Roman" pitchFamily="18" charset="0"/>
              </a:rPr>
              <a:t> function.</a:t>
            </a:r>
          </a:p>
          <a:p>
            <a:pPr algn="just"/>
            <a:r>
              <a:rPr lang="en-US" sz="2200" dirty="0">
                <a:latin typeface="Times New Roman" pitchFamily="18" charset="0"/>
                <a:cs typeface="Times New Roman" pitchFamily="18" charset="0"/>
              </a:rPr>
              <a:t>When the input value changes in </a:t>
            </a:r>
            <a:r>
              <a:rPr lang="en-US" sz="2200" dirty="0" err="1">
                <a:latin typeface="Times New Roman" pitchFamily="18" charset="0"/>
                <a:cs typeface="Times New Roman" pitchFamily="18" charset="0"/>
              </a:rPr>
              <a:t>ChildComponent</a:t>
            </a:r>
            <a:r>
              <a:rPr lang="en-US" sz="2200" dirty="0">
                <a:latin typeface="Times New Roman" pitchFamily="18" charset="0"/>
                <a:cs typeface="Times New Roman" pitchFamily="18" charset="0"/>
              </a:rPr>
              <a:t>, the </a:t>
            </a:r>
            <a:r>
              <a:rPr lang="en-US" sz="2200" dirty="0" err="1">
                <a:latin typeface="Times New Roman" pitchFamily="18" charset="0"/>
                <a:cs typeface="Times New Roman" pitchFamily="18" charset="0"/>
              </a:rPr>
              <a:t>handleChange</a:t>
            </a:r>
            <a:r>
              <a:rPr lang="en-US" sz="2200" dirty="0">
                <a:latin typeface="Times New Roman" pitchFamily="18" charset="0"/>
                <a:cs typeface="Times New Roman" pitchFamily="18" charset="0"/>
              </a:rPr>
              <a:t> function is called, which in turn calls the </a:t>
            </a:r>
            <a:r>
              <a:rPr lang="en-US" sz="2200" dirty="0" err="1">
                <a:latin typeface="Times New Roman" pitchFamily="18" charset="0"/>
                <a:cs typeface="Times New Roman" pitchFamily="18" charset="0"/>
              </a:rPr>
              <a:t>handleInputChange</a:t>
            </a:r>
            <a:r>
              <a:rPr lang="en-US" sz="2200" dirty="0">
                <a:latin typeface="Times New Roman" pitchFamily="18" charset="0"/>
                <a:cs typeface="Times New Roman" pitchFamily="18" charset="0"/>
              </a:rPr>
              <a:t> function passed from the parent, updating the state in the </a:t>
            </a:r>
            <a:r>
              <a:rPr lang="en-US" sz="2200" dirty="0" err="1">
                <a:latin typeface="Times New Roman" pitchFamily="18" charset="0"/>
                <a:cs typeface="Times New Roman" pitchFamily="18" charset="0"/>
              </a:rPr>
              <a:t>ParentComponent</a:t>
            </a:r>
            <a:r>
              <a:rPr lang="en-US" sz="2200" dirty="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740307"/>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Controlled </a:t>
            </a:r>
            <a:r>
              <a:rPr lang="en-US" sz="2400" b="1" dirty="0" err="1" smtClean="0">
                <a:latin typeface="Times New Roman" pitchFamily="18" charset="0"/>
                <a:cs typeface="Times New Roman" pitchFamily="18" charset="0"/>
              </a:rPr>
              <a:t>vs</a:t>
            </a:r>
            <a:r>
              <a:rPr lang="en-US" sz="2400" b="1" dirty="0" smtClean="0">
                <a:latin typeface="Times New Roman" pitchFamily="18" charset="0"/>
                <a:cs typeface="Times New Roman" pitchFamily="18" charset="0"/>
              </a:rPr>
              <a:t> uncontrolled component: </a:t>
            </a:r>
            <a:r>
              <a:rPr lang="en-US" sz="2400" dirty="0">
                <a:latin typeface="Times New Roman" pitchFamily="18" charset="0"/>
                <a:cs typeface="Times New Roman" pitchFamily="18" charset="0"/>
              </a:rPr>
              <a:t>In React, controlled and uncontrolled components refer to how the state of a component is managed, especially in the context of form elements like input fields, checkboxes, and radio buttons</a:t>
            </a:r>
            <a:r>
              <a:rPr lang="en-US" sz="2400"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Controlled Components:</a:t>
            </a:r>
          </a:p>
          <a:p>
            <a:pPr algn="just"/>
            <a:r>
              <a:rPr lang="en-US" sz="2400" dirty="0">
                <a:latin typeface="Times New Roman" pitchFamily="18" charset="0"/>
                <a:cs typeface="Times New Roman" pitchFamily="18" charset="0"/>
              </a:rPr>
              <a:t>In a controlled component, the React state is the single source of truth for the component's state. The component's state is updated through React, and the input fields or form elements are tied to the state. This makes it easy to control and manipulate the component's behavior</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Uncontrolled Components:</a:t>
            </a:r>
          </a:p>
          <a:p>
            <a:pPr algn="just"/>
            <a:r>
              <a:rPr lang="en-US" sz="2400" dirty="0">
                <a:latin typeface="Times New Roman" pitchFamily="18" charset="0"/>
                <a:cs typeface="Times New Roman" pitchFamily="18" charset="0"/>
              </a:rPr>
              <a:t>In an uncontrolled component, the component's state is not managed by React. Instead, the state is handled by the DOM itself. You can access the current value using refs, but React doesn't control the state updates.</a:t>
            </a:r>
          </a:p>
          <a:p>
            <a:pPr algn="just"/>
            <a:endParaRPr lang="en-US" sz="2400" dirty="0">
              <a:latin typeface="Times New Roman" pitchFamily="18" charset="0"/>
              <a:cs typeface="Times New Roman" pitchFamily="18" charset="0"/>
            </a:endParaRPr>
          </a:p>
          <a:p>
            <a:pPr algn="just"/>
            <a:endParaRPr lang="en-US" sz="2400" b="1"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5632311"/>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Other form element (radio, checkbox, dropdown): </a:t>
            </a:r>
            <a:r>
              <a:rPr lang="en-US" sz="2400" dirty="0">
                <a:latin typeface="Times New Roman" pitchFamily="18" charset="0"/>
                <a:cs typeface="Times New Roman" pitchFamily="18" charset="0"/>
              </a:rPr>
              <a:t>In React, form elements like radio buttons, checkboxes, and dropdowns are used to collect user input</a:t>
            </a:r>
            <a:r>
              <a:rPr lang="en-US" sz="2400"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state variables </a:t>
            </a:r>
            <a:r>
              <a:rPr lang="en-US" sz="2400" dirty="0" err="1">
                <a:latin typeface="Times New Roman" pitchFamily="18" charset="0"/>
                <a:cs typeface="Times New Roman" pitchFamily="18" charset="0"/>
              </a:rPr>
              <a:t>selectedOption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isChecked</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selectedValue</a:t>
            </a:r>
            <a:r>
              <a:rPr lang="en-US" sz="2400" dirty="0">
                <a:latin typeface="Times New Roman" pitchFamily="18" charset="0"/>
                <a:cs typeface="Times New Roman" pitchFamily="18" charset="0"/>
              </a:rPr>
              <a:t> are used to keep track of the selected values for the radio button, checkbox, and dropdown, respectively.</a:t>
            </a:r>
          </a:p>
          <a:p>
            <a:pPr algn="just"/>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handleRadioChange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handleCheckboxChange</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handleDropdownChange</a:t>
            </a:r>
            <a:r>
              <a:rPr lang="en-US" sz="2400" dirty="0">
                <a:latin typeface="Times New Roman" pitchFamily="18" charset="0"/>
                <a:cs typeface="Times New Roman" pitchFamily="18" charset="0"/>
              </a:rPr>
              <a:t> functions update the state variables based on user input.</a:t>
            </a:r>
          </a:p>
          <a:p>
            <a:pPr algn="just"/>
            <a:r>
              <a:rPr lang="en-US" sz="2400" dirty="0">
                <a:latin typeface="Times New Roman" pitchFamily="18" charset="0"/>
                <a:cs typeface="Times New Roman" pitchFamily="18" charset="0"/>
              </a:rPr>
              <a:t>The JSX code includes input elements for radio buttons, a checkbox, and a dropdown. The checked and value attributes are used to bind the input elements to their corresponding state variables.</a:t>
            </a:r>
          </a:p>
          <a:p>
            <a:pPr algn="just"/>
            <a:r>
              <a:rPr lang="en-US" sz="2400" dirty="0">
                <a:latin typeface="Times New Roman" pitchFamily="18" charset="0"/>
                <a:cs typeface="Times New Roman" pitchFamily="18" charset="0"/>
              </a:rPr>
              <a:t>The selected values are displayed below the form for verification.</a:t>
            </a:r>
          </a:p>
          <a:p>
            <a:pPr algn="just"/>
            <a:endParaRPr lang="en-US" sz="2400" b="1"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3416320"/>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Form validation: </a:t>
            </a:r>
            <a:r>
              <a:rPr lang="en-US" sz="2400" dirty="0">
                <a:latin typeface="Times New Roman" pitchFamily="18" charset="0"/>
                <a:cs typeface="Times New Roman" pitchFamily="18" charset="0"/>
              </a:rPr>
              <a:t>Form validation is an essential part of building user-friendly and robust web applications. In React, you can perform form validation in functional components by utilizing state and event handlers.</a:t>
            </a:r>
            <a:r>
              <a:rPr lang="en-US" sz="2400" b="1" dirty="0" smtClean="0">
                <a:latin typeface="Times New Roman" pitchFamily="18" charset="0"/>
                <a:cs typeface="Times New Roman" pitchFamily="18" charset="0"/>
              </a:rPr>
              <a:t> </a:t>
            </a:r>
          </a:p>
          <a:p>
            <a:pPr algn="just"/>
            <a:endParaRPr lang="en-US" sz="2400" b="1"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 this example, we use the </a:t>
            </a:r>
            <a:r>
              <a:rPr lang="en-US" sz="2400" dirty="0" err="1" smtClean="0">
                <a:latin typeface="Times New Roman" pitchFamily="18" charset="0"/>
                <a:cs typeface="Times New Roman" pitchFamily="18" charset="0"/>
              </a:rPr>
              <a:t>useState</a:t>
            </a:r>
            <a:r>
              <a:rPr lang="en-US" sz="2400" dirty="0">
                <a:latin typeface="Times New Roman" pitchFamily="18" charset="0"/>
                <a:cs typeface="Times New Roman" pitchFamily="18" charset="0"/>
              </a:rPr>
              <a:t> hook to manage the form data (</a:t>
            </a:r>
            <a:r>
              <a:rPr lang="en-US" sz="2400" dirty="0" err="1" smtClean="0">
                <a:latin typeface="Times New Roman" pitchFamily="18" charset="0"/>
                <a:cs typeface="Times New Roman" pitchFamily="18" charset="0"/>
              </a:rPr>
              <a:t>formData</a:t>
            </a:r>
            <a:r>
              <a:rPr lang="en-US" sz="2400" dirty="0">
                <a:latin typeface="Times New Roman" pitchFamily="18" charset="0"/>
                <a:cs typeface="Times New Roman" pitchFamily="18" charset="0"/>
              </a:rPr>
              <a:t>) and form errors (</a:t>
            </a:r>
            <a:r>
              <a:rPr lang="en-US" sz="2400" dirty="0" err="1" smtClean="0">
                <a:latin typeface="Times New Roman" pitchFamily="18" charset="0"/>
                <a:cs typeface="Times New Roman" pitchFamily="18" charset="0"/>
              </a:rPr>
              <a:t>formErrors</a:t>
            </a:r>
            <a:r>
              <a:rPr lang="en-US" sz="2400" dirty="0">
                <a:latin typeface="Times New Roman" pitchFamily="18" charset="0"/>
                <a:cs typeface="Times New Roman" pitchFamily="18" charset="0"/>
              </a:rPr>
              <a:t>). The </a:t>
            </a:r>
            <a:r>
              <a:rPr lang="en-US" sz="2400" dirty="0" err="1" smtClean="0">
                <a:latin typeface="Times New Roman" pitchFamily="18" charset="0"/>
                <a:cs typeface="Times New Roman" pitchFamily="18" charset="0"/>
              </a:rPr>
              <a:t>handleInputChange</a:t>
            </a:r>
            <a:r>
              <a:rPr lang="en-US" sz="2400" dirty="0">
                <a:latin typeface="Times New Roman" pitchFamily="18" charset="0"/>
                <a:cs typeface="Times New Roman" pitchFamily="18" charset="0"/>
              </a:rPr>
              <a:t> function updates the form data as the user types, and the </a:t>
            </a:r>
            <a:r>
              <a:rPr lang="en-US" sz="2400" dirty="0" err="1" smtClean="0">
                <a:latin typeface="Times New Roman" pitchFamily="18" charset="0"/>
                <a:cs typeface="Times New Roman" pitchFamily="18" charset="0"/>
              </a:rPr>
              <a:t>handleSubmit</a:t>
            </a:r>
            <a:r>
              <a:rPr lang="en-US" sz="2400" dirty="0">
                <a:latin typeface="Times New Roman" pitchFamily="18" charset="0"/>
                <a:cs typeface="Times New Roman" pitchFamily="18" charset="0"/>
              </a:rPr>
              <a:t> function performs form validation and submission.</a:t>
            </a:r>
            <a:endParaRPr lang="en-US" sz="2400" b="1"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4524315"/>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Handle form submission: </a:t>
            </a:r>
            <a:r>
              <a:rPr lang="en-US" sz="2400" dirty="0">
                <a:latin typeface="Times New Roman" pitchFamily="18" charset="0"/>
                <a:cs typeface="Times New Roman" pitchFamily="18" charset="0"/>
              </a:rPr>
              <a:t>In React, handling form submissions with functional components involves using state and event handlers</a:t>
            </a:r>
            <a:r>
              <a:rPr lang="en-US" sz="2400"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We use the </a:t>
            </a:r>
            <a:r>
              <a:rPr lang="en-US" sz="2400" dirty="0" err="1">
                <a:latin typeface="Times New Roman" pitchFamily="18" charset="0"/>
                <a:cs typeface="Times New Roman" pitchFamily="18" charset="0"/>
              </a:rPr>
              <a:t>useState</a:t>
            </a:r>
            <a:r>
              <a:rPr lang="en-US" sz="2400" dirty="0">
                <a:latin typeface="Times New Roman" pitchFamily="18" charset="0"/>
                <a:cs typeface="Times New Roman" pitchFamily="18" charset="0"/>
              </a:rPr>
              <a:t> hook to create a state variable called </a:t>
            </a:r>
            <a:r>
              <a:rPr lang="en-US" sz="2400" dirty="0" err="1">
                <a:latin typeface="Times New Roman" pitchFamily="18" charset="0"/>
                <a:cs typeface="Times New Roman" pitchFamily="18" charset="0"/>
              </a:rPr>
              <a:t>formData</a:t>
            </a:r>
            <a:r>
              <a:rPr lang="en-US" sz="2400" dirty="0">
                <a:latin typeface="Times New Roman" pitchFamily="18" charset="0"/>
                <a:cs typeface="Times New Roman" pitchFamily="18" charset="0"/>
              </a:rPr>
              <a:t> to store the form data</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handleChange</a:t>
            </a:r>
            <a:r>
              <a:rPr lang="en-US" sz="2400" dirty="0">
                <a:latin typeface="Times New Roman" pitchFamily="18" charset="0"/>
                <a:cs typeface="Times New Roman" pitchFamily="18" charset="0"/>
              </a:rPr>
              <a:t> function updates the </a:t>
            </a:r>
            <a:r>
              <a:rPr lang="en-US" sz="2400" dirty="0" err="1">
                <a:latin typeface="Times New Roman" pitchFamily="18" charset="0"/>
                <a:cs typeface="Times New Roman" pitchFamily="18" charset="0"/>
              </a:rPr>
              <a:t>formData</a:t>
            </a:r>
            <a:r>
              <a:rPr lang="en-US" sz="2400" dirty="0">
                <a:latin typeface="Times New Roman" pitchFamily="18" charset="0"/>
                <a:cs typeface="Times New Roman" pitchFamily="18" charset="0"/>
              </a:rPr>
              <a:t> state whenever there's a change in the input fields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handleSubmit</a:t>
            </a:r>
            <a:r>
              <a:rPr lang="en-US" sz="2400" dirty="0">
                <a:latin typeface="Times New Roman" pitchFamily="18" charset="0"/>
                <a:cs typeface="Times New Roman" pitchFamily="18" charset="0"/>
              </a:rPr>
              <a:t> function is triggered when the form is submitted. In this example, it logs the form data to the console.</a:t>
            </a:r>
          </a:p>
          <a:p>
            <a:pPr algn="just"/>
            <a:endParaRPr lang="en-US" sz="2400" b="1"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5324535"/>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Higher order components: </a:t>
            </a:r>
            <a:r>
              <a:rPr lang="en-US" sz="2000" dirty="0">
                <a:latin typeface="Times New Roman" pitchFamily="18" charset="0"/>
                <a:cs typeface="Times New Roman" pitchFamily="18" charset="0"/>
              </a:rPr>
              <a:t>In React, a Higher Order Component (HOC) is a function that takes a component and returns a new component with additional functionality. HOCs are a way to reuse component logic, share code between components, and enhance the capabilities of existing components</a:t>
            </a:r>
            <a:r>
              <a:rPr lang="en-US" sz="2000" dirty="0" smtClean="0">
                <a:latin typeface="Times New Roman" pitchFamily="18" charset="0"/>
                <a:cs typeface="Times New Roman" pitchFamily="18" charset="0"/>
              </a:rPr>
              <a:t>.</a:t>
            </a:r>
          </a:p>
          <a:p>
            <a:pPr algn="just"/>
            <a:endParaRPr lang="en-US" sz="2000" b="1"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We have a Higher Order Component </a:t>
            </a:r>
            <a:r>
              <a:rPr lang="en-US" sz="2000" dirty="0" err="1">
                <a:latin typeface="Times New Roman" pitchFamily="18" charset="0"/>
                <a:cs typeface="Times New Roman" pitchFamily="18" charset="0"/>
              </a:rPr>
              <a:t>withCounter</a:t>
            </a:r>
            <a:r>
              <a:rPr lang="en-US" sz="2000" dirty="0">
                <a:latin typeface="Times New Roman" pitchFamily="18" charset="0"/>
                <a:cs typeface="Times New Roman" pitchFamily="18" charset="0"/>
              </a:rPr>
              <a:t> that takes a component (</a:t>
            </a:r>
            <a:r>
              <a:rPr lang="en-US" sz="2000" dirty="0" err="1">
                <a:latin typeface="Times New Roman" pitchFamily="18" charset="0"/>
                <a:cs typeface="Times New Roman" pitchFamily="18" charset="0"/>
              </a:rPr>
              <a:t>WrappedComponent</a:t>
            </a:r>
            <a:r>
              <a:rPr lang="en-US" sz="2000" dirty="0">
                <a:latin typeface="Times New Roman" pitchFamily="18" charset="0"/>
                <a:cs typeface="Times New Roman" pitchFamily="18" charset="0"/>
              </a:rPr>
              <a:t>) as an argument and returns a new component (</a:t>
            </a:r>
            <a:r>
              <a:rPr lang="en-US" sz="2000" dirty="0" err="1">
                <a:latin typeface="Times New Roman" pitchFamily="18" charset="0"/>
                <a:cs typeface="Times New Roman" pitchFamily="18" charset="0"/>
              </a:rPr>
              <a:t>WithCounter</a:t>
            </a:r>
            <a:r>
              <a:rPr lang="en-US" sz="2000" dirty="0">
                <a:latin typeface="Times New Roman" pitchFamily="18" charset="0"/>
                <a:cs typeface="Times New Roman" pitchFamily="18" charset="0"/>
              </a:rPr>
              <a:t>).</a:t>
            </a:r>
          </a:p>
          <a:p>
            <a:pPr algn="just"/>
            <a:r>
              <a:rPr lang="en-US" sz="2000" dirty="0" err="1">
                <a:latin typeface="Times New Roman" pitchFamily="18" charset="0"/>
                <a:cs typeface="Times New Roman" pitchFamily="18" charset="0"/>
              </a:rPr>
              <a:t>WithCounter</a:t>
            </a:r>
            <a:r>
              <a:rPr lang="en-US" sz="2000" dirty="0">
                <a:latin typeface="Times New Roman" pitchFamily="18" charset="0"/>
                <a:cs typeface="Times New Roman" pitchFamily="18" charset="0"/>
              </a:rPr>
              <a:t> is a functional component that uses the </a:t>
            </a:r>
            <a:r>
              <a:rPr lang="en-US" sz="2000" dirty="0" err="1">
                <a:latin typeface="Times New Roman" pitchFamily="18" charset="0"/>
                <a:cs typeface="Times New Roman" pitchFamily="18" charset="0"/>
              </a:rPr>
              <a:t>useState</a:t>
            </a:r>
            <a:r>
              <a:rPr lang="en-US" sz="2000" dirty="0">
                <a:latin typeface="Times New Roman" pitchFamily="18" charset="0"/>
                <a:cs typeface="Times New Roman" pitchFamily="18" charset="0"/>
              </a:rPr>
              <a:t> hook to manage a count state. It also provides an </a:t>
            </a:r>
            <a:r>
              <a:rPr lang="en-US" sz="2000" dirty="0" err="1">
                <a:latin typeface="Times New Roman" pitchFamily="18" charset="0"/>
                <a:cs typeface="Times New Roman" pitchFamily="18" charset="0"/>
              </a:rPr>
              <a:t>incrementCount</a:t>
            </a:r>
            <a:r>
              <a:rPr lang="en-US" sz="2000" dirty="0">
                <a:latin typeface="Times New Roman" pitchFamily="18" charset="0"/>
                <a:cs typeface="Times New Roman" pitchFamily="18" charset="0"/>
              </a:rPr>
              <a:t> function to increase the count.</a:t>
            </a:r>
          </a:p>
          <a:p>
            <a:pPr algn="just"/>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WithCounter</a:t>
            </a:r>
            <a:r>
              <a:rPr lang="en-US" sz="2000" dirty="0">
                <a:latin typeface="Times New Roman" pitchFamily="18" charset="0"/>
                <a:cs typeface="Times New Roman" pitchFamily="18" charset="0"/>
              </a:rPr>
              <a:t> component renders the </a:t>
            </a:r>
            <a:r>
              <a:rPr lang="en-US" sz="2000" dirty="0" err="1">
                <a:latin typeface="Times New Roman" pitchFamily="18" charset="0"/>
                <a:cs typeface="Times New Roman" pitchFamily="18" charset="0"/>
              </a:rPr>
              <a:t>WrappedComponent</a:t>
            </a:r>
            <a:r>
              <a:rPr lang="en-US" sz="2000" dirty="0">
                <a:latin typeface="Times New Roman" pitchFamily="18" charset="0"/>
                <a:cs typeface="Times New Roman" pitchFamily="18" charset="0"/>
              </a:rPr>
              <a:t> and passes additional props (count, </a:t>
            </a:r>
            <a:r>
              <a:rPr lang="en-US" sz="2000" dirty="0" err="1">
                <a:latin typeface="Times New Roman" pitchFamily="18" charset="0"/>
                <a:cs typeface="Times New Roman" pitchFamily="18" charset="0"/>
              </a:rPr>
              <a:t>incrementCount</a:t>
            </a:r>
            <a:r>
              <a:rPr lang="en-US" sz="2000" dirty="0">
                <a:latin typeface="Times New Roman" pitchFamily="18" charset="0"/>
                <a:cs typeface="Times New Roman" pitchFamily="18" charset="0"/>
              </a:rPr>
              <a:t>) to it.</a:t>
            </a:r>
          </a:p>
          <a:p>
            <a:pPr algn="just"/>
            <a:r>
              <a:rPr lang="en-US" sz="2000" dirty="0">
                <a:latin typeface="Times New Roman" pitchFamily="18" charset="0"/>
                <a:cs typeface="Times New Roman" pitchFamily="18" charset="0"/>
              </a:rPr>
              <a:t>We have a simple </a:t>
            </a:r>
            <a:r>
              <a:rPr lang="en-US" sz="2000" dirty="0" err="1">
                <a:latin typeface="Times New Roman" pitchFamily="18" charset="0"/>
                <a:cs typeface="Times New Roman" pitchFamily="18" charset="0"/>
              </a:rPr>
              <a:t>ClickCounter</a:t>
            </a:r>
            <a:r>
              <a:rPr lang="en-US" sz="2000" dirty="0">
                <a:latin typeface="Times New Roman" pitchFamily="18" charset="0"/>
                <a:cs typeface="Times New Roman" pitchFamily="18" charset="0"/>
              </a:rPr>
              <a:t> component that receives the additional props (count, </a:t>
            </a:r>
            <a:r>
              <a:rPr lang="en-US" sz="2000" dirty="0" err="1">
                <a:latin typeface="Times New Roman" pitchFamily="18" charset="0"/>
                <a:cs typeface="Times New Roman" pitchFamily="18" charset="0"/>
              </a:rPr>
              <a:t>incrementCount</a:t>
            </a:r>
            <a:r>
              <a:rPr lang="en-US" sz="2000" dirty="0">
                <a:latin typeface="Times New Roman" pitchFamily="18" charset="0"/>
                <a:cs typeface="Times New Roman" pitchFamily="18" charset="0"/>
              </a:rPr>
              <a:t>) from the HOC.</a:t>
            </a:r>
          </a:p>
          <a:p>
            <a:pPr algn="just"/>
            <a:r>
              <a:rPr lang="en-US" sz="2000" dirty="0">
                <a:latin typeface="Times New Roman" pitchFamily="18" charset="0"/>
                <a:cs typeface="Times New Roman" pitchFamily="18" charset="0"/>
              </a:rPr>
              <a:t>We then create an </a:t>
            </a:r>
            <a:r>
              <a:rPr lang="en-US" sz="2000" dirty="0" err="1">
                <a:latin typeface="Times New Roman" pitchFamily="18" charset="0"/>
                <a:cs typeface="Times New Roman" pitchFamily="18" charset="0"/>
              </a:rPr>
              <a:t>EnhancedClickCounter</a:t>
            </a:r>
            <a:r>
              <a:rPr lang="en-US" sz="2000" dirty="0">
                <a:latin typeface="Times New Roman" pitchFamily="18" charset="0"/>
                <a:cs typeface="Times New Roman" pitchFamily="18" charset="0"/>
              </a:rPr>
              <a:t> component by wrapping </a:t>
            </a:r>
            <a:r>
              <a:rPr lang="en-US" sz="2000" dirty="0" err="1">
                <a:latin typeface="Times New Roman" pitchFamily="18" charset="0"/>
                <a:cs typeface="Times New Roman" pitchFamily="18" charset="0"/>
              </a:rPr>
              <a:t>ClickCounter</a:t>
            </a:r>
            <a:r>
              <a:rPr lang="en-US" sz="2000" dirty="0">
                <a:latin typeface="Times New Roman" pitchFamily="18" charset="0"/>
                <a:cs typeface="Times New Roman" pitchFamily="18" charset="0"/>
              </a:rPr>
              <a:t> with the </a:t>
            </a:r>
            <a:r>
              <a:rPr lang="en-US" sz="2000" dirty="0" err="1">
                <a:latin typeface="Times New Roman" pitchFamily="18" charset="0"/>
                <a:cs typeface="Times New Roman" pitchFamily="18" charset="0"/>
              </a:rPr>
              <a:t>withCounter</a:t>
            </a:r>
            <a:r>
              <a:rPr lang="en-US" sz="2000" dirty="0">
                <a:latin typeface="Times New Roman" pitchFamily="18" charset="0"/>
                <a:cs typeface="Times New Roman" pitchFamily="18" charset="0"/>
              </a:rPr>
              <a:t> HOC.</a:t>
            </a:r>
          </a:p>
          <a:p>
            <a:pPr algn="just"/>
            <a:r>
              <a:rPr lang="en-US" sz="2000" dirty="0">
                <a:latin typeface="Times New Roman" pitchFamily="18" charset="0"/>
                <a:cs typeface="Times New Roman" pitchFamily="18" charset="0"/>
              </a:rPr>
              <a:t>Finally, in the App component, we render the </a:t>
            </a:r>
            <a:r>
              <a:rPr lang="en-US" sz="2000" dirty="0" err="1">
                <a:latin typeface="Times New Roman" pitchFamily="18" charset="0"/>
                <a:cs typeface="Times New Roman" pitchFamily="18" charset="0"/>
              </a:rPr>
              <a:t>EnhancedClickCounter</a:t>
            </a:r>
            <a:r>
              <a:rPr lang="en-US" sz="2000" dirty="0">
                <a:latin typeface="Times New Roman" pitchFamily="18" charset="0"/>
                <a:cs typeface="Times New Roman" pitchFamily="18" charset="0"/>
              </a:rPr>
              <a:t> component.</a:t>
            </a:r>
          </a:p>
          <a:p>
            <a:pPr algn="just"/>
            <a:endParaRPr lang="en-US" sz="2000" b="1"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4154984"/>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Memorization: </a:t>
            </a:r>
            <a:r>
              <a:rPr lang="en-US" sz="2400" dirty="0">
                <a:latin typeface="Times New Roman" pitchFamily="18" charset="0"/>
                <a:cs typeface="Times New Roman" pitchFamily="18" charset="0"/>
              </a:rPr>
              <a:t>In React, functional components are used to create UI elements by defining a function that returns JSX. Memorization, in the context of React, refers to the optimization technique of </a:t>
            </a:r>
            <a:r>
              <a:rPr lang="en-US" sz="2400" dirty="0" err="1">
                <a:latin typeface="Times New Roman" pitchFamily="18" charset="0"/>
                <a:cs typeface="Times New Roman" pitchFamily="18" charset="0"/>
              </a:rPr>
              <a:t>memoization</a:t>
            </a:r>
            <a:r>
              <a:rPr lang="en-US" sz="2400" dirty="0">
                <a:latin typeface="Times New Roman" pitchFamily="18" charset="0"/>
                <a:cs typeface="Times New Roman" pitchFamily="18" charset="0"/>
              </a:rPr>
              <a:t>, where you can optimize the performance of functional components by </a:t>
            </a:r>
            <a:r>
              <a:rPr lang="en-US" sz="2400" dirty="0" err="1">
                <a:latin typeface="Times New Roman" pitchFamily="18" charset="0"/>
                <a:cs typeface="Times New Roman" pitchFamily="18" charset="0"/>
              </a:rPr>
              <a:t>memoizing</a:t>
            </a:r>
            <a:r>
              <a:rPr lang="en-US" sz="2400" dirty="0">
                <a:latin typeface="Times New Roman" pitchFamily="18" charset="0"/>
                <a:cs typeface="Times New Roman" pitchFamily="18" charset="0"/>
              </a:rPr>
              <a:t> their results to prevent unnecessary re-rendering</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One way to achieve </a:t>
            </a:r>
            <a:r>
              <a:rPr lang="en-US" sz="2400" dirty="0" err="1">
                <a:latin typeface="Times New Roman" pitchFamily="18" charset="0"/>
                <a:cs typeface="Times New Roman" pitchFamily="18" charset="0"/>
              </a:rPr>
              <a:t>memoization</a:t>
            </a:r>
            <a:r>
              <a:rPr lang="en-US" sz="2400" dirty="0">
                <a:latin typeface="Times New Roman" pitchFamily="18" charset="0"/>
                <a:cs typeface="Times New Roman" pitchFamily="18" charset="0"/>
              </a:rPr>
              <a:t> in React functional components is by using the </a:t>
            </a:r>
            <a:r>
              <a:rPr lang="en-US" sz="2400" dirty="0" err="1">
                <a:latin typeface="Times New Roman" pitchFamily="18" charset="0"/>
                <a:cs typeface="Times New Roman" pitchFamily="18" charset="0"/>
              </a:rPr>
              <a:t>React.memo</a:t>
            </a:r>
            <a:r>
              <a:rPr lang="en-US" sz="2400" dirty="0">
                <a:latin typeface="Times New Roman" pitchFamily="18" charset="0"/>
                <a:cs typeface="Times New Roman" pitchFamily="18" charset="0"/>
              </a:rPr>
              <a:t> higher-order component. It </a:t>
            </a:r>
            <a:r>
              <a:rPr lang="en-US" sz="2400" dirty="0" err="1">
                <a:latin typeface="Times New Roman" pitchFamily="18" charset="0"/>
                <a:cs typeface="Times New Roman" pitchFamily="18" charset="0"/>
              </a:rPr>
              <a:t>memoizes</a:t>
            </a:r>
            <a:r>
              <a:rPr lang="en-US" sz="2400" dirty="0">
                <a:latin typeface="Times New Roman" pitchFamily="18" charset="0"/>
                <a:cs typeface="Times New Roman" pitchFamily="18" charset="0"/>
              </a:rPr>
              <a:t> the rendered output of a component based on its props, preventing re-renders when the props haven't changed.</a:t>
            </a:r>
          </a:p>
          <a:p>
            <a:pPr algn="just"/>
            <a:endParaRPr lang="en-US" sz="24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4893647"/>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Open your browser and go to http://localhost:3000. You should see the "Parent Component" and "Child Component" on the page. The child component has an input field and a button. As you type in the input field and click the button, the message should be sent to the parent component and displayed there</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This example demonstrates the flow of events from child to parent components in React. The child component has an input field to capture a message, and when the button is clicked, it calls a function provided by the parent component (</a:t>
            </a:r>
            <a:r>
              <a:rPr lang="en-US" sz="2400" dirty="0" err="1">
                <a:latin typeface="Times New Roman" pitchFamily="18" charset="0"/>
                <a:cs typeface="Times New Roman" pitchFamily="18" charset="0"/>
              </a:rPr>
              <a:t>onChildEvent</a:t>
            </a:r>
            <a:r>
              <a:rPr lang="en-US" sz="2400" dirty="0">
                <a:latin typeface="Times New Roman" pitchFamily="18" charset="0"/>
                <a:cs typeface="Times New Roman" pitchFamily="18" charset="0"/>
              </a:rPr>
              <a:t>). The parent component then updates its state with the received message and displays it.</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763000" cy="4524315"/>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Conditional rendering: </a:t>
            </a:r>
            <a:r>
              <a:rPr lang="en-US" sz="2400" dirty="0">
                <a:latin typeface="Times New Roman" pitchFamily="18" charset="0"/>
                <a:cs typeface="Times New Roman" pitchFamily="18" charset="0"/>
              </a:rPr>
              <a:t>Conditional rendering in React refers to the ability to display different content or components based on certain conditions. This allows you to create dynamic user interfaces where components are rendered or updated based on the state of the application</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Let's go through a simple example of conditional rendering in React from scratch. We'll create a basic React component that renders different messages based on whether a user is logged in or not</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763000" cy="4893647"/>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We use the </a:t>
            </a:r>
            <a:r>
              <a:rPr lang="en-US" sz="2400" dirty="0" err="1">
                <a:latin typeface="Times New Roman" pitchFamily="18" charset="0"/>
                <a:cs typeface="Times New Roman" pitchFamily="18" charset="0"/>
              </a:rPr>
              <a:t>useState</a:t>
            </a:r>
            <a:r>
              <a:rPr lang="en-US" sz="2400" dirty="0">
                <a:latin typeface="Times New Roman" pitchFamily="18" charset="0"/>
                <a:cs typeface="Times New Roman" pitchFamily="18" charset="0"/>
              </a:rPr>
              <a:t> hook to create a state variable </a:t>
            </a:r>
            <a:r>
              <a:rPr lang="en-US" sz="2400" dirty="0" err="1">
                <a:latin typeface="Times New Roman" pitchFamily="18" charset="0"/>
                <a:cs typeface="Times New Roman" pitchFamily="18" charset="0"/>
              </a:rPr>
              <a:t>isLoggedIn</a:t>
            </a:r>
            <a:r>
              <a:rPr lang="en-US" sz="2400" dirty="0">
                <a:latin typeface="Times New Roman" pitchFamily="18" charset="0"/>
                <a:cs typeface="Times New Roman" pitchFamily="18" charset="0"/>
              </a:rPr>
              <a:t> and a function </a:t>
            </a:r>
            <a:r>
              <a:rPr lang="en-US" sz="2400" dirty="0" err="1">
                <a:latin typeface="Times New Roman" pitchFamily="18" charset="0"/>
                <a:cs typeface="Times New Roman" pitchFamily="18" charset="0"/>
              </a:rPr>
              <a:t>setIsLoggedIn</a:t>
            </a:r>
            <a:r>
              <a:rPr lang="en-US" sz="2400" dirty="0">
                <a:latin typeface="Times New Roman" pitchFamily="18" charset="0"/>
                <a:cs typeface="Times New Roman" pitchFamily="18" charset="0"/>
              </a:rPr>
              <a:t> to update its value.</a:t>
            </a:r>
          </a:p>
          <a:p>
            <a:pPr algn="just"/>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handleLoginToggle</a:t>
            </a:r>
            <a:r>
              <a:rPr lang="en-US" sz="2400" dirty="0">
                <a:latin typeface="Times New Roman" pitchFamily="18" charset="0"/>
                <a:cs typeface="Times New Roman" pitchFamily="18" charset="0"/>
              </a:rPr>
              <a:t> function is used to toggle the login status when the button is clicked</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Inside the return statement, we use a ternary operator to conditionally render different content based on the value of </a:t>
            </a:r>
            <a:r>
              <a:rPr lang="en-US" sz="2400" dirty="0" err="1">
                <a:latin typeface="Times New Roman" pitchFamily="18" charset="0"/>
                <a:cs typeface="Times New Roman" pitchFamily="18" charset="0"/>
              </a:rPr>
              <a:t>isLoggedIn</a:t>
            </a:r>
            <a:r>
              <a:rPr lang="en-US" sz="2400" dirty="0">
                <a:latin typeface="Times New Roman" pitchFamily="18" charset="0"/>
                <a:cs typeface="Times New Roman" pitchFamily="18" charset="0"/>
              </a:rPr>
              <a:t>. If the user is logged in, we display a welcome message; otherwise, we prompt the user to log in</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button's text also changes dynamically based on the login status, and clicking the button triggers the </a:t>
            </a:r>
            <a:r>
              <a:rPr lang="en-US" sz="2400" dirty="0" err="1">
                <a:latin typeface="Times New Roman" pitchFamily="18" charset="0"/>
                <a:cs typeface="Times New Roman" pitchFamily="18" charset="0"/>
              </a:rPr>
              <a:t>handleLoginToggle</a:t>
            </a:r>
            <a:r>
              <a:rPr lang="en-US" sz="2400" dirty="0">
                <a:latin typeface="Times New Roman" pitchFamily="18" charset="0"/>
                <a:cs typeface="Times New Roman" pitchFamily="18" charset="0"/>
              </a:rPr>
              <a:t> function.</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763000" cy="5940088"/>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Lifecycle method using class-based component: </a:t>
            </a:r>
            <a:r>
              <a:rPr lang="en-US" sz="2000" dirty="0">
                <a:latin typeface="Times New Roman" pitchFamily="18" charset="0"/>
                <a:cs typeface="Times New Roman" pitchFamily="18" charset="0"/>
              </a:rPr>
              <a:t>In React.js, class-based components can utilize lifecycle methods to manage the various stages a component goes through, such as initialization, rendering, updating, and </a:t>
            </a:r>
            <a:r>
              <a:rPr lang="en-US" sz="2000" dirty="0" err="1">
                <a:latin typeface="Times New Roman" pitchFamily="18" charset="0"/>
                <a:cs typeface="Times New Roman" pitchFamily="18" charset="0"/>
              </a:rPr>
              <a:t>unmounting</a:t>
            </a:r>
            <a:r>
              <a:rPr lang="en-US" sz="2000" dirty="0">
                <a:latin typeface="Times New Roman" pitchFamily="18" charset="0"/>
                <a:cs typeface="Times New Roman" pitchFamily="18" charset="0"/>
              </a:rPr>
              <a:t>. Lifecycle methods allow you to execute code at specific points in the component's lifecycle</a:t>
            </a:r>
            <a:r>
              <a:rPr lang="en-US" sz="2000" dirty="0" smtClean="0">
                <a:latin typeface="Times New Roman" pitchFamily="18" charset="0"/>
                <a:cs typeface="Times New Roman" pitchFamily="18" charset="0"/>
              </a:rPr>
              <a:t>.</a:t>
            </a:r>
          </a:p>
          <a:p>
            <a:pPr algn="just"/>
            <a:endParaRPr lang="en-US" sz="2000" b="1"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Mounting Phase:</a:t>
            </a:r>
            <a:endParaRPr lang="en-US" sz="2000" dirty="0">
              <a:latin typeface="Times New Roman" pitchFamily="18" charset="0"/>
              <a:cs typeface="Times New Roman" pitchFamily="18" charset="0"/>
            </a:endParaRPr>
          </a:p>
          <a:p>
            <a:pPr lvl="1" algn="just"/>
            <a:r>
              <a:rPr lang="en-US" sz="2000" dirty="0">
                <a:latin typeface="Times New Roman" pitchFamily="18" charset="0"/>
                <a:cs typeface="Times New Roman" pitchFamily="18" charset="0"/>
              </a:rPr>
              <a:t>constructor: Initializes the component.</a:t>
            </a:r>
          </a:p>
          <a:p>
            <a:pPr lvl="1" algn="just"/>
            <a:r>
              <a:rPr lang="en-US" sz="2000" dirty="0" err="1">
                <a:latin typeface="Times New Roman" pitchFamily="18" charset="0"/>
                <a:cs typeface="Times New Roman" pitchFamily="18" charset="0"/>
              </a:rPr>
              <a:t>getDerivedStateFromProps</a:t>
            </a:r>
            <a:r>
              <a:rPr lang="en-US" sz="2000" dirty="0">
                <a:latin typeface="Times New Roman" pitchFamily="18" charset="0"/>
                <a:cs typeface="Times New Roman" pitchFamily="18" charset="0"/>
              </a:rPr>
              <a:t>: Called before every render if props or state change.</a:t>
            </a:r>
          </a:p>
          <a:p>
            <a:pPr lvl="1" algn="just"/>
            <a:r>
              <a:rPr lang="en-US" sz="2000" dirty="0" err="1">
                <a:latin typeface="Times New Roman" pitchFamily="18" charset="0"/>
                <a:cs typeface="Times New Roman" pitchFamily="18" charset="0"/>
              </a:rPr>
              <a:t>componentDidMount</a:t>
            </a:r>
            <a:r>
              <a:rPr lang="en-US" sz="2000" dirty="0">
                <a:latin typeface="Times New Roman" pitchFamily="18" charset="0"/>
                <a:cs typeface="Times New Roman" pitchFamily="18" charset="0"/>
              </a:rPr>
              <a:t>: Invoked after the component is mounted to the DOM.</a:t>
            </a:r>
          </a:p>
          <a:p>
            <a:pPr algn="just"/>
            <a:r>
              <a:rPr lang="en-US" sz="2000" b="1" dirty="0">
                <a:latin typeface="Times New Roman" pitchFamily="18" charset="0"/>
                <a:cs typeface="Times New Roman" pitchFamily="18" charset="0"/>
              </a:rPr>
              <a:t>Updating Phase:</a:t>
            </a:r>
            <a:endParaRPr lang="en-US" sz="2000" dirty="0">
              <a:latin typeface="Times New Roman" pitchFamily="18" charset="0"/>
              <a:cs typeface="Times New Roman" pitchFamily="18" charset="0"/>
            </a:endParaRPr>
          </a:p>
          <a:p>
            <a:pPr lvl="1" algn="just"/>
            <a:r>
              <a:rPr lang="en-US" sz="2000" dirty="0" err="1">
                <a:latin typeface="Times New Roman" pitchFamily="18" charset="0"/>
                <a:cs typeface="Times New Roman" pitchFamily="18" charset="0"/>
              </a:rPr>
              <a:t>shouldComponentUpdate</a:t>
            </a:r>
            <a:r>
              <a:rPr lang="en-US" sz="2000" dirty="0">
                <a:latin typeface="Times New Roman" pitchFamily="18" charset="0"/>
                <a:cs typeface="Times New Roman" pitchFamily="18" charset="0"/>
              </a:rPr>
              <a:t>: Determines whether the component should re-render.</a:t>
            </a:r>
          </a:p>
          <a:p>
            <a:pPr lvl="1" algn="just"/>
            <a:r>
              <a:rPr lang="en-US" sz="2000" dirty="0" err="1">
                <a:latin typeface="Times New Roman" pitchFamily="18" charset="0"/>
                <a:cs typeface="Times New Roman" pitchFamily="18" charset="0"/>
              </a:rPr>
              <a:t>getSnapshotBeforeUpdate</a:t>
            </a:r>
            <a:r>
              <a:rPr lang="en-US" sz="2000" dirty="0">
                <a:latin typeface="Times New Roman" pitchFamily="18" charset="0"/>
                <a:cs typeface="Times New Roman" pitchFamily="18" charset="0"/>
              </a:rPr>
              <a:t>: Called before changes from render are committed to the DOM.</a:t>
            </a:r>
          </a:p>
          <a:p>
            <a:pPr lvl="1" algn="just"/>
            <a:r>
              <a:rPr lang="en-US" sz="2000" dirty="0" err="1">
                <a:latin typeface="Times New Roman" pitchFamily="18" charset="0"/>
                <a:cs typeface="Times New Roman" pitchFamily="18" charset="0"/>
              </a:rPr>
              <a:t>componentDidUpdate</a:t>
            </a:r>
            <a:r>
              <a:rPr lang="en-US" sz="2000" dirty="0">
                <a:latin typeface="Times New Roman" pitchFamily="18" charset="0"/>
                <a:cs typeface="Times New Roman" pitchFamily="18" charset="0"/>
              </a:rPr>
              <a:t>: Invoked after the component is updated in the DOM.</a:t>
            </a:r>
          </a:p>
          <a:p>
            <a:pPr algn="just"/>
            <a:r>
              <a:rPr lang="en-US" sz="2000" b="1" dirty="0" err="1">
                <a:latin typeface="Times New Roman" pitchFamily="18" charset="0"/>
                <a:cs typeface="Times New Roman" pitchFamily="18" charset="0"/>
              </a:rPr>
              <a:t>Unmounting</a:t>
            </a:r>
            <a:r>
              <a:rPr lang="en-US" sz="2000" b="1" dirty="0">
                <a:latin typeface="Times New Roman" pitchFamily="18" charset="0"/>
                <a:cs typeface="Times New Roman" pitchFamily="18" charset="0"/>
              </a:rPr>
              <a:t> Phase:</a:t>
            </a:r>
            <a:endParaRPr lang="en-US" sz="2000" dirty="0">
              <a:latin typeface="Times New Roman" pitchFamily="18" charset="0"/>
              <a:cs typeface="Times New Roman" pitchFamily="18" charset="0"/>
            </a:endParaRPr>
          </a:p>
          <a:p>
            <a:pPr lvl="1" algn="just"/>
            <a:r>
              <a:rPr lang="en-US" sz="2000" dirty="0" err="1">
                <a:latin typeface="Times New Roman" pitchFamily="18" charset="0"/>
                <a:cs typeface="Times New Roman" pitchFamily="18" charset="0"/>
              </a:rPr>
              <a:t>componentWillUnmount</a:t>
            </a:r>
            <a:r>
              <a:rPr lang="en-US" sz="2000" dirty="0">
                <a:latin typeface="Times New Roman" pitchFamily="18" charset="0"/>
                <a:cs typeface="Times New Roman" pitchFamily="18" charset="0"/>
              </a:rPr>
              <a:t>: Called before the component is removed from the DOM.</a:t>
            </a:r>
          </a:p>
          <a:p>
            <a:pPr algn="just"/>
            <a:endParaRPr lang="en-US" sz="2000" b="1"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763000" cy="4154984"/>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Lifecycle method using functional based component: </a:t>
            </a:r>
            <a:r>
              <a:rPr lang="en-US" sz="2400" dirty="0">
                <a:latin typeface="Times New Roman" pitchFamily="18" charset="0"/>
                <a:cs typeface="Times New Roman" pitchFamily="18" charset="0"/>
              </a:rPr>
              <a:t>In React, lifecycle methods are special methods that are called at different stages of a component's life. These methods allow you to perform certain actions or side effects at specific points in the component's lifecycle. In functional components, React introduced Hooks to handle state and lifecycle features</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Let's go through the basic lifecycle of a functional component using the </a:t>
            </a:r>
            <a:r>
              <a:rPr lang="en-US" sz="2400" dirty="0" err="1">
                <a:latin typeface="Times New Roman" pitchFamily="18" charset="0"/>
                <a:cs typeface="Times New Roman" pitchFamily="18" charset="0"/>
              </a:rPr>
              <a:t>useEffect</a:t>
            </a:r>
            <a:r>
              <a:rPr lang="en-US" sz="2400" dirty="0">
                <a:latin typeface="Times New Roman" pitchFamily="18" charset="0"/>
                <a:cs typeface="Times New Roman" pitchFamily="18" charset="0"/>
              </a:rPr>
              <a:t> hook, which is commonly used for side effects and lifecycle management.</a:t>
            </a:r>
          </a:p>
          <a:p>
            <a:pPr algn="just"/>
            <a:endParaRPr lang="en-US" sz="2400"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6370975"/>
          </a:xfrm>
          <a:prstGeom prst="rect">
            <a:avLst/>
          </a:prstGeom>
          <a:noFill/>
        </p:spPr>
        <p:txBody>
          <a:bodyPr wrap="square" rtlCol="0">
            <a:spAutoFit/>
          </a:bodyPr>
          <a:lstStyle/>
          <a:p>
            <a:pPr algn="just"/>
            <a:r>
              <a:rPr lang="en-US" sz="2400" b="1" dirty="0" err="1">
                <a:latin typeface="Times New Roman" pitchFamily="18" charset="0"/>
                <a:cs typeface="Times New Roman" pitchFamily="18" charset="0"/>
              </a:rPr>
              <a:t>useState</a:t>
            </a:r>
            <a:r>
              <a:rPr lang="en-US" sz="2400" dirty="0">
                <a:latin typeface="Times New Roman" pitchFamily="18" charset="0"/>
                <a:cs typeface="Times New Roman" pitchFamily="18" charset="0"/>
              </a:rPr>
              <a:t>: The </a:t>
            </a:r>
            <a:r>
              <a:rPr lang="en-US" sz="2400" dirty="0" err="1">
                <a:latin typeface="Times New Roman" pitchFamily="18" charset="0"/>
                <a:cs typeface="Times New Roman" pitchFamily="18" charset="0"/>
              </a:rPr>
              <a:t>useState</a:t>
            </a:r>
            <a:r>
              <a:rPr lang="en-US" sz="2400" dirty="0">
                <a:latin typeface="Times New Roman" pitchFamily="18" charset="0"/>
                <a:cs typeface="Times New Roman" pitchFamily="18" charset="0"/>
              </a:rPr>
              <a:t> hook is used to declare state variables in functional components. In this example, data is a state variable that holds the fetched data.</a:t>
            </a:r>
          </a:p>
          <a:p>
            <a:pPr algn="just"/>
            <a:r>
              <a:rPr lang="en-US" sz="2400" b="1" dirty="0" err="1">
                <a:latin typeface="Times New Roman" pitchFamily="18" charset="0"/>
                <a:cs typeface="Times New Roman" pitchFamily="18" charset="0"/>
              </a:rPr>
              <a:t>useEffect</a:t>
            </a:r>
            <a:r>
              <a:rPr lang="en-US" sz="2400" dirty="0">
                <a:latin typeface="Times New Roman" pitchFamily="18" charset="0"/>
                <a:cs typeface="Times New Roman" pitchFamily="18" charset="0"/>
              </a:rPr>
              <a:t>: The </a:t>
            </a:r>
            <a:r>
              <a:rPr lang="en-US" sz="2400" dirty="0" err="1">
                <a:latin typeface="Times New Roman" pitchFamily="18" charset="0"/>
                <a:cs typeface="Times New Roman" pitchFamily="18" charset="0"/>
              </a:rPr>
              <a:t>useEffect</a:t>
            </a:r>
            <a:r>
              <a:rPr lang="en-US" sz="2400" dirty="0">
                <a:latin typeface="Times New Roman" pitchFamily="18" charset="0"/>
                <a:cs typeface="Times New Roman" pitchFamily="18" charset="0"/>
              </a:rPr>
              <a:t> hook is used for side effects in functional components. It takes a function as its first argument, which will run after every render. In this example, it fetches data from an API and updates the data state.</a:t>
            </a:r>
          </a:p>
          <a:p>
            <a:pPr lvl="1" algn="just"/>
            <a:r>
              <a:rPr lang="en-US" sz="2400" dirty="0">
                <a:latin typeface="Times New Roman" pitchFamily="18" charset="0"/>
                <a:cs typeface="Times New Roman" pitchFamily="18" charset="0"/>
              </a:rPr>
              <a:t>The second argument of </a:t>
            </a:r>
            <a:r>
              <a:rPr lang="en-US" sz="2400" dirty="0" err="1">
                <a:latin typeface="Times New Roman" pitchFamily="18" charset="0"/>
                <a:cs typeface="Times New Roman" pitchFamily="18" charset="0"/>
              </a:rPr>
              <a:t>useEffect</a:t>
            </a:r>
            <a:r>
              <a:rPr lang="en-US" sz="2400" dirty="0">
                <a:latin typeface="Times New Roman" pitchFamily="18" charset="0"/>
                <a:cs typeface="Times New Roman" pitchFamily="18" charset="0"/>
              </a:rPr>
              <a:t> is an array of dependencies. If the dependencies change between renders, the effect will re-run. An empty dependency array ([]) means the effect runs once after the initial render.</a:t>
            </a:r>
          </a:p>
          <a:p>
            <a:pPr lvl="1" algn="just"/>
            <a:r>
              <a:rPr lang="en-US" sz="2400" dirty="0">
                <a:latin typeface="Times New Roman" pitchFamily="18" charset="0"/>
                <a:cs typeface="Times New Roman" pitchFamily="18" charset="0"/>
              </a:rPr>
              <a:t>The return statement inside </a:t>
            </a:r>
            <a:r>
              <a:rPr lang="en-US" sz="2400" dirty="0" err="1">
                <a:latin typeface="Times New Roman" pitchFamily="18" charset="0"/>
                <a:cs typeface="Times New Roman" pitchFamily="18" charset="0"/>
              </a:rPr>
              <a:t>useEffect</a:t>
            </a:r>
            <a:r>
              <a:rPr lang="en-US" sz="2400" dirty="0">
                <a:latin typeface="Times New Roman" pitchFamily="18" charset="0"/>
                <a:cs typeface="Times New Roman" pitchFamily="18" charset="0"/>
              </a:rPr>
              <a:t> is used for cleanup. In this case, it's logging a message when the component is about to </a:t>
            </a:r>
            <a:r>
              <a:rPr lang="en-US" sz="2400" dirty="0" err="1">
                <a:latin typeface="Times New Roman" pitchFamily="18" charset="0"/>
                <a:cs typeface="Times New Roman" pitchFamily="18" charset="0"/>
              </a:rPr>
              <a:t>unmount</a:t>
            </a:r>
            <a:r>
              <a:rPr lang="en-US" sz="2400" dirty="0">
                <a:latin typeface="Times New Roman" pitchFamily="18" charset="0"/>
                <a:cs typeface="Times New Roman" pitchFamily="18" charset="0"/>
              </a:rPr>
              <a:t>.</a:t>
            </a:r>
          </a:p>
          <a:p>
            <a:pPr algn="just"/>
            <a:r>
              <a:rPr lang="en-US" sz="2400" b="1" dirty="0">
                <a:latin typeface="Times New Roman" pitchFamily="18" charset="0"/>
                <a:cs typeface="Times New Roman" pitchFamily="18" charset="0"/>
              </a:rPr>
              <a:t>Render</a:t>
            </a:r>
            <a:r>
              <a:rPr lang="en-US" sz="2400" dirty="0">
                <a:latin typeface="Times New Roman" pitchFamily="18" charset="0"/>
                <a:cs typeface="Times New Roman" pitchFamily="18" charset="0"/>
              </a:rPr>
              <a:t>: Finally, the component returns JSX that will be rendered to the DOM. In this example, it renders a list based on the fetched data.</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763000" cy="3785652"/>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Rendering lists: </a:t>
            </a:r>
            <a:r>
              <a:rPr lang="en-US" sz="2400" dirty="0">
                <a:latin typeface="Times New Roman" pitchFamily="18" charset="0"/>
                <a:cs typeface="Times New Roman" pitchFamily="18" charset="0"/>
              </a:rPr>
              <a:t>In this example, we have a functional component named </a:t>
            </a:r>
            <a:r>
              <a:rPr lang="en-US" sz="2400" dirty="0" err="1" smtClean="0">
                <a:latin typeface="Times New Roman" pitchFamily="18" charset="0"/>
                <a:cs typeface="Times New Roman" pitchFamily="18" charset="0"/>
              </a:rPr>
              <a:t>ListExample</a:t>
            </a:r>
            <a:r>
              <a:rPr lang="en-US" sz="2400" dirty="0">
                <a:latin typeface="Times New Roman" pitchFamily="18" charset="0"/>
                <a:cs typeface="Times New Roman" pitchFamily="18" charset="0"/>
              </a:rPr>
              <a:t>. Inside it, we have an array called </a:t>
            </a:r>
            <a:r>
              <a:rPr lang="en-US" sz="2400" dirty="0" smtClean="0">
                <a:latin typeface="Times New Roman" pitchFamily="18" charset="0"/>
                <a:cs typeface="Times New Roman" pitchFamily="18" charset="0"/>
              </a:rPr>
              <a:t>items</a:t>
            </a:r>
            <a:r>
              <a:rPr lang="en-US" sz="2400" dirty="0">
                <a:latin typeface="Times New Roman" pitchFamily="18" charset="0"/>
                <a:cs typeface="Times New Roman" pitchFamily="18" charset="0"/>
              </a:rPr>
              <a:t> containing some sample items. We use the </a:t>
            </a:r>
            <a:r>
              <a:rPr lang="en-US" sz="2400" dirty="0" smtClean="0">
                <a:latin typeface="Times New Roman" pitchFamily="18" charset="0"/>
                <a:cs typeface="Times New Roman" pitchFamily="18" charset="0"/>
              </a:rPr>
              <a:t>map</a:t>
            </a:r>
            <a:r>
              <a:rPr lang="en-US" sz="2400" dirty="0">
                <a:latin typeface="Times New Roman" pitchFamily="18" charset="0"/>
                <a:cs typeface="Times New Roman" pitchFamily="18" charset="0"/>
              </a:rPr>
              <a:t> function to iterate over the array and render each item as an </a:t>
            </a:r>
            <a:r>
              <a:rPr lang="en-US" sz="2400" dirty="0" smtClean="0">
                <a:latin typeface="Times New Roman" pitchFamily="18" charset="0"/>
                <a:cs typeface="Times New Roman" pitchFamily="18" charset="0"/>
              </a:rPr>
              <a:t>&lt;</a:t>
            </a:r>
            <a:r>
              <a:rPr lang="en-US" sz="2400" dirty="0" err="1" smtClean="0">
                <a:latin typeface="Times New Roman" pitchFamily="18" charset="0"/>
                <a:cs typeface="Times New Roman" pitchFamily="18" charset="0"/>
              </a:rPr>
              <a:t>li</a:t>
            </a:r>
            <a:r>
              <a:rPr lang="en-US" sz="2400" dirty="0" smtClean="0">
                <a:latin typeface="Times New Roman" pitchFamily="18" charset="0"/>
                <a:cs typeface="Times New Roman" pitchFamily="18" charset="0"/>
              </a:rPr>
              <a:t>&gt;</a:t>
            </a:r>
            <a:r>
              <a:rPr lang="en-US" sz="2400" dirty="0">
                <a:latin typeface="Times New Roman" pitchFamily="18" charset="0"/>
                <a:cs typeface="Times New Roman" pitchFamily="18" charset="0"/>
              </a:rPr>
              <a:t> element</a:t>
            </a:r>
            <a:r>
              <a:rPr lang="en-US" sz="2400" dirty="0" smtClean="0">
                <a:latin typeface="Times New Roman" pitchFamily="18" charset="0"/>
                <a:cs typeface="Times New Roman" pitchFamily="18" charset="0"/>
              </a:rPr>
              <a:t>.</a:t>
            </a:r>
          </a:p>
          <a:p>
            <a:pPr algn="just"/>
            <a:endParaRPr lang="en-US" sz="2400" b="1" dirty="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Understand keys in list and add styles: </a:t>
            </a:r>
            <a:r>
              <a:rPr lang="en-US" sz="2400" dirty="0">
                <a:latin typeface="Times New Roman" pitchFamily="18" charset="0"/>
                <a:cs typeface="Times New Roman" pitchFamily="18" charset="0"/>
              </a:rPr>
              <a:t>In React, keys are special string attributes that you need to include when creating lists of elements. They help React identify which items have changed, are added, or are removed from the list. Keys should be unique among siblings, but they don't need to be globally unique.</a:t>
            </a:r>
            <a:endParaRPr lang="en-US" sz="2400" b="1"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4154984"/>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Form handling in react and change state of input fields: </a:t>
            </a:r>
            <a:r>
              <a:rPr lang="en-US" sz="2400" dirty="0">
                <a:latin typeface="Times New Roman" pitchFamily="18" charset="0"/>
                <a:cs typeface="Times New Roman" pitchFamily="18" charset="0"/>
              </a:rPr>
              <a:t>In React, form handling involves managing the state of form elements and handling user input. To change the state of input fields in a functional component, you typically use the </a:t>
            </a:r>
            <a:r>
              <a:rPr lang="en-US" sz="2400" dirty="0" err="1">
                <a:latin typeface="Times New Roman" pitchFamily="18" charset="0"/>
                <a:cs typeface="Times New Roman" pitchFamily="18" charset="0"/>
              </a:rPr>
              <a:t>useState</a:t>
            </a:r>
            <a:r>
              <a:rPr lang="en-US" sz="2400" dirty="0">
                <a:latin typeface="Times New Roman" pitchFamily="18" charset="0"/>
                <a:cs typeface="Times New Roman" pitchFamily="18" charset="0"/>
              </a:rPr>
              <a:t> hook. I'll provide you with an example of form handling in React using a functional component.</a:t>
            </a:r>
          </a:p>
          <a:p>
            <a:pPr algn="just"/>
            <a:r>
              <a:rPr lang="en-US" sz="2400" dirty="0">
                <a:latin typeface="Times New Roman" pitchFamily="18" charset="0"/>
                <a:cs typeface="Times New Roman" pitchFamily="18" charset="0"/>
              </a:rPr>
              <a:t>Let's create a simple React component that includes a form with an input field. We'll use the </a:t>
            </a:r>
            <a:r>
              <a:rPr lang="en-US" sz="2400" dirty="0" err="1">
                <a:latin typeface="Times New Roman" pitchFamily="18" charset="0"/>
                <a:cs typeface="Times New Roman" pitchFamily="18" charset="0"/>
              </a:rPr>
              <a:t>useState</a:t>
            </a:r>
            <a:r>
              <a:rPr lang="en-US" sz="2400" dirty="0">
                <a:latin typeface="Times New Roman" pitchFamily="18" charset="0"/>
                <a:cs typeface="Times New Roman" pitchFamily="18" charset="0"/>
              </a:rPr>
              <a:t> hook to manage the state of the input field</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b="1"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1981</Words>
  <Application>Microsoft Office PowerPoint</Application>
  <PresentationFormat>On-screen Show (4:3)</PresentationFormat>
  <Paragraphs>90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Amol</dc:creator>
  <cp:lastModifiedBy>Amol</cp:lastModifiedBy>
  <cp:revision>14</cp:revision>
  <dcterms:created xsi:type="dcterms:W3CDTF">2024-01-25T01:34:20Z</dcterms:created>
  <dcterms:modified xsi:type="dcterms:W3CDTF">2024-01-25T02:38:25Z</dcterms:modified>
</cp:coreProperties>
</file>