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5285D7-ACE3-4DB4-851C-015B5E7A0854}"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25EB4-E9E7-4156-A41A-56FEFC744AE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5285D7-ACE3-4DB4-851C-015B5E7A0854}"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25EB4-E9E7-4156-A41A-56FEFC744AE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5285D7-ACE3-4DB4-851C-015B5E7A0854}"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25EB4-E9E7-4156-A41A-56FEFC744AE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5285D7-ACE3-4DB4-851C-015B5E7A0854}"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25EB4-E9E7-4156-A41A-56FEFC744AE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5285D7-ACE3-4DB4-851C-015B5E7A0854}"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25EB4-E9E7-4156-A41A-56FEFC744AE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5285D7-ACE3-4DB4-851C-015B5E7A0854}" type="datetimeFigureOut">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E25EB4-E9E7-4156-A41A-56FEFC744AE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5285D7-ACE3-4DB4-851C-015B5E7A0854}" type="datetimeFigureOut">
              <a:rPr lang="en-US" smtClean="0"/>
              <a:t>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E25EB4-E9E7-4156-A41A-56FEFC744AE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5285D7-ACE3-4DB4-851C-015B5E7A0854}" type="datetimeFigureOut">
              <a:rPr lang="en-US" smtClean="0"/>
              <a:t>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E25EB4-E9E7-4156-A41A-56FEFC744AE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5285D7-ACE3-4DB4-851C-015B5E7A0854}" type="datetimeFigureOut">
              <a:rPr lang="en-US" smtClean="0"/>
              <a:t>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E25EB4-E9E7-4156-A41A-56FEFC744AE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5285D7-ACE3-4DB4-851C-015B5E7A0854}" type="datetimeFigureOut">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E25EB4-E9E7-4156-A41A-56FEFC744AE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5285D7-ACE3-4DB4-851C-015B5E7A0854}" type="datetimeFigureOut">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E25EB4-E9E7-4156-A41A-56FEFC744AE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5285D7-ACE3-4DB4-851C-015B5E7A0854}" type="datetimeFigureOut">
              <a:rPr lang="en-US" smtClean="0"/>
              <a:t>1/27/2024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25EB4-E9E7-4156-A41A-56FEFC744AE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5262979"/>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Introduction to state management: </a:t>
            </a:r>
            <a:r>
              <a:rPr lang="en-US" sz="2400" dirty="0">
                <a:latin typeface="Times New Roman" pitchFamily="18" charset="0"/>
                <a:cs typeface="Times New Roman" pitchFamily="18" charset="0"/>
              </a:rPr>
              <a:t>State management in </a:t>
            </a:r>
            <a:r>
              <a:rPr lang="en-US" sz="2400" dirty="0" err="1">
                <a:latin typeface="Times New Roman" pitchFamily="18" charset="0"/>
                <a:cs typeface="Times New Roman" pitchFamily="18" charset="0"/>
              </a:rPr>
              <a:t>ReactJS</a:t>
            </a:r>
            <a:r>
              <a:rPr lang="en-US" sz="2400" dirty="0">
                <a:latin typeface="Times New Roman" pitchFamily="18" charset="0"/>
                <a:cs typeface="Times New Roman" pitchFamily="18" charset="0"/>
              </a:rPr>
              <a:t> is a crucial aspect of building complex and interactive user interfaces. It involves managing and updating the data within a React application in a way that ensures consistency and efficiency. At its core, React provides a simple and efficient way to manage state within components</a:t>
            </a:r>
            <a:r>
              <a:rPr lang="en-US" sz="2400" dirty="0" smtClean="0">
                <a:latin typeface="Times New Roman" pitchFamily="18" charset="0"/>
                <a:cs typeface="Times New Roman" pitchFamily="18" charset="0"/>
              </a:rPr>
              <a:t>.</a:t>
            </a:r>
          </a:p>
          <a:p>
            <a:pPr algn="just"/>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Understanding State</a:t>
            </a:r>
            <a:r>
              <a:rPr lang="en-US" sz="2400" dirty="0">
                <a:latin typeface="Times New Roman" pitchFamily="18" charset="0"/>
                <a:cs typeface="Times New Roman" pitchFamily="18" charset="0"/>
              </a:rPr>
              <a:t>: In React, state represents the data that a component needs to keep track of. It's mutable and can be changed over time. State is private to a component and can only be accessed and modified by that component itself</a:t>
            </a:r>
            <a:r>
              <a:rPr lang="en-US" sz="2400" dirty="0" smtClean="0">
                <a:latin typeface="Times New Roman" pitchFamily="18" charset="0"/>
                <a:cs typeface="Times New Roman" pitchFamily="18" charset="0"/>
              </a:rPr>
              <a:t>.</a:t>
            </a:r>
          </a:p>
          <a:p>
            <a:pPr algn="just"/>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Class Components</a:t>
            </a:r>
            <a:r>
              <a:rPr lang="en-US" sz="2400" dirty="0">
                <a:latin typeface="Times New Roman" pitchFamily="18" charset="0"/>
                <a:cs typeface="Times New Roman" pitchFamily="18" charset="0"/>
              </a:rPr>
              <a:t>: Traditionally, state management in React was done using class components.</a:t>
            </a:r>
            <a:endParaRPr lang="en-US" sz="2400"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6370975"/>
          </a:xfrm>
          <a:prstGeom prst="rect">
            <a:avLst/>
          </a:prstGeom>
          <a:noFill/>
        </p:spPr>
        <p:txBody>
          <a:bodyPr wrap="square" rtlCol="0">
            <a:spAutoFit/>
          </a:bodyPr>
          <a:lstStyle/>
          <a:p>
            <a:pPr algn="just"/>
            <a:r>
              <a:rPr lang="en-US" sz="2400" b="1" dirty="0" err="1" smtClean="0">
                <a:latin typeface="Times New Roman" pitchFamily="18" charset="0"/>
                <a:cs typeface="Times New Roman" pitchFamily="18" charset="0"/>
              </a:rPr>
              <a:t>Redux</a:t>
            </a:r>
            <a:r>
              <a:rPr lang="en-US" sz="2400" b="1"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Redux</a:t>
            </a:r>
            <a:r>
              <a:rPr lang="en-US" sz="2400" dirty="0">
                <a:latin typeface="Times New Roman" pitchFamily="18" charset="0"/>
                <a:cs typeface="Times New Roman" pitchFamily="18" charset="0"/>
              </a:rPr>
              <a:t> is a powerful state management library commonly used with React applications, although it can be used with any JavaScript framework or library. It helps manage the state of your application in a predictable way, making it easier to develop complex applications by maintaining a single source of truth for your data</a:t>
            </a:r>
            <a:r>
              <a:rPr lang="en-US" sz="2400" dirty="0" smtClean="0">
                <a:latin typeface="Times New Roman" pitchFamily="18" charset="0"/>
                <a:cs typeface="Times New Roman" pitchFamily="18" charset="0"/>
              </a:rPr>
              <a:t>.</a:t>
            </a:r>
          </a:p>
          <a:p>
            <a:pPr algn="just"/>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Understanding </a:t>
            </a:r>
            <a:r>
              <a:rPr lang="en-US" sz="2400" b="1" dirty="0" err="1">
                <a:latin typeface="Times New Roman" pitchFamily="18" charset="0"/>
                <a:cs typeface="Times New Roman" pitchFamily="18" charset="0"/>
              </a:rPr>
              <a:t>Redux</a:t>
            </a:r>
            <a:r>
              <a:rPr lang="en-US" sz="2400" b="1" dirty="0">
                <a:latin typeface="Times New Roman" pitchFamily="18" charset="0"/>
                <a:cs typeface="Times New Roman" pitchFamily="18" charset="0"/>
              </a:rPr>
              <a:t> Concepts:</a:t>
            </a:r>
          </a:p>
          <a:p>
            <a:pPr algn="just"/>
            <a:r>
              <a:rPr lang="en-US" sz="2400" b="1" dirty="0">
                <a:latin typeface="Times New Roman" pitchFamily="18" charset="0"/>
                <a:cs typeface="Times New Roman" pitchFamily="18" charset="0"/>
              </a:rPr>
              <a:t>State:</a:t>
            </a:r>
          </a:p>
          <a:p>
            <a:pPr algn="just"/>
            <a:r>
              <a:rPr lang="en-US" sz="2400" dirty="0">
                <a:latin typeface="Times New Roman" pitchFamily="18" charset="0"/>
                <a:cs typeface="Times New Roman" pitchFamily="18" charset="0"/>
              </a:rPr>
              <a:t>State represents the data of your application at any given point in time.</a:t>
            </a:r>
          </a:p>
          <a:p>
            <a:pPr algn="just"/>
            <a:r>
              <a:rPr lang="en-US" sz="2400" dirty="0">
                <a:latin typeface="Times New Roman" pitchFamily="18" charset="0"/>
                <a:cs typeface="Times New Roman" pitchFamily="18" charset="0"/>
              </a:rPr>
              <a:t>In </a:t>
            </a:r>
            <a:r>
              <a:rPr lang="en-US" sz="2400" dirty="0" err="1">
                <a:latin typeface="Times New Roman" pitchFamily="18" charset="0"/>
                <a:cs typeface="Times New Roman" pitchFamily="18" charset="0"/>
              </a:rPr>
              <a:t>Redux</a:t>
            </a:r>
            <a:r>
              <a:rPr lang="en-US" sz="2400" dirty="0">
                <a:latin typeface="Times New Roman" pitchFamily="18" charset="0"/>
                <a:cs typeface="Times New Roman" pitchFamily="18" charset="0"/>
              </a:rPr>
              <a:t>, all of your application's state is stored in a single JavaScript object.</a:t>
            </a:r>
          </a:p>
          <a:p>
            <a:pPr algn="just"/>
            <a:r>
              <a:rPr lang="en-US" sz="2400" b="1" dirty="0">
                <a:latin typeface="Times New Roman" pitchFamily="18" charset="0"/>
                <a:cs typeface="Times New Roman" pitchFamily="18" charset="0"/>
              </a:rPr>
              <a:t>Actions:</a:t>
            </a:r>
          </a:p>
          <a:p>
            <a:pPr algn="just"/>
            <a:r>
              <a:rPr lang="en-US" sz="2400" dirty="0">
                <a:latin typeface="Times New Roman" pitchFamily="18" charset="0"/>
                <a:cs typeface="Times New Roman" pitchFamily="18" charset="0"/>
              </a:rPr>
              <a:t>Actions are payloads of information that send data from your application to the </a:t>
            </a:r>
            <a:r>
              <a:rPr lang="en-US" sz="2400" dirty="0" err="1">
                <a:latin typeface="Times New Roman" pitchFamily="18" charset="0"/>
                <a:cs typeface="Times New Roman" pitchFamily="18" charset="0"/>
              </a:rPr>
              <a:t>Redux</a:t>
            </a:r>
            <a:r>
              <a:rPr lang="en-US" sz="2400" dirty="0">
                <a:latin typeface="Times New Roman" pitchFamily="18" charset="0"/>
                <a:cs typeface="Times New Roman" pitchFamily="18" charset="0"/>
              </a:rPr>
              <a:t> store.</a:t>
            </a:r>
          </a:p>
          <a:p>
            <a:pPr algn="just"/>
            <a:r>
              <a:rPr lang="en-US" sz="2400" dirty="0">
                <a:latin typeface="Times New Roman" pitchFamily="18" charset="0"/>
                <a:cs typeface="Times New Roman" pitchFamily="18" charset="0"/>
              </a:rPr>
              <a:t>They are plain JavaScript objects that must have a type property indicating the type of action being performed.</a:t>
            </a:r>
          </a:p>
          <a:p>
            <a:pPr algn="just"/>
            <a:endParaRPr lang="en-US" sz="2400" b="1"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5632311"/>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Reducers:</a:t>
            </a:r>
          </a:p>
          <a:p>
            <a:pPr algn="just"/>
            <a:r>
              <a:rPr lang="en-US" sz="2400" dirty="0">
                <a:latin typeface="Times New Roman" pitchFamily="18" charset="0"/>
                <a:cs typeface="Times New Roman" pitchFamily="18" charset="0"/>
              </a:rPr>
              <a:t>Reducers specify how the application's state changes in response to actions.</a:t>
            </a:r>
          </a:p>
          <a:p>
            <a:pPr algn="just"/>
            <a:r>
              <a:rPr lang="en-US" sz="2400" dirty="0">
                <a:latin typeface="Times New Roman" pitchFamily="18" charset="0"/>
                <a:cs typeface="Times New Roman" pitchFamily="18" charset="0"/>
              </a:rPr>
              <a:t>A reducer is a pure function that takes the current state and an action, and returns the new state.</a:t>
            </a:r>
          </a:p>
          <a:p>
            <a:pPr algn="just"/>
            <a:r>
              <a:rPr lang="en-US" sz="2400" b="1" dirty="0">
                <a:latin typeface="Times New Roman" pitchFamily="18" charset="0"/>
                <a:cs typeface="Times New Roman" pitchFamily="18" charset="0"/>
              </a:rPr>
              <a:t>Store:</a:t>
            </a:r>
          </a:p>
          <a:p>
            <a:pPr algn="just"/>
            <a:r>
              <a:rPr lang="en-US" sz="2400" dirty="0">
                <a:latin typeface="Times New Roman" pitchFamily="18" charset="0"/>
                <a:cs typeface="Times New Roman" pitchFamily="18" charset="0"/>
              </a:rPr>
              <a:t>The store holds the application state.</a:t>
            </a:r>
          </a:p>
          <a:p>
            <a:pPr algn="just"/>
            <a:r>
              <a:rPr lang="en-US" sz="2400" dirty="0">
                <a:latin typeface="Times New Roman" pitchFamily="18" charset="0"/>
                <a:cs typeface="Times New Roman" pitchFamily="18" charset="0"/>
              </a:rPr>
              <a:t>It allows access to state via </a:t>
            </a:r>
            <a:r>
              <a:rPr lang="en-US" sz="2400" dirty="0" err="1">
                <a:latin typeface="Times New Roman" pitchFamily="18" charset="0"/>
                <a:cs typeface="Times New Roman" pitchFamily="18" charset="0"/>
              </a:rPr>
              <a:t>getState</a:t>
            </a:r>
            <a:r>
              <a:rPr lang="en-US" sz="2400" dirty="0">
                <a:latin typeface="Times New Roman" pitchFamily="18" charset="0"/>
                <a:cs typeface="Times New Roman" pitchFamily="18" charset="0"/>
              </a:rPr>
              <a:t>(), updates state via dispatch(action), and registers listeners via subscribe(listener</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2. Setting up </a:t>
            </a:r>
            <a:r>
              <a:rPr lang="en-US" sz="2400" b="1" dirty="0" err="1">
                <a:latin typeface="Times New Roman" pitchFamily="18" charset="0"/>
                <a:cs typeface="Times New Roman" pitchFamily="18" charset="0"/>
              </a:rPr>
              <a:t>Redux</a:t>
            </a:r>
            <a:r>
              <a:rPr lang="en-US" sz="2400" b="1" dirty="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dirty="0" err="1" smtClean="0">
                <a:latin typeface="Times New Roman" pitchFamily="18" charset="0"/>
                <a:cs typeface="Times New Roman" pitchFamily="18" charset="0"/>
              </a:rPr>
              <a:t>npm</a:t>
            </a:r>
            <a:r>
              <a:rPr lang="en-US" sz="2400" dirty="0" smtClean="0">
                <a:latin typeface="Times New Roman" pitchFamily="18" charset="0"/>
                <a:cs typeface="Times New Roman" pitchFamily="18" charset="0"/>
              </a:rPr>
              <a:t> install </a:t>
            </a:r>
            <a:r>
              <a:rPr lang="en-US" sz="2400" dirty="0" err="1" smtClean="0">
                <a:latin typeface="Times New Roman" pitchFamily="18" charset="0"/>
                <a:cs typeface="Times New Roman" pitchFamily="18" charset="0"/>
              </a:rPr>
              <a:t>redux</a:t>
            </a:r>
            <a:r>
              <a:rPr lang="en-US" sz="2400" dirty="0" smtClean="0">
                <a:latin typeface="Times New Roman" pitchFamily="18" charset="0"/>
                <a:cs typeface="Times New Roman" pitchFamily="18" charset="0"/>
              </a:rPr>
              <a:t> react-</a:t>
            </a:r>
            <a:r>
              <a:rPr lang="en-US" sz="2400" dirty="0" err="1" smtClean="0">
                <a:latin typeface="Times New Roman" pitchFamily="18" charset="0"/>
                <a:cs typeface="Times New Roman" pitchFamily="18" charset="0"/>
              </a:rPr>
              <a:t>redux</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6740307"/>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I</a:t>
            </a:r>
            <a:r>
              <a:rPr lang="en-US" sz="2400" b="1" dirty="0" smtClean="0">
                <a:latin typeface="Times New Roman" pitchFamily="18" charset="0"/>
                <a:cs typeface="Times New Roman" pitchFamily="18" charset="0"/>
              </a:rPr>
              <a:t>ntroduction to </a:t>
            </a:r>
            <a:r>
              <a:rPr lang="en-US" sz="2400" b="1" dirty="0" err="1" smtClean="0">
                <a:latin typeface="Times New Roman" pitchFamily="18" charset="0"/>
                <a:cs typeface="Times New Roman" pitchFamily="18" charset="0"/>
              </a:rPr>
              <a:t>redux</a:t>
            </a:r>
            <a:r>
              <a:rPr lang="en-US" sz="2400" b="1" dirty="0" smtClean="0">
                <a:latin typeface="Times New Roman" pitchFamily="18" charset="0"/>
                <a:cs typeface="Times New Roman" pitchFamily="18" charset="0"/>
              </a:rPr>
              <a:t> terminologies:</a:t>
            </a:r>
          </a:p>
          <a:p>
            <a:pPr algn="just"/>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State</a:t>
            </a:r>
            <a:r>
              <a:rPr lang="en-US" sz="2400" dirty="0">
                <a:latin typeface="Times New Roman" pitchFamily="18" charset="0"/>
                <a:cs typeface="Times New Roman" pitchFamily="18" charset="0"/>
              </a:rPr>
              <a:t>: In </a:t>
            </a:r>
            <a:r>
              <a:rPr lang="en-US" sz="2400" dirty="0" err="1">
                <a:latin typeface="Times New Roman" pitchFamily="18" charset="0"/>
                <a:cs typeface="Times New Roman" pitchFamily="18" charset="0"/>
              </a:rPr>
              <a:t>Redux</a:t>
            </a:r>
            <a:r>
              <a:rPr lang="en-US" sz="2400" dirty="0">
                <a:latin typeface="Times New Roman" pitchFamily="18" charset="0"/>
                <a:cs typeface="Times New Roman" pitchFamily="18" charset="0"/>
              </a:rPr>
              <a:t>, the state represents the entire data of your application at any given point in time. It's typically stored as a plain JavaScript object. The state is considered immutable in </a:t>
            </a:r>
            <a:r>
              <a:rPr lang="en-US" sz="2400" dirty="0" err="1">
                <a:latin typeface="Times New Roman" pitchFamily="18" charset="0"/>
                <a:cs typeface="Times New Roman" pitchFamily="18" charset="0"/>
              </a:rPr>
              <a:t>Redux</a:t>
            </a:r>
            <a:r>
              <a:rPr lang="en-US" sz="2400" dirty="0">
                <a:latin typeface="Times New Roman" pitchFamily="18" charset="0"/>
                <a:cs typeface="Times New Roman" pitchFamily="18" charset="0"/>
              </a:rPr>
              <a:t>, meaning it cannot be directly modified. Instead, any changes to the state are made by dispatching actions</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Store</a:t>
            </a:r>
            <a:r>
              <a:rPr lang="en-US" sz="2400" dirty="0">
                <a:latin typeface="Times New Roman" pitchFamily="18" charset="0"/>
                <a:cs typeface="Times New Roman" pitchFamily="18" charset="0"/>
              </a:rPr>
              <a:t>: The store in </a:t>
            </a:r>
            <a:r>
              <a:rPr lang="en-US" sz="2400" dirty="0" err="1">
                <a:latin typeface="Times New Roman" pitchFamily="18" charset="0"/>
                <a:cs typeface="Times New Roman" pitchFamily="18" charset="0"/>
              </a:rPr>
              <a:t>Redux</a:t>
            </a:r>
            <a:r>
              <a:rPr lang="en-US" sz="2400" dirty="0">
                <a:latin typeface="Times New Roman" pitchFamily="18" charset="0"/>
                <a:cs typeface="Times New Roman" pitchFamily="18" charset="0"/>
              </a:rPr>
              <a:t> is a single source of truth for your application's state. It holds the complete state tree of your application. You create a store by passing a reducer function to the </a:t>
            </a:r>
            <a:r>
              <a:rPr lang="en-US" sz="2400" dirty="0" err="1">
                <a:latin typeface="Times New Roman" pitchFamily="18" charset="0"/>
                <a:cs typeface="Times New Roman" pitchFamily="18" charset="0"/>
              </a:rPr>
              <a:t>createStore</a:t>
            </a:r>
            <a:r>
              <a:rPr lang="en-US" sz="2400" dirty="0">
                <a:latin typeface="Times New Roman" pitchFamily="18" charset="0"/>
                <a:cs typeface="Times New Roman" pitchFamily="18" charset="0"/>
              </a:rPr>
              <a:t>() function provided by </a:t>
            </a:r>
            <a:r>
              <a:rPr lang="en-US" sz="2400" dirty="0" err="1">
                <a:latin typeface="Times New Roman" pitchFamily="18" charset="0"/>
                <a:cs typeface="Times New Roman" pitchFamily="18" charset="0"/>
              </a:rPr>
              <a:t>Redux</a:t>
            </a:r>
            <a:r>
              <a:rPr lang="en-US" sz="2400" dirty="0">
                <a:latin typeface="Times New Roman" pitchFamily="18" charset="0"/>
                <a:cs typeface="Times New Roman" pitchFamily="18" charset="0"/>
              </a:rPr>
              <a:t>.</a:t>
            </a:r>
          </a:p>
          <a:p>
            <a:pPr algn="just"/>
            <a:r>
              <a:rPr lang="en-US" sz="2400" b="1" dirty="0" smtClean="0">
                <a:latin typeface="Times New Roman" pitchFamily="18" charset="0"/>
                <a:cs typeface="Times New Roman" pitchFamily="18" charset="0"/>
              </a:rPr>
              <a:t> </a:t>
            </a:r>
          </a:p>
          <a:p>
            <a:pPr algn="just"/>
            <a:r>
              <a:rPr lang="en-US" sz="2400" b="1" dirty="0">
                <a:latin typeface="Times New Roman" pitchFamily="18" charset="0"/>
                <a:cs typeface="Times New Roman" pitchFamily="18" charset="0"/>
              </a:rPr>
              <a:t>Reducer</a:t>
            </a:r>
            <a:r>
              <a:rPr lang="en-US" sz="2400" dirty="0">
                <a:latin typeface="Times New Roman" pitchFamily="18" charset="0"/>
                <a:cs typeface="Times New Roman" pitchFamily="18" charset="0"/>
              </a:rPr>
              <a:t>: A reducer in </a:t>
            </a:r>
            <a:r>
              <a:rPr lang="en-US" sz="2400" dirty="0" err="1">
                <a:latin typeface="Times New Roman" pitchFamily="18" charset="0"/>
                <a:cs typeface="Times New Roman" pitchFamily="18" charset="0"/>
              </a:rPr>
              <a:t>Redux</a:t>
            </a:r>
            <a:r>
              <a:rPr lang="en-US" sz="2400" dirty="0">
                <a:latin typeface="Times New Roman" pitchFamily="18" charset="0"/>
                <a:cs typeface="Times New Roman" pitchFamily="18" charset="0"/>
              </a:rPr>
              <a:t> is a pure function responsible for handling state transitions. It takes the current state and an action as arguments and returns the next state of the application. Reducers specify how the application's state changes in response to actions dispatched to the store.</a:t>
            </a:r>
            <a:endParaRPr lang="en-US" sz="2400" b="1"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4893647"/>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Action</a:t>
            </a:r>
            <a:r>
              <a:rPr lang="en-US" sz="2400" dirty="0">
                <a:latin typeface="Times New Roman" pitchFamily="18" charset="0"/>
                <a:cs typeface="Times New Roman" pitchFamily="18" charset="0"/>
              </a:rPr>
              <a:t>: Actions are plain JavaScript objects that represent events or payloads of data that describe something that happened in the application. They are the only way to modify the state in </a:t>
            </a:r>
            <a:r>
              <a:rPr lang="en-US" sz="2400" dirty="0" err="1">
                <a:latin typeface="Times New Roman" pitchFamily="18" charset="0"/>
                <a:cs typeface="Times New Roman" pitchFamily="18" charset="0"/>
              </a:rPr>
              <a:t>Redux</a:t>
            </a:r>
            <a:r>
              <a:rPr lang="en-US" sz="2400" dirty="0">
                <a:latin typeface="Times New Roman" pitchFamily="18" charset="0"/>
                <a:cs typeface="Times New Roman" pitchFamily="18" charset="0"/>
              </a:rPr>
              <a:t>. Actions must have a type property that indicates the type of action being performed. Optionally, they can carry additional data in the payload property</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Dispatch</a:t>
            </a:r>
            <a:r>
              <a:rPr lang="en-US" sz="2400" dirty="0">
                <a:latin typeface="Times New Roman" pitchFamily="18" charset="0"/>
                <a:cs typeface="Times New Roman" pitchFamily="18" charset="0"/>
              </a:rPr>
              <a:t>: Dispatching an action is the process of sending an action to the </a:t>
            </a:r>
            <a:r>
              <a:rPr lang="en-US" sz="2400" dirty="0" err="1">
                <a:latin typeface="Times New Roman" pitchFamily="18" charset="0"/>
                <a:cs typeface="Times New Roman" pitchFamily="18" charset="0"/>
              </a:rPr>
              <a:t>Redux</a:t>
            </a:r>
            <a:r>
              <a:rPr lang="en-US" sz="2400" dirty="0">
                <a:latin typeface="Times New Roman" pitchFamily="18" charset="0"/>
                <a:cs typeface="Times New Roman" pitchFamily="18" charset="0"/>
              </a:rPr>
              <a:t> store. It's done using the dispatch() method provided by the store. When an action is dispatched, the store passes it to the reducer, which then calculates the new state based on the action and updates the state accordingly.</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4893647"/>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Action Creator</a:t>
            </a:r>
            <a:r>
              <a:rPr lang="en-US" sz="2400" dirty="0">
                <a:latin typeface="Times New Roman" pitchFamily="18" charset="0"/>
                <a:cs typeface="Times New Roman" pitchFamily="18" charset="0"/>
              </a:rPr>
              <a:t>: Action creators are functions that create and return action objects. They encapsulate the logic of creating actions with predefined types and payloads. Action creators are commonly used to promote code reuse and maintainability by centralizing action creation logic</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Middleware</a:t>
            </a:r>
            <a:r>
              <a:rPr lang="en-US" sz="2400" dirty="0">
                <a:latin typeface="Times New Roman" pitchFamily="18" charset="0"/>
                <a:cs typeface="Times New Roman" pitchFamily="18" charset="0"/>
              </a:rPr>
              <a:t>: Middleware provides a way to extend </a:t>
            </a:r>
            <a:r>
              <a:rPr lang="en-US" sz="2400" dirty="0" err="1">
                <a:latin typeface="Times New Roman" pitchFamily="18" charset="0"/>
                <a:cs typeface="Times New Roman" pitchFamily="18" charset="0"/>
              </a:rPr>
              <a:t>Redux</a:t>
            </a:r>
            <a:r>
              <a:rPr lang="en-US" sz="2400" dirty="0">
                <a:latin typeface="Times New Roman" pitchFamily="18" charset="0"/>
                <a:cs typeface="Times New Roman" pitchFamily="18" charset="0"/>
              </a:rPr>
              <a:t> with custom functionality. It sits between the action being dispatched and the moment it reaches the reducer, allowing you to intercept, modify, or dispatch additional actions based on certain conditions. Middleware is commonly used for logging, asynchronous actions, routing, and more.</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763000" cy="6370975"/>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Selector</a:t>
            </a:r>
            <a:r>
              <a:rPr lang="en-US" sz="2400" dirty="0">
                <a:latin typeface="Times New Roman" pitchFamily="18" charset="0"/>
                <a:cs typeface="Times New Roman" pitchFamily="18" charset="0"/>
              </a:rPr>
              <a:t>: Selectors are functions that are used to extract specific pieces of data from the </a:t>
            </a:r>
            <a:r>
              <a:rPr lang="en-US" sz="2400" dirty="0" err="1">
                <a:latin typeface="Times New Roman" pitchFamily="18" charset="0"/>
                <a:cs typeface="Times New Roman" pitchFamily="18" charset="0"/>
              </a:rPr>
              <a:t>Redux</a:t>
            </a:r>
            <a:r>
              <a:rPr lang="en-US" sz="2400" dirty="0">
                <a:latin typeface="Times New Roman" pitchFamily="18" charset="0"/>
                <a:cs typeface="Times New Roman" pitchFamily="18" charset="0"/>
              </a:rPr>
              <a:t> store's state. They encapsulate the logic for deriving data from the state, which helps in keeping the components decoupled from the structure of the state tree. Selectors are often used in conjunction with libraries like Reselect to create </a:t>
            </a:r>
            <a:r>
              <a:rPr lang="en-US" sz="2400" dirty="0" err="1">
                <a:latin typeface="Times New Roman" pitchFamily="18" charset="0"/>
                <a:cs typeface="Times New Roman" pitchFamily="18" charset="0"/>
              </a:rPr>
              <a:t>memoized</a:t>
            </a:r>
            <a:r>
              <a:rPr lang="en-US" sz="2400" dirty="0">
                <a:latin typeface="Times New Roman" pitchFamily="18" charset="0"/>
                <a:cs typeface="Times New Roman" pitchFamily="18" charset="0"/>
              </a:rPr>
              <a:t> selectors for better performance</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Steps to add </a:t>
            </a:r>
            <a:r>
              <a:rPr lang="en-US" sz="2400" b="1" dirty="0" err="1" smtClean="0">
                <a:latin typeface="Times New Roman" pitchFamily="18" charset="0"/>
                <a:cs typeface="Times New Roman" pitchFamily="18" charset="0"/>
              </a:rPr>
              <a:t>redux</a:t>
            </a:r>
            <a:r>
              <a:rPr lang="en-US" sz="2400" b="1" dirty="0" smtClean="0">
                <a:latin typeface="Times New Roman" pitchFamily="18" charset="0"/>
                <a:cs typeface="Times New Roman" pitchFamily="18" charset="0"/>
              </a:rPr>
              <a:t> in react: </a:t>
            </a:r>
            <a:r>
              <a:rPr lang="en-US" sz="2400" dirty="0">
                <a:latin typeface="Times New Roman" pitchFamily="18" charset="0"/>
                <a:cs typeface="Times New Roman" pitchFamily="18" charset="0"/>
              </a:rPr>
              <a:t>Integrating </a:t>
            </a:r>
            <a:r>
              <a:rPr lang="en-US" sz="2400" dirty="0" err="1">
                <a:latin typeface="Times New Roman" pitchFamily="18" charset="0"/>
                <a:cs typeface="Times New Roman" pitchFamily="18" charset="0"/>
              </a:rPr>
              <a:t>Redux</a:t>
            </a:r>
            <a:r>
              <a:rPr lang="en-US" sz="2400" dirty="0">
                <a:latin typeface="Times New Roman" pitchFamily="18" charset="0"/>
                <a:cs typeface="Times New Roman" pitchFamily="18" charset="0"/>
              </a:rPr>
              <a:t> into a React.js application involves several steps. </a:t>
            </a:r>
            <a:r>
              <a:rPr lang="en-US" sz="2400" dirty="0" err="1">
                <a:latin typeface="Times New Roman" pitchFamily="18" charset="0"/>
                <a:cs typeface="Times New Roman" pitchFamily="18" charset="0"/>
              </a:rPr>
              <a:t>Redux</a:t>
            </a:r>
            <a:r>
              <a:rPr lang="en-US" sz="2400" dirty="0">
                <a:latin typeface="Times New Roman" pitchFamily="18" charset="0"/>
                <a:cs typeface="Times New Roman" pitchFamily="18" charset="0"/>
              </a:rPr>
              <a:t> is a predictable state container for JavaScript apps, providing a centralized store for managing the application state. </a:t>
            </a:r>
            <a:endParaRPr lang="en-US" sz="2400" dirty="0" smtClean="0">
              <a:latin typeface="Times New Roman" pitchFamily="18" charset="0"/>
              <a:cs typeface="Times New Roman" pitchFamily="18" charset="0"/>
            </a:endParaRPr>
          </a:p>
          <a:p>
            <a:pPr algn="just"/>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Install </a:t>
            </a:r>
            <a:r>
              <a:rPr lang="en-US" sz="2400" b="1" dirty="0" err="1">
                <a:latin typeface="Times New Roman" pitchFamily="18" charset="0"/>
                <a:cs typeface="Times New Roman" pitchFamily="18" charset="0"/>
              </a:rPr>
              <a:t>Redux</a:t>
            </a:r>
            <a:r>
              <a:rPr lang="en-US" sz="2400" b="1" dirty="0">
                <a:latin typeface="Times New Roman" pitchFamily="18" charset="0"/>
                <a:cs typeface="Times New Roman" pitchFamily="18" charset="0"/>
              </a:rPr>
              <a:t> and React </a:t>
            </a:r>
            <a:r>
              <a:rPr lang="en-US" sz="2400" b="1" dirty="0" err="1">
                <a:latin typeface="Times New Roman" pitchFamily="18" charset="0"/>
                <a:cs typeface="Times New Roman" pitchFamily="18" charset="0"/>
              </a:rPr>
              <a:t>Redux</a:t>
            </a:r>
            <a:r>
              <a:rPr lang="en-US" sz="2400" dirty="0">
                <a:latin typeface="Times New Roman" pitchFamily="18" charset="0"/>
                <a:cs typeface="Times New Roman" pitchFamily="18" charset="0"/>
              </a:rPr>
              <a:t>: You need to install </a:t>
            </a:r>
            <a:r>
              <a:rPr lang="en-US" sz="2400" dirty="0" err="1">
                <a:latin typeface="Times New Roman" pitchFamily="18" charset="0"/>
                <a:cs typeface="Times New Roman" pitchFamily="18" charset="0"/>
              </a:rPr>
              <a:t>Redux</a:t>
            </a:r>
            <a:r>
              <a:rPr lang="en-US" sz="2400" dirty="0">
                <a:latin typeface="Times New Roman" pitchFamily="18" charset="0"/>
                <a:cs typeface="Times New Roman" pitchFamily="18" charset="0"/>
              </a:rPr>
              <a:t> and React </a:t>
            </a:r>
            <a:r>
              <a:rPr lang="en-US" sz="2400" dirty="0" err="1">
                <a:latin typeface="Times New Roman" pitchFamily="18" charset="0"/>
                <a:cs typeface="Times New Roman" pitchFamily="18" charset="0"/>
              </a:rPr>
              <a:t>Redux</a:t>
            </a:r>
            <a:r>
              <a:rPr lang="en-US" sz="2400" dirty="0">
                <a:latin typeface="Times New Roman" pitchFamily="18" charset="0"/>
                <a:cs typeface="Times New Roman" pitchFamily="18" charset="0"/>
              </a:rPr>
              <a:t> libraries using </a:t>
            </a:r>
            <a:r>
              <a:rPr lang="en-US" sz="2400" dirty="0" err="1">
                <a:latin typeface="Times New Roman" pitchFamily="18" charset="0"/>
                <a:cs typeface="Times New Roman" pitchFamily="18" charset="0"/>
              </a:rPr>
              <a:t>npm</a:t>
            </a:r>
            <a:r>
              <a:rPr lang="en-US" sz="2400" dirty="0">
                <a:latin typeface="Times New Roman" pitchFamily="18" charset="0"/>
                <a:cs typeface="Times New Roman" pitchFamily="18" charset="0"/>
              </a:rPr>
              <a:t> or </a:t>
            </a:r>
            <a:r>
              <a:rPr lang="en-US" sz="2400" dirty="0" smtClean="0">
                <a:latin typeface="Times New Roman" pitchFamily="18" charset="0"/>
                <a:cs typeface="Times New Roman" pitchFamily="18" charset="0"/>
              </a:rPr>
              <a:t>yarn</a:t>
            </a:r>
          </a:p>
          <a:p>
            <a:pPr algn="just"/>
            <a:endParaRPr lang="en-US" sz="2400" b="1" dirty="0">
              <a:latin typeface="Times New Roman" pitchFamily="18" charset="0"/>
              <a:cs typeface="Times New Roman" pitchFamily="18" charset="0"/>
            </a:endParaRPr>
          </a:p>
          <a:p>
            <a:pPr algn="just"/>
            <a:r>
              <a:rPr lang="en-US" sz="2400" b="1" dirty="0" err="1" smtClean="0">
                <a:latin typeface="Times New Roman" pitchFamily="18" charset="0"/>
                <a:cs typeface="Times New Roman" pitchFamily="18" charset="0"/>
              </a:rPr>
              <a:t>npm</a:t>
            </a:r>
            <a:r>
              <a:rPr lang="en-US" sz="2400" b="1" dirty="0" smtClean="0">
                <a:latin typeface="Times New Roman" pitchFamily="18" charset="0"/>
                <a:cs typeface="Times New Roman" pitchFamily="18" charset="0"/>
              </a:rPr>
              <a:t> install </a:t>
            </a:r>
            <a:r>
              <a:rPr lang="en-US" sz="2400" b="1" dirty="0" err="1" smtClean="0">
                <a:latin typeface="Times New Roman" pitchFamily="18" charset="0"/>
                <a:cs typeface="Times New Roman" pitchFamily="18" charset="0"/>
              </a:rPr>
              <a:t>redux</a:t>
            </a:r>
            <a:r>
              <a:rPr lang="en-US" sz="2400" b="1" dirty="0" smtClean="0">
                <a:latin typeface="Times New Roman" pitchFamily="18" charset="0"/>
                <a:cs typeface="Times New Roman" pitchFamily="18" charset="0"/>
              </a:rPr>
              <a:t> react-</a:t>
            </a:r>
            <a:r>
              <a:rPr lang="en-US" sz="2400" b="1" dirty="0" err="1" smtClean="0">
                <a:latin typeface="Times New Roman" pitchFamily="18" charset="0"/>
                <a:cs typeface="Times New Roman" pitchFamily="18" charset="0"/>
              </a:rPr>
              <a:t>redux</a:t>
            </a:r>
            <a:endParaRPr lang="en-US" sz="2400" b="1" dirty="0" smtClean="0">
              <a:latin typeface="Times New Roman" pitchFamily="18" charset="0"/>
              <a:cs typeface="Times New Roman" pitchFamily="18" charset="0"/>
            </a:endParaRPr>
          </a:p>
          <a:p>
            <a:pPr algn="just"/>
            <a:endParaRPr lang="en-US" sz="2400" b="1"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5262979"/>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Create Actions</a:t>
            </a:r>
            <a:r>
              <a:rPr lang="en-US" sz="2400" dirty="0">
                <a:latin typeface="Times New Roman" pitchFamily="18" charset="0"/>
                <a:cs typeface="Times New Roman" pitchFamily="18" charset="0"/>
              </a:rPr>
              <a:t>: Actions are payloads of information that send data from your application to your </a:t>
            </a:r>
            <a:r>
              <a:rPr lang="en-US" sz="2400" dirty="0" err="1">
                <a:latin typeface="Times New Roman" pitchFamily="18" charset="0"/>
                <a:cs typeface="Times New Roman" pitchFamily="18" charset="0"/>
              </a:rPr>
              <a:t>Redux</a:t>
            </a:r>
            <a:r>
              <a:rPr lang="en-US" sz="2400" dirty="0">
                <a:latin typeface="Times New Roman" pitchFamily="18" charset="0"/>
                <a:cs typeface="Times New Roman" pitchFamily="18" charset="0"/>
              </a:rPr>
              <a:t> store. They are plain JavaScript objects</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Create a folder name actions and inside action folder create a file name counterActions.js</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Define Reducers</a:t>
            </a:r>
            <a:r>
              <a:rPr lang="en-US" sz="2400" dirty="0">
                <a:latin typeface="Times New Roman" pitchFamily="18" charset="0"/>
                <a:cs typeface="Times New Roman" pitchFamily="18" charset="0"/>
              </a:rPr>
              <a:t>: Reducers are functions that specify how the application's state changes in response to actions sent to the store. You'll need to define reducers for different parts of your application state</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Create a folder name reducers and inside reducers folder create a file name counterReducer.js</a:t>
            </a:r>
            <a:endParaRPr lang="en-US" sz="24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4524315"/>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Create a </a:t>
            </a:r>
            <a:r>
              <a:rPr lang="en-US" sz="2400" b="1" dirty="0" err="1">
                <a:latin typeface="Times New Roman" pitchFamily="18" charset="0"/>
                <a:cs typeface="Times New Roman" pitchFamily="18" charset="0"/>
              </a:rPr>
              <a:t>Redux</a:t>
            </a:r>
            <a:r>
              <a:rPr lang="en-US" sz="2400" b="1" dirty="0">
                <a:latin typeface="Times New Roman" pitchFamily="18" charset="0"/>
                <a:cs typeface="Times New Roman" pitchFamily="18" charset="0"/>
              </a:rPr>
              <a:t> Store</a:t>
            </a:r>
            <a:r>
              <a:rPr lang="en-US" sz="2400" dirty="0">
                <a:latin typeface="Times New Roman" pitchFamily="18" charset="0"/>
                <a:cs typeface="Times New Roman" pitchFamily="18" charset="0"/>
              </a:rPr>
              <a:t>: Create a </a:t>
            </a:r>
            <a:r>
              <a:rPr lang="en-US" sz="2400" dirty="0" err="1">
                <a:latin typeface="Times New Roman" pitchFamily="18" charset="0"/>
                <a:cs typeface="Times New Roman" pitchFamily="18" charset="0"/>
              </a:rPr>
              <a:t>Redux</a:t>
            </a:r>
            <a:r>
              <a:rPr lang="en-US" sz="2400" dirty="0">
                <a:latin typeface="Times New Roman" pitchFamily="18" charset="0"/>
                <a:cs typeface="Times New Roman" pitchFamily="18" charset="0"/>
              </a:rPr>
              <a:t> store that holds the complete state tree of your application. This store will manage the state and serve as a single source of truth for your application's data</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Create a folder name store and inside store folder create a file name store.js</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Connect Components to </a:t>
            </a:r>
            <a:r>
              <a:rPr lang="en-US" sz="2400" b="1" dirty="0" err="1">
                <a:latin typeface="Times New Roman" pitchFamily="18" charset="0"/>
                <a:cs typeface="Times New Roman" pitchFamily="18" charset="0"/>
              </a:rPr>
              <a:t>Redux</a:t>
            </a:r>
            <a:r>
              <a:rPr lang="en-US" sz="2400" dirty="0">
                <a:latin typeface="Times New Roman" pitchFamily="18" charset="0"/>
                <a:cs typeface="Times New Roman" pitchFamily="18" charset="0"/>
              </a:rPr>
              <a:t>: Use the </a:t>
            </a:r>
            <a:r>
              <a:rPr lang="en-US" sz="2400" dirty="0" smtClean="0">
                <a:latin typeface="Times New Roman" pitchFamily="18" charset="0"/>
                <a:cs typeface="Times New Roman" pitchFamily="18" charset="0"/>
              </a:rPr>
              <a:t>connect</a:t>
            </a:r>
            <a:r>
              <a:rPr lang="en-US" sz="2400" dirty="0">
                <a:latin typeface="Times New Roman" pitchFamily="18" charset="0"/>
                <a:cs typeface="Times New Roman" pitchFamily="18" charset="0"/>
              </a:rPr>
              <a:t> function from </a:t>
            </a:r>
            <a:r>
              <a:rPr lang="en-US" sz="2400" dirty="0" smtClean="0">
                <a:latin typeface="Times New Roman" pitchFamily="18" charset="0"/>
                <a:cs typeface="Times New Roman" pitchFamily="18" charset="0"/>
              </a:rPr>
              <a:t>react-</a:t>
            </a:r>
            <a:r>
              <a:rPr lang="en-US" sz="2400" dirty="0" err="1" smtClean="0">
                <a:latin typeface="Times New Roman" pitchFamily="18" charset="0"/>
                <a:cs typeface="Times New Roman" pitchFamily="18" charset="0"/>
              </a:rPr>
              <a:t>redux</a:t>
            </a:r>
            <a:r>
              <a:rPr lang="en-US" sz="2400" dirty="0">
                <a:latin typeface="Times New Roman" pitchFamily="18" charset="0"/>
                <a:cs typeface="Times New Roman" pitchFamily="18" charset="0"/>
              </a:rPr>
              <a:t> to connect your React components to the </a:t>
            </a:r>
            <a:r>
              <a:rPr lang="en-US" sz="2400" dirty="0" err="1">
                <a:latin typeface="Times New Roman" pitchFamily="18" charset="0"/>
                <a:cs typeface="Times New Roman" pitchFamily="18" charset="0"/>
              </a:rPr>
              <a:t>Redux</a:t>
            </a:r>
            <a:r>
              <a:rPr lang="en-US" sz="2400" dirty="0">
                <a:latin typeface="Times New Roman" pitchFamily="18" charset="0"/>
                <a:cs typeface="Times New Roman" pitchFamily="18" charset="0"/>
              </a:rPr>
              <a:t> store</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Connect </a:t>
            </a:r>
            <a:r>
              <a:rPr lang="en-US" sz="2400" b="1" dirty="0" err="1">
                <a:latin typeface="Times New Roman" pitchFamily="18" charset="0"/>
                <a:cs typeface="Times New Roman" pitchFamily="18" charset="0"/>
              </a:rPr>
              <a:t>Redux</a:t>
            </a:r>
            <a:r>
              <a:rPr lang="en-US" sz="2400" b="1" dirty="0">
                <a:latin typeface="Times New Roman" pitchFamily="18" charset="0"/>
                <a:cs typeface="Times New Roman" pitchFamily="18" charset="0"/>
              </a:rPr>
              <a:t> Store to React</a:t>
            </a:r>
            <a:r>
              <a:rPr lang="en-US" sz="2400" dirty="0">
                <a:latin typeface="Times New Roman" pitchFamily="18" charset="0"/>
                <a:cs typeface="Times New Roman" pitchFamily="18" charset="0"/>
              </a:rPr>
              <a:t>: Use the </a:t>
            </a:r>
            <a:r>
              <a:rPr lang="en-US" sz="2400" dirty="0" smtClean="0">
                <a:latin typeface="Times New Roman" pitchFamily="18" charset="0"/>
                <a:cs typeface="Times New Roman" pitchFamily="18" charset="0"/>
              </a:rPr>
              <a:t>Provider</a:t>
            </a:r>
            <a:r>
              <a:rPr lang="en-US" sz="2400" dirty="0">
                <a:latin typeface="Times New Roman" pitchFamily="18" charset="0"/>
                <a:cs typeface="Times New Roman" pitchFamily="18" charset="0"/>
              </a:rPr>
              <a:t> component from </a:t>
            </a:r>
            <a:r>
              <a:rPr lang="en-US" sz="2400" dirty="0" smtClean="0">
                <a:latin typeface="Times New Roman" pitchFamily="18" charset="0"/>
                <a:cs typeface="Times New Roman" pitchFamily="18" charset="0"/>
              </a:rPr>
              <a:t>react-</a:t>
            </a:r>
            <a:r>
              <a:rPr lang="en-US" sz="2400" dirty="0" err="1" smtClean="0">
                <a:latin typeface="Times New Roman" pitchFamily="18" charset="0"/>
                <a:cs typeface="Times New Roman" pitchFamily="18" charset="0"/>
              </a:rPr>
              <a:t>redux</a:t>
            </a:r>
            <a:r>
              <a:rPr lang="en-US" sz="2400" dirty="0">
                <a:latin typeface="Times New Roman" pitchFamily="18" charset="0"/>
                <a:cs typeface="Times New Roman" pitchFamily="18" charset="0"/>
              </a:rPr>
              <a:t> to provide the </a:t>
            </a:r>
            <a:r>
              <a:rPr lang="en-US" sz="2400" dirty="0" err="1">
                <a:latin typeface="Times New Roman" pitchFamily="18" charset="0"/>
                <a:cs typeface="Times New Roman" pitchFamily="18" charset="0"/>
              </a:rPr>
              <a:t>Redux</a:t>
            </a:r>
            <a:r>
              <a:rPr lang="en-US" sz="2400" dirty="0">
                <a:latin typeface="Times New Roman" pitchFamily="18" charset="0"/>
                <a:cs typeface="Times New Roman" pitchFamily="18" charset="0"/>
              </a:rPr>
              <a:t> store to your React components.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3785652"/>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Create reducer and actions in </a:t>
            </a:r>
            <a:r>
              <a:rPr lang="en-US" sz="2400" b="1" dirty="0" err="1" smtClean="0">
                <a:latin typeface="Times New Roman" pitchFamily="18" charset="0"/>
                <a:cs typeface="Times New Roman" pitchFamily="18" charset="0"/>
              </a:rPr>
              <a:t>redux</a:t>
            </a:r>
            <a:r>
              <a:rPr lang="en-US" sz="2400" b="1" dirty="0" smtClean="0">
                <a:latin typeface="Times New Roman" pitchFamily="18" charset="0"/>
                <a:cs typeface="Times New Roman" pitchFamily="18" charset="0"/>
              </a:rPr>
              <a:t> using </a:t>
            </a:r>
            <a:r>
              <a:rPr lang="en-US" sz="2400" b="1" dirty="0" err="1" smtClean="0">
                <a:latin typeface="Times New Roman" pitchFamily="18" charset="0"/>
                <a:cs typeface="Times New Roman" pitchFamily="18" charset="0"/>
              </a:rPr>
              <a:t>redux</a:t>
            </a:r>
            <a:r>
              <a:rPr lang="en-US" sz="2400" b="1" dirty="0" smtClean="0">
                <a:latin typeface="Times New Roman" pitchFamily="18" charset="0"/>
                <a:cs typeface="Times New Roman" pitchFamily="18" charset="0"/>
              </a:rPr>
              <a:t>-toolkit: </a:t>
            </a:r>
            <a:r>
              <a:rPr lang="en-US" sz="2400" dirty="0" err="1">
                <a:latin typeface="Times New Roman" pitchFamily="18" charset="0"/>
                <a:cs typeface="Times New Roman" pitchFamily="18" charset="0"/>
              </a:rPr>
              <a:t>Redux</a:t>
            </a:r>
            <a:r>
              <a:rPr lang="en-US" sz="2400" dirty="0">
                <a:latin typeface="Times New Roman" pitchFamily="18" charset="0"/>
                <a:cs typeface="Times New Roman" pitchFamily="18" charset="0"/>
              </a:rPr>
              <a:t> Toolkit simplifies the </a:t>
            </a:r>
            <a:r>
              <a:rPr lang="en-US" sz="2400" dirty="0" err="1">
                <a:latin typeface="Times New Roman" pitchFamily="18" charset="0"/>
                <a:cs typeface="Times New Roman" pitchFamily="18" charset="0"/>
              </a:rPr>
              <a:t>Redux</a:t>
            </a:r>
            <a:r>
              <a:rPr lang="en-US" sz="2400" dirty="0">
                <a:latin typeface="Times New Roman" pitchFamily="18" charset="0"/>
                <a:cs typeface="Times New Roman" pitchFamily="18" charset="0"/>
              </a:rPr>
              <a:t> workflow by abstracting away the boilerplate code for setting up the store, creating actions, and writing reducers</a:t>
            </a:r>
            <a:r>
              <a:rPr lang="en-US" sz="2400" dirty="0" smtClean="0">
                <a:latin typeface="Times New Roman" pitchFamily="18" charset="0"/>
                <a:cs typeface="Times New Roman" pitchFamily="18" charset="0"/>
              </a:rPr>
              <a:t>.</a:t>
            </a:r>
          </a:p>
          <a:p>
            <a:pPr algn="just"/>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Install </a:t>
            </a:r>
            <a:r>
              <a:rPr lang="en-US" sz="2400" b="1" dirty="0" err="1">
                <a:latin typeface="Times New Roman" pitchFamily="18" charset="0"/>
                <a:cs typeface="Times New Roman" pitchFamily="18" charset="0"/>
              </a:rPr>
              <a:t>Redux</a:t>
            </a:r>
            <a:r>
              <a:rPr lang="en-US" sz="2400" b="1" dirty="0">
                <a:latin typeface="Times New Roman" pitchFamily="18" charset="0"/>
                <a:cs typeface="Times New Roman" pitchFamily="18" charset="0"/>
              </a:rPr>
              <a:t> Toolkit</a:t>
            </a:r>
            <a:r>
              <a:rPr lang="en-US" sz="2400" dirty="0">
                <a:latin typeface="Times New Roman" pitchFamily="18" charset="0"/>
                <a:cs typeface="Times New Roman" pitchFamily="18" charset="0"/>
              </a:rPr>
              <a:t>: If you haven't already installed </a:t>
            </a:r>
            <a:r>
              <a:rPr lang="en-US" sz="2400" dirty="0" err="1">
                <a:latin typeface="Times New Roman" pitchFamily="18" charset="0"/>
                <a:cs typeface="Times New Roman" pitchFamily="18" charset="0"/>
              </a:rPr>
              <a:t>Redux</a:t>
            </a:r>
            <a:r>
              <a:rPr lang="en-US" sz="2400" dirty="0">
                <a:latin typeface="Times New Roman" pitchFamily="18" charset="0"/>
                <a:cs typeface="Times New Roman" pitchFamily="18" charset="0"/>
              </a:rPr>
              <a:t> Toolkit, you can do so via </a:t>
            </a:r>
            <a:r>
              <a:rPr lang="en-US" sz="2400" dirty="0" err="1">
                <a:latin typeface="Times New Roman" pitchFamily="18" charset="0"/>
                <a:cs typeface="Times New Roman" pitchFamily="18" charset="0"/>
              </a:rPr>
              <a:t>npm</a:t>
            </a:r>
            <a:r>
              <a:rPr lang="en-US" sz="2400" dirty="0">
                <a:latin typeface="Times New Roman" pitchFamily="18" charset="0"/>
                <a:cs typeface="Times New Roman" pitchFamily="18" charset="0"/>
              </a:rPr>
              <a:t> or yarn</a:t>
            </a:r>
            <a:r>
              <a:rPr lang="en-US" sz="2400" dirty="0" smtClean="0">
                <a:latin typeface="Times New Roman" pitchFamily="18" charset="0"/>
                <a:cs typeface="Times New Roman" pitchFamily="18" charset="0"/>
              </a:rPr>
              <a:t>:</a:t>
            </a:r>
          </a:p>
          <a:p>
            <a:pPr algn="just"/>
            <a:endParaRPr lang="en-US" sz="2400" b="1" dirty="0">
              <a:latin typeface="Times New Roman" pitchFamily="18" charset="0"/>
              <a:cs typeface="Times New Roman" pitchFamily="18" charset="0"/>
            </a:endParaRPr>
          </a:p>
          <a:p>
            <a:pPr algn="just"/>
            <a:r>
              <a:rPr lang="en-US" sz="2400" b="1" dirty="0" err="1" smtClean="0">
                <a:latin typeface="Times New Roman" pitchFamily="18" charset="0"/>
                <a:cs typeface="Times New Roman" pitchFamily="18" charset="0"/>
              </a:rPr>
              <a:t>npm</a:t>
            </a:r>
            <a:r>
              <a:rPr lang="en-US" sz="2400" b="1" dirty="0" smtClean="0">
                <a:latin typeface="Times New Roman" pitchFamily="18" charset="0"/>
                <a:cs typeface="Times New Roman" pitchFamily="18" charset="0"/>
              </a:rPr>
              <a:t> install @</a:t>
            </a:r>
            <a:r>
              <a:rPr lang="en-US" sz="2400" b="1" dirty="0" err="1" smtClean="0">
                <a:latin typeface="Times New Roman" pitchFamily="18" charset="0"/>
                <a:cs typeface="Times New Roman" pitchFamily="18" charset="0"/>
              </a:rPr>
              <a:t>reduxjs</a:t>
            </a:r>
            <a:r>
              <a:rPr lang="en-US" sz="2400" b="1" dirty="0" smtClean="0">
                <a:latin typeface="Times New Roman" pitchFamily="18" charset="0"/>
                <a:cs typeface="Times New Roman" pitchFamily="18" charset="0"/>
              </a:rPr>
              <a:t>/toolkit</a:t>
            </a:r>
          </a:p>
          <a:p>
            <a:pPr algn="just"/>
            <a:endParaRPr lang="en-US" sz="2400" b="1"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6001643"/>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Introduction to </a:t>
            </a:r>
            <a:r>
              <a:rPr lang="en-US" sz="2400" b="1" dirty="0" err="1" smtClean="0">
                <a:latin typeface="Times New Roman" pitchFamily="18" charset="0"/>
                <a:cs typeface="Times New Roman" pitchFamily="18" charset="0"/>
              </a:rPr>
              <a:t>redux</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thunk</a:t>
            </a:r>
            <a:r>
              <a:rPr lang="en-US" sz="2400" b="1" dirty="0" smtClean="0">
                <a:latin typeface="Times New Roman" pitchFamily="18" charset="0"/>
                <a:cs typeface="Times New Roman" pitchFamily="18" charset="0"/>
              </a:rPr>
              <a:t> and why is it used: </a:t>
            </a:r>
            <a:r>
              <a:rPr lang="en-US" sz="2400" dirty="0" err="1">
                <a:latin typeface="Times New Roman" pitchFamily="18" charset="0"/>
                <a:cs typeface="Times New Roman" pitchFamily="18" charset="0"/>
              </a:rPr>
              <a:t>Redux</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Thunk</a:t>
            </a:r>
            <a:r>
              <a:rPr lang="en-US" sz="2400" dirty="0">
                <a:latin typeface="Times New Roman" pitchFamily="18" charset="0"/>
                <a:cs typeface="Times New Roman" pitchFamily="18" charset="0"/>
              </a:rPr>
              <a:t> is a middleware for </a:t>
            </a:r>
            <a:r>
              <a:rPr lang="en-US" sz="2400" dirty="0" err="1">
                <a:latin typeface="Times New Roman" pitchFamily="18" charset="0"/>
                <a:cs typeface="Times New Roman" pitchFamily="18" charset="0"/>
              </a:rPr>
              <a:t>Redux</a:t>
            </a:r>
            <a:r>
              <a:rPr lang="en-US" sz="2400" dirty="0">
                <a:latin typeface="Times New Roman" pitchFamily="18" charset="0"/>
                <a:cs typeface="Times New Roman" pitchFamily="18" charset="0"/>
              </a:rPr>
              <a:t>, a popular state management library in JavaScript primarily used with React applications. It allows you to write action creators that return a function instead of an action object. This function can perform asynchronous operations and dispatch actions based on the results</a:t>
            </a:r>
            <a:r>
              <a:rPr lang="en-US" sz="2400" dirty="0" smtClean="0">
                <a:latin typeface="Times New Roman" pitchFamily="18" charset="0"/>
                <a:cs typeface="Times New Roman" pitchFamily="18" charset="0"/>
              </a:rPr>
              <a:t>.</a:t>
            </a:r>
          </a:p>
          <a:p>
            <a:pPr algn="just"/>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Asynchronous Actions</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Redux</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Thunk</a:t>
            </a:r>
            <a:r>
              <a:rPr lang="en-US" sz="2400" dirty="0">
                <a:latin typeface="Times New Roman" pitchFamily="18" charset="0"/>
                <a:cs typeface="Times New Roman" pitchFamily="18" charset="0"/>
              </a:rPr>
              <a:t> enables you to dispatch actions asynchronously. This is crucial when dealing with operations like fetching data from an API, where the result isn't immediately available</a:t>
            </a:r>
            <a:r>
              <a:rPr lang="en-US" sz="2400" dirty="0" smtClean="0">
                <a:latin typeface="Times New Roman" pitchFamily="18" charset="0"/>
                <a:cs typeface="Times New Roman" pitchFamily="18" charset="0"/>
              </a:rPr>
              <a:t>.</a:t>
            </a:r>
          </a:p>
          <a:p>
            <a:pPr algn="just"/>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Side Effects Handling</a:t>
            </a:r>
            <a:r>
              <a:rPr lang="en-US" sz="2400" dirty="0">
                <a:latin typeface="Times New Roman" pitchFamily="18" charset="0"/>
                <a:cs typeface="Times New Roman" pitchFamily="18" charset="0"/>
              </a:rPr>
              <a:t>: Many actions in modern web applications involve side effects, such as making AJAX requests or interacting with browser APIs. </a:t>
            </a:r>
            <a:r>
              <a:rPr lang="en-US" sz="2400" dirty="0" err="1">
                <a:latin typeface="Times New Roman" pitchFamily="18" charset="0"/>
                <a:cs typeface="Times New Roman" pitchFamily="18" charset="0"/>
              </a:rPr>
              <a:t>Redux</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Thunk</a:t>
            </a:r>
            <a:r>
              <a:rPr lang="en-US" sz="2400" dirty="0">
                <a:latin typeface="Times New Roman" pitchFamily="18" charset="0"/>
                <a:cs typeface="Times New Roman" pitchFamily="18" charset="0"/>
              </a:rPr>
              <a:t> provides a convenient way to handle these side effects within your </a:t>
            </a:r>
            <a:r>
              <a:rPr lang="en-US" sz="2400" dirty="0" err="1">
                <a:latin typeface="Times New Roman" pitchFamily="18" charset="0"/>
                <a:cs typeface="Times New Roman" pitchFamily="18" charset="0"/>
              </a:rPr>
              <a:t>Redux</a:t>
            </a:r>
            <a:r>
              <a:rPr lang="en-US" sz="2400" dirty="0">
                <a:latin typeface="Times New Roman" pitchFamily="18" charset="0"/>
                <a:cs typeface="Times New Roman" pitchFamily="18" charset="0"/>
              </a:rPr>
              <a:t> actions.</a:t>
            </a:r>
            <a:endParaRPr lang="en-US" sz="2400"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6370975"/>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Functional Components with Hooks</a:t>
            </a:r>
            <a:r>
              <a:rPr lang="en-US" sz="2400" dirty="0">
                <a:latin typeface="Times New Roman" pitchFamily="18" charset="0"/>
                <a:cs typeface="Times New Roman" pitchFamily="18" charset="0"/>
              </a:rPr>
              <a:t>: With the introduction of React Hooks, state management in functional components became much simpler and more concise. The </a:t>
            </a:r>
            <a:r>
              <a:rPr lang="en-US" sz="2400" dirty="0" err="1" smtClean="0">
                <a:latin typeface="Times New Roman" pitchFamily="18" charset="0"/>
                <a:cs typeface="Times New Roman" pitchFamily="18" charset="0"/>
              </a:rPr>
              <a:t>useState</a:t>
            </a:r>
            <a:r>
              <a:rPr lang="en-US" sz="2400" dirty="0">
                <a:latin typeface="Times New Roman" pitchFamily="18" charset="0"/>
                <a:cs typeface="Times New Roman" pitchFamily="18" charset="0"/>
              </a:rPr>
              <a:t> hook is used to add state to functional components</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State Lifting</a:t>
            </a:r>
            <a:r>
              <a:rPr lang="en-US" sz="2400" dirty="0">
                <a:latin typeface="Times New Roman" pitchFamily="18" charset="0"/>
                <a:cs typeface="Times New Roman" pitchFamily="18" charset="0"/>
              </a:rPr>
              <a:t>: Sometimes, multiple components need to share the same state or synchronize their states with each other. In such cases, you can lift the state up to their closest common ancestor. This involves moving the state to a common parent component and passing it down to child components as props</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Context API</a:t>
            </a:r>
            <a:r>
              <a:rPr lang="en-US" sz="2400" dirty="0">
                <a:latin typeface="Times New Roman" pitchFamily="18" charset="0"/>
                <a:cs typeface="Times New Roman" pitchFamily="18" charset="0"/>
              </a:rPr>
              <a:t>: When state needs to be accessed by many components at different levels of the component tree, prop drilling (passing props through multiple layers of components) can become cumbersome. React's Context API provides a way to share state across the component tree without explicitly passing props through each level.</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6740307"/>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Delaying Dispatch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Thunks</a:t>
            </a:r>
            <a:r>
              <a:rPr lang="en-US" sz="2400" dirty="0">
                <a:latin typeface="Times New Roman" pitchFamily="18" charset="0"/>
                <a:cs typeface="Times New Roman" pitchFamily="18" charset="0"/>
              </a:rPr>
              <a:t> allow you to delay the dispatch of an action, which can be useful in scenarios like </a:t>
            </a:r>
            <a:r>
              <a:rPr lang="en-US" sz="2400" dirty="0" err="1">
                <a:latin typeface="Times New Roman" pitchFamily="18" charset="0"/>
                <a:cs typeface="Times New Roman" pitchFamily="18" charset="0"/>
              </a:rPr>
              <a:t>debouncing</a:t>
            </a:r>
            <a:r>
              <a:rPr lang="en-US" sz="2400" dirty="0">
                <a:latin typeface="Times New Roman" pitchFamily="18" charset="0"/>
                <a:cs typeface="Times New Roman" pitchFamily="18" charset="0"/>
              </a:rPr>
              <a:t> user input or coordinating multiple actions</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Complex Action Logic</a:t>
            </a:r>
            <a:r>
              <a:rPr lang="en-US" sz="2400" dirty="0">
                <a:latin typeface="Times New Roman" pitchFamily="18" charset="0"/>
                <a:cs typeface="Times New Roman" pitchFamily="18" charset="0"/>
              </a:rPr>
              <a:t>: Sometimes, actions require complex logic before dispatching. With </a:t>
            </a:r>
            <a:r>
              <a:rPr lang="en-US" sz="2400" dirty="0" err="1">
                <a:latin typeface="Times New Roman" pitchFamily="18" charset="0"/>
                <a:cs typeface="Times New Roman" pitchFamily="18" charset="0"/>
              </a:rPr>
              <a:t>Thunk</a:t>
            </a:r>
            <a:r>
              <a:rPr lang="en-US" sz="2400" dirty="0">
                <a:latin typeface="Times New Roman" pitchFamily="18" charset="0"/>
                <a:cs typeface="Times New Roman" pitchFamily="18" charset="0"/>
              </a:rPr>
              <a:t>, you can encapsulate this logic within the action creator function, keeping your code organized and maintainable</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Testing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Thunks</a:t>
            </a:r>
            <a:r>
              <a:rPr lang="en-US" sz="2400" dirty="0">
                <a:latin typeface="Times New Roman" pitchFamily="18" charset="0"/>
                <a:cs typeface="Times New Roman" pitchFamily="18" charset="0"/>
              </a:rPr>
              <a:t> can be easily tested because they are just functions. You can mock dependencies and test the logic of your action creators separately from </a:t>
            </a:r>
            <a:r>
              <a:rPr lang="en-US" sz="2400" dirty="0" err="1">
                <a:latin typeface="Times New Roman" pitchFamily="18" charset="0"/>
                <a:cs typeface="Times New Roman" pitchFamily="18" charset="0"/>
              </a:rPr>
              <a:t>Redux</a:t>
            </a:r>
            <a:r>
              <a:rPr lang="en-US" sz="2400" dirty="0">
                <a:latin typeface="Times New Roman" pitchFamily="18" charset="0"/>
                <a:cs typeface="Times New Roman" pitchFamily="18" charset="0"/>
              </a:rPr>
              <a:t> itself</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Middleware Architecture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Redux</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Thunk</a:t>
            </a:r>
            <a:r>
              <a:rPr lang="en-US" sz="2400" dirty="0">
                <a:latin typeface="Times New Roman" pitchFamily="18" charset="0"/>
                <a:cs typeface="Times New Roman" pitchFamily="18" charset="0"/>
              </a:rPr>
              <a:t> integrates seamlessly into </a:t>
            </a:r>
            <a:r>
              <a:rPr lang="en-US" sz="2400" dirty="0" err="1">
                <a:latin typeface="Times New Roman" pitchFamily="18" charset="0"/>
                <a:cs typeface="Times New Roman" pitchFamily="18" charset="0"/>
              </a:rPr>
              <a:t>Redux's</a:t>
            </a:r>
            <a:r>
              <a:rPr lang="en-US" sz="2400" dirty="0">
                <a:latin typeface="Times New Roman" pitchFamily="18" charset="0"/>
                <a:cs typeface="Times New Roman" pitchFamily="18" charset="0"/>
              </a:rPr>
              <a:t> middleware architecture. This means you can combine it with other </a:t>
            </a:r>
            <a:r>
              <a:rPr lang="en-US" sz="2400" dirty="0" err="1">
                <a:latin typeface="Times New Roman" pitchFamily="18" charset="0"/>
                <a:cs typeface="Times New Roman" pitchFamily="18" charset="0"/>
              </a:rPr>
              <a:t>middlewares</a:t>
            </a:r>
            <a:r>
              <a:rPr lang="en-US" sz="2400" dirty="0">
                <a:latin typeface="Times New Roman" pitchFamily="18" charset="0"/>
                <a:cs typeface="Times New Roman" pitchFamily="18" charset="0"/>
              </a:rPr>
              <a:t>, like </a:t>
            </a:r>
            <a:r>
              <a:rPr lang="en-US" sz="2400" dirty="0" err="1">
                <a:latin typeface="Times New Roman" pitchFamily="18" charset="0"/>
                <a:cs typeface="Times New Roman" pitchFamily="18" charset="0"/>
              </a:rPr>
              <a:t>Redux</a:t>
            </a:r>
            <a:r>
              <a:rPr lang="en-US" sz="2400" dirty="0">
                <a:latin typeface="Times New Roman" pitchFamily="18" charset="0"/>
                <a:cs typeface="Times New Roman" pitchFamily="18" charset="0"/>
              </a:rPr>
              <a:t> Logger or </a:t>
            </a:r>
            <a:r>
              <a:rPr lang="en-US" sz="2400" dirty="0" err="1">
                <a:latin typeface="Times New Roman" pitchFamily="18" charset="0"/>
                <a:cs typeface="Times New Roman" pitchFamily="18" charset="0"/>
              </a:rPr>
              <a:t>Redux</a:t>
            </a:r>
            <a:r>
              <a:rPr lang="en-US" sz="2400" dirty="0">
                <a:latin typeface="Times New Roman" pitchFamily="18" charset="0"/>
                <a:cs typeface="Times New Roman" pitchFamily="18" charset="0"/>
              </a:rPr>
              <a:t> Saga, to handle various aspects of your application's state and behavior.</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4524315"/>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Third-Party State Management Libraries</a:t>
            </a:r>
            <a:r>
              <a:rPr lang="en-US" sz="2400" dirty="0">
                <a:latin typeface="Times New Roman" pitchFamily="18" charset="0"/>
                <a:cs typeface="Times New Roman" pitchFamily="18" charset="0"/>
              </a:rPr>
              <a:t>: For more complex applications with advanced state management requirements (e.g., global state, time-travel debugging, middleware), you may consider using third-party libraries like </a:t>
            </a:r>
            <a:r>
              <a:rPr lang="en-US" sz="2400" dirty="0" err="1">
                <a:latin typeface="Times New Roman" pitchFamily="18" charset="0"/>
                <a:cs typeface="Times New Roman" pitchFamily="18" charset="0"/>
              </a:rPr>
              <a:t>Redux</a:t>
            </a:r>
            <a:r>
              <a:rPr lang="en-US" sz="2400" dirty="0">
                <a:latin typeface="Times New Roman" pitchFamily="18" charset="0"/>
                <a:cs typeface="Times New Roman" pitchFamily="18" charset="0"/>
              </a:rPr>
              <a:t> or </a:t>
            </a:r>
            <a:r>
              <a:rPr lang="en-US" sz="2400" dirty="0" err="1">
                <a:latin typeface="Times New Roman" pitchFamily="18" charset="0"/>
                <a:cs typeface="Times New Roman" pitchFamily="18" charset="0"/>
              </a:rPr>
              <a:t>MobX</a:t>
            </a:r>
            <a:r>
              <a:rPr lang="en-US" sz="2400" dirty="0">
                <a:latin typeface="Times New Roman" pitchFamily="18" charset="0"/>
                <a:cs typeface="Times New Roman" pitchFamily="18" charset="0"/>
              </a:rPr>
              <a:t>. These libraries provide powerful tools and patterns for managing state in large-scale applications</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Different ways of state management: </a:t>
            </a:r>
            <a:r>
              <a:rPr lang="en-US" sz="2400" dirty="0">
                <a:latin typeface="Times New Roman" pitchFamily="18" charset="0"/>
                <a:cs typeface="Times New Roman" pitchFamily="18" charset="0"/>
              </a:rPr>
              <a:t>In React.js, state management refers to the management of the state of your application's components. State management is crucial for building dynamic and interactive user interfaces. There are several approaches to managing state in React, each with its own advantages and use cases.</a:t>
            </a:r>
            <a:endParaRPr lang="en-US" sz="2400" b="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6001643"/>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Local State Management</a:t>
            </a:r>
            <a:r>
              <a:rPr lang="en-US" sz="2400" dirty="0">
                <a:latin typeface="Times New Roman" pitchFamily="18" charset="0"/>
                <a:cs typeface="Times New Roman" pitchFamily="18" charset="0"/>
              </a:rPr>
              <a:t>: In React, each component can have its own state managed locally using the </a:t>
            </a:r>
            <a:r>
              <a:rPr lang="en-US" sz="2400" dirty="0" err="1" smtClean="0">
                <a:latin typeface="Times New Roman" pitchFamily="18" charset="0"/>
                <a:cs typeface="Times New Roman" pitchFamily="18" charset="0"/>
              </a:rPr>
              <a:t>useState</a:t>
            </a:r>
            <a:r>
              <a:rPr lang="en-US" sz="2400" dirty="0">
                <a:latin typeface="Times New Roman" pitchFamily="18" charset="0"/>
                <a:cs typeface="Times New Roman" pitchFamily="18" charset="0"/>
              </a:rPr>
              <a:t> hook or by extending the </a:t>
            </a:r>
            <a:r>
              <a:rPr lang="en-US" sz="2400" dirty="0" err="1" smtClean="0">
                <a:latin typeface="Times New Roman" pitchFamily="18" charset="0"/>
                <a:cs typeface="Times New Roman" pitchFamily="18" charset="0"/>
              </a:rPr>
              <a:t>React.Component</a:t>
            </a:r>
            <a:r>
              <a:rPr lang="en-US" sz="2400" dirty="0">
                <a:latin typeface="Times New Roman" pitchFamily="18" charset="0"/>
                <a:cs typeface="Times New Roman" pitchFamily="18" charset="0"/>
              </a:rPr>
              <a:t> class and using the </a:t>
            </a:r>
            <a:r>
              <a:rPr lang="en-US" sz="2400" dirty="0" err="1" smtClean="0">
                <a:latin typeface="Times New Roman" pitchFamily="18" charset="0"/>
                <a:cs typeface="Times New Roman" pitchFamily="18" charset="0"/>
              </a:rPr>
              <a:t>setState</a:t>
            </a:r>
            <a:r>
              <a:rPr lang="en-US" sz="2400" dirty="0">
                <a:latin typeface="Times New Roman" pitchFamily="18" charset="0"/>
                <a:cs typeface="Times New Roman" pitchFamily="18" charset="0"/>
              </a:rPr>
              <a:t> method. Local state is best suited for managing component-specific data that doesn't need to be shared with other components</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Props</a:t>
            </a:r>
            <a:r>
              <a:rPr lang="en-US" sz="2400" dirty="0">
                <a:latin typeface="Times New Roman" pitchFamily="18" charset="0"/>
                <a:cs typeface="Times New Roman" pitchFamily="18" charset="0"/>
              </a:rPr>
              <a:t>: React components can receive data from their parent components via props. Props are immutable, meaning they cannot be changed by the component that receives them. This makes props suitable for passing data down the component tree from parent to child</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Context API</a:t>
            </a:r>
            <a:r>
              <a:rPr lang="en-US" sz="2400" dirty="0">
                <a:latin typeface="Times New Roman" pitchFamily="18" charset="0"/>
                <a:cs typeface="Times New Roman" pitchFamily="18" charset="0"/>
              </a:rPr>
              <a:t>: React Context provides a way to pass data through the component tree without having to pass props down manually at every level. It's useful for sharing data that is considered global for a tree of React components.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6370975"/>
          </a:xfrm>
          <a:prstGeom prst="rect">
            <a:avLst/>
          </a:prstGeom>
          <a:noFill/>
        </p:spPr>
        <p:txBody>
          <a:bodyPr wrap="square" rtlCol="0">
            <a:spAutoFit/>
          </a:bodyPr>
          <a:lstStyle/>
          <a:p>
            <a:pPr algn="just"/>
            <a:r>
              <a:rPr lang="en-US" sz="2400" b="1" dirty="0" err="1">
                <a:latin typeface="Times New Roman" pitchFamily="18" charset="0"/>
                <a:cs typeface="Times New Roman" pitchFamily="18" charset="0"/>
              </a:rPr>
              <a:t>Redux</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Redux</a:t>
            </a:r>
            <a:r>
              <a:rPr lang="en-US" sz="2400" dirty="0">
                <a:latin typeface="Times New Roman" pitchFamily="18" charset="0"/>
                <a:cs typeface="Times New Roman" pitchFamily="18" charset="0"/>
              </a:rPr>
              <a:t> is a predictable state container for JavaScript apps, most commonly used with React. It provides a centralized store that holds the entire state of the application. Components can dispatch actions to modify the state, and subscribe to changes in the state to update themselves accordingly</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err="1">
                <a:latin typeface="Times New Roman" pitchFamily="18" charset="0"/>
                <a:cs typeface="Times New Roman" pitchFamily="18" charset="0"/>
              </a:rPr>
              <a:t>Redux</a:t>
            </a:r>
            <a:r>
              <a:rPr lang="en-US" sz="2400" dirty="0">
                <a:latin typeface="Times New Roman" pitchFamily="18" charset="0"/>
                <a:cs typeface="Times New Roman" pitchFamily="18" charset="0"/>
              </a:rPr>
              <a:t> involves concepts like actions, reducers, and the store. You typically define actions to describe state changes, reducers to specify how the state changes in response to actions, and use the store to manage the state</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err="1">
                <a:latin typeface="Times New Roman" pitchFamily="18" charset="0"/>
                <a:cs typeface="Times New Roman" pitchFamily="18" charset="0"/>
              </a:rPr>
              <a:t>MobX</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MobX</a:t>
            </a:r>
            <a:r>
              <a:rPr lang="en-US" sz="2400" dirty="0">
                <a:latin typeface="Times New Roman" pitchFamily="18" charset="0"/>
                <a:cs typeface="Times New Roman" pitchFamily="18" charset="0"/>
              </a:rPr>
              <a:t> is a state management library that makes state management simple and scalable by transparently applying functional reactive programming (TFRP). It allows you to create observables, which are state variables that automatically track and propagate changes.</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763000" cy="6001643"/>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Context API - Problems with props drilling: </a:t>
            </a:r>
            <a:r>
              <a:rPr lang="en-US" sz="2400" dirty="0">
                <a:latin typeface="Times New Roman" pitchFamily="18" charset="0"/>
                <a:cs typeface="Times New Roman" pitchFamily="18" charset="0"/>
              </a:rPr>
              <a:t>In React, prop drilling refers to the process of passing down props through multiple layers of components in order to reach a deeply nested child component that needs access to those props. While this approach works, it can lead to several problems as the application grows larger and more complex</a:t>
            </a:r>
            <a:r>
              <a:rPr lang="en-US" sz="2400" dirty="0" smtClean="0">
                <a:latin typeface="Times New Roman" pitchFamily="18" charset="0"/>
                <a:cs typeface="Times New Roman" pitchFamily="18" charset="0"/>
              </a:rPr>
              <a:t>:</a:t>
            </a:r>
          </a:p>
          <a:p>
            <a:pPr algn="just"/>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Complexity</a:t>
            </a:r>
            <a:r>
              <a:rPr lang="en-US" sz="2400" dirty="0">
                <a:latin typeface="Times New Roman" pitchFamily="18" charset="0"/>
                <a:cs typeface="Times New Roman" pitchFamily="18" charset="0"/>
              </a:rPr>
              <a:t>: As your application grows, you may find yourself passing props through many intermediate components, even when those intermediate components don't actually use those props. This can make your code harder to understand and maintain</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Tedious Updates</a:t>
            </a:r>
            <a:r>
              <a:rPr lang="en-US" sz="2400" dirty="0">
                <a:latin typeface="Times New Roman" pitchFamily="18" charset="0"/>
                <a:cs typeface="Times New Roman" pitchFamily="18" charset="0"/>
              </a:rPr>
              <a:t>: If you need to update the data passed through props (for example, due to changes in the parent component or state), you'll need to update every intermediate component that passes those props down. This can be tedious and error-prone.</a:t>
            </a:r>
          </a:p>
          <a:p>
            <a:pPr algn="just"/>
            <a:endParaRPr lang="en-US" sz="2400" b="1"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5632311"/>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Performance Overhead</a:t>
            </a:r>
            <a:r>
              <a:rPr lang="en-US" sz="2400" dirty="0">
                <a:latin typeface="Times New Roman" pitchFamily="18" charset="0"/>
                <a:cs typeface="Times New Roman" pitchFamily="18" charset="0"/>
              </a:rPr>
              <a:t>: Passing props through multiple layers of components can have a small performance overhead, especially if the props are not actually used by many of the intermediate components.</a:t>
            </a:r>
          </a:p>
          <a:p>
            <a:pPr algn="just"/>
            <a:r>
              <a:rPr lang="en-US" sz="2400" dirty="0">
                <a:latin typeface="Times New Roman" pitchFamily="18" charset="0"/>
                <a:cs typeface="Times New Roman" pitchFamily="18" charset="0"/>
              </a:rPr>
              <a:t>To address these problems, React provides the Context API. Context allows you to share data across the component tree without explicitly passing props manually at every level. Here's how it works:</a:t>
            </a:r>
          </a:p>
          <a:p>
            <a:pPr algn="just"/>
            <a:endParaRPr lang="en-US" sz="2400" dirty="0" smtClean="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Create a Context</a:t>
            </a:r>
            <a:r>
              <a:rPr lang="en-US" sz="2400" dirty="0">
                <a:latin typeface="Times New Roman" pitchFamily="18" charset="0"/>
                <a:cs typeface="Times New Roman" pitchFamily="18" charset="0"/>
              </a:rPr>
              <a:t>: You define a context using React's </a:t>
            </a:r>
            <a:r>
              <a:rPr lang="en-US" sz="2400" dirty="0" err="1" smtClean="0">
                <a:latin typeface="Times New Roman" pitchFamily="18" charset="0"/>
                <a:cs typeface="Times New Roman" pitchFamily="18" charset="0"/>
              </a:rPr>
              <a:t>createContext</a:t>
            </a:r>
            <a:r>
              <a:rPr lang="en-US" sz="2400" dirty="0">
                <a:latin typeface="Times New Roman" pitchFamily="18" charset="0"/>
                <a:cs typeface="Times New Roman" pitchFamily="18" charset="0"/>
              </a:rPr>
              <a:t> function. This creates a Context object that has a </a:t>
            </a:r>
            <a:r>
              <a:rPr lang="en-US" sz="2400" dirty="0" smtClean="0">
                <a:latin typeface="Times New Roman" pitchFamily="18" charset="0"/>
                <a:cs typeface="Times New Roman" pitchFamily="18" charset="0"/>
              </a:rPr>
              <a:t>Provider</a:t>
            </a:r>
            <a:r>
              <a:rPr lang="en-US" sz="2400" dirty="0">
                <a:latin typeface="Times New Roman" pitchFamily="18" charset="0"/>
                <a:cs typeface="Times New Roman" pitchFamily="18" charset="0"/>
              </a:rPr>
              <a:t> component and a </a:t>
            </a:r>
            <a:r>
              <a:rPr lang="en-US" sz="2400" dirty="0" smtClean="0">
                <a:latin typeface="Times New Roman" pitchFamily="18" charset="0"/>
                <a:cs typeface="Times New Roman" pitchFamily="18" charset="0"/>
              </a:rPr>
              <a:t>Consumer</a:t>
            </a:r>
            <a:r>
              <a:rPr lang="en-US" sz="2400" dirty="0">
                <a:latin typeface="Times New Roman" pitchFamily="18" charset="0"/>
                <a:cs typeface="Times New Roman" pitchFamily="18" charset="0"/>
              </a:rPr>
              <a:t> component</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Provide the Context</a:t>
            </a:r>
            <a:r>
              <a:rPr lang="en-US" sz="2400" dirty="0">
                <a:latin typeface="Times New Roman" pitchFamily="18" charset="0"/>
                <a:cs typeface="Times New Roman" pitchFamily="18" charset="0"/>
              </a:rPr>
              <a:t>: You wrap the part of your component tree where you want to share data with a </a:t>
            </a:r>
            <a:r>
              <a:rPr lang="en-US" sz="2400" dirty="0" smtClean="0">
                <a:latin typeface="Times New Roman" pitchFamily="18" charset="0"/>
                <a:cs typeface="Times New Roman" pitchFamily="18" charset="0"/>
              </a:rPr>
              <a:t>Provider</a:t>
            </a:r>
            <a:r>
              <a:rPr lang="en-US" sz="2400" dirty="0">
                <a:latin typeface="Times New Roman" pitchFamily="18" charset="0"/>
                <a:cs typeface="Times New Roman" pitchFamily="18" charset="0"/>
              </a:rPr>
              <a:t> component. This </a:t>
            </a:r>
            <a:r>
              <a:rPr lang="en-US" sz="2400" dirty="0" smtClean="0">
                <a:latin typeface="Times New Roman" pitchFamily="18" charset="0"/>
                <a:cs typeface="Times New Roman" pitchFamily="18" charset="0"/>
              </a:rPr>
              <a:t>Provider</a:t>
            </a:r>
            <a:r>
              <a:rPr lang="en-US" sz="2400" dirty="0">
                <a:latin typeface="Times New Roman" pitchFamily="18" charset="0"/>
                <a:cs typeface="Times New Roman" pitchFamily="18" charset="0"/>
              </a:rPr>
              <a:t> component takes a </a:t>
            </a:r>
            <a:r>
              <a:rPr lang="en-US" sz="2400" dirty="0" smtClean="0">
                <a:latin typeface="Times New Roman" pitchFamily="18" charset="0"/>
                <a:cs typeface="Times New Roman" pitchFamily="18" charset="0"/>
              </a:rPr>
              <a:t>value</a:t>
            </a:r>
            <a:r>
              <a:rPr lang="en-US" sz="2400" dirty="0">
                <a:latin typeface="Times New Roman" pitchFamily="18" charset="0"/>
                <a:cs typeface="Times New Roman" pitchFamily="18" charset="0"/>
              </a:rPr>
              <a:t> prop, which is the data you want to share.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6001643"/>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Consume the Context</a:t>
            </a:r>
            <a:r>
              <a:rPr lang="en-US" sz="2400" dirty="0">
                <a:latin typeface="Times New Roman" pitchFamily="18" charset="0"/>
                <a:cs typeface="Times New Roman" pitchFamily="18" charset="0"/>
              </a:rPr>
              <a:t>: Any component within the tree can access the shared data by using a </a:t>
            </a:r>
            <a:r>
              <a:rPr lang="en-US" sz="2400" dirty="0" smtClean="0">
                <a:latin typeface="Times New Roman" pitchFamily="18" charset="0"/>
                <a:cs typeface="Times New Roman" pitchFamily="18" charset="0"/>
              </a:rPr>
              <a:t>Consumer</a:t>
            </a:r>
            <a:r>
              <a:rPr lang="en-US" sz="2400" dirty="0">
                <a:latin typeface="Times New Roman" pitchFamily="18" charset="0"/>
                <a:cs typeface="Times New Roman" pitchFamily="18" charset="0"/>
              </a:rPr>
              <a:t> component or React's </a:t>
            </a:r>
            <a:r>
              <a:rPr lang="en-US" sz="2400" dirty="0" err="1" smtClean="0">
                <a:latin typeface="Times New Roman" pitchFamily="18" charset="0"/>
                <a:cs typeface="Times New Roman" pitchFamily="18" charset="0"/>
              </a:rPr>
              <a:t>useContext</a:t>
            </a:r>
            <a:r>
              <a:rPr lang="en-US" sz="2400" dirty="0">
                <a:latin typeface="Times New Roman" pitchFamily="18" charset="0"/>
                <a:cs typeface="Times New Roman" pitchFamily="18" charset="0"/>
              </a:rPr>
              <a:t> hook. This allows you to access the data without explicitly passing props through every level of the component tree</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Mutable </a:t>
            </a:r>
            <a:r>
              <a:rPr lang="en-US" sz="2400" b="1" dirty="0" err="1" smtClean="0">
                <a:latin typeface="Times New Roman" pitchFamily="18" charset="0"/>
                <a:cs typeface="Times New Roman" pitchFamily="18" charset="0"/>
              </a:rPr>
              <a:t>vs</a:t>
            </a:r>
            <a:r>
              <a:rPr lang="en-US" sz="2400" b="1" dirty="0" smtClean="0">
                <a:latin typeface="Times New Roman" pitchFamily="18" charset="0"/>
                <a:cs typeface="Times New Roman" pitchFamily="18" charset="0"/>
              </a:rPr>
              <a:t> immutable state in react</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In React.js, "mutable" and "immutable" refer to the state of data within components and how it can be modified. Understanding the difference between them is crucial for writing efficient and predictable React applications</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Mutable State:</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Mutable state refers to data that can be changed after it has been created. In React, mutable state is typically managed using the </a:t>
            </a:r>
            <a:r>
              <a:rPr lang="en-US" sz="2400" dirty="0" err="1">
                <a:latin typeface="Times New Roman" pitchFamily="18" charset="0"/>
                <a:cs typeface="Times New Roman" pitchFamily="18" charset="0"/>
              </a:rPr>
              <a:t>useState</a:t>
            </a:r>
            <a:r>
              <a:rPr lang="en-US" sz="2400" dirty="0">
                <a:latin typeface="Times New Roman" pitchFamily="18" charset="0"/>
                <a:cs typeface="Times New Roman" pitchFamily="18" charset="0"/>
              </a:rPr>
              <a:t> hook or by directly modifying the state within class components.</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6001643"/>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Immutable State:</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Immutable state, on the other hand, refers to data that cannot be changed after it has been created. In React, immutable state is typically managed using libraries like Immutable.js or by following immutability patterns to ensure that state changes are handled in an immutable way.</a:t>
            </a: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Why use Immutable State?</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Immutable state helps in writing more predictable code by avoiding unexpected side effects that can occur with mutable state. When data is immutable, changes are made by creating new copies of the data rather than modifying the existing data in-place. This makes it easier to reason about the state changes, track changes, and optimize React component rendering.</a:t>
            </a:r>
          </a:p>
          <a:p>
            <a:pPr algn="just"/>
            <a:endParaRPr lang="en-US" sz="24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2108</TotalTime>
  <Words>2406</Words>
  <Application>Microsoft Office PowerPoint</Application>
  <PresentationFormat>On-screen Show (4:3)</PresentationFormat>
  <Paragraphs>116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Amol</dc:creator>
  <cp:lastModifiedBy>Amol</cp:lastModifiedBy>
  <cp:revision>74</cp:revision>
  <dcterms:created xsi:type="dcterms:W3CDTF">2024-01-27T06:14:31Z</dcterms:created>
  <dcterms:modified xsi:type="dcterms:W3CDTF">2024-01-28T17:22:43Z</dcterms:modified>
</cp:coreProperties>
</file>