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9" r:id="rId44"/>
    <p:sldId id="298"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BCD7BE-307E-4EBD-A1FB-CEEDF172DC00}"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BAAF7-8FE4-492B-AF4D-72EA323B726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CD7BE-307E-4EBD-A1FB-CEEDF172DC00}"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BAAF7-8FE4-492B-AF4D-72EA323B726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CD7BE-307E-4EBD-A1FB-CEEDF172DC00}"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BAAF7-8FE4-492B-AF4D-72EA323B726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CD7BE-307E-4EBD-A1FB-CEEDF172DC00}"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BAAF7-8FE4-492B-AF4D-72EA323B726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BCD7BE-307E-4EBD-A1FB-CEEDF172DC00}"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BAAF7-8FE4-492B-AF4D-72EA323B726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BCD7BE-307E-4EBD-A1FB-CEEDF172DC00}"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BAAF7-8FE4-492B-AF4D-72EA323B726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BCD7BE-307E-4EBD-A1FB-CEEDF172DC00}" type="datetimeFigureOut">
              <a:rPr lang="en-US" smtClean="0"/>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BAAF7-8FE4-492B-AF4D-72EA323B726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BCD7BE-307E-4EBD-A1FB-CEEDF172DC00}" type="datetimeFigureOut">
              <a:rPr lang="en-US" smtClean="0"/>
              <a:t>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BAAF7-8FE4-492B-AF4D-72EA323B726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BCD7BE-307E-4EBD-A1FB-CEEDF172DC00}" type="datetimeFigureOut">
              <a:rPr lang="en-US" smtClean="0"/>
              <a:t>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BAAF7-8FE4-492B-AF4D-72EA323B726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BCD7BE-307E-4EBD-A1FB-CEEDF172DC00}"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BAAF7-8FE4-492B-AF4D-72EA323B726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BCD7BE-307E-4EBD-A1FB-CEEDF172DC00}"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BAAF7-8FE4-492B-AF4D-72EA323B726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BCD7BE-307E-4EBD-A1FB-CEEDF172DC00}" type="datetimeFigureOut">
              <a:rPr lang="en-US" smtClean="0"/>
              <a:t>1/16/2024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3BAAF7-8FE4-492B-AF4D-72EA323B726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6524863"/>
          </a:xfrm>
          <a:prstGeom prst="rect">
            <a:avLst/>
          </a:prstGeom>
          <a:noFill/>
        </p:spPr>
        <p:txBody>
          <a:bodyPr wrap="square" rtlCol="0">
            <a:spAutoFit/>
          </a:bodyPr>
          <a:lstStyle/>
          <a:p>
            <a:pPr algn="just"/>
            <a:r>
              <a:rPr lang="en-US" sz="2200" b="1" dirty="0" smtClean="0">
                <a:latin typeface="Times New Roman" pitchFamily="18" charset="0"/>
                <a:cs typeface="Times New Roman" pitchFamily="18" charset="0"/>
              </a:rPr>
              <a:t>HTML</a:t>
            </a:r>
          </a:p>
          <a:p>
            <a:pPr algn="just"/>
            <a:r>
              <a:rPr lang="en-US" sz="2200" b="1" dirty="0" smtClean="0">
                <a:latin typeface="Times New Roman" pitchFamily="18" charset="0"/>
                <a:cs typeface="Times New Roman" pitchFamily="18" charset="0"/>
              </a:rPr>
              <a:t>Introduction to Web Programming: </a:t>
            </a:r>
            <a:r>
              <a:rPr lang="en-US" sz="2200" dirty="0">
                <a:latin typeface="Times New Roman" pitchFamily="18" charset="0"/>
                <a:cs typeface="Times New Roman" pitchFamily="18" charset="0"/>
              </a:rPr>
              <a:t>Web programming refers to the development of applications that run on web browsers. It involves the creation of dynamic, interactive websites and web applications using various programming languages, frameworks, and technologies. The primary goal of web programming is to build responsive and user-friendly web experiences</a:t>
            </a:r>
            <a:r>
              <a:rPr lang="en-US" sz="2200" dirty="0" smtClean="0">
                <a:latin typeface="Times New Roman" pitchFamily="18" charset="0"/>
                <a:cs typeface="Times New Roman" pitchFamily="18" charset="0"/>
              </a:rPr>
              <a:t>.</a:t>
            </a:r>
          </a:p>
          <a:p>
            <a:pPr algn="just"/>
            <a:endParaRPr lang="en-US" sz="2200" b="1"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Here are key concepts and technologies associated with web programming</a:t>
            </a:r>
            <a:r>
              <a:rPr lang="en-US" sz="2200" dirty="0" smtClean="0">
                <a:latin typeface="Times New Roman" pitchFamily="18" charset="0"/>
                <a:cs typeface="Times New Roman" pitchFamily="18" charset="0"/>
              </a:rPr>
              <a:t>:</a:t>
            </a:r>
          </a:p>
          <a:p>
            <a:pPr algn="just"/>
            <a:endParaRPr lang="en-US" sz="2200" dirty="0">
              <a:latin typeface="Times New Roman" pitchFamily="18" charset="0"/>
              <a:cs typeface="Times New Roman" pitchFamily="18" charset="0"/>
            </a:endParaRPr>
          </a:p>
          <a:p>
            <a:pPr algn="just"/>
            <a:r>
              <a:rPr lang="en-US" sz="2200" b="1" dirty="0">
                <a:latin typeface="Times New Roman" pitchFamily="18" charset="0"/>
                <a:cs typeface="Times New Roman" pitchFamily="18" charset="0"/>
              </a:rPr>
              <a:t>HTML (Hypertext Markup Language):</a:t>
            </a:r>
            <a:endParaRPr lang="en-US" sz="2200" dirty="0">
              <a:latin typeface="Times New Roman" pitchFamily="18" charset="0"/>
              <a:cs typeface="Times New Roman" pitchFamily="18" charset="0"/>
            </a:endParaRPr>
          </a:p>
          <a:p>
            <a:pPr lvl="1" algn="just"/>
            <a:r>
              <a:rPr lang="en-US" sz="2200" dirty="0">
                <a:latin typeface="Times New Roman" pitchFamily="18" charset="0"/>
                <a:cs typeface="Times New Roman" pitchFamily="18" charset="0"/>
              </a:rPr>
              <a:t>HTML is the foundation of web development. It provides the structure for web pages by defining elements such as headings, paragraphs, links, images, and more</a:t>
            </a:r>
            <a:r>
              <a:rPr lang="en-US" sz="2200" dirty="0" smtClean="0">
                <a:latin typeface="Times New Roman" pitchFamily="18" charset="0"/>
                <a:cs typeface="Times New Roman" pitchFamily="18" charset="0"/>
              </a:rPr>
              <a:t>.</a:t>
            </a:r>
          </a:p>
          <a:p>
            <a:pPr lvl="1" algn="just"/>
            <a:endParaRPr lang="en-US" sz="2200" dirty="0">
              <a:latin typeface="Times New Roman" pitchFamily="18" charset="0"/>
              <a:cs typeface="Times New Roman" pitchFamily="18" charset="0"/>
            </a:endParaRPr>
          </a:p>
          <a:p>
            <a:pPr algn="just"/>
            <a:r>
              <a:rPr lang="en-US" sz="2200" b="1" dirty="0">
                <a:latin typeface="Times New Roman" pitchFamily="18" charset="0"/>
                <a:cs typeface="Times New Roman" pitchFamily="18" charset="0"/>
              </a:rPr>
              <a:t>CSS (Cascading Style Sheets):</a:t>
            </a:r>
            <a:endParaRPr lang="en-US" sz="2200" dirty="0">
              <a:latin typeface="Times New Roman" pitchFamily="18" charset="0"/>
              <a:cs typeface="Times New Roman" pitchFamily="18" charset="0"/>
            </a:endParaRPr>
          </a:p>
          <a:p>
            <a:pPr lvl="1" algn="just"/>
            <a:r>
              <a:rPr lang="en-US" sz="2200" dirty="0">
                <a:latin typeface="Times New Roman" pitchFamily="18" charset="0"/>
                <a:cs typeface="Times New Roman" pitchFamily="18" charset="0"/>
              </a:rPr>
              <a:t>CSS is used for styling and formatting HTML elements. It enables developers to control the layout, colors, fonts, and overall visual presentation of a website.</a:t>
            </a:r>
          </a:p>
          <a:p>
            <a:pPr algn="just"/>
            <a:endParaRPr lang="en-US" sz="2200"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6740307"/>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&lt;head&gt;:</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This tag contains meta-information about the HTML document, such as the title, character set, and linked </a:t>
            </a:r>
            <a:r>
              <a:rPr lang="en-US" sz="2400" dirty="0" err="1">
                <a:latin typeface="Times New Roman" pitchFamily="18" charset="0"/>
                <a:cs typeface="Times New Roman" pitchFamily="18" charset="0"/>
              </a:rPr>
              <a:t>stylesheets</a:t>
            </a:r>
            <a:r>
              <a:rPr lang="en-US" sz="2400" dirty="0">
                <a:latin typeface="Times New Roman" pitchFamily="18" charset="0"/>
                <a:cs typeface="Times New Roman" pitchFamily="18" charset="0"/>
              </a:rPr>
              <a:t> or scripts.</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&lt;head&gt;</a:t>
            </a:r>
          </a:p>
          <a:p>
            <a:pPr algn="just"/>
            <a:r>
              <a:rPr lang="en-US" sz="2400" dirty="0" smtClean="0">
                <a:latin typeface="Times New Roman" pitchFamily="18" charset="0"/>
                <a:cs typeface="Times New Roman" pitchFamily="18" charset="0"/>
              </a:rPr>
              <a:t>   &lt;title&gt;Page Title&lt;/title&gt;</a:t>
            </a:r>
          </a:p>
          <a:p>
            <a:pPr algn="just"/>
            <a:r>
              <a:rPr lang="en-US" sz="2400" dirty="0" smtClean="0">
                <a:latin typeface="Times New Roman" pitchFamily="18" charset="0"/>
                <a:cs typeface="Times New Roman" pitchFamily="18" charset="0"/>
              </a:rPr>
              <a:t>&lt;/head&gt;</a:t>
            </a:r>
          </a:p>
          <a:p>
            <a:pPr algn="just"/>
            <a:endParaRPr lang="en-US" sz="2400" dirty="0" smtClean="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&lt;title&gt;:</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This tag sets the title of the HTML document, which is displayed in the browser's title bar or tab.</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&lt;title&gt;My Web Page&lt;/title&gt;</a:t>
            </a:r>
          </a:p>
          <a:p>
            <a:pPr algn="just"/>
            <a:endParaRPr lang="en-US" sz="2400" dirty="0" smtClean="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&lt;body&gt;:</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This tag contains the content of the HTML document, such as text, images, links, and other elements.</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7109639"/>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&lt;body&gt;</a:t>
            </a:r>
          </a:p>
          <a:p>
            <a:pPr algn="just"/>
            <a:r>
              <a:rPr lang="en-US" sz="2400" dirty="0" smtClean="0">
                <a:latin typeface="Times New Roman" pitchFamily="18" charset="0"/>
                <a:cs typeface="Times New Roman" pitchFamily="18" charset="0"/>
              </a:rPr>
              <a:t>   &lt;h1&gt;Hello, World!&lt;/h1&gt;</a:t>
            </a:r>
          </a:p>
          <a:p>
            <a:pPr algn="just"/>
            <a:r>
              <a:rPr lang="en-US" sz="2400" dirty="0" smtClean="0">
                <a:latin typeface="Times New Roman" pitchFamily="18" charset="0"/>
                <a:cs typeface="Times New Roman" pitchFamily="18" charset="0"/>
              </a:rPr>
              <a:t>   &lt;p&gt;This is a paragraph of text.&lt;/p&gt;</a:t>
            </a:r>
          </a:p>
          <a:p>
            <a:pPr algn="just"/>
            <a:r>
              <a:rPr lang="en-US" sz="2400" dirty="0" smtClean="0">
                <a:latin typeface="Times New Roman" pitchFamily="18" charset="0"/>
                <a:cs typeface="Times New Roman" pitchFamily="18" charset="0"/>
              </a:rPr>
              <a:t>&lt;/body&gt;</a:t>
            </a:r>
          </a:p>
          <a:p>
            <a:pPr algn="just"/>
            <a:endParaRPr lang="en-US" sz="2400" dirty="0" smtClean="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&lt;h1&gt; to &lt;h6&gt;:</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These tags define headings of different levels, with &lt;h1&gt; being the largest and &lt;h6&gt; the smallest.</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&lt;h1&gt;Main Heading&lt;/h1&gt;</a:t>
            </a:r>
          </a:p>
          <a:p>
            <a:pPr algn="just"/>
            <a:r>
              <a:rPr lang="en-US" sz="2400" dirty="0" smtClean="0">
                <a:latin typeface="Times New Roman" pitchFamily="18" charset="0"/>
                <a:cs typeface="Times New Roman" pitchFamily="18" charset="0"/>
              </a:rPr>
              <a:t>&lt;h2&gt;Subheading&lt;/h2&gt;</a:t>
            </a:r>
          </a:p>
          <a:p>
            <a:pPr algn="just"/>
            <a:endParaRPr lang="en-US" sz="2400" dirty="0" smtClean="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&lt;p&gt;:</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This tag defines a paragraph</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&lt;p&gt;This is a paragraph of text.&lt;/p&gt;</a:t>
            </a:r>
          </a:p>
          <a:p>
            <a:pPr algn="just"/>
            <a:endParaRPr lang="en-US" sz="2400" dirty="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686800" cy="7848302"/>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&lt;a&gt;:</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This tag creates hyperlinks.</a:t>
            </a:r>
          </a:p>
          <a:p>
            <a:pPr algn="just"/>
            <a:endParaRPr lang="en-US" sz="2400" dirty="0" smtClean="0">
              <a:latin typeface="Times New Roman" pitchFamily="18" charset="0"/>
              <a:cs typeface="Times New Roman" pitchFamily="18" charset="0"/>
            </a:endParaRPr>
          </a:p>
          <a:p>
            <a:pPr algn="just"/>
            <a:r>
              <a:rPr lang="pt-BR" sz="2400" dirty="0" smtClean="0">
                <a:latin typeface="Times New Roman" pitchFamily="18" charset="0"/>
                <a:cs typeface="Times New Roman" pitchFamily="18" charset="0"/>
              </a:rPr>
              <a:t>&lt;a href="https://www.example.com"&gt;Visit Example.com&lt;/a&gt;</a:t>
            </a:r>
          </a:p>
          <a:p>
            <a:pPr algn="just"/>
            <a:endParaRPr lang="en-US" sz="2400" dirty="0" smtClean="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&lt;</a:t>
            </a:r>
            <a:r>
              <a:rPr lang="en-US" sz="2400" b="1" dirty="0" err="1">
                <a:latin typeface="Times New Roman" pitchFamily="18" charset="0"/>
                <a:cs typeface="Times New Roman" pitchFamily="18" charset="0"/>
              </a:rPr>
              <a:t>img</a:t>
            </a:r>
            <a:r>
              <a:rPr lang="en-US" sz="2400" b="1" dirty="0">
                <a:latin typeface="Times New Roman" pitchFamily="18" charset="0"/>
                <a:cs typeface="Times New Roman" pitchFamily="18" charset="0"/>
              </a:rPr>
              <a:t>&gt;:</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This tag embeds images into the HTML document.</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&lt;</a:t>
            </a:r>
            <a:r>
              <a:rPr lang="en-US" sz="2400" dirty="0" err="1" smtClean="0">
                <a:latin typeface="Times New Roman" pitchFamily="18" charset="0"/>
                <a:cs typeface="Times New Roman" pitchFamily="18" charset="0"/>
              </a:rPr>
              <a:t>img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src</a:t>
            </a:r>
            <a:r>
              <a:rPr lang="en-US" sz="2400" dirty="0" smtClean="0">
                <a:latin typeface="Times New Roman" pitchFamily="18" charset="0"/>
                <a:cs typeface="Times New Roman" pitchFamily="18" charset="0"/>
              </a:rPr>
              <a:t>="image.jpg" alt="Description of the image"&gt;</a:t>
            </a:r>
          </a:p>
          <a:p>
            <a:pPr algn="just"/>
            <a:endParaRPr lang="en-US" sz="2400" dirty="0" smtClean="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&lt;</a:t>
            </a:r>
            <a:r>
              <a:rPr lang="en-US" sz="2400" b="1" dirty="0" err="1">
                <a:latin typeface="Times New Roman" pitchFamily="18" charset="0"/>
                <a:cs typeface="Times New Roman" pitchFamily="18" charset="0"/>
              </a:rPr>
              <a:t>ul</a:t>
            </a:r>
            <a:r>
              <a:rPr lang="en-US" sz="2400" b="1" dirty="0">
                <a:latin typeface="Times New Roman" pitchFamily="18" charset="0"/>
                <a:cs typeface="Times New Roman" pitchFamily="18" charset="0"/>
              </a:rPr>
              <a:t>&gt;, &lt;</a:t>
            </a:r>
            <a:r>
              <a:rPr lang="en-US" sz="2400" b="1" dirty="0" err="1">
                <a:latin typeface="Times New Roman" pitchFamily="18" charset="0"/>
                <a:cs typeface="Times New Roman" pitchFamily="18" charset="0"/>
              </a:rPr>
              <a:t>ol</a:t>
            </a:r>
            <a:r>
              <a:rPr lang="en-US" sz="2400" b="1" dirty="0">
                <a:latin typeface="Times New Roman" pitchFamily="18" charset="0"/>
                <a:cs typeface="Times New Roman" pitchFamily="18" charset="0"/>
              </a:rPr>
              <a:t>&gt;, &lt;</a:t>
            </a:r>
            <a:r>
              <a:rPr lang="en-US" sz="2400" b="1" dirty="0" err="1">
                <a:latin typeface="Times New Roman" pitchFamily="18" charset="0"/>
                <a:cs typeface="Times New Roman" pitchFamily="18" charset="0"/>
              </a:rPr>
              <a:t>li</a:t>
            </a:r>
            <a:r>
              <a:rPr lang="en-US" sz="2400" b="1" dirty="0">
                <a:latin typeface="Times New Roman" pitchFamily="18" charset="0"/>
                <a:cs typeface="Times New Roman" pitchFamily="18" charset="0"/>
              </a:rPr>
              <a:t>&gt;:</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These tags are used for creating unordered lists (&lt;</a:t>
            </a:r>
            <a:r>
              <a:rPr lang="en-US" sz="2400" dirty="0" err="1">
                <a:latin typeface="Times New Roman" pitchFamily="18" charset="0"/>
                <a:cs typeface="Times New Roman" pitchFamily="18" charset="0"/>
              </a:rPr>
              <a:t>ul</a:t>
            </a:r>
            <a:r>
              <a:rPr lang="en-US" sz="2400" dirty="0">
                <a:latin typeface="Times New Roman" pitchFamily="18" charset="0"/>
                <a:cs typeface="Times New Roman" pitchFamily="18" charset="0"/>
              </a:rPr>
              <a:t>&gt;), ordered lists (&lt;</a:t>
            </a:r>
            <a:r>
              <a:rPr lang="en-US" sz="2400" dirty="0" err="1">
                <a:latin typeface="Times New Roman" pitchFamily="18" charset="0"/>
                <a:cs typeface="Times New Roman" pitchFamily="18" charset="0"/>
              </a:rPr>
              <a:t>ol</a:t>
            </a:r>
            <a:r>
              <a:rPr lang="en-US" sz="2400" dirty="0">
                <a:latin typeface="Times New Roman" pitchFamily="18" charset="0"/>
                <a:cs typeface="Times New Roman" pitchFamily="18" charset="0"/>
              </a:rPr>
              <a:t>&gt;), and list items (&lt;</a:t>
            </a:r>
            <a:r>
              <a:rPr lang="en-US" sz="2400" dirty="0" err="1">
                <a:latin typeface="Times New Roman" pitchFamily="18" charset="0"/>
                <a:cs typeface="Times New Roman" pitchFamily="18" charset="0"/>
              </a:rPr>
              <a:t>li</a:t>
            </a:r>
            <a:r>
              <a:rPr lang="en-US" sz="2400" dirty="0" smtClean="0">
                <a:latin typeface="Times New Roman" pitchFamily="18" charset="0"/>
                <a:cs typeface="Times New Roman" pitchFamily="18" charset="0"/>
              </a:rPr>
              <a:t>&gt;).</a:t>
            </a:r>
          </a:p>
          <a:p>
            <a:pPr algn="just"/>
            <a:endParaRPr lang="en-US" sz="2400" dirty="0">
              <a:latin typeface="Times New Roman" pitchFamily="18" charset="0"/>
              <a:cs typeface="Times New Roman" pitchFamily="18" charset="0"/>
            </a:endParaRPr>
          </a:p>
          <a:p>
            <a:pPr algn="just"/>
            <a:r>
              <a:rPr lang="it-IT" sz="2400" dirty="0" smtClean="0">
                <a:latin typeface="Times New Roman" pitchFamily="18" charset="0"/>
                <a:cs typeface="Times New Roman" pitchFamily="18" charset="0"/>
              </a:rPr>
              <a:t>&lt;ul&gt;</a:t>
            </a:r>
          </a:p>
          <a:p>
            <a:pPr algn="just"/>
            <a:r>
              <a:rPr lang="it-IT" sz="2400" dirty="0" smtClean="0">
                <a:latin typeface="Times New Roman" pitchFamily="18" charset="0"/>
                <a:cs typeface="Times New Roman" pitchFamily="18" charset="0"/>
              </a:rPr>
              <a:t>   &lt;li&gt;Item 1&lt;/li&gt;</a:t>
            </a:r>
          </a:p>
          <a:p>
            <a:pPr algn="just"/>
            <a:r>
              <a:rPr lang="it-IT" sz="2400" dirty="0" smtClean="0">
                <a:latin typeface="Times New Roman" pitchFamily="18" charset="0"/>
                <a:cs typeface="Times New Roman" pitchFamily="18" charset="0"/>
              </a:rPr>
              <a:t>   &lt;li&gt;Item 2&lt;/li&gt;</a:t>
            </a:r>
          </a:p>
          <a:p>
            <a:pPr algn="just"/>
            <a:r>
              <a:rPr lang="it-IT" sz="2400" dirty="0" smtClean="0">
                <a:latin typeface="Times New Roman" pitchFamily="18" charset="0"/>
                <a:cs typeface="Times New Roman" pitchFamily="18" charset="0"/>
              </a:rPr>
              <a:t>&lt;/ul&gt;</a:t>
            </a:r>
          </a:p>
          <a:p>
            <a:pPr algn="just"/>
            <a:endParaRPr lang="en-US" sz="2400" dirty="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763000" cy="4524315"/>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&lt;div&gt;:</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This tag is a container used to group other HTML elements together.</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&lt;div&gt;</a:t>
            </a:r>
          </a:p>
          <a:p>
            <a:pPr algn="just"/>
            <a:r>
              <a:rPr lang="en-US" sz="2400" dirty="0" smtClean="0">
                <a:latin typeface="Times New Roman" pitchFamily="18" charset="0"/>
                <a:cs typeface="Times New Roman" pitchFamily="18" charset="0"/>
              </a:rPr>
              <a:t>   &lt;!-- Content goes here --&gt;</a:t>
            </a:r>
          </a:p>
          <a:p>
            <a:pPr algn="just"/>
            <a:r>
              <a:rPr lang="en-US" sz="2400" dirty="0" smtClean="0">
                <a:latin typeface="Times New Roman" pitchFamily="18" charset="0"/>
                <a:cs typeface="Times New Roman" pitchFamily="18" charset="0"/>
              </a:rPr>
              <a:t>&lt;/div&gt;</a:t>
            </a:r>
          </a:p>
          <a:p>
            <a:pPr algn="just"/>
            <a:endParaRPr lang="en-US" sz="2400" dirty="0" smtClean="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&lt;span&gt;:</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Similar to &lt;div&gt;, but it is an inline container.</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&lt;p&gt;This is a &lt;span style="color: red;"&gt;red&lt;/span&gt; word.&lt;/p&gt;</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4524315"/>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B</a:t>
            </a:r>
            <a:r>
              <a:rPr lang="en-US" sz="2400" dirty="0" smtClean="0">
                <a:latin typeface="Times New Roman" pitchFamily="18" charset="0"/>
                <a:cs typeface="Times New Roman" pitchFamily="18" charset="0"/>
              </a:rPr>
              <a:t>lock and inline level Element in HTML: </a:t>
            </a:r>
            <a:r>
              <a:rPr lang="en-US" sz="2400" dirty="0">
                <a:latin typeface="Times New Roman" pitchFamily="18" charset="0"/>
                <a:cs typeface="Times New Roman" pitchFamily="18" charset="0"/>
              </a:rPr>
              <a:t>In HTML, elements are classified as either block-level or inline-level based on how they are displayed and how they interact with other elements</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Block-level elements:</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Block-level elements typically start on a new line and stretch the full width of their containing element (container).</a:t>
            </a:r>
          </a:p>
          <a:p>
            <a:pPr algn="just"/>
            <a:r>
              <a:rPr lang="en-US" sz="2400" dirty="0">
                <a:latin typeface="Times New Roman" pitchFamily="18" charset="0"/>
                <a:cs typeface="Times New Roman" pitchFamily="18" charset="0"/>
              </a:rPr>
              <a:t>They create a "block" of content and are often used for structural elements like headings, paragraphs, lists, and </a:t>
            </a:r>
            <a:r>
              <a:rPr lang="en-US" sz="2400" dirty="0" err="1">
                <a:latin typeface="Times New Roman" pitchFamily="18" charset="0"/>
                <a:cs typeface="Times New Roman" pitchFamily="18" charset="0"/>
              </a:rPr>
              <a:t>divs</a:t>
            </a:r>
            <a:r>
              <a:rPr lang="en-US" sz="2400" dirty="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5632311"/>
          </a:xfrm>
          <a:prstGeom prst="rect">
            <a:avLst/>
          </a:prstGeom>
          <a:noFill/>
        </p:spPr>
        <p:txBody>
          <a:bodyPr wrap="square" rtlCol="0">
            <a:spAutoFit/>
          </a:bodyPr>
          <a:lstStyle/>
          <a:p>
            <a:r>
              <a:rPr lang="en-US" sz="2400" dirty="0" smtClean="0">
                <a:latin typeface="Times New Roman" pitchFamily="18" charset="0"/>
                <a:cs typeface="Times New Roman" pitchFamily="18" charset="0"/>
              </a:rPr>
              <a:t>&lt;!DOCTYPE html&gt;</a:t>
            </a:r>
          </a:p>
          <a:p>
            <a:r>
              <a:rPr lang="en-US" sz="2400" dirty="0" smtClean="0">
                <a:latin typeface="Times New Roman" pitchFamily="18" charset="0"/>
                <a:cs typeface="Times New Roman" pitchFamily="18" charset="0"/>
              </a:rPr>
              <a:t>&lt;html&gt;</a:t>
            </a:r>
          </a:p>
          <a:p>
            <a:r>
              <a:rPr lang="en-US" sz="2400" dirty="0" smtClean="0">
                <a:latin typeface="Times New Roman" pitchFamily="18" charset="0"/>
                <a:cs typeface="Times New Roman" pitchFamily="18" charset="0"/>
              </a:rPr>
              <a:t>&lt;head&gt;</a:t>
            </a:r>
          </a:p>
          <a:p>
            <a:r>
              <a:rPr lang="en-US" sz="2400" dirty="0" smtClean="0">
                <a:latin typeface="Times New Roman" pitchFamily="18" charset="0"/>
                <a:cs typeface="Times New Roman" pitchFamily="18" charset="0"/>
              </a:rPr>
              <a:t>    &lt;title&gt;Block-level Elements&lt;/title&gt;</a:t>
            </a:r>
          </a:p>
          <a:p>
            <a:r>
              <a:rPr lang="en-US" sz="2400" dirty="0" smtClean="0">
                <a:latin typeface="Times New Roman" pitchFamily="18" charset="0"/>
                <a:cs typeface="Times New Roman" pitchFamily="18" charset="0"/>
              </a:rPr>
              <a:t>&lt;/head&gt;</a:t>
            </a:r>
          </a:p>
          <a:p>
            <a:r>
              <a:rPr lang="en-US" sz="2400" dirty="0" smtClean="0">
                <a:latin typeface="Times New Roman" pitchFamily="18" charset="0"/>
                <a:cs typeface="Times New Roman" pitchFamily="18" charset="0"/>
              </a:rPr>
              <a:t>&lt;body&gt;</a:t>
            </a:r>
          </a:p>
          <a:p>
            <a:r>
              <a:rPr lang="en-US" sz="2400" dirty="0" smtClean="0">
                <a:latin typeface="Times New Roman" pitchFamily="18" charset="0"/>
                <a:cs typeface="Times New Roman" pitchFamily="18" charset="0"/>
              </a:rPr>
              <a:t>    &lt;h1&gt;This is a block-level heading&lt;/h1&gt;</a:t>
            </a:r>
          </a:p>
          <a:p>
            <a:r>
              <a:rPr lang="en-US" sz="2400" dirty="0" smtClean="0">
                <a:latin typeface="Times New Roman" pitchFamily="18" charset="0"/>
                <a:cs typeface="Times New Roman" pitchFamily="18" charset="0"/>
              </a:rPr>
              <a:t>    &lt;p&gt;This is a block-level paragraph.&lt;/p&gt;</a:t>
            </a:r>
          </a:p>
          <a:p>
            <a:r>
              <a:rPr lang="en-US" sz="2400" dirty="0" smtClean="0">
                <a:latin typeface="Times New Roman" pitchFamily="18" charset="0"/>
                <a:cs typeface="Times New Roman" pitchFamily="18" charset="0"/>
              </a:rPr>
              <a:t>    &lt;</a:t>
            </a:r>
            <a:r>
              <a:rPr lang="en-US" sz="2400" dirty="0" err="1" smtClean="0">
                <a:latin typeface="Times New Roman" pitchFamily="18" charset="0"/>
                <a:cs typeface="Times New Roman" pitchFamily="18" charset="0"/>
              </a:rPr>
              <a:t>ul</a:t>
            </a:r>
            <a:r>
              <a:rPr lang="en-US" sz="2400" dirty="0" smtClean="0">
                <a:latin typeface="Times New Roman" pitchFamily="18" charset="0"/>
                <a:cs typeface="Times New Roman" pitchFamily="18" charset="0"/>
              </a:rPr>
              <a:t>&gt;</a:t>
            </a:r>
          </a:p>
          <a:p>
            <a:r>
              <a:rPr lang="en-US" sz="2400" dirty="0" smtClean="0">
                <a:latin typeface="Times New Roman" pitchFamily="18" charset="0"/>
                <a:cs typeface="Times New Roman" pitchFamily="18" charset="0"/>
              </a:rPr>
              <a:t>        &lt;</a:t>
            </a:r>
            <a:r>
              <a:rPr lang="en-US" sz="2400" dirty="0" err="1" smtClean="0">
                <a:latin typeface="Times New Roman" pitchFamily="18" charset="0"/>
                <a:cs typeface="Times New Roman" pitchFamily="18" charset="0"/>
              </a:rPr>
              <a:t>li</a:t>
            </a:r>
            <a:r>
              <a:rPr lang="en-US" sz="2400" dirty="0" smtClean="0">
                <a:latin typeface="Times New Roman" pitchFamily="18" charset="0"/>
                <a:cs typeface="Times New Roman" pitchFamily="18" charset="0"/>
              </a:rPr>
              <a:t>&gt;Item 1&lt;/</a:t>
            </a:r>
            <a:r>
              <a:rPr lang="en-US" sz="2400" dirty="0" err="1" smtClean="0">
                <a:latin typeface="Times New Roman" pitchFamily="18" charset="0"/>
                <a:cs typeface="Times New Roman" pitchFamily="18" charset="0"/>
              </a:rPr>
              <a:t>li</a:t>
            </a:r>
            <a:r>
              <a:rPr lang="en-US" sz="2400" dirty="0" smtClean="0">
                <a:latin typeface="Times New Roman" pitchFamily="18" charset="0"/>
                <a:cs typeface="Times New Roman" pitchFamily="18" charset="0"/>
              </a:rPr>
              <a:t>&gt;</a:t>
            </a:r>
          </a:p>
          <a:p>
            <a:r>
              <a:rPr lang="en-US" sz="2400" dirty="0" smtClean="0">
                <a:latin typeface="Times New Roman" pitchFamily="18" charset="0"/>
                <a:cs typeface="Times New Roman" pitchFamily="18" charset="0"/>
              </a:rPr>
              <a:t>        &lt;</a:t>
            </a:r>
            <a:r>
              <a:rPr lang="en-US" sz="2400" dirty="0" err="1" smtClean="0">
                <a:latin typeface="Times New Roman" pitchFamily="18" charset="0"/>
                <a:cs typeface="Times New Roman" pitchFamily="18" charset="0"/>
              </a:rPr>
              <a:t>li</a:t>
            </a:r>
            <a:r>
              <a:rPr lang="en-US" sz="2400" dirty="0" smtClean="0">
                <a:latin typeface="Times New Roman" pitchFamily="18" charset="0"/>
                <a:cs typeface="Times New Roman" pitchFamily="18" charset="0"/>
              </a:rPr>
              <a:t>&gt;Item 2&lt;/</a:t>
            </a:r>
            <a:r>
              <a:rPr lang="en-US" sz="2400" dirty="0" err="1" smtClean="0">
                <a:latin typeface="Times New Roman" pitchFamily="18" charset="0"/>
                <a:cs typeface="Times New Roman" pitchFamily="18" charset="0"/>
              </a:rPr>
              <a:t>li</a:t>
            </a:r>
            <a:r>
              <a:rPr lang="en-US" sz="2400" dirty="0" smtClean="0">
                <a:latin typeface="Times New Roman" pitchFamily="18" charset="0"/>
                <a:cs typeface="Times New Roman" pitchFamily="18" charset="0"/>
              </a:rPr>
              <a:t>&gt;</a:t>
            </a:r>
          </a:p>
          <a:p>
            <a:r>
              <a:rPr lang="en-US" sz="2400" dirty="0" smtClean="0">
                <a:latin typeface="Times New Roman" pitchFamily="18" charset="0"/>
                <a:cs typeface="Times New Roman" pitchFamily="18" charset="0"/>
              </a:rPr>
              <a:t>    &lt;/</a:t>
            </a:r>
            <a:r>
              <a:rPr lang="en-US" sz="2400" dirty="0" err="1" smtClean="0">
                <a:latin typeface="Times New Roman" pitchFamily="18" charset="0"/>
                <a:cs typeface="Times New Roman" pitchFamily="18" charset="0"/>
              </a:rPr>
              <a:t>ul</a:t>
            </a:r>
            <a:r>
              <a:rPr lang="en-US" sz="2400" dirty="0" smtClean="0">
                <a:latin typeface="Times New Roman" pitchFamily="18" charset="0"/>
                <a:cs typeface="Times New Roman" pitchFamily="18" charset="0"/>
              </a:rPr>
              <a:t>&gt;</a:t>
            </a:r>
          </a:p>
          <a:p>
            <a:r>
              <a:rPr lang="en-US" sz="2400" dirty="0" smtClean="0">
                <a:latin typeface="Times New Roman" pitchFamily="18" charset="0"/>
                <a:cs typeface="Times New Roman" pitchFamily="18" charset="0"/>
              </a:rPr>
              <a:t>&lt;/body&gt;</a:t>
            </a:r>
          </a:p>
          <a:p>
            <a:r>
              <a:rPr lang="en-US" sz="2400" dirty="0" smtClean="0">
                <a:latin typeface="Times New Roman" pitchFamily="18" charset="0"/>
                <a:cs typeface="Times New Roman" pitchFamily="18" charset="0"/>
              </a:rPr>
              <a:t>&lt;/html&gt;</a:t>
            </a:r>
          </a:p>
          <a:p>
            <a:endParaRPr lang="en-US" sz="24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763000" cy="6863417"/>
          </a:xfrm>
          <a:prstGeom prst="rect">
            <a:avLst/>
          </a:prstGeom>
          <a:noFill/>
        </p:spPr>
        <p:txBody>
          <a:bodyPr wrap="square" rtlCol="0">
            <a:spAutoFit/>
          </a:bodyPr>
          <a:lstStyle/>
          <a:p>
            <a:pPr algn="just"/>
            <a:r>
              <a:rPr lang="en-US" sz="2200" b="1" dirty="0">
                <a:latin typeface="Times New Roman" pitchFamily="18" charset="0"/>
                <a:cs typeface="Times New Roman" pitchFamily="18" charset="0"/>
              </a:rPr>
              <a:t>Inline-level elements:</a:t>
            </a:r>
            <a:endParaRPr lang="en-US" sz="22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Inline-level elements do not start on a new line, and they only take up as much width as necessary.</a:t>
            </a:r>
          </a:p>
          <a:p>
            <a:pPr algn="just"/>
            <a:r>
              <a:rPr lang="en-US" sz="2200" dirty="0">
                <a:latin typeface="Times New Roman" pitchFamily="18" charset="0"/>
                <a:cs typeface="Times New Roman" pitchFamily="18" charset="0"/>
              </a:rPr>
              <a:t>They are often used within block-level elements to style or modify specific parts of the content.</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&lt;!DOCTYPE html&gt;</a:t>
            </a:r>
          </a:p>
          <a:p>
            <a:pPr algn="just"/>
            <a:r>
              <a:rPr lang="en-US" sz="2200" dirty="0" smtClean="0">
                <a:latin typeface="Times New Roman" pitchFamily="18" charset="0"/>
                <a:cs typeface="Times New Roman" pitchFamily="18" charset="0"/>
              </a:rPr>
              <a:t>&lt;html&gt;</a:t>
            </a:r>
          </a:p>
          <a:p>
            <a:pPr algn="just"/>
            <a:r>
              <a:rPr lang="en-US" sz="2200" dirty="0" smtClean="0">
                <a:latin typeface="Times New Roman" pitchFamily="18" charset="0"/>
                <a:cs typeface="Times New Roman" pitchFamily="18" charset="0"/>
              </a:rPr>
              <a:t>&lt;head&gt;</a:t>
            </a:r>
          </a:p>
          <a:p>
            <a:pPr algn="just"/>
            <a:r>
              <a:rPr lang="en-US" sz="2200" dirty="0" smtClean="0">
                <a:latin typeface="Times New Roman" pitchFamily="18" charset="0"/>
                <a:cs typeface="Times New Roman" pitchFamily="18" charset="0"/>
              </a:rPr>
              <a:t>    &lt;title&gt;Inline-level Elements&lt;/title&gt;</a:t>
            </a:r>
          </a:p>
          <a:p>
            <a:pPr algn="just"/>
            <a:r>
              <a:rPr lang="en-US" sz="2200" dirty="0" smtClean="0">
                <a:latin typeface="Times New Roman" pitchFamily="18" charset="0"/>
                <a:cs typeface="Times New Roman" pitchFamily="18" charset="0"/>
              </a:rPr>
              <a:t>&lt;/head&gt;</a:t>
            </a:r>
          </a:p>
          <a:p>
            <a:pPr algn="just"/>
            <a:r>
              <a:rPr lang="en-US" sz="2200" dirty="0" smtClean="0">
                <a:latin typeface="Times New Roman" pitchFamily="18" charset="0"/>
                <a:cs typeface="Times New Roman" pitchFamily="18" charset="0"/>
              </a:rPr>
              <a:t>&lt;body&gt;</a:t>
            </a:r>
          </a:p>
          <a:p>
            <a:pPr algn="just"/>
            <a:r>
              <a:rPr lang="en-US" sz="2200" dirty="0" smtClean="0">
                <a:latin typeface="Times New Roman" pitchFamily="18" charset="0"/>
                <a:cs typeface="Times New Roman" pitchFamily="18" charset="0"/>
              </a:rPr>
              <a:t>    &lt;p&gt;This is an &lt;strong&gt;inline-level&lt;/strong&gt; element within a paragraph.&lt;/p&gt;</a:t>
            </a:r>
          </a:p>
          <a:p>
            <a:pPr algn="just"/>
            <a:r>
              <a:rPr lang="en-US" sz="2200" dirty="0" smtClean="0">
                <a:latin typeface="Times New Roman" pitchFamily="18" charset="0"/>
                <a:cs typeface="Times New Roman" pitchFamily="18" charset="0"/>
              </a:rPr>
              <a:t>    &lt;a </a:t>
            </a:r>
            <a:r>
              <a:rPr lang="en-US" sz="2200" dirty="0" err="1" smtClean="0">
                <a:latin typeface="Times New Roman" pitchFamily="18" charset="0"/>
                <a:cs typeface="Times New Roman" pitchFamily="18" charset="0"/>
              </a:rPr>
              <a:t>href</a:t>
            </a:r>
            <a:r>
              <a:rPr lang="en-US" sz="2200" dirty="0" smtClean="0">
                <a:latin typeface="Times New Roman" pitchFamily="18" charset="0"/>
                <a:cs typeface="Times New Roman" pitchFamily="18" charset="0"/>
              </a:rPr>
              <a:t>="https://www.example.com"&gt;This is an inline-level link&lt;/a&gt;</a:t>
            </a:r>
          </a:p>
          <a:p>
            <a:pPr algn="just"/>
            <a:r>
              <a:rPr lang="en-US" sz="2200" dirty="0" smtClean="0">
                <a:latin typeface="Times New Roman" pitchFamily="18" charset="0"/>
                <a:cs typeface="Times New Roman" pitchFamily="18" charset="0"/>
              </a:rPr>
              <a:t>    &lt;span style="color: red;"&gt;This is an inline-level span with red color.&lt;/span&gt;</a:t>
            </a:r>
          </a:p>
          <a:p>
            <a:pPr algn="just"/>
            <a:r>
              <a:rPr lang="en-US" sz="2200" dirty="0" smtClean="0">
                <a:latin typeface="Times New Roman" pitchFamily="18" charset="0"/>
                <a:cs typeface="Times New Roman" pitchFamily="18" charset="0"/>
              </a:rPr>
              <a:t>&lt;/body&gt;</a:t>
            </a:r>
          </a:p>
          <a:p>
            <a:pPr algn="just"/>
            <a:r>
              <a:rPr lang="en-US" sz="2200" dirty="0" smtClean="0">
                <a:latin typeface="Times New Roman" pitchFamily="18" charset="0"/>
                <a:cs typeface="Times New Roman" pitchFamily="18" charset="0"/>
              </a:rPr>
              <a:t>&lt;/html&gt;</a:t>
            </a:r>
          </a:p>
          <a:p>
            <a:pPr algn="just"/>
            <a:endParaRPr lang="en-US" sz="22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5262979"/>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In the above examples, </a:t>
            </a:r>
            <a:r>
              <a:rPr lang="en-US" sz="2400" dirty="0" smtClean="0">
                <a:latin typeface="Times New Roman" pitchFamily="18" charset="0"/>
                <a:cs typeface="Times New Roman" pitchFamily="18" charset="0"/>
              </a:rPr>
              <a:t>&lt;h1&gt;</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&lt;p&gt;</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&lt;</a:t>
            </a:r>
            <a:r>
              <a:rPr lang="en-US" sz="2400" dirty="0" err="1" smtClean="0">
                <a:latin typeface="Times New Roman" pitchFamily="18" charset="0"/>
                <a:cs typeface="Times New Roman" pitchFamily="18" charset="0"/>
              </a:rPr>
              <a:t>ul</a:t>
            </a:r>
            <a:r>
              <a:rPr lang="en-US" sz="2400" dirty="0" smtClean="0">
                <a:latin typeface="Times New Roman" pitchFamily="18" charset="0"/>
                <a:cs typeface="Times New Roman" pitchFamily="18" charset="0"/>
              </a:rPr>
              <a:t>&gt;</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&lt;</a:t>
            </a:r>
            <a:r>
              <a:rPr lang="en-US" sz="2400" dirty="0" err="1" smtClean="0">
                <a:latin typeface="Times New Roman" pitchFamily="18" charset="0"/>
                <a:cs typeface="Times New Roman" pitchFamily="18" charset="0"/>
              </a:rPr>
              <a:t>li</a:t>
            </a:r>
            <a:r>
              <a:rPr lang="en-US" sz="2400" dirty="0" smtClean="0">
                <a:latin typeface="Times New Roman" pitchFamily="18" charset="0"/>
                <a:cs typeface="Times New Roman" pitchFamily="18" charset="0"/>
              </a:rPr>
              <a:t>&gt;</a:t>
            </a:r>
            <a:r>
              <a:rPr lang="en-US" sz="2400" dirty="0">
                <a:latin typeface="Times New Roman" pitchFamily="18" charset="0"/>
                <a:cs typeface="Times New Roman" pitchFamily="18" charset="0"/>
              </a:rPr>
              <a:t> are block-level elements, and </a:t>
            </a:r>
            <a:r>
              <a:rPr lang="en-US" sz="2400" dirty="0" smtClean="0">
                <a:latin typeface="Times New Roman" pitchFamily="18" charset="0"/>
                <a:cs typeface="Times New Roman" pitchFamily="18" charset="0"/>
              </a:rPr>
              <a:t>&lt;strong&gt;</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&lt;a&gt;</a:t>
            </a:r>
            <a:r>
              <a:rPr lang="en-US" sz="2400" dirty="0">
                <a:latin typeface="Times New Roman" pitchFamily="18" charset="0"/>
                <a:cs typeface="Times New Roman" pitchFamily="18" charset="0"/>
              </a:rPr>
              <a:t>, and </a:t>
            </a:r>
            <a:r>
              <a:rPr lang="en-US" sz="2400" dirty="0" smtClean="0">
                <a:latin typeface="Times New Roman" pitchFamily="18" charset="0"/>
                <a:cs typeface="Times New Roman" pitchFamily="18" charset="0"/>
              </a:rPr>
              <a:t>&lt;span&gt;</a:t>
            </a:r>
            <a:r>
              <a:rPr lang="en-US" sz="2400" dirty="0">
                <a:latin typeface="Times New Roman" pitchFamily="18" charset="0"/>
                <a:cs typeface="Times New Roman" pitchFamily="18" charset="0"/>
              </a:rPr>
              <a:t> are inline-level elements</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P</a:t>
            </a:r>
            <a:r>
              <a:rPr lang="en-US" sz="2400" b="1" dirty="0" smtClean="0">
                <a:latin typeface="Times New Roman" pitchFamily="18" charset="0"/>
                <a:cs typeface="Times New Roman" pitchFamily="18" charset="0"/>
              </a:rPr>
              <a:t>aired and Unpaired in HTML:</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Paired Elements:</a:t>
            </a:r>
            <a:r>
              <a:rPr lang="en-US" sz="2400" dirty="0">
                <a:latin typeface="Times New Roman" pitchFamily="18" charset="0"/>
                <a:cs typeface="Times New Roman" pitchFamily="18" charset="0"/>
              </a:rPr>
              <a:t> Paired elements in HTML come in pairs – they have both opening and closing tags. The content of the element is placed between the opening and closing tags. For example, the </a:t>
            </a:r>
            <a:r>
              <a:rPr lang="en-US" sz="2400" dirty="0" smtClean="0">
                <a:latin typeface="Times New Roman" pitchFamily="18" charset="0"/>
                <a:cs typeface="Times New Roman" pitchFamily="18" charset="0"/>
              </a:rPr>
              <a:t>&lt;p&gt;</a:t>
            </a:r>
            <a:r>
              <a:rPr lang="en-US" sz="2400" dirty="0">
                <a:latin typeface="Times New Roman" pitchFamily="18" charset="0"/>
                <a:cs typeface="Times New Roman" pitchFamily="18" charset="0"/>
              </a:rPr>
              <a:t> (paragraph) element is a paired element</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&lt;p&gt;This is a paragraph.&lt;/p&gt;</a:t>
            </a:r>
          </a:p>
          <a:p>
            <a:pPr algn="just"/>
            <a:endParaRPr lang="en-US" sz="2400" dirty="0" smtClean="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In this example, </a:t>
            </a:r>
            <a:r>
              <a:rPr lang="en-US" sz="2400" dirty="0" smtClean="0">
                <a:latin typeface="Times New Roman" pitchFamily="18" charset="0"/>
                <a:cs typeface="Times New Roman" pitchFamily="18" charset="0"/>
              </a:rPr>
              <a:t>&lt;p&gt;</a:t>
            </a:r>
            <a:r>
              <a:rPr lang="en-US" sz="2400" dirty="0">
                <a:latin typeface="Times New Roman" pitchFamily="18" charset="0"/>
                <a:cs typeface="Times New Roman" pitchFamily="18" charset="0"/>
              </a:rPr>
              <a:t> is the opening tag, and </a:t>
            </a:r>
            <a:r>
              <a:rPr lang="en-US" sz="2400" dirty="0" smtClean="0">
                <a:latin typeface="Times New Roman" pitchFamily="18" charset="0"/>
                <a:cs typeface="Times New Roman" pitchFamily="18" charset="0"/>
              </a:rPr>
              <a:t>&lt;/p&gt;</a:t>
            </a:r>
            <a:r>
              <a:rPr lang="en-US" sz="2400" dirty="0">
                <a:latin typeface="Times New Roman" pitchFamily="18" charset="0"/>
                <a:cs typeface="Times New Roman" pitchFamily="18" charset="0"/>
              </a:rPr>
              <a:t> is the closing tag. The text "This is a paragraph." is the content of the </a:t>
            </a:r>
            <a:r>
              <a:rPr lang="en-US" sz="2400" dirty="0" smtClean="0">
                <a:latin typeface="Times New Roman" pitchFamily="18" charset="0"/>
                <a:cs typeface="Times New Roman" pitchFamily="18" charset="0"/>
              </a:rPr>
              <a:t>&lt;p&gt;</a:t>
            </a:r>
            <a:r>
              <a:rPr lang="en-US" sz="2400" dirty="0">
                <a:latin typeface="Times New Roman" pitchFamily="18" charset="0"/>
                <a:cs typeface="Times New Roman" pitchFamily="18" charset="0"/>
              </a:rPr>
              <a:t> element.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6001643"/>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Unpaired Elements:</a:t>
            </a:r>
            <a:r>
              <a:rPr lang="en-US" sz="2400" dirty="0">
                <a:latin typeface="Times New Roman" pitchFamily="18" charset="0"/>
                <a:cs typeface="Times New Roman" pitchFamily="18" charset="0"/>
              </a:rPr>
              <a:t> Unpaired elements, also known as self-closing or void elements, do not have a separate closing tag. Instead, they usually end with a forward slash </a:t>
            </a: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 before the closing angle bracket </a:t>
            </a:r>
            <a:r>
              <a:rPr lang="en-US" sz="2400" dirty="0" smtClean="0">
                <a:latin typeface="Times New Roman" pitchFamily="18" charset="0"/>
                <a:cs typeface="Times New Roman" pitchFamily="18" charset="0"/>
              </a:rPr>
              <a:t>&gt;</a:t>
            </a:r>
            <a:r>
              <a:rPr lang="en-US" sz="2400" dirty="0">
                <a:latin typeface="Times New Roman" pitchFamily="18" charset="0"/>
                <a:cs typeface="Times New Roman" pitchFamily="18" charset="0"/>
              </a:rPr>
              <a:t>. An example is the </a:t>
            </a:r>
            <a:r>
              <a:rPr lang="en-US" sz="2400" dirty="0" smtClean="0">
                <a:latin typeface="Times New Roman" pitchFamily="18" charset="0"/>
                <a:cs typeface="Times New Roman" pitchFamily="18" charset="0"/>
              </a:rPr>
              <a:t>&lt;</a:t>
            </a:r>
            <a:r>
              <a:rPr lang="en-US" sz="2400" dirty="0" err="1" smtClean="0">
                <a:latin typeface="Times New Roman" pitchFamily="18" charset="0"/>
                <a:cs typeface="Times New Roman" pitchFamily="18" charset="0"/>
              </a:rPr>
              <a:t>img</a:t>
            </a:r>
            <a:r>
              <a:rPr lang="en-US" sz="2400" dirty="0" smtClean="0">
                <a:latin typeface="Times New Roman" pitchFamily="18" charset="0"/>
                <a:cs typeface="Times New Roman" pitchFamily="18" charset="0"/>
              </a:rPr>
              <a:t>&gt;</a:t>
            </a:r>
            <a:r>
              <a:rPr lang="en-US" sz="2400" dirty="0">
                <a:latin typeface="Times New Roman" pitchFamily="18" charset="0"/>
                <a:cs typeface="Times New Roman" pitchFamily="18" charset="0"/>
              </a:rPr>
              <a:t> (image) element</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&lt;</a:t>
            </a:r>
            <a:r>
              <a:rPr lang="en-US" sz="2400" dirty="0" err="1" smtClean="0">
                <a:latin typeface="Times New Roman" pitchFamily="18" charset="0"/>
                <a:cs typeface="Times New Roman" pitchFamily="18" charset="0"/>
              </a:rPr>
              <a:t>img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src</a:t>
            </a:r>
            <a:r>
              <a:rPr lang="en-US" sz="2400" dirty="0" smtClean="0">
                <a:latin typeface="Times New Roman" pitchFamily="18" charset="0"/>
                <a:cs typeface="Times New Roman" pitchFamily="18" charset="0"/>
              </a:rPr>
              <a:t>="image.jpg" alt="Description" /&gt;</a:t>
            </a:r>
          </a:p>
          <a:p>
            <a:pPr algn="just"/>
            <a:endParaRPr lang="en-US" sz="2400" dirty="0" smtClean="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In this case, </a:t>
            </a:r>
            <a:r>
              <a:rPr lang="en-US" sz="2400" dirty="0" smtClean="0">
                <a:latin typeface="Times New Roman" pitchFamily="18" charset="0"/>
                <a:cs typeface="Times New Roman" pitchFamily="18" charset="0"/>
              </a:rPr>
              <a:t>&lt;</a:t>
            </a:r>
            <a:r>
              <a:rPr lang="en-US" sz="2400" dirty="0" err="1" smtClean="0">
                <a:latin typeface="Times New Roman" pitchFamily="18" charset="0"/>
                <a:cs typeface="Times New Roman" pitchFamily="18" charset="0"/>
              </a:rPr>
              <a:t>img</a:t>
            </a:r>
            <a:r>
              <a:rPr lang="en-US" sz="2400" dirty="0" smtClean="0">
                <a:latin typeface="Times New Roman" pitchFamily="18" charset="0"/>
                <a:cs typeface="Times New Roman" pitchFamily="18" charset="0"/>
              </a:rPr>
              <a:t>&gt;</a:t>
            </a:r>
            <a:r>
              <a:rPr lang="en-US" sz="2400" dirty="0">
                <a:latin typeface="Times New Roman" pitchFamily="18" charset="0"/>
                <a:cs typeface="Times New Roman" pitchFamily="18" charset="0"/>
              </a:rPr>
              <a:t> is an unpaired element, and it's self-closed with the </a:t>
            </a: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 before the closing </a:t>
            </a:r>
            <a:r>
              <a:rPr lang="en-US" sz="2400" dirty="0" smtClean="0">
                <a:latin typeface="Times New Roman" pitchFamily="18" charset="0"/>
                <a:cs typeface="Times New Roman" pitchFamily="18" charset="0"/>
              </a:rPr>
              <a:t>&gt;</a:t>
            </a:r>
            <a:r>
              <a:rPr lang="en-US" sz="2400" dirty="0">
                <a:latin typeface="Times New Roman" pitchFamily="18" charset="0"/>
                <a:cs typeface="Times New Roman" pitchFamily="18" charset="0"/>
              </a:rPr>
              <a:t>. The </a:t>
            </a:r>
            <a:r>
              <a:rPr lang="en-US" sz="2400" dirty="0" err="1" smtClean="0">
                <a:latin typeface="Times New Roman" pitchFamily="18" charset="0"/>
                <a:cs typeface="Times New Roman" pitchFamily="18" charset="0"/>
              </a:rPr>
              <a:t>src</a:t>
            </a:r>
            <a:r>
              <a:rPr lang="en-US" sz="2400" dirty="0">
                <a:latin typeface="Times New Roman" pitchFamily="18" charset="0"/>
                <a:cs typeface="Times New Roman" pitchFamily="18" charset="0"/>
              </a:rPr>
              <a:t> attribute specifies the source (URL) of the image, and the </a:t>
            </a:r>
            <a:r>
              <a:rPr lang="en-US" sz="2400" dirty="0" smtClean="0">
                <a:latin typeface="Times New Roman" pitchFamily="18" charset="0"/>
                <a:cs typeface="Times New Roman" pitchFamily="18" charset="0"/>
              </a:rPr>
              <a:t>alt</a:t>
            </a:r>
            <a:r>
              <a:rPr lang="en-US" sz="2400" dirty="0">
                <a:latin typeface="Times New Roman" pitchFamily="18" charset="0"/>
                <a:cs typeface="Times New Roman" pitchFamily="18" charset="0"/>
              </a:rPr>
              <a:t> attribute provides alternative text for accessibility</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It's important to note that some elements can be used in both paired and unpaired forms, depending on whether they have content. For example, the </a:t>
            </a:r>
            <a:r>
              <a:rPr lang="en-US" sz="2400" dirty="0" smtClean="0">
                <a:latin typeface="Times New Roman" pitchFamily="18" charset="0"/>
                <a:cs typeface="Times New Roman" pitchFamily="18" charset="0"/>
              </a:rPr>
              <a:t>&lt;div&gt;</a:t>
            </a:r>
            <a:r>
              <a:rPr lang="en-US" sz="2400" dirty="0">
                <a:latin typeface="Times New Roman" pitchFamily="18" charset="0"/>
                <a:cs typeface="Times New Roman" pitchFamily="18" charset="0"/>
              </a:rPr>
              <a:t> element is often used as a container with opening and closing tags when it contains content: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6370975"/>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&lt;div&gt;</a:t>
            </a:r>
          </a:p>
          <a:p>
            <a:pPr algn="just"/>
            <a:r>
              <a:rPr lang="en-US" sz="2400" dirty="0" smtClean="0">
                <a:latin typeface="Times New Roman" pitchFamily="18" charset="0"/>
                <a:cs typeface="Times New Roman" pitchFamily="18" charset="0"/>
              </a:rPr>
              <a:t>  This is a div with content.</a:t>
            </a:r>
          </a:p>
          <a:p>
            <a:pPr algn="just"/>
            <a:r>
              <a:rPr lang="en-US" sz="2400" dirty="0" smtClean="0">
                <a:latin typeface="Times New Roman" pitchFamily="18" charset="0"/>
                <a:cs typeface="Times New Roman" pitchFamily="18" charset="0"/>
              </a:rPr>
              <a:t>&lt;/div&gt;</a:t>
            </a:r>
          </a:p>
          <a:p>
            <a:pPr algn="just"/>
            <a:endParaRPr lang="en-US" sz="2400" dirty="0" smtClean="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But it can also be used as an unpaired element when it doesn't contain any content</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&lt;div /&gt;</a:t>
            </a: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List and Table: </a:t>
            </a:r>
            <a:r>
              <a:rPr lang="en-US" sz="2400" dirty="0">
                <a:latin typeface="Times New Roman" pitchFamily="18" charset="0"/>
                <a:cs typeface="Times New Roman" pitchFamily="18" charset="0"/>
              </a:rPr>
              <a:t>In HTML, both lists and tables are used to organize and structure content, but they serve different purposes</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Lists:</a:t>
            </a:r>
          </a:p>
          <a:p>
            <a:pPr algn="just"/>
            <a:r>
              <a:rPr lang="en-US" sz="2400" dirty="0">
                <a:latin typeface="Times New Roman" pitchFamily="18" charset="0"/>
                <a:cs typeface="Times New Roman" pitchFamily="18" charset="0"/>
              </a:rPr>
              <a:t>Lists are used to represent a collection of items in a sequential order. There are three main types of lists in HTML:</a:t>
            </a:r>
          </a:p>
          <a:p>
            <a:pPr algn="just"/>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6001643"/>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JavaScript:</a:t>
            </a:r>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JavaScript is a powerful scripting language that runs in the browser, enabling client-side interactivity. It allows developers to manipulate the Document Object Model (DOM), handle events, and create dynamic content</a:t>
            </a:r>
            <a:r>
              <a:rPr lang="en-US" sz="2400" dirty="0" smtClean="0">
                <a:latin typeface="Times New Roman" pitchFamily="18" charset="0"/>
                <a:cs typeface="Times New Roman" pitchFamily="18" charset="0"/>
              </a:rPr>
              <a:t>.</a:t>
            </a:r>
          </a:p>
          <a:p>
            <a:pPr lvl="1"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DOM (Document Object Model):</a:t>
            </a:r>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The DOM represents the structure of a document as a tree of objects. JavaScript interacts with the DOM to dynamically update the content and behavior of web pages</a:t>
            </a:r>
            <a:r>
              <a:rPr lang="en-US" sz="2400" dirty="0" smtClean="0">
                <a:latin typeface="Times New Roman" pitchFamily="18" charset="0"/>
                <a:cs typeface="Times New Roman" pitchFamily="18" charset="0"/>
              </a:rPr>
              <a:t>.</a:t>
            </a:r>
          </a:p>
          <a:p>
            <a:pPr lvl="1"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Web Browsers:</a:t>
            </a:r>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Browsers like Chrome, Firefox, Safari, and Edge render and display web pages. Web developers need to ensure that their code works consistently across different browsers.</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686800" cy="6001643"/>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Ordered List (&lt;</a:t>
            </a:r>
            <a:r>
              <a:rPr lang="en-US" sz="2400" b="1" dirty="0" err="1">
                <a:latin typeface="Times New Roman" pitchFamily="18" charset="0"/>
                <a:cs typeface="Times New Roman" pitchFamily="18" charset="0"/>
              </a:rPr>
              <a:t>ol</a:t>
            </a:r>
            <a:r>
              <a:rPr lang="en-US" sz="2400" b="1" dirty="0">
                <a:latin typeface="Times New Roman" pitchFamily="18" charset="0"/>
                <a:cs typeface="Times New Roman" pitchFamily="18" charset="0"/>
              </a:rPr>
              <a:t>&gt;):</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Represents a list of items where each item is preceded by a number or letter.</a:t>
            </a:r>
          </a:p>
          <a:p>
            <a:pPr algn="just"/>
            <a:r>
              <a:rPr lang="en-US" sz="2400" dirty="0">
                <a:latin typeface="Times New Roman" pitchFamily="18" charset="0"/>
                <a:cs typeface="Times New Roman" pitchFamily="18" charset="0"/>
              </a:rPr>
              <a:t>Example:</a:t>
            </a:r>
          </a:p>
          <a:p>
            <a:pPr algn="just"/>
            <a:endParaRPr lang="en-US" sz="2400" dirty="0" smtClean="0">
              <a:latin typeface="Times New Roman" pitchFamily="18" charset="0"/>
              <a:cs typeface="Times New Roman" pitchFamily="18" charset="0"/>
            </a:endParaRPr>
          </a:p>
          <a:p>
            <a:pPr algn="just"/>
            <a:r>
              <a:rPr lang="it-IT" sz="2400" dirty="0" smtClean="0">
                <a:latin typeface="Times New Roman" pitchFamily="18" charset="0"/>
                <a:cs typeface="Times New Roman" pitchFamily="18" charset="0"/>
              </a:rPr>
              <a:t>&lt;ol&gt;</a:t>
            </a:r>
          </a:p>
          <a:p>
            <a:pPr algn="just"/>
            <a:r>
              <a:rPr lang="it-IT" sz="2400" dirty="0" smtClean="0">
                <a:latin typeface="Times New Roman" pitchFamily="18" charset="0"/>
                <a:cs typeface="Times New Roman" pitchFamily="18" charset="0"/>
              </a:rPr>
              <a:t>    &lt;li&gt;Item 1&lt;/li&gt;</a:t>
            </a:r>
          </a:p>
          <a:p>
            <a:pPr algn="just"/>
            <a:r>
              <a:rPr lang="it-IT" sz="2400" dirty="0" smtClean="0">
                <a:latin typeface="Times New Roman" pitchFamily="18" charset="0"/>
                <a:cs typeface="Times New Roman" pitchFamily="18" charset="0"/>
              </a:rPr>
              <a:t>    &lt;li&gt;Item 2&lt;/li&gt;</a:t>
            </a:r>
          </a:p>
          <a:p>
            <a:pPr algn="just"/>
            <a:r>
              <a:rPr lang="it-IT" sz="2400" dirty="0" smtClean="0">
                <a:latin typeface="Times New Roman" pitchFamily="18" charset="0"/>
                <a:cs typeface="Times New Roman" pitchFamily="18" charset="0"/>
              </a:rPr>
              <a:t>    &lt;li&gt;Item 3&lt;/li&gt;</a:t>
            </a:r>
          </a:p>
          <a:p>
            <a:pPr algn="just"/>
            <a:r>
              <a:rPr lang="it-IT" sz="2400" dirty="0" smtClean="0">
                <a:latin typeface="Times New Roman" pitchFamily="18" charset="0"/>
                <a:cs typeface="Times New Roman" pitchFamily="18" charset="0"/>
              </a:rPr>
              <a:t>&lt;/ol&gt;</a:t>
            </a:r>
          </a:p>
          <a:p>
            <a:pPr algn="just"/>
            <a:endParaRPr lang="en-US" sz="2400" dirty="0" smtClean="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Unordered List (&lt;</a:t>
            </a:r>
            <a:r>
              <a:rPr lang="en-US" sz="2400" b="1" dirty="0" err="1">
                <a:latin typeface="Times New Roman" pitchFamily="18" charset="0"/>
                <a:cs typeface="Times New Roman" pitchFamily="18" charset="0"/>
              </a:rPr>
              <a:t>ul</a:t>
            </a:r>
            <a:r>
              <a:rPr lang="en-US" sz="2400" b="1" dirty="0">
                <a:latin typeface="Times New Roman" pitchFamily="18" charset="0"/>
                <a:cs typeface="Times New Roman" pitchFamily="18" charset="0"/>
              </a:rPr>
              <a:t>&gt;):</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Represents a list of items where each item is preceded by a bullet point.</a:t>
            </a:r>
          </a:p>
          <a:p>
            <a:pPr algn="just"/>
            <a:r>
              <a:rPr lang="en-US" sz="2400" dirty="0">
                <a:latin typeface="Times New Roman" pitchFamily="18" charset="0"/>
                <a:cs typeface="Times New Roman" pitchFamily="18" charset="0"/>
              </a:rPr>
              <a:t>Example:</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763000" cy="6740307"/>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Definition List (&lt;dl&gt;):</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Represents a list of term-definition pairs.</a:t>
            </a:r>
          </a:p>
          <a:p>
            <a:pPr algn="just"/>
            <a:r>
              <a:rPr lang="en-US" sz="2400" dirty="0">
                <a:latin typeface="Times New Roman" pitchFamily="18" charset="0"/>
                <a:cs typeface="Times New Roman" pitchFamily="18" charset="0"/>
              </a:rPr>
              <a:t>Example:</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&lt;dl&gt;</a:t>
            </a:r>
          </a:p>
          <a:p>
            <a:pPr algn="just"/>
            <a:r>
              <a:rPr lang="en-US" sz="2400" dirty="0" smtClean="0">
                <a:latin typeface="Times New Roman" pitchFamily="18" charset="0"/>
                <a:cs typeface="Times New Roman" pitchFamily="18" charset="0"/>
              </a:rPr>
              <a:t>    &lt;</a:t>
            </a:r>
            <a:r>
              <a:rPr lang="en-US" sz="2400" dirty="0" err="1" smtClean="0">
                <a:latin typeface="Times New Roman" pitchFamily="18" charset="0"/>
                <a:cs typeface="Times New Roman" pitchFamily="18" charset="0"/>
              </a:rPr>
              <a:t>dt</a:t>
            </a:r>
            <a:r>
              <a:rPr lang="en-US" sz="2400" dirty="0" smtClean="0">
                <a:latin typeface="Times New Roman" pitchFamily="18" charset="0"/>
                <a:cs typeface="Times New Roman" pitchFamily="18" charset="0"/>
              </a:rPr>
              <a:t>&gt;Term 1&lt;/</a:t>
            </a:r>
            <a:r>
              <a:rPr lang="en-US" sz="2400" dirty="0" err="1" smtClean="0">
                <a:latin typeface="Times New Roman" pitchFamily="18" charset="0"/>
                <a:cs typeface="Times New Roman" pitchFamily="18" charset="0"/>
              </a:rPr>
              <a:t>dt</a:t>
            </a:r>
            <a:r>
              <a:rPr lang="en-US" sz="2400" dirty="0" smtClean="0">
                <a:latin typeface="Times New Roman" pitchFamily="18" charset="0"/>
                <a:cs typeface="Times New Roman" pitchFamily="18" charset="0"/>
              </a:rPr>
              <a:t>&gt;</a:t>
            </a:r>
          </a:p>
          <a:p>
            <a:pPr algn="just"/>
            <a:r>
              <a:rPr lang="en-US" sz="2400" dirty="0" smtClean="0">
                <a:latin typeface="Times New Roman" pitchFamily="18" charset="0"/>
                <a:cs typeface="Times New Roman" pitchFamily="18" charset="0"/>
              </a:rPr>
              <a:t>    &lt;</a:t>
            </a:r>
            <a:r>
              <a:rPr lang="en-US" sz="2400" dirty="0" err="1" smtClean="0">
                <a:latin typeface="Times New Roman" pitchFamily="18" charset="0"/>
                <a:cs typeface="Times New Roman" pitchFamily="18" charset="0"/>
              </a:rPr>
              <a:t>dd</a:t>
            </a:r>
            <a:r>
              <a:rPr lang="en-US" sz="2400" dirty="0" smtClean="0">
                <a:latin typeface="Times New Roman" pitchFamily="18" charset="0"/>
                <a:cs typeface="Times New Roman" pitchFamily="18" charset="0"/>
              </a:rPr>
              <a:t>&gt;Definition 1&lt;/</a:t>
            </a:r>
            <a:r>
              <a:rPr lang="en-US" sz="2400" dirty="0" err="1" smtClean="0">
                <a:latin typeface="Times New Roman" pitchFamily="18" charset="0"/>
                <a:cs typeface="Times New Roman" pitchFamily="18" charset="0"/>
              </a:rPr>
              <a:t>dd</a:t>
            </a:r>
            <a:r>
              <a:rPr lang="en-US" sz="2400" dirty="0" smtClean="0">
                <a:latin typeface="Times New Roman" pitchFamily="18" charset="0"/>
                <a:cs typeface="Times New Roman" pitchFamily="18" charset="0"/>
              </a:rPr>
              <a:t>&gt;</a:t>
            </a:r>
          </a:p>
          <a:p>
            <a:pPr algn="just"/>
            <a:r>
              <a:rPr lang="en-US" sz="2400" dirty="0" smtClean="0">
                <a:latin typeface="Times New Roman" pitchFamily="18" charset="0"/>
                <a:cs typeface="Times New Roman" pitchFamily="18" charset="0"/>
              </a:rPr>
              <a:t>    &lt;</a:t>
            </a:r>
            <a:r>
              <a:rPr lang="en-US" sz="2400" dirty="0" err="1" smtClean="0">
                <a:latin typeface="Times New Roman" pitchFamily="18" charset="0"/>
                <a:cs typeface="Times New Roman" pitchFamily="18" charset="0"/>
              </a:rPr>
              <a:t>dt</a:t>
            </a:r>
            <a:r>
              <a:rPr lang="en-US" sz="2400" dirty="0" smtClean="0">
                <a:latin typeface="Times New Roman" pitchFamily="18" charset="0"/>
                <a:cs typeface="Times New Roman" pitchFamily="18" charset="0"/>
              </a:rPr>
              <a:t>&gt;Term 2&lt;/</a:t>
            </a:r>
            <a:r>
              <a:rPr lang="en-US" sz="2400" dirty="0" err="1" smtClean="0">
                <a:latin typeface="Times New Roman" pitchFamily="18" charset="0"/>
                <a:cs typeface="Times New Roman" pitchFamily="18" charset="0"/>
              </a:rPr>
              <a:t>dt</a:t>
            </a:r>
            <a:r>
              <a:rPr lang="en-US" sz="2400" dirty="0" smtClean="0">
                <a:latin typeface="Times New Roman" pitchFamily="18" charset="0"/>
                <a:cs typeface="Times New Roman" pitchFamily="18" charset="0"/>
              </a:rPr>
              <a:t>&gt;</a:t>
            </a:r>
          </a:p>
          <a:p>
            <a:pPr algn="just"/>
            <a:r>
              <a:rPr lang="en-US" sz="2400" dirty="0" smtClean="0">
                <a:latin typeface="Times New Roman" pitchFamily="18" charset="0"/>
                <a:cs typeface="Times New Roman" pitchFamily="18" charset="0"/>
              </a:rPr>
              <a:t>    &lt;</a:t>
            </a:r>
            <a:r>
              <a:rPr lang="en-US" sz="2400" dirty="0" err="1" smtClean="0">
                <a:latin typeface="Times New Roman" pitchFamily="18" charset="0"/>
                <a:cs typeface="Times New Roman" pitchFamily="18" charset="0"/>
              </a:rPr>
              <a:t>dd</a:t>
            </a:r>
            <a:r>
              <a:rPr lang="en-US" sz="2400" dirty="0" smtClean="0">
                <a:latin typeface="Times New Roman" pitchFamily="18" charset="0"/>
                <a:cs typeface="Times New Roman" pitchFamily="18" charset="0"/>
              </a:rPr>
              <a:t>&gt;Definition 2&lt;/</a:t>
            </a:r>
            <a:r>
              <a:rPr lang="en-US" sz="2400" dirty="0" err="1" smtClean="0">
                <a:latin typeface="Times New Roman" pitchFamily="18" charset="0"/>
                <a:cs typeface="Times New Roman" pitchFamily="18" charset="0"/>
              </a:rPr>
              <a:t>dd</a:t>
            </a:r>
            <a:r>
              <a:rPr lang="en-US" sz="2400" dirty="0" smtClean="0">
                <a:latin typeface="Times New Roman" pitchFamily="18" charset="0"/>
                <a:cs typeface="Times New Roman" pitchFamily="18" charset="0"/>
              </a:rPr>
              <a:t>&gt;</a:t>
            </a:r>
          </a:p>
          <a:p>
            <a:pPr algn="just"/>
            <a:r>
              <a:rPr lang="en-US" sz="2400" dirty="0" smtClean="0">
                <a:latin typeface="Times New Roman" pitchFamily="18" charset="0"/>
                <a:cs typeface="Times New Roman" pitchFamily="18" charset="0"/>
              </a:rPr>
              <a:t>&lt;/dl&gt;</a:t>
            </a:r>
          </a:p>
          <a:p>
            <a:pPr algn="just"/>
            <a:endParaRPr lang="en-US" sz="2400" dirty="0" smtClean="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Tables</a:t>
            </a:r>
            <a:r>
              <a:rPr lang="en-US" sz="2400" b="1" dirty="0" smtClean="0">
                <a:latin typeface="Times New Roman" pitchFamily="18" charset="0"/>
                <a:cs typeface="Times New Roman" pitchFamily="18" charset="0"/>
              </a:rPr>
              <a:t>:</a:t>
            </a:r>
          </a:p>
          <a:p>
            <a:pPr algn="just"/>
            <a:endParaRPr lang="en-US" sz="2400" b="1"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Tables are used to display data in a grid format, with rows and columns. The basic structure of a table involves using the &lt;table&gt; element, along with other elements such as &lt;</a:t>
            </a:r>
            <a:r>
              <a:rPr lang="en-US" sz="2400" dirty="0" err="1">
                <a:latin typeface="Times New Roman" pitchFamily="18" charset="0"/>
                <a:cs typeface="Times New Roman" pitchFamily="18" charset="0"/>
              </a:rPr>
              <a:t>tr</a:t>
            </a:r>
            <a:r>
              <a:rPr lang="en-US" sz="2400" dirty="0">
                <a:latin typeface="Times New Roman" pitchFamily="18" charset="0"/>
                <a:cs typeface="Times New Roman" pitchFamily="18" charset="0"/>
              </a:rPr>
              <a:t>&gt; (table row), &lt;</a:t>
            </a:r>
            <a:r>
              <a:rPr lang="en-US" sz="2400" dirty="0" err="1">
                <a:latin typeface="Times New Roman" pitchFamily="18" charset="0"/>
                <a:cs typeface="Times New Roman" pitchFamily="18" charset="0"/>
              </a:rPr>
              <a:t>th</a:t>
            </a:r>
            <a:r>
              <a:rPr lang="en-US" sz="2400" dirty="0">
                <a:latin typeface="Times New Roman" pitchFamily="18" charset="0"/>
                <a:cs typeface="Times New Roman" pitchFamily="18" charset="0"/>
              </a:rPr>
              <a:t>&gt; (table header), and &lt;td&gt; (table data).</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686800" cy="6740307"/>
          </a:xfrm>
          <a:prstGeom prst="rect">
            <a:avLst/>
          </a:prstGeom>
          <a:noFill/>
        </p:spPr>
        <p:txBody>
          <a:bodyPr wrap="square" rtlCol="0">
            <a:spAutoFit/>
          </a:bodyPr>
          <a:lstStyle/>
          <a:p>
            <a:r>
              <a:rPr lang="en-US" sz="2400" dirty="0" smtClean="0">
                <a:latin typeface="Times New Roman" pitchFamily="18" charset="0"/>
                <a:cs typeface="Times New Roman" pitchFamily="18" charset="0"/>
              </a:rPr>
              <a:t>&lt;table border="1"&gt;</a:t>
            </a:r>
          </a:p>
          <a:p>
            <a:r>
              <a:rPr lang="en-US" sz="2400" dirty="0" smtClean="0">
                <a:latin typeface="Times New Roman" pitchFamily="18" charset="0"/>
                <a:cs typeface="Times New Roman" pitchFamily="18" charset="0"/>
              </a:rPr>
              <a:t>    &lt;</a:t>
            </a:r>
            <a:r>
              <a:rPr lang="en-US" sz="2400" dirty="0" err="1" smtClean="0">
                <a:latin typeface="Times New Roman" pitchFamily="18" charset="0"/>
                <a:cs typeface="Times New Roman" pitchFamily="18" charset="0"/>
              </a:rPr>
              <a:t>tr</a:t>
            </a:r>
            <a:r>
              <a:rPr lang="en-US" sz="2400" dirty="0" smtClean="0">
                <a:latin typeface="Times New Roman" pitchFamily="18" charset="0"/>
                <a:cs typeface="Times New Roman" pitchFamily="18" charset="0"/>
              </a:rPr>
              <a:t>&gt;</a:t>
            </a:r>
          </a:p>
          <a:p>
            <a:r>
              <a:rPr lang="en-US" sz="2400" dirty="0" smtClean="0">
                <a:latin typeface="Times New Roman" pitchFamily="18" charset="0"/>
                <a:cs typeface="Times New Roman" pitchFamily="18" charset="0"/>
              </a:rPr>
              <a:t>        &lt;</a:t>
            </a:r>
            <a:r>
              <a:rPr lang="en-US" sz="2400" dirty="0" err="1" smtClean="0">
                <a:latin typeface="Times New Roman" pitchFamily="18" charset="0"/>
                <a:cs typeface="Times New Roman" pitchFamily="18" charset="0"/>
              </a:rPr>
              <a:t>th</a:t>
            </a:r>
            <a:r>
              <a:rPr lang="en-US" sz="2400" dirty="0" smtClean="0">
                <a:latin typeface="Times New Roman" pitchFamily="18" charset="0"/>
                <a:cs typeface="Times New Roman" pitchFamily="18" charset="0"/>
              </a:rPr>
              <a:t>&gt;Header 1&lt;/</a:t>
            </a:r>
            <a:r>
              <a:rPr lang="en-US" sz="2400" dirty="0" err="1" smtClean="0">
                <a:latin typeface="Times New Roman" pitchFamily="18" charset="0"/>
                <a:cs typeface="Times New Roman" pitchFamily="18" charset="0"/>
              </a:rPr>
              <a:t>th</a:t>
            </a:r>
            <a:r>
              <a:rPr lang="en-US" sz="2400" dirty="0" smtClean="0">
                <a:latin typeface="Times New Roman" pitchFamily="18" charset="0"/>
                <a:cs typeface="Times New Roman" pitchFamily="18" charset="0"/>
              </a:rPr>
              <a:t>&gt;</a:t>
            </a:r>
          </a:p>
          <a:p>
            <a:r>
              <a:rPr lang="en-US" sz="2400" dirty="0" smtClean="0">
                <a:latin typeface="Times New Roman" pitchFamily="18" charset="0"/>
                <a:cs typeface="Times New Roman" pitchFamily="18" charset="0"/>
              </a:rPr>
              <a:t>        &lt;</a:t>
            </a:r>
            <a:r>
              <a:rPr lang="en-US" sz="2400" dirty="0" err="1" smtClean="0">
                <a:latin typeface="Times New Roman" pitchFamily="18" charset="0"/>
                <a:cs typeface="Times New Roman" pitchFamily="18" charset="0"/>
              </a:rPr>
              <a:t>th</a:t>
            </a:r>
            <a:r>
              <a:rPr lang="en-US" sz="2400" dirty="0" smtClean="0">
                <a:latin typeface="Times New Roman" pitchFamily="18" charset="0"/>
                <a:cs typeface="Times New Roman" pitchFamily="18" charset="0"/>
              </a:rPr>
              <a:t>&gt;Header 2&lt;/</a:t>
            </a:r>
            <a:r>
              <a:rPr lang="en-US" sz="2400" dirty="0" err="1" smtClean="0">
                <a:latin typeface="Times New Roman" pitchFamily="18" charset="0"/>
                <a:cs typeface="Times New Roman" pitchFamily="18" charset="0"/>
              </a:rPr>
              <a:t>th</a:t>
            </a:r>
            <a:r>
              <a:rPr lang="en-US" sz="2400" dirty="0" smtClean="0">
                <a:latin typeface="Times New Roman" pitchFamily="18" charset="0"/>
                <a:cs typeface="Times New Roman" pitchFamily="18" charset="0"/>
              </a:rPr>
              <a:t>&gt;</a:t>
            </a:r>
          </a:p>
          <a:p>
            <a:r>
              <a:rPr lang="en-US" sz="2400" dirty="0" smtClean="0">
                <a:latin typeface="Times New Roman" pitchFamily="18" charset="0"/>
                <a:cs typeface="Times New Roman" pitchFamily="18" charset="0"/>
              </a:rPr>
              <a:t>        &lt;</a:t>
            </a:r>
            <a:r>
              <a:rPr lang="en-US" sz="2400" dirty="0" err="1" smtClean="0">
                <a:latin typeface="Times New Roman" pitchFamily="18" charset="0"/>
                <a:cs typeface="Times New Roman" pitchFamily="18" charset="0"/>
              </a:rPr>
              <a:t>th</a:t>
            </a:r>
            <a:r>
              <a:rPr lang="en-US" sz="2400" dirty="0" smtClean="0">
                <a:latin typeface="Times New Roman" pitchFamily="18" charset="0"/>
                <a:cs typeface="Times New Roman" pitchFamily="18" charset="0"/>
              </a:rPr>
              <a:t>&gt;Header 3&lt;/</a:t>
            </a:r>
            <a:r>
              <a:rPr lang="en-US" sz="2400" dirty="0" err="1" smtClean="0">
                <a:latin typeface="Times New Roman" pitchFamily="18" charset="0"/>
                <a:cs typeface="Times New Roman" pitchFamily="18" charset="0"/>
              </a:rPr>
              <a:t>th</a:t>
            </a:r>
            <a:r>
              <a:rPr lang="en-US" sz="2400" dirty="0" smtClean="0">
                <a:latin typeface="Times New Roman" pitchFamily="18" charset="0"/>
                <a:cs typeface="Times New Roman" pitchFamily="18" charset="0"/>
              </a:rPr>
              <a:t>&gt;</a:t>
            </a:r>
          </a:p>
          <a:p>
            <a:r>
              <a:rPr lang="en-US" sz="2400" dirty="0" smtClean="0">
                <a:latin typeface="Times New Roman" pitchFamily="18" charset="0"/>
                <a:cs typeface="Times New Roman" pitchFamily="18" charset="0"/>
              </a:rPr>
              <a:t>    &lt;/</a:t>
            </a:r>
            <a:r>
              <a:rPr lang="en-US" sz="2400" dirty="0" err="1" smtClean="0">
                <a:latin typeface="Times New Roman" pitchFamily="18" charset="0"/>
                <a:cs typeface="Times New Roman" pitchFamily="18" charset="0"/>
              </a:rPr>
              <a:t>tr</a:t>
            </a:r>
            <a:r>
              <a:rPr lang="en-US" sz="2400" dirty="0" smtClean="0">
                <a:latin typeface="Times New Roman" pitchFamily="18" charset="0"/>
                <a:cs typeface="Times New Roman" pitchFamily="18" charset="0"/>
              </a:rPr>
              <a:t>&gt;</a:t>
            </a:r>
          </a:p>
          <a:p>
            <a:r>
              <a:rPr lang="en-US" sz="2400" dirty="0" smtClean="0">
                <a:latin typeface="Times New Roman" pitchFamily="18" charset="0"/>
                <a:cs typeface="Times New Roman" pitchFamily="18" charset="0"/>
              </a:rPr>
              <a:t>    &lt;</a:t>
            </a:r>
            <a:r>
              <a:rPr lang="en-US" sz="2400" dirty="0" err="1" smtClean="0">
                <a:latin typeface="Times New Roman" pitchFamily="18" charset="0"/>
                <a:cs typeface="Times New Roman" pitchFamily="18" charset="0"/>
              </a:rPr>
              <a:t>tr</a:t>
            </a:r>
            <a:r>
              <a:rPr lang="en-US" sz="2400" dirty="0" smtClean="0">
                <a:latin typeface="Times New Roman" pitchFamily="18" charset="0"/>
                <a:cs typeface="Times New Roman" pitchFamily="18" charset="0"/>
              </a:rPr>
              <a:t>&gt;</a:t>
            </a:r>
          </a:p>
          <a:p>
            <a:r>
              <a:rPr lang="en-US" sz="2400" dirty="0" smtClean="0">
                <a:latin typeface="Times New Roman" pitchFamily="18" charset="0"/>
                <a:cs typeface="Times New Roman" pitchFamily="18" charset="0"/>
              </a:rPr>
              <a:t>        &lt;td&gt;Row 1, Cell 1&lt;/td&gt;</a:t>
            </a:r>
          </a:p>
          <a:p>
            <a:r>
              <a:rPr lang="en-US" sz="2400" dirty="0" smtClean="0">
                <a:latin typeface="Times New Roman" pitchFamily="18" charset="0"/>
                <a:cs typeface="Times New Roman" pitchFamily="18" charset="0"/>
              </a:rPr>
              <a:t>        &lt;td&gt;Row 1, Cell 2&lt;/td&gt;</a:t>
            </a:r>
          </a:p>
          <a:p>
            <a:r>
              <a:rPr lang="en-US" sz="2400" dirty="0" smtClean="0">
                <a:latin typeface="Times New Roman" pitchFamily="18" charset="0"/>
                <a:cs typeface="Times New Roman" pitchFamily="18" charset="0"/>
              </a:rPr>
              <a:t>        &lt;td&gt;Row 1, Cell 3&lt;/td&gt;</a:t>
            </a:r>
          </a:p>
          <a:p>
            <a:r>
              <a:rPr lang="en-US" sz="2400" dirty="0" smtClean="0">
                <a:latin typeface="Times New Roman" pitchFamily="18" charset="0"/>
                <a:cs typeface="Times New Roman" pitchFamily="18" charset="0"/>
              </a:rPr>
              <a:t>    &lt;/</a:t>
            </a:r>
            <a:r>
              <a:rPr lang="en-US" sz="2400" dirty="0" err="1" smtClean="0">
                <a:latin typeface="Times New Roman" pitchFamily="18" charset="0"/>
                <a:cs typeface="Times New Roman" pitchFamily="18" charset="0"/>
              </a:rPr>
              <a:t>tr</a:t>
            </a:r>
            <a:r>
              <a:rPr lang="en-US" sz="2400" dirty="0" smtClean="0">
                <a:latin typeface="Times New Roman" pitchFamily="18" charset="0"/>
                <a:cs typeface="Times New Roman" pitchFamily="18" charset="0"/>
              </a:rPr>
              <a:t>&gt;</a:t>
            </a:r>
          </a:p>
          <a:p>
            <a:r>
              <a:rPr lang="en-US" sz="2400" dirty="0" smtClean="0">
                <a:latin typeface="Times New Roman" pitchFamily="18" charset="0"/>
                <a:cs typeface="Times New Roman" pitchFamily="18" charset="0"/>
              </a:rPr>
              <a:t>    &lt;</a:t>
            </a:r>
            <a:r>
              <a:rPr lang="en-US" sz="2400" dirty="0" err="1" smtClean="0">
                <a:latin typeface="Times New Roman" pitchFamily="18" charset="0"/>
                <a:cs typeface="Times New Roman" pitchFamily="18" charset="0"/>
              </a:rPr>
              <a:t>tr</a:t>
            </a:r>
            <a:r>
              <a:rPr lang="en-US" sz="2400" dirty="0" smtClean="0">
                <a:latin typeface="Times New Roman" pitchFamily="18" charset="0"/>
                <a:cs typeface="Times New Roman" pitchFamily="18" charset="0"/>
              </a:rPr>
              <a:t>&gt;</a:t>
            </a:r>
          </a:p>
          <a:p>
            <a:r>
              <a:rPr lang="en-US" sz="2400" dirty="0" smtClean="0">
                <a:latin typeface="Times New Roman" pitchFamily="18" charset="0"/>
                <a:cs typeface="Times New Roman" pitchFamily="18" charset="0"/>
              </a:rPr>
              <a:t>        &lt;td&gt;Row 2, Cell 1&lt;/td&gt;</a:t>
            </a:r>
          </a:p>
          <a:p>
            <a:r>
              <a:rPr lang="en-US" sz="2400" dirty="0" smtClean="0">
                <a:latin typeface="Times New Roman" pitchFamily="18" charset="0"/>
                <a:cs typeface="Times New Roman" pitchFamily="18" charset="0"/>
              </a:rPr>
              <a:t>        &lt;td&gt;Row 2, Cell 2&lt;/td&gt;</a:t>
            </a:r>
          </a:p>
          <a:p>
            <a:r>
              <a:rPr lang="en-US" sz="2400" dirty="0" smtClean="0">
                <a:latin typeface="Times New Roman" pitchFamily="18" charset="0"/>
                <a:cs typeface="Times New Roman" pitchFamily="18" charset="0"/>
              </a:rPr>
              <a:t>        &lt;td&gt;Row 2, Cell 3&lt;/td&gt;</a:t>
            </a:r>
          </a:p>
          <a:p>
            <a:r>
              <a:rPr lang="en-US" sz="2400" dirty="0" smtClean="0">
                <a:latin typeface="Times New Roman" pitchFamily="18" charset="0"/>
                <a:cs typeface="Times New Roman" pitchFamily="18" charset="0"/>
              </a:rPr>
              <a:t>    &lt;/</a:t>
            </a:r>
            <a:r>
              <a:rPr lang="en-US" sz="2400" dirty="0" err="1" smtClean="0">
                <a:latin typeface="Times New Roman" pitchFamily="18" charset="0"/>
                <a:cs typeface="Times New Roman" pitchFamily="18" charset="0"/>
              </a:rPr>
              <a:t>tr</a:t>
            </a:r>
            <a:r>
              <a:rPr lang="en-US" sz="2400" dirty="0" smtClean="0">
                <a:latin typeface="Times New Roman" pitchFamily="18" charset="0"/>
                <a:cs typeface="Times New Roman" pitchFamily="18" charset="0"/>
              </a:rPr>
              <a:t>&gt;</a:t>
            </a:r>
          </a:p>
          <a:p>
            <a:r>
              <a:rPr lang="en-US" sz="2400" dirty="0" smtClean="0">
                <a:latin typeface="Times New Roman" pitchFamily="18" charset="0"/>
                <a:cs typeface="Times New Roman" pitchFamily="18" charset="0"/>
              </a:rPr>
              <a:t>&lt;/table&gt;</a:t>
            </a:r>
          </a:p>
          <a:p>
            <a:endParaRPr lang="en-US" sz="24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6740307"/>
          </a:xfrm>
          <a:prstGeom prst="rect">
            <a:avLst/>
          </a:prstGeom>
          <a:noFill/>
        </p:spPr>
        <p:txBody>
          <a:bodyPr wrap="square" rtlCol="0">
            <a:spAutoFit/>
          </a:bodyPr>
          <a:lstStyle/>
          <a:p>
            <a:pPr algn="just"/>
            <a:r>
              <a:rPr lang="en-US" sz="2400" b="1" dirty="0" smtClean="0">
                <a:latin typeface="Times New Roman" pitchFamily="18" charset="0"/>
                <a:cs typeface="Times New Roman" pitchFamily="18" charset="0"/>
              </a:rPr>
              <a:t>HTML 5 Forms</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HTML (</a:t>
            </a:r>
            <a:r>
              <a:rPr lang="en-US" sz="2400" dirty="0" err="1">
                <a:latin typeface="Times New Roman" pitchFamily="18" charset="0"/>
                <a:cs typeface="Times New Roman" pitchFamily="18" charset="0"/>
              </a:rPr>
              <a:t>HyperText</a:t>
            </a:r>
            <a:r>
              <a:rPr lang="en-US" sz="2400" dirty="0">
                <a:latin typeface="Times New Roman" pitchFamily="18" charset="0"/>
                <a:cs typeface="Times New Roman" pitchFamily="18" charset="0"/>
              </a:rPr>
              <a:t> Markup Language) forms are a crucial part of web development, allowing users to interact with a website by providing input. HTML5 introduced several enhancements and new features to make form creation and validation more powerful and user-friendly. Let's go through the process of creating an HTML5 form from scratch, explaining each element along the way</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&lt;!DOCTYPE html&gt;:</a:t>
            </a:r>
            <a:r>
              <a:rPr lang="en-US" sz="2400" dirty="0">
                <a:latin typeface="Times New Roman" pitchFamily="18" charset="0"/>
                <a:cs typeface="Times New Roman" pitchFamily="18" charset="0"/>
              </a:rPr>
              <a:t> Declares the HTML5 document type.</a:t>
            </a:r>
          </a:p>
          <a:p>
            <a:pPr algn="just"/>
            <a:r>
              <a:rPr lang="en-US" sz="2400" b="1" dirty="0">
                <a:latin typeface="Times New Roman" pitchFamily="18" charset="0"/>
                <a:cs typeface="Times New Roman" pitchFamily="18" charset="0"/>
              </a:rPr>
              <a:t>&lt;html&gt;:</a:t>
            </a:r>
            <a:r>
              <a:rPr lang="en-US" sz="2400" dirty="0">
                <a:latin typeface="Times New Roman" pitchFamily="18" charset="0"/>
                <a:cs typeface="Times New Roman" pitchFamily="18" charset="0"/>
              </a:rPr>
              <a:t> The root element of the HTML document.</a:t>
            </a:r>
          </a:p>
          <a:p>
            <a:pPr algn="just"/>
            <a:r>
              <a:rPr lang="en-US" sz="2400" b="1" dirty="0">
                <a:latin typeface="Times New Roman" pitchFamily="18" charset="0"/>
                <a:cs typeface="Times New Roman" pitchFamily="18" charset="0"/>
              </a:rPr>
              <a:t>&lt;head&gt;:</a:t>
            </a:r>
            <a:r>
              <a:rPr lang="en-US" sz="2400" dirty="0">
                <a:latin typeface="Times New Roman" pitchFamily="18" charset="0"/>
                <a:cs typeface="Times New Roman" pitchFamily="18" charset="0"/>
              </a:rPr>
              <a:t> Contains meta-information about the HTML document, such as character set, viewport settings, and the title.</a:t>
            </a:r>
          </a:p>
          <a:p>
            <a:pPr algn="just"/>
            <a:r>
              <a:rPr lang="en-US" sz="2400" b="1" dirty="0">
                <a:latin typeface="Times New Roman" pitchFamily="18" charset="0"/>
                <a:cs typeface="Times New Roman" pitchFamily="18" charset="0"/>
              </a:rPr>
              <a:t>&lt;meta </a:t>
            </a:r>
            <a:r>
              <a:rPr lang="en-US" sz="2400" b="1" dirty="0" err="1">
                <a:latin typeface="Times New Roman" pitchFamily="18" charset="0"/>
                <a:cs typeface="Times New Roman" pitchFamily="18" charset="0"/>
              </a:rPr>
              <a:t>charset</a:t>
            </a:r>
            <a:r>
              <a:rPr lang="en-US" sz="2400" b="1" dirty="0">
                <a:latin typeface="Times New Roman" pitchFamily="18" charset="0"/>
                <a:cs typeface="Times New Roman" pitchFamily="18" charset="0"/>
              </a:rPr>
              <a:t>="UTF-8"&gt;:</a:t>
            </a:r>
            <a:r>
              <a:rPr lang="en-US" sz="2400" dirty="0">
                <a:latin typeface="Times New Roman" pitchFamily="18" charset="0"/>
                <a:cs typeface="Times New Roman" pitchFamily="18" charset="0"/>
              </a:rPr>
              <a:t> Sets the character set to UTF-8.</a:t>
            </a:r>
          </a:p>
          <a:p>
            <a:pPr algn="just"/>
            <a:r>
              <a:rPr lang="en-US" sz="2400" b="1" dirty="0">
                <a:latin typeface="Times New Roman" pitchFamily="18" charset="0"/>
                <a:cs typeface="Times New Roman" pitchFamily="18" charset="0"/>
              </a:rPr>
              <a:t>&lt;meta name="viewport" content="width=device-width, initial-scale=1.0"&gt;:</a:t>
            </a:r>
            <a:r>
              <a:rPr lang="en-US" sz="2400" dirty="0">
                <a:latin typeface="Times New Roman" pitchFamily="18" charset="0"/>
                <a:cs typeface="Times New Roman" pitchFamily="18" charset="0"/>
              </a:rPr>
              <a:t> Ensures proper rendering on various devices.</a:t>
            </a:r>
          </a:p>
          <a:p>
            <a:pPr algn="just"/>
            <a:r>
              <a:rPr lang="en-US" sz="2400" b="1" dirty="0">
                <a:latin typeface="Times New Roman" pitchFamily="18" charset="0"/>
                <a:cs typeface="Times New Roman" pitchFamily="18" charset="0"/>
              </a:rPr>
              <a:t>&lt;title&gt;:</a:t>
            </a:r>
            <a:r>
              <a:rPr lang="en-US" sz="2400" dirty="0">
                <a:latin typeface="Times New Roman" pitchFamily="18" charset="0"/>
                <a:cs typeface="Times New Roman" pitchFamily="18" charset="0"/>
              </a:rPr>
              <a:t> Sets the title of the HTML document.</a:t>
            </a:r>
          </a:p>
          <a:p>
            <a:pPr algn="just"/>
            <a:r>
              <a:rPr lang="en-US" sz="2400" b="1" dirty="0">
                <a:latin typeface="Times New Roman" pitchFamily="18" charset="0"/>
                <a:cs typeface="Times New Roman" pitchFamily="18" charset="0"/>
              </a:rPr>
              <a:t>&lt;style&gt;:</a:t>
            </a:r>
            <a:r>
              <a:rPr lang="en-US" sz="2400" dirty="0">
                <a:latin typeface="Times New Roman" pitchFamily="18" charset="0"/>
                <a:cs typeface="Times New Roman" pitchFamily="18" charset="0"/>
              </a:rPr>
              <a:t> Contains internal CSS for basic styling.</a:t>
            </a:r>
          </a:p>
          <a:p>
            <a:pPr algn="just"/>
            <a:r>
              <a:rPr lang="en-US" sz="2400" b="1" dirty="0">
                <a:latin typeface="Times New Roman" pitchFamily="18" charset="0"/>
                <a:cs typeface="Times New Roman" pitchFamily="18" charset="0"/>
              </a:rPr>
              <a:t>&lt;body&gt;:</a:t>
            </a:r>
            <a:r>
              <a:rPr lang="en-US" sz="2400" dirty="0">
                <a:latin typeface="Times New Roman" pitchFamily="18" charset="0"/>
                <a:cs typeface="Times New Roman" pitchFamily="18" charset="0"/>
              </a:rPr>
              <a:t> Contains the content of the HTML document.</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6524863"/>
          </a:xfrm>
          <a:prstGeom prst="rect">
            <a:avLst/>
          </a:prstGeom>
          <a:noFill/>
        </p:spPr>
        <p:txBody>
          <a:bodyPr wrap="square" rtlCol="0">
            <a:spAutoFit/>
          </a:bodyPr>
          <a:lstStyle/>
          <a:p>
            <a:pPr algn="just"/>
            <a:r>
              <a:rPr lang="en-US" sz="2200" b="1" dirty="0" smtClean="0">
                <a:latin typeface="Times New Roman" pitchFamily="18" charset="0"/>
                <a:cs typeface="Times New Roman" pitchFamily="18" charset="0"/>
              </a:rPr>
              <a:t>&lt;form&gt;:</a:t>
            </a:r>
            <a:r>
              <a:rPr lang="en-US" sz="2200" dirty="0" smtClean="0">
                <a:latin typeface="Times New Roman" pitchFamily="18" charset="0"/>
                <a:cs typeface="Times New Roman" pitchFamily="18" charset="0"/>
              </a:rPr>
              <a:t> Defines an HTML form. The action attribute specifies where to send form data, and the method attribute specifies the HTTP method (e.g., "post").</a:t>
            </a:r>
          </a:p>
          <a:p>
            <a:pPr algn="just"/>
            <a:r>
              <a:rPr lang="en-US" sz="2200" b="1" dirty="0" smtClean="0">
                <a:latin typeface="Times New Roman" pitchFamily="18" charset="0"/>
                <a:cs typeface="Times New Roman" pitchFamily="18" charset="0"/>
              </a:rPr>
              <a:t>&lt;label&gt;:</a:t>
            </a:r>
            <a:r>
              <a:rPr lang="en-US" sz="2200" dirty="0" smtClean="0">
                <a:latin typeface="Times New Roman" pitchFamily="18" charset="0"/>
                <a:cs typeface="Times New Roman" pitchFamily="18" charset="0"/>
              </a:rPr>
              <a:t> Labels for form elements, improving accessibility. The for attribute associates the label with a specific input element.</a:t>
            </a:r>
          </a:p>
          <a:p>
            <a:pPr algn="just"/>
            <a:r>
              <a:rPr lang="en-US" sz="2200" b="1" dirty="0" smtClean="0">
                <a:latin typeface="Times New Roman" pitchFamily="18" charset="0"/>
                <a:cs typeface="Times New Roman" pitchFamily="18" charset="0"/>
              </a:rPr>
              <a:t>&lt;input&gt;:</a:t>
            </a:r>
            <a:r>
              <a:rPr lang="en-US" sz="2200" dirty="0" smtClean="0">
                <a:latin typeface="Times New Roman" pitchFamily="18" charset="0"/>
                <a:cs typeface="Times New Roman" pitchFamily="18" charset="0"/>
              </a:rPr>
              <a:t> Represents an input control, such as text, email, password, radio buttons, checkboxes, and date.</a:t>
            </a:r>
          </a:p>
          <a:p>
            <a:pPr algn="just"/>
            <a:r>
              <a:rPr lang="en-US" sz="2200" b="1" dirty="0" smtClean="0">
                <a:latin typeface="Times New Roman" pitchFamily="18" charset="0"/>
                <a:cs typeface="Times New Roman" pitchFamily="18" charset="0"/>
              </a:rPr>
              <a:t>&lt;</a:t>
            </a:r>
            <a:r>
              <a:rPr lang="en-US" sz="2200" b="1" dirty="0" err="1" smtClean="0">
                <a:latin typeface="Times New Roman" pitchFamily="18" charset="0"/>
                <a:cs typeface="Times New Roman" pitchFamily="18" charset="0"/>
              </a:rPr>
              <a:t>textarea</a:t>
            </a:r>
            <a:r>
              <a:rPr lang="en-US" sz="2200" b="1" dirty="0" smtClean="0">
                <a:latin typeface="Times New Roman" pitchFamily="18" charset="0"/>
                <a:cs typeface="Times New Roman" pitchFamily="18" charset="0"/>
              </a:rPr>
              <a:t>&gt;:</a:t>
            </a:r>
            <a:r>
              <a:rPr lang="en-US" sz="2200" dirty="0" smtClean="0">
                <a:latin typeface="Times New Roman" pitchFamily="18" charset="0"/>
                <a:cs typeface="Times New Roman" pitchFamily="18" charset="0"/>
              </a:rPr>
              <a:t> Represents a multiline text input control.</a:t>
            </a:r>
          </a:p>
          <a:p>
            <a:pPr algn="just"/>
            <a:r>
              <a:rPr lang="en-US" sz="2200" b="1" dirty="0" smtClean="0">
                <a:latin typeface="Times New Roman" pitchFamily="18" charset="0"/>
                <a:cs typeface="Times New Roman" pitchFamily="18" charset="0"/>
              </a:rPr>
              <a:t>&lt;button&gt;:</a:t>
            </a:r>
            <a:r>
              <a:rPr lang="en-US" sz="2200" dirty="0" smtClean="0">
                <a:latin typeface="Times New Roman" pitchFamily="18" charset="0"/>
                <a:cs typeface="Times New Roman" pitchFamily="18" charset="0"/>
              </a:rPr>
              <a:t> Represents a clickable button, often used to submit forms.</a:t>
            </a:r>
          </a:p>
          <a:p>
            <a:pPr algn="just"/>
            <a:r>
              <a:rPr lang="en-US" sz="2200" b="1" dirty="0" smtClean="0">
                <a:latin typeface="Times New Roman" pitchFamily="18" charset="0"/>
                <a:cs typeface="Times New Roman" pitchFamily="18" charset="0"/>
              </a:rPr>
              <a:t>&lt;select&gt; and &lt;option&gt; (not included in this example):</a:t>
            </a:r>
            <a:r>
              <a:rPr lang="en-US" sz="2200" dirty="0" smtClean="0">
                <a:latin typeface="Times New Roman" pitchFamily="18" charset="0"/>
                <a:cs typeface="Times New Roman" pitchFamily="18" charset="0"/>
              </a:rPr>
              <a:t> Used for dropdown lists.</a:t>
            </a:r>
          </a:p>
          <a:p>
            <a:pPr algn="just"/>
            <a:endParaRPr lang="en-US" sz="2200" dirty="0" smtClean="0">
              <a:latin typeface="Times New Roman" pitchFamily="18" charset="0"/>
              <a:cs typeface="Times New Roman" pitchFamily="18" charset="0"/>
            </a:endParaRPr>
          </a:p>
          <a:p>
            <a:pPr algn="just"/>
            <a:r>
              <a:rPr lang="en-US" sz="2200" b="1" dirty="0" smtClean="0">
                <a:latin typeface="Times New Roman" pitchFamily="18" charset="0"/>
                <a:cs typeface="Times New Roman" pitchFamily="18" charset="0"/>
              </a:rPr>
              <a:t>Attributes:</a:t>
            </a:r>
            <a:endParaRPr lang="en-US" sz="2200" dirty="0" smtClean="0">
              <a:latin typeface="Times New Roman" pitchFamily="18" charset="0"/>
              <a:cs typeface="Times New Roman" pitchFamily="18" charset="0"/>
            </a:endParaRPr>
          </a:p>
          <a:p>
            <a:pPr algn="just"/>
            <a:r>
              <a:rPr lang="en-US" sz="2200" b="1" dirty="0" smtClean="0">
                <a:latin typeface="Times New Roman" pitchFamily="18" charset="0"/>
                <a:cs typeface="Times New Roman" pitchFamily="18" charset="0"/>
              </a:rPr>
              <a:t>required</a:t>
            </a:r>
            <a:r>
              <a:rPr lang="en-US" sz="2200" dirty="0" smtClean="0">
                <a:latin typeface="Times New Roman" pitchFamily="18" charset="0"/>
                <a:cs typeface="Times New Roman" pitchFamily="18" charset="0"/>
              </a:rPr>
              <a:t>: Specifies that a form field must be filled out before submitting.</a:t>
            </a:r>
          </a:p>
          <a:p>
            <a:pPr algn="just"/>
            <a:r>
              <a:rPr lang="en-US" sz="2200" b="1" dirty="0" smtClean="0">
                <a:latin typeface="Times New Roman" pitchFamily="18" charset="0"/>
                <a:cs typeface="Times New Roman" pitchFamily="18" charset="0"/>
              </a:rPr>
              <a:t>type</a:t>
            </a:r>
            <a:r>
              <a:rPr lang="en-US" sz="2200" dirty="0" smtClean="0">
                <a:latin typeface="Times New Roman" pitchFamily="18" charset="0"/>
                <a:cs typeface="Times New Roman" pitchFamily="18" charset="0"/>
              </a:rPr>
              <a:t>: Specifies the type of input (text, email, password, radio, checkbox, etc.).</a:t>
            </a:r>
          </a:p>
          <a:p>
            <a:pPr algn="just"/>
            <a:r>
              <a:rPr lang="en-US" sz="2200" b="1" dirty="0" smtClean="0">
                <a:latin typeface="Times New Roman" pitchFamily="18" charset="0"/>
                <a:cs typeface="Times New Roman" pitchFamily="18" charset="0"/>
              </a:rPr>
              <a:t>id and name</a:t>
            </a:r>
            <a:r>
              <a:rPr lang="en-US" sz="2200" dirty="0" smtClean="0">
                <a:latin typeface="Times New Roman" pitchFamily="18" charset="0"/>
                <a:cs typeface="Times New Roman" pitchFamily="18" charset="0"/>
              </a:rPr>
              <a:t>: Identifiers for form elements, with id being unique and name used when submitting the form.</a:t>
            </a:r>
          </a:p>
          <a:p>
            <a:pPr algn="just"/>
            <a:endParaRPr lang="en-US" sz="22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5262979"/>
          </a:xfrm>
          <a:prstGeom prst="rect">
            <a:avLst/>
          </a:prstGeom>
          <a:noFill/>
        </p:spPr>
        <p:txBody>
          <a:bodyPr wrap="square" rtlCol="0">
            <a:spAutoFit/>
          </a:bodyPr>
          <a:lstStyle/>
          <a:p>
            <a:pPr algn="just"/>
            <a:r>
              <a:rPr lang="en-US" sz="2400" b="1" dirty="0" err="1" smtClean="0">
                <a:latin typeface="Times New Roman" pitchFamily="18" charset="0"/>
                <a:cs typeface="Times New Roman" pitchFamily="18" charset="0"/>
              </a:rPr>
              <a:t>iframes</a:t>
            </a:r>
            <a:r>
              <a:rPr lang="en-US" sz="2400" b="1" dirty="0" smtClean="0">
                <a:latin typeface="Times New Roman" pitchFamily="18" charset="0"/>
                <a:cs typeface="Times New Roman" pitchFamily="18" charset="0"/>
              </a:rPr>
              <a:t>, symbols and entities, video, audio: </a:t>
            </a:r>
          </a:p>
          <a:p>
            <a:pPr algn="just"/>
            <a:endParaRPr lang="en-US" sz="2400" b="1"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1. IFRAMES (Inline Frames):</a:t>
            </a:r>
          </a:p>
          <a:p>
            <a:pPr algn="just"/>
            <a:r>
              <a:rPr lang="en-US" sz="2400" dirty="0">
                <a:latin typeface="Times New Roman" pitchFamily="18" charset="0"/>
                <a:cs typeface="Times New Roman" pitchFamily="18" charset="0"/>
              </a:rPr>
              <a:t>An &lt;</a:t>
            </a:r>
            <a:r>
              <a:rPr lang="en-US" sz="2400" dirty="0" err="1">
                <a:latin typeface="Times New Roman" pitchFamily="18" charset="0"/>
                <a:cs typeface="Times New Roman" pitchFamily="18" charset="0"/>
              </a:rPr>
              <a:t>iframe</a:t>
            </a:r>
            <a:r>
              <a:rPr lang="en-US" sz="2400" dirty="0">
                <a:latin typeface="Times New Roman" pitchFamily="18" charset="0"/>
                <a:cs typeface="Times New Roman" pitchFamily="18" charset="0"/>
              </a:rPr>
              <a:t>&gt; (Inline Frame) is an HTML element used to embed another document within the current HTML document. This is often used to embed external content such as videos, maps, or other web pages.</a:t>
            </a:r>
          </a:p>
          <a:p>
            <a:pPr algn="just"/>
            <a:endParaRPr lang="en-US" sz="2400" b="1" dirty="0" smtClean="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2. Symbols:</a:t>
            </a:r>
          </a:p>
          <a:p>
            <a:pPr algn="just"/>
            <a:r>
              <a:rPr lang="en-US" sz="2400" dirty="0">
                <a:latin typeface="Times New Roman" pitchFamily="18" charset="0"/>
                <a:cs typeface="Times New Roman" pitchFamily="18" charset="0"/>
              </a:rPr>
              <a:t>HTML uses symbols or entities to represent special characters that have a specific meaning in HTML markup. For example, the &lt; character is represented as &amp;</a:t>
            </a:r>
            <a:r>
              <a:rPr lang="en-US" sz="2400" dirty="0" err="1">
                <a:latin typeface="Times New Roman" pitchFamily="18" charset="0"/>
                <a:cs typeface="Times New Roman" pitchFamily="18" charset="0"/>
              </a:rPr>
              <a:t>lt</a:t>
            </a:r>
            <a:r>
              <a:rPr lang="en-US" sz="2400" dirty="0">
                <a:latin typeface="Times New Roman" pitchFamily="18" charset="0"/>
                <a:cs typeface="Times New Roman" pitchFamily="18" charset="0"/>
              </a:rPr>
              <a:t>;, and the &gt; character is represented as &amp;</a:t>
            </a:r>
            <a:r>
              <a:rPr lang="en-US" sz="2400" dirty="0" err="1">
                <a:latin typeface="Times New Roman" pitchFamily="18" charset="0"/>
                <a:cs typeface="Times New Roman" pitchFamily="18" charset="0"/>
              </a:rPr>
              <a:t>gt</a:t>
            </a:r>
            <a:r>
              <a:rPr lang="en-US" sz="2400" dirty="0">
                <a:latin typeface="Times New Roman" pitchFamily="18" charset="0"/>
                <a:cs typeface="Times New Roman" pitchFamily="18" charset="0"/>
              </a:rPr>
              <a:t>;.</a:t>
            </a:r>
          </a:p>
          <a:p>
            <a:pPr algn="just"/>
            <a:endParaRPr lang="en-US" sz="2400" b="1"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5262979"/>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3. Entities:</a:t>
            </a:r>
          </a:p>
          <a:p>
            <a:pPr algn="just"/>
            <a:r>
              <a:rPr lang="en-US" sz="2400" dirty="0">
                <a:latin typeface="Times New Roman" pitchFamily="18" charset="0"/>
                <a:cs typeface="Times New Roman" pitchFamily="18" charset="0"/>
              </a:rPr>
              <a:t>Entities in HTML5 are used to represent characters that may not be easily </a:t>
            </a:r>
            <a:r>
              <a:rPr lang="en-US" sz="2400" dirty="0" err="1">
                <a:latin typeface="Times New Roman" pitchFamily="18" charset="0"/>
                <a:cs typeface="Times New Roman" pitchFamily="18" charset="0"/>
              </a:rPr>
              <a:t>typable</a:t>
            </a:r>
            <a:r>
              <a:rPr lang="en-US" sz="2400" dirty="0">
                <a:latin typeface="Times New Roman" pitchFamily="18" charset="0"/>
                <a:cs typeface="Times New Roman" pitchFamily="18" charset="0"/>
              </a:rPr>
              <a:t> on a keyboard or have special significance in HTML. For instance, &amp;copy; represents the copyright symbol (©).</a:t>
            </a:r>
          </a:p>
          <a:p>
            <a:pPr algn="just"/>
            <a:endParaRPr lang="en-US" sz="2400" dirty="0" smtClean="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4. Video:</a:t>
            </a:r>
          </a:p>
          <a:p>
            <a:pPr algn="just"/>
            <a:r>
              <a:rPr lang="en-US" sz="2400" dirty="0">
                <a:latin typeface="Times New Roman" pitchFamily="18" charset="0"/>
                <a:cs typeface="Times New Roman" pitchFamily="18" charset="0"/>
              </a:rPr>
              <a:t>HTML5 introduced the &lt;video&gt; element to embed videos directly into web pages without relying on third-party </a:t>
            </a:r>
            <a:r>
              <a:rPr lang="en-US" sz="2400" dirty="0" err="1">
                <a:latin typeface="Times New Roman" pitchFamily="18" charset="0"/>
                <a:cs typeface="Times New Roman" pitchFamily="18" charset="0"/>
              </a:rPr>
              <a:t>plugins</a:t>
            </a:r>
            <a:r>
              <a:rPr lang="en-US" sz="2400" dirty="0">
                <a:latin typeface="Times New Roman" pitchFamily="18" charset="0"/>
                <a:cs typeface="Times New Roman" pitchFamily="18" charset="0"/>
              </a:rPr>
              <a:t> like Flash</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5. Audio:</a:t>
            </a:r>
          </a:p>
          <a:p>
            <a:pPr algn="just"/>
            <a:r>
              <a:rPr lang="en-US" sz="2400" dirty="0">
                <a:latin typeface="Times New Roman" pitchFamily="18" charset="0"/>
                <a:cs typeface="Times New Roman" pitchFamily="18" charset="0"/>
              </a:rPr>
              <a:t>Similarly, HTML5 provides the &lt;audio&gt; element to embed audio files directly into web pages.</a:t>
            </a: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763000" cy="7109639"/>
          </a:xfrm>
          <a:prstGeom prst="rect">
            <a:avLst/>
          </a:prstGeom>
          <a:noFill/>
        </p:spPr>
        <p:txBody>
          <a:bodyPr wrap="square" rtlCol="0">
            <a:spAutoFit/>
          </a:bodyPr>
          <a:lstStyle/>
          <a:p>
            <a:pPr algn="just"/>
            <a:r>
              <a:rPr lang="en-US" sz="2400" b="1" dirty="0" smtClean="0">
                <a:latin typeface="Times New Roman" pitchFamily="18" charset="0"/>
                <a:cs typeface="Times New Roman" pitchFamily="18" charset="0"/>
              </a:rPr>
              <a:t>CSS</a:t>
            </a:r>
          </a:p>
          <a:p>
            <a:pPr algn="just"/>
            <a:r>
              <a:rPr lang="en-US" sz="2400" dirty="0">
                <a:latin typeface="Times New Roman" pitchFamily="18" charset="0"/>
                <a:cs typeface="Times New Roman" pitchFamily="18" charset="0"/>
              </a:rPr>
              <a:t>CSS, which stands for Cascading Style Sheets, is a style sheet language used for describing the presentation of a document written in HTML or XML. In simpler terms, CSS is used to control the layout and appearance of web pages. It allows you to define the visual style of different elements on a webpage, such as fonts, colors, spacing, and positioning</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1. Understanding Selectors</a:t>
            </a:r>
          </a:p>
          <a:p>
            <a:pPr algn="just"/>
            <a:r>
              <a:rPr lang="en-US" sz="2400" dirty="0">
                <a:latin typeface="Times New Roman" pitchFamily="18" charset="0"/>
                <a:cs typeface="Times New Roman" pitchFamily="18" charset="0"/>
              </a:rPr>
              <a:t>Selectors are patterns used to select and style HTML elements. You can target elements based on their type, class, ID, attributes, or relationships with other elements.</a:t>
            </a:r>
          </a:p>
          <a:p>
            <a:pPr algn="just"/>
            <a:endParaRPr lang="en-US" sz="2400" dirty="0" smtClean="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Element Selector</a:t>
            </a:r>
            <a:r>
              <a:rPr lang="en-US" sz="2400" b="1" dirty="0" smtClean="0">
                <a:latin typeface="Times New Roman" pitchFamily="18" charset="0"/>
                <a:cs typeface="Times New Roman" pitchFamily="18" charset="0"/>
              </a:rPr>
              <a:t>:</a:t>
            </a:r>
          </a:p>
          <a:p>
            <a:pPr algn="just"/>
            <a:endParaRPr lang="en-US" sz="2400" b="1"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p {</a:t>
            </a:r>
          </a:p>
          <a:p>
            <a:pPr algn="just"/>
            <a:r>
              <a:rPr lang="en-US" sz="2400" dirty="0" smtClean="0">
                <a:latin typeface="Times New Roman" pitchFamily="18" charset="0"/>
                <a:cs typeface="Times New Roman" pitchFamily="18" charset="0"/>
              </a:rPr>
              <a:t>  color: blue;</a:t>
            </a:r>
          </a:p>
          <a:p>
            <a:pPr algn="just"/>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763000" cy="6740307"/>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This selects all </a:t>
            </a:r>
            <a:r>
              <a:rPr lang="en-US" sz="2400" dirty="0" smtClean="0">
                <a:latin typeface="Times New Roman" pitchFamily="18" charset="0"/>
                <a:cs typeface="Times New Roman" pitchFamily="18" charset="0"/>
              </a:rPr>
              <a:t>&lt;p&gt;</a:t>
            </a:r>
            <a:r>
              <a:rPr lang="en-US" sz="2400" dirty="0">
                <a:latin typeface="Times New Roman" pitchFamily="18" charset="0"/>
                <a:cs typeface="Times New Roman" pitchFamily="18" charset="0"/>
              </a:rPr>
              <a:t> (paragraph) elements and sets their text color to blue</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Class Selector:</a:t>
            </a:r>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t>
            </a:r>
            <a:r>
              <a:rPr lang="en-US" sz="2400" dirty="0" err="1">
                <a:latin typeface="Times New Roman" pitchFamily="18" charset="0"/>
                <a:cs typeface="Times New Roman" pitchFamily="18" charset="0"/>
              </a:rPr>
              <a:t>myClass</a:t>
            </a:r>
            <a:r>
              <a:rPr lang="en-US" sz="2400" dirty="0" smtClean="0">
                <a:latin typeface="Times New Roman" pitchFamily="18" charset="0"/>
                <a:cs typeface="Times New Roman" pitchFamily="18" charset="0"/>
              </a:rPr>
              <a:t> { </a:t>
            </a:r>
          </a:p>
          <a:p>
            <a:pPr algn="just"/>
            <a:r>
              <a:rPr lang="en-US" sz="2400" dirty="0" smtClean="0">
                <a:latin typeface="Times New Roman" pitchFamily="18" charset="0"/>
                <a:cs typeface="Times New Roman" pitchFamily="18" charset="0"/>
              </a:rPr>
              <a:t>font-size: </a:t>
            </a:r>
            <a:r>
              <a:rPr lang="en-US" sz="2400" dirty="0">
                <a:latin typeface="Times New Roman" pitchFamily="18" charset="0"/>
                <a:cs typeface="Times New Roman" pitchFamily="18" charset="0"/>
              </a:rPr>
              <a:t>16px</a:t>
            </a:r>
            <a:r>
              <a:rPr lang="en-US" sz="24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 </a:t>
            </a:r>
          </a:p>
          <a:p>
            <a:pPr algn="just"/>
            <a:r>
              <a:rPr lang="en-US" sz="2400" dirty="0">
                <a:latin typeface="Times New Roman" pitchFamily="18" charset="0"/>
                <a:cs typeface="Times New Roman" pitchFamily="18" charset="0"/>
              </a:rPr>
              <a:t>This selects all elements with the class "</a:t>
            </a:r>
            <a:r>
              <a:rPr lang="en-US" sz="2400" dirty="0" err="1">
                <a:latin typeface="Times New Roman" pitchFamily="18" charset="0"/>
                <a:cs typeface="Times New Roman" pitchFamily="18" charset="0"/>
              </a:rPr>
              <a:t>myClass</a:t>
            </a:r>
            <a:r>
              <a:rPr lang="en-US" sz="2400" dirty="0">
                <a:latin typeface="Times New Roman" pitchFamily="18" charset="0"/>
                <a:cs typeface="Times New Roman" pitchFamily="18" charset="0"/>
              </a:rPr>
              <a:t>" and sets their font size to 16 pixels</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ID Selector:</a:t>
            </a:r>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t>
            </a:r>
            <a:r>
              <a:rPr lang="en-US" sz="2400" dirty="0" err="1">
                <a:latin typeface="Times New Roman" pitchFamily="18" charset="0"/>
                <a:cs typeface="Times New Roman" pitchFamily="18" charset="0"/>
              </a:rPr>
              <a:t>myId</a:t>
            </a:r>
            <a:r>
              <a:rPr lang="en-US" sz="2400" dirty="0" smtClean="0">
                <a:latin typeface="Times New Roman" pitchFamily="18" charset="0"/>
                <a:cs typeface="Times New Roman" pitchFamily="18" charset="0"/>
              </a:rPr>
              <a:t> { </a:t>
            </a:r>
          </a:p>
          <a:p>
            <a:pPr algn="just"/>
            <a:r>
              <a:rPr lang="en-US" sz="2400" dirty="0" smtClean="0">
                <a:latin typeface="Times New Roman" pitchFamily="18" charset="0"/>
                <a:cs typeface="Times New Roman" pitchFamily="18" charset="0"/>
              </a:rPr>
              <a:t>background-color: </a:t>
            </a:r>
            <a:r>
              <a:rPr lang="en-US" sz="2400" dirty="0" err="1" smtClean="0">
                <a:latin typeface="Times New Roman" pitchFamily="18" charset="0"/>
                <a:cs typeface="Times New Roman" pitchFamily="18" charset="0"/>
              </a:rPr>
              <a:t>lightgray</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 } </a:t>
            </a:r>
          </a:p>
          <a:p>
            <a:pPr algn="just"/>
            <a:r>
              <a:rPr lang="en-US" sz="2400" dirty="0">
                <a:latin typeface="Times New Roman" pitchFamily="18" charset="0"/>
                <a:cs typeface="Times New Roman" pitchFamily="18" charset="0"/>
              </a:rPr>
              <a:t>This selects the element with the ID "</a:t>
            </a:r>
            <a:r>
              <a:rPr lang="en-US" sz="2400" dirty="0" err="1">
                <a:latin typeface="Times New Roman" pitchFamily="18" charset="0"/>
                <a:cs typeface="Times New Roman" pitchFamily="18" charset="0"/>
              </a:rPr>
              <a:t>myId</a:t>
            </a:r>
            <a:r>
              <a:rPr lang="en-US" sz="2400" dirty="0">
                <a:latin typeface="Times New Roman" pitchFamily="18" charset="0"/>
                <a:cs typeface="Times New Roman" pitchFamily="18" charset="0"/>
              </a:rPr>
              <a:t>" and sets its background color to light gray.</a:t>
            </a: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6370975"/>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2. CSS Properties and Values</a:t>
            </a:r>
          </a:p>
          <a:p>
            <a:pPr algn="just"/>
            <a:r>
              <a:rPr lang="en-US" sz="2400" dirty="0">
                <a:latin typeface="Times New Roman" pitchFamily="18" charset="0"/>
                <a:cs typeface="Times New Roman" pitchFamily="18" charset="0"/>
              </a:rPr>
              <a:t>CSS properties are used to define the styles of selected elements, and each property has a corresponding value. For example:</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selector {</a:t>
            </a:r>
          </a:p>
          <a:p>
            <a:pPr algn="just"/>
            <a:r>
              <a:rPr lang="en-US" sz="2400" dirty="0" smtClean="0">
                <a:latin typeface="Times New Roman" pitchFamily="18" charset="0"/>
                <a:cs typeface="Times New Roman" pitchFamily="18" charset="0"/>
              </a:rPr>
              <a:t>  property: value;</a:t>
            </a:r>
          </a:p>
          <a:p>
            <a:pPr algn="just"/>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Example</a:t>
            </a:r>
            <a:r>
              <a:rPr lang="en-US" sz="2400" b="1" dirty="0" smtClean="0">
                <a:latin typeface="Times New Roman" pitchFamily="18" charset="0"/>
                <a:cs typeface="Times New Roman" pitchFamily="18" charset="0"/>
              </a:rPr>
              <a:t>:</a:t>
            </a:r>
          </a:p>
          <a:p>
            <a:pPr algn="just"/>
            <a:endParaRPr lang="en-US" sz="2400" b="1"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body {</a:t>
            </a:r>
          </a:p>
          <a:p>
            <a:pPr algn="just"/>
            <a:r>
              <a:rPr lang="en-US" sz="2400" dirty="0" smtClean="0">
                <a:latin typeface="Times New Roman" pitchFamily="18" charset="0"/>
                <a:cs typeface="Times New Roman" pitchFamily="18" charset="0"/>
              </a:rPr>
              <a:t>  font-family: 'Arial', sans-serif;</a:t>
            </a:r>
          </a:p>
          <a:p>
            <a:pPr algn="just"/>
            <a:r>
              <a:rPr lang="en-US" sz="2400" dirty="0" smtClean="0">
                <a:latin typeface="Times New Roman" pitchFamily="18" charset="0"/>
                <a:cs typeface="Times New Roman" pitchFamily="18" charset="0"/>
              </a:rPr>
              <a:t>  background-color: #f0f0f0;</a:t>
            </a:r>
          </a:p>
          <a:p>
            <a:pPr algn="just"/>
            <a:r>
              <a:rPr lang="en-US" sz="2400" dirty="0" smtClean="0">
                <a:latin typeface="Times New Roman" pitchFamily="18" charset="0"/>
                <a:cs typeface="Times New Roman" pitchFamily="18" charset="0"/>
              </a:rPr>
              <a:t>  margin: 0;</a:t>
            </a:r>
          </a:p>
          <a:p>
            <a:pPr algn="just"/>
            <a:r>
              <a:rPr lang="en-US" sz="2400" dirty="0" smtClean="0">
                <a:latin typeface="Times New Roman" pitchFamily="18" charset="0"/>
                <a:cs typeface="Times New Roman" pitchFamily="18" charset="0"/>
              </a:rPr>
              <a:t>  padding: 20px;</a:t>
            </a:r>
          </a:p>
          <a:p>
            <a:pPr algn="just"/>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763000" cy="6370975"/>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Backend Development:</a:t>
            </a:r>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While frontend development focuses on the client side (what users see and interact with), backend development involves server-side logic, database management, and handling requests from the frontend. Common backend languages include Python, Ruby, PHP, Java, and Node.js</a:t>
            </a:r>
            <a:r>
              <a:rPr lang="en-US" sz="2400" dirty="0" smtClean="0">
                <a:latin typeface="Times New Roman" pitchFamily="18" charset="0"/>
                <a:cs typeface="Times New Roman" pitchFamily="18" charset="0"/>
              </a:rPr>
              <a:t>.</a:t>
            </a:r>
          </a:p>
          <a:p>
            <a:pPr lvl="1"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Web Servers:</a:t>
            </a:r>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Web servers are responsible for serving web pages to users. Popular web servers include Apache, </a:t>
            </a:r>
            <a:r>
              <a:rPr lang="en-US" sz="2400" dirty="0" err="1">
                <a:latin typeface="Times New Roman" pitchFamily="18" charset="0"/>
                <a:cs typeface="Times New Roman" pitchFamily="18" charset="0"/>
              </a:rPr>
              <a:t>Nginx</a:t>
            </a:r>
            <a:r>
              <a:rPr lang="en-US" sz="2400" dirty="0">
                <a:latin typeface="Times New Roman" pitchFamily="18" charset="0"/>
                <a:cs typeface="Times New Roman" pitchFamily="18" charset="0"/>
              </a:rPr>
              <a:t>, and Microsoft IIS</a:t>
            </a:r>
            <a:r>
              <a:rPr lang="en-US" sz="2400" dirty="0" smtClean="0">
                <a:latin typeface="Times New Roman" pitchFamily="18" charset="0"/>
                <a:cs typeface="Times New Roman" pitchFamily="18" charset="0"/>
              </a:rPr>
              <a:t>.</a:t>
            </a:r>
          </a:p>
          <a:p>
            <a:pPr lvl="1"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Frameworks and Libraries:</a:t>
            </a:r>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Developers often use frameworks and libraries to streamline and speed up the development process. Examples include React, Angular, Vue.js (frontend), and </a:t>
            </a:r>
            <a:r>
              <a:rPr lang="en-US" sz="2400" dirty="0" err="1">
                <a:latin typeface="Times New Roman" pitchFamily="18" charset="0"/>
                <a:cs typeface="Times New Roman" pitchFamily="18" charset="0"/>
              </a:rPr>
              <a:t>Django</a:t>
            </a:r>
            <a:r>
              <a:rPr lang="en-US" sz="2400" dirty="0">
                <a:latin typeface="Times New Roman" pitchFamily="18" charset="0"/>
                <a:cs typeface="Times New Roman" pitchFamily="18" charset="0"/>
              </a:rPr>
              <a:t>, Flask, Ruby on Rails (backend).</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5262979"/>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3. Box Model</a:t>
            </a:r>
          </a:p>
          <a:p>
            <a:pPr algn="just"/>
            <a:r>
              <a:rPr lang="en-US" sz="2400" dirty="0">
                <a:latin typeface="Times New Roman" pitchFamily="18" charset="0"/>
                <a:cs typeface="Times New Roman" pitchFamily="18" charset="0"/>
              </a:rPr>
              <a:t>The box model is a fundamental concept in CSS that describes the layout of an element. Every HTML element can be considered as a rectangular box with content, padding, border, and margin.</a:t>
            </a:r>
          </a:p>
          <a:p>
            <a:pPr algn="just"/>
            <a:r>
              <a:rPr lang="en-US" sz="2400" b="1" dirty="0">
                <a:latin typeface="Times New Roman" pitchFamily="18" charset="0"/>
                <a:cs typeface="Times New Roman" pitchFamily="18" charset="0"/>
              </a:rPr>
              <a:t>Content:</a:t>
            </a:r>
            <a:r>
              <a:rPr lang="en-US" sz="2400" dirty="0">
                <a:latin typeface="Times New Roman" pitchFamily="18" charset="0"/>
                <a:cs typeface="Times New Roman" pitchFamily="18" charset="0"/>
              </a:rPr>
              <a:t> The actual content of the box.</a:t>
            </a:r>
          </a:p>
          <a:p>
            <a:pPr algn="just"/>
            <a:r>
              <a:rPr lang="en-US" sz="2400" b="1" dirty="0">
                <a:latin typeface="Times New Roman" pitchFamily="18" charset="0"/>
                <a:cs typeface="Times New Roman" pitchFamily="18" charset="0"/>
              </a:rPr>
              <a:t>Padding:</a:t>
            </a:r>
            <a:r>
              <a:rPr lang="en-US" sz="2400" dirty="0">
                <a:latin typeface="Times New Roman" pitchFamily="18" charset="0"/>
                <a:cs typeface="Times New Roman" pitchFamily="18" charset="0"/>
              </a:rPr>
              <a:t> The space between the content and the border.</a:t>
            </a:r>
          </a:p>
          <a:p>
            <a:pPr algn="just"/>
            <a:r>
              <a:rPr lang="en-US" sz="2400" b="1" dirty="0">
                <a:latin typeface="Times New Roman" pitchFamily="18" charset="0"/>
                <a:cs typeface="Times New Roman" pitchFamily="18" charset="0"/>
              </a:rPr>
              <a:t>Border:</a:t>
            </a:r>
            <a:r>
              <a:rPr lang="en-US" sz="2400" dirty="0">
                <a:latin typeface="Times New Roman" pitchFamily="18" charset="0"/>
                <a:cs typeface="Times New Roman" pitchFamily="18" charset="0"/>
              </a:rPr>
              <a:t> The border surrounding the padding.</a:t>
            </a:r>
          </a:p>
          <a:p>
            <a:pPr algn="just"/>
            <a:r>
              <a:rPr lang="en-US" sz="2400" b="1" dirty="0">
                <a:latin typeface="Times New Roman" pitchFamily="18" charset="0"/>
                <a:cs typeface="Times New Roman" pitchFamily="18" charset="0"/>
              </a:rPr>
              <a:t>Margin:</a:t>
            </a:r>
            <a:r>
              <a:rPr lang="en-US" sz="2400" dirty="0">
                <a:latin typeface="Times New Roman" pitchFamily="18" charset="0"/>
                <a:cs typeface="Times New Roman" pitchFamily="18" charset="0"/>
              </a:rPr>
              <a:t> The space outside the border</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4. Layout and Positioning</a:t>
            </a:r>
          </a:p>
          <a:p>
            <a:pPr algn="just"/>
            <a:r>
              <a:rPr lang="en-US" sz="2400" dirty="0">
                <a:latin typeface="Times New Roman" pitchFamily="18" charset="0"/>
                <a:cs typeface="Times New Roman" pitchFamily="18" charset="0"/>
              </a:rPr>
              <a:t>CSS allows you to control the positioning of elements on the page. The position property is crucial for this purpose.</a:t>
            </a: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763000" cy="6001643"/>
          </a:xfrm>
          <a:prstGeom prst="rect">
            <a:avLst/>
          </a:prstGeom>
          <a:noFill/>
        </p:spPr>
        <p:txBody>
          <a:bodyPr wrap="square" rtlCol="0">
            <a:spAutoFit/>
          </a:bodyPr>
          <a:lstStyle/>
          <a:p>
            <a:r>
              <a:rPr lang="en-US" sz="2400" b="1" dirty="0">
                <a:latin typeface="Times New Roman" pitchFamily="18" charset="0"/>
                <a:cs typeface="Times New Roman" pitchFamily="18" charset="0"/>
              </a:rPr>
              <a:t>Relative Positioning</a:t>
            </a:r>
            <a:r>
              <a:rPr lang="en-US" sz="2400" b="1" dirty="0" smtClean="0">
                <a:latin typeface="Times New Roman" pitchFamily="18" charset="0"/>
                <a:cs typeface="Times New Roman" pitchFamily="18" charset="0"/>
              </a:rPr>
              <a:t>:</a:t>
            </a:r>
          </a:p>
          <a:p>
            <a:endParaRPr lang="en-US" sz="2400" b="1"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.relative-box {</a:t>
            </a:r>
          </a:p>
          <a:p>
            <a:r>
              <a:rPr lang="en-US" sz="2400" dirty="0" smtClean="0">
                <a:latin typeface="Times New Roman" pitchFamily="18" charset="0"/>
                <a:cs typeface="Times New Roman" pitchFamily="18" charset="0"/>
              </a:rPr>
              <a:t>  position: relative;</a:t>
            </a:r>
          </a:p>
          <a:p>
            <a:r>
              <a:rPr lang="en-US" sz="2400" dirty="0" smtClean="0">
                <a:latin typeface="Times New Roman" pitchFamily="18" charset="0"/>
                <a:cs typeface="Times New Roman" pitchFamily="18" charset="0"/>
              </a:rPr>
              <a:t>  top: 10px;</a:t>
            </a:r>
          </a:p>
          <a:p>
            <a:r>
              <a:rPr lang="en-US" sz="2400" dirty="0" smtClean="0">
                <a:latin typeface="Times New Roman" pitchFamily="18" charset="0"/>
                <a:cs typeface="Times New Roman" pitchFamily="18" charset="0"/>
              </a:rPr>
              <a:t>  left: 20px;</a:t>
            </a:r>
          </a:p>
          <a:p>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r>
              <a:rPr lang="en-US" sz="2400" b="1" dirty="0">
                <a:latin typeface="Times New Roman" pitchFamily="18" charset="0"/>
                <a:cs typeface="Times New Roman" pitchFamily="18" charset="0"/>
              </a:rPr>
              <a:t>Absolute Positioning</a:t>
            </a:r>
            <a:r>
              <a:rPr lang="en-US" sz="2400" b="1" dirty="0" smtClean="0">
                <a:latin typeface="Times New Roman" pitchFamily="18" charset="0"/>
                <a:cs typeface="Times New Roman" pitchFamily="18" charset="0"/>
              </a:rPr>
              <a:t>:</a:t>
            </a:r>
          </a:p>
          <a:p>
            <a:endParaRPr lang="en-US" sz="2400" b="1"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.absolute-box {</a:t>
            </a:r>
          </a:p>
          <a:p>
            <a:r>
              <a:rPr lang="en-US" sz="2400" dirty="0" smtClean="0">
                <a:latin typeface="Times New Roman" pitchFamily="18" charset="0"/>
                <a:cs typeface="Times New Roman" pitchFamily="18" charset="0"/>
              </a:rPr>
              <a:t>  position: absolute;</a:t>
            </a:r>
          </a:p>
          <a:p>
            <a:r>
              <a:rPr lang="en-US" sz="2400" dirty="0" smtClean="0">
                <a:latin typeface="Times New Roman" pitchFamily="18" charset="0"/>
                <a:cs typeface="Times New Roman" pitchFamily="18" charset="0"/>
              </a:rPr>
              <a:t>  top: 50px;</a:t>
            </a:r>
          </a:p>
          <a:p>
            <a:r>
              <a:rPr lang="en-US" sz="2400" dirty="0" smtClean="0">
                <a:latin typeface="Times New Roman" pitchFamily="18" charset="0"/>
                <a:cs typeface="Times New Roman" pitchFamily="18" charset="0"/>
              </a:rPr>
              <a:t>  right: 0;</a:t>
            </a:r>
          </a:p>
          <a:p>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7109639"/>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5. </a:t>
            </a:r>
            <a:r>
              <a:rPr lang="en-US" sz="2400" b="1" dirty="0" err="1">
                <a:latin typeface="Times New Roman" pitchFamily="18" charset="0"/>
                <a:cs typeface="Times New Roman" pitchFamily="18" charset="0"/>
              </a:rPr>
              <a:t>Flexbox</a:t>
            </a:r>
            <a:r>
              <a:rPr lang="en-US" sz="2400" b="1" dirty="0">
                <a:latin typeface="Times New Roman" pitchFamily="18" charset="0"/>
                <a:cs typeface="Times New Roman" pitchFamily="18" charset="0"/>
              </a:rPr>
              <a:t> and </a:t>
            </a:r>
            <a:r>
              <a:rPr lang="en-US" sz="2400" b="1" dirty="0" smtClean="0">
                <a:latin typeface="Times New Roman" pitchFamily="18" charset="0"/>
                <a:cs typeface="Times New Roman" pitchFamily="18" charset="0"/>
              </a:rPr>
              <a:t>Grid</a:t>
            </a:r>
          </a:p>
          <a:p>
            <a:pPr algn="just"/>
            <a:endParaRPr lang="en-US" sz="2400" b="1" dirty="0">
              <a:latin typeface="Times New Roman" pitchFamily="18" charset="0"/>
              <a:cs typeface="Times New Roman" pitchFamily="18" charset="0"/>
            </a:endParaRPr>
          </a:p>
          <a:p>
            <a:pPr algn="just"/>
            <a:r>
              <a:rPr lang="en-US" sz="2400" dirty="0" err="1">
                <a:latin typeface="Times New Roman" pitchFamily="18" charset="0"/>
                <a:cs typeface="Times New Roman" pitchFamily="18" charset="0"/>
              </a:rPr>
              <a:t>Flexbox</a:t>
            </a:r>
            <a:r>
              <a:rPr lang="en-US" sz="2400" dirty="0">
                <a:latin typeface="Times New Roman" pitchFamily="18" charset="0"/>
                <a:cs typeface="Times New Roman" pitchFamily="18" charset="0"/>
              </a:rPr>
              <a:t> and Grid are layout models that provide more advanced and flexible ways to design the layout of a webpage.</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.flex-container {</a:t>
            </a:r>
          </a:p>
          <a:p>
            <a:pPr algn="just"/>
            <a:r>
              <a:rPr lang="en-US" sz="2400" dirty="0" smtClean="0">
                <a:latin typeface="Times New Roman" pitchFamily="18" charset="0"/>
                <a:cs typeface="Times New Roman" pitchFamily="18" charset="0"/>
              </a:rPr>
              <a:t>  display: flex;</a:t>
            </a:r>
          </a:p>
          <a:p>
            <a:pPr algn="just"/>
            <a:r>
              <a:rPr lang="en-US" sz="2400" dirty="0" smtClean="0">
                <a:latin typeface="Times New Roman" pitchFamily="18" charset="0"/>
                <a:cs typeface="Times New Roman" pitchFamily="18" charset="0"/>
              </a:rPr>
              <a:t>  justify-content: space-between;</a:t>
            </a:r>
          </a:p>
          <a:p>
            <a:pPr algn="just"/>
            <a:r>
              <a:rPr lang="en-US" sz="2400" dirty="0" smtClean="0">
                <a:latin typeface="Times New Roman" pitchFamily="18" charset="0"/>
                <a:cs typeface="Times New Roman" pitchFamily="18" charset="0"/>
              </a:rPr>
              <a:t>  align-items: center;</a:t>
            </a:r>
          </a:p>
          <a:p>
            <a:pPr algn="just"/>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Grid</a:t>
            </a:r>
            <a:r>
              <a:rPr lang="en-US" sz="2400" b="1" dirty="0" smtClean="0">
                <a:latin typeface="Times New Roman" pitchFamily="18" charset="0"/>
                <a:cs typeface="Times New Roman" pitchFamily="18" charset="0"/>
              </a:rPr>
              <a:t>:</a:t>
            </a:r>
          </a:p>
          <a:p>
            <a:pPr algn="just"/>
            <a:endParaRPr lang="en-US" sz="2400" b="1"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.grid-container {</a:t>
            </a:r>
          </a:p>
          <a:p>
            <a:pPr algn="just"/>
            <a:r>
              <a:rPr lang="en-US" sz="2400" dirty="0" smtClean="0">
                <a:latin typeface="Times New Roman" pitchFamily="18" charset="0"/>
                <a:cs typeface="Times New Roman" pitchFamily="18" charset="0"/>
              </a:rPr>
              <a:t>  display: grid;</a:t>
            </a:r>
          </a:p>
          <a:p>
            <a:pPr algn="just"/>
            <a:r>
              <a:rPr lang="en-US" sz="2400" dirty="0" smtClean="0">
                <a:latin typeface="Times New Roman" pitchFamily="18" charset="0"/>
                <a:cs typeface="Times New Roman" pitchFamily="18" charset="0"/>
              </a:rPr>
              <a:t>  grid-template-columns: 1fr 2fr 1fr;</a:t>
            </a:r>
          </a:p>
          <a:p>
            <a:pPr algn="just"/>
            <a:r>
              <a:rPr lang="en-US" sz="2400" dirty="0" smtClean="0">
                <a:latin typeface="Times New Roman" pitchFamily="18" charset="0"/>
                <a:cs typeface="Times New Roman" pitchFamily="18" charset="0"/>
              </a:rPr>
              <a:t>  grid-gap: 10px;</a:t>
            </a:r>
          </a:p>
          <a:p>
            <a:pPr algn="just"/>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6001643"/>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6. Media Queries</a:t>
            </a:r>
          </a:p>
          <a:p>
            <a:pPr algn="just"/>
            <a:r>
              <a:rPr lang="en-US" sz="2400" dirty="0">
                <a:latin typeface="Times New Roman" pitchFamily="18" charset="0"/>
                <a:cs typeface="Times New Roman" pitchFamily="18" charset="0"/>
              </a:rPr>
              <a:t>Media queries allow you to apply different styles based on the characteristics of the device or browser, such as screen width.</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@media screen and (max-width: 600px) {</a:t>
            </a:r>
          </a:p>
          <a:p>
            <a:pPr algn="just"/>
            <a:r>
              <a:rPr lang="en-US" sz="2400" dirty="0" smtClean="0">
                <a:latin typeface="Times New Roman" pitchFamily="18" charset="0"/>
                <a:cs typeface="Times New Roman" pitchFamily="18" charset="0"/>
              </a:rPr>
              <a:t>  body {</a:t>
            </a:r>
          </a:p>
          <a:p>
            <a:pPr algn="just"/>
            <a:r>
              <a:rPr lang="en-US" sz="2400" dirty="0" smtClean="0">
                <a:latin typeface="Times New Roman" pitchFamily="18" charset="0"/>
                <a:cs typeface="Times New Roman" pitchFamily="18" charset="0"/>
              </a:rPr>
              <a:t>    font-size: 14px;</a:t>
            </a:r>
          </a:p>
          <a:p>
            <a:pPr algn="just"/>
            <a:r>
              <a:rPr lang="en-US" sz="24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7. CSS Comments</a:t>
            </a:r>
          </a:p>
          <a:p>
            <a:pPr algn="just"/>
            <a:r>
              <a:rPr lang="en-US" sz="2400" dirty="0">
                <a:latin typeface="Times New Roman" pitchFamily="18" charset="0"/>
                <a:cs typeface="Times New Roman" pitchFamily="18" charset="0"/>
              </a:rPr>
              <a:t>Comments in CSS start with /* and end with */. They are ignored by the browser and are useful for adding notes to your code.</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This is a comment */</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763000" cy="5632311"/>
          </a:xfrm>
          <a:prstGeom prst="rect">
            <a:avLst/>
          </a:prstGeom>
          <a:noFill/>
        </p:spPr>
        <p:txBody>
          <a:bodyPr wrap="square" rtlCol="0">
            <a:spAutoFit/>
          </a:bodyPr>
          <a:lstStyle/>
          <a:p>
            <a:pPr algn="just"/>
            <a:r>
              <a:rPr lang="en-US" sz="2400" b="1" dirty="0" smtClean="0">
                <a:latin typeface="Times New Roman" pitchFamily="18" charset="0"/>
                <a:cs typeface="Times New Roman" pitchFamily="18" charset="0"/>
              </a:rPr>
              <a:t>Basic selectors and basic styles: </a:t>
            </a:r>
            <a:r>
              <a:rPr lang="en-US" sz="2400" dirty="0">
                <a:latin typeface="Times New Roman" pitchFamily="18" charset="0"/>
                <a:cs typeface="Times New Roman" pitchFamily="18" charset="0"/>
              </a:rPr>
              <a:t>Selectors target HTML elements, and styles define how those elements should be presented. Let's go through basic selectors and styles step by step</a:t>
            </a:r>
            <a:r>
              <a:rPr lang="en-US" sz="2400" dirty="0" smtClean="0">
                <a:latin typeface="Times New Roman" pitchFamily="18" charset="0"/>
                <a:cs typeface="Times New Roman" pitchFamily="18" charset="0"/>
              </a:rPr>
              <a:t>.</a:t>
            </a:r>
          </a:p>
          <a:p>
            <a:pPr algn="just"/>
            <a:endParaRPr lang="en-US" sz="2400" b="1"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Basic Selectors</a:t>
            </a:r>
            <a:r>
              <a:rPr lang="en-US" sz="2400" b="1" dirty="0" smtClean="0">
                <a:latin typeface="Times New Roman" pitchFamily="18" charset="0"/>
                <a:cs typeface="Times New Roman" pitchFamily="18" charset="0"/>
              </a:rPr>
              <a:t>:</a:t>
            </a:r>
          </a:p>
          <a:p>
            <a:pPr algn="just"/>
            <a:endParaRPr lang="en-US" sz="2400" b="1"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Universal Selector:</a:t>
            </a:r>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The universal selector * selects all HTML elements on the page.</a:t>
            </a:r>
          </a:p>
          <a:p>
            <a:pPr lvl="1" algn="just"/>
            <a:r>
              <a:rPr lang="en-US" sz="2400" dirty="0">
                <a:latin typeface="Times New Roman" pitchFamily="18" charset="0"/>
                <a:cs typeface="Times New Roman" pitchFamily="18" charset="0"/>
              </a:rPr>
              <a:t>Example:</a:t>
            </a:r>
          </a:p>
          <a:p>
            <a:pPr algn="just"/>
            <a:endParaRPr lang="en-US" sz="2400" b="1"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 {</a:t>
            </a:r>
          </a:p>
          <a:p>
            <a:pPr algn="just"/>
            <a:r>
              <a:rPr lang="en-US" sz="2400" b="1" dirty="0" smtClean="0">
                <a:latin typeface="Times New Roman" pitchFamily="18" charset="0"/>
                <a:cs typeface="Times New Roman" pitchFamily="18" charset="0"/>
              </a:rPr>
              <a:t>  margin: 0;</a:t>
            </a:r>
          </a:p>
          <a:p>
            <a:pPr algn="just"/>
            <a:r>
              <a:rPr lang="en-US" sz="2400" b="1" dirty="0" smtClean="0">
                <a:latin typeface="Times New Roman" pitchFamily="18" charset="0"/>
                <a:cs typeface="Times New Roman" pitchFamily="18" charset="0"/>
              </a:rPr>
              <a:t>  padding: 0;</a:t>
            </a:r>
          </a:p>
          <a:p>
            <a:pPr algn="just"/>
            <a:r>
              <a:rPr lang="en-US" sz="2400" b="1" dirty="0" smtClean="0">
                <a:latin typeface="Times New Roman" pitchFamily="18" charset="0"/>
                <a:cs typeface="Times New Roman" pitchFamily="18" charset="0"/>
              </a:rPr>
              <a:t>}</a:t>
            </a:r>
          </a:p>
          <a:p>
            <a:pPr algn="just"/>
            <a:endParaRPr lang="en-US" sz="2400" b="1" dirty="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5262979"/>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Type Selector:</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Selects all instances of a specific HTML element type.</a:t>
            </a:r>
          </a:p>
          <a:p>
            <a:pPr algn="just"/>
            <a:r>
              <a:rPr lang="en-US" sz="2400" dirty="0" smtClean="0">
                <a:latin typeface="Times New Roman" pitchFamily="18" charset="0"/>
                <a:cs typeface="Times New Roman" pitchFamily="18" charset="0"/>
              </a:rPr>
              <a:t>Example:</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p </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color: blue</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Class Selector:</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Selects elements with a specific class attribute.</a:t>
            </a:r>
          </a:p>
          <a:p>
            <a:pPr algn="just"/>
            <a:r>
              <a:rPr lang="en-US" sz="2400" dirty="0" smtClean="0">
                <a:latin typeface="Times New Roman" pitchFamily="18" charset="0"/>
                <a:cs typeface="Times New Roman" pitchFamily="18" charset="0"/>
              </a:rPr>
              <a:t>Example:</a:t>
            </a:r>
          </a:p>
          <a:p>
            <a:pPr algn="just"/>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highlight </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background-color: yellow;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7109639"/>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ID Selector:</a:t>
            </a:r>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Selects a specific element with a given ID attribute.</a:t>
            </a:r>
          </a:p>
          <a:p>
            <a:pPr lvl="1" algn="just"/>
            <a:r>
              <a:rPr lang="en-US" sz="2400" dirty="0" smtClean="0">
                <a:latin typeface="Times New Roman" pitchFamily="18" charset="0"/>
                <a:cs typeface="Times New Roman" pitchFamily="18" charset="0"/>
              </a:rPr>
              <a:t>Example:</a:t>
            </a:r>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#header { </a:t>
            </a:r>
            <a:endParaRPr lang="en-US" sz="2400" dirty="0" smtClean="0">
              <a:latin typeface="Times New Roman" pitchFamily="18" charset="0"/>
              <a:cs typeface="Times New Roman" pitchFamily="18" charset="0"/>
            </a:endParaRPr>
          </a:p>
          <a:p>
            <a:pPr lvl="1" algn="just"/>
            <a:r>
              <a:rPr lang="en-US" sz="2400" dirty="0" smtClean="0">
                <a:latin typeface="Times New Roman" pitchFamily="18" charset="0"/>
                <a:cs typeface="Times New Roman" pitchFamily="18" charset="0"/>
              </a:rPr>
              <a:t>font-size</a:t>
            </a:r>
            <a:r>
              <a:rPr lang="en-US" sz="2400" dirty="0">
                <a:latin typeface="Times New Roman" pitchFamily="18" charset="0"/>
                <a:cs typeface="Times New Roman" pitchFamily="18" charset="0"/>
              </a:rPr>
              <a:t>: 20px; </a:t>
            </a:r>
            <a:endParaRPr lang="en-US" sz="2400" dirty="0" smtClean="0">
              <a:latin typeface="Times New Roman" pitchFamily="18" charset="0"/>
              <a:cs typeface="Times New Roman" pitchFamily="18" charset="0"/>
            </a:endParaRPr>
          </a:p>
          <a:p>
            <a:pPr lvl="1" algn="just"/>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Attribute Selector:</a:t>
            </a:r>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Selects elements based on the presence or value of their attributes.</a:t>
            </a:r>
          </a:p>
          <a:p>
            <a:pPr lvl="1" algn="just"/>
            <a:r>
              <a:rPr lang="en-US" sz="2400" dirty="0" smtClean="0">
                <a:latin typeface="Times New Roman" pitchFamily="18" charset="0"/>
                <a:cs typeface="Times New Roman" pitchFamily="18" charset="0"/>
              </a:rPr>
              <a:t>Example:</a:t>
            </a:r>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input[type="text"] </a:t>
            </a:r>
            <a:r>
              <a:rPr lang="en-US" sz="2400" dirty="0" smtClean="0">
                <a:latin typeface="Times New Roman" pitchFamily="18" charset="0"/>
                <a:cs typeface="Times New Roman" pitchFamily="18" charset="0"/>
              </a:rPr>
              <a:t>{</a:t>
            </a:r>
          </a:p>
          <a:p>
            <a:pPr lvl="1" algn="just"/>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border: 1px solid black; </a:t>
            </a:r>
            <a:endParaRPr lang="en-US" sz="2400" dirty="0" smtClean="0">
              <a:latin typeface="Times New Roman" pitchFamily="18" charset="0"/>
              <a:cs typeface="Times New Roman" pitchFamily="18" charset="0"/>
            </a:endParaRPr>
          </a:p>
          <a:p>
            <a:pPr lvl="1" algn="just"/>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Descendant Selector:</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Selects an element that is a descendant of another specified element.</a:t>
            </a:r>
          </a:p>
          <a:p>
            <a:pPr algn="just"/>
            <a:r>
              <a:rPr lang="en-US" sz="2400" dirty="0" smtClean="0">
                <a:latin typeface="Times New Roman" pitchFamily="18" charset="0"/>
                <a:cs typeface="Times New Roman" pitchFamily="18" charset="0"/>
              </a:rPr>
              <a:t>Example:</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article p {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font-style</a:t>
            </a:r>
            <a:r>
              <a:rPr lang="en-US" sz="2400" dirty="0">
                <a:latin typeface="Times New Roman" pitchFamily="18" charset="0"/>
                <a:cs typeface="Times New Roman" pitchFamily="18" charset="0"/>
              </a:rPr>
              <a:t>: italic;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763000" cy="6001643"/>
          </a:xfrm>
          <a:prstGeom prst="rect">
            <a:avLst/>
          </a:prstGeom>
          <a:noFill/>
        </p:spPr>
        <p:txBody>
          <a:bodyPr wrap="square" rtlCol="0">
            <a:spAutoFit/>
          </a:bodyPr>
          <a:lstStyle/>
          <a:p>
            <a:r>
              <a:rPr lang="en-US" sz="2400" b="1" dirty="0">
                <a:latin typeface="Times New Roman" pitchFamily="18" charset="0"/>
                <a:cs typeface="Times New Roman" pitchFamily="18" charset="0"/>
              </a:rPr>
              <a:t>Basic Styles</a:t>
            </a:r>
            <a:r>
              <a:rPr lang="en-US" sz="2400" b="1" dirty="0" smtClean="0">
                <a:latin typeface="Times New Roman" pitchFamily="18" charset="0"/>
                <a:cs typeface="Times New Roman" pitchFamily="18" charset="0"/>
              </a:rPr>
              <a:t>:</a:t>
            </a:r>
          </a:p>
          <a:p>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Color:</a:t>
            </a:r>
            <a:endParaRPr lang="en-US" sz="2400" dirty="0">
              <a:latin typeface="Times New Roman" pitchFamily="18" charset="0"/>
              <a:cs typeface="Times New Roman" pitchFamily="18" charset="0"/>
            </a:endParaRPr>
          </a:p>
          <a:p>
            <a:pPr lvl="1"/>
            <a:r>
              <a:rPr lang="en-US" sz="2400" dirty="0">
                <a:latin typeface="Times New Roman" pitchFamily="18" charset="0"/>
                <a:cs typeface="Times New Roman" pitchFamily="18" charset="0"/>
              </a:rPr>
              <a:t>Sets the text color.</a:t>
            </a:r>
          </a:p>
          <a:p>
            <a:pPr lvl="1"/>
            <a:r>
              <a:rPr lang="en-US" sz="2400" dirty="0" smtClean="0">
                <a:latin typeface="Times New Roman" pitchFamily="18" charset="0"/>
                <a:cs typeface="Times New Roman" pitchFamily="18" charset="0"/>
              </a:rPr>
              <a:t>Example:</a:t>
            </a:r>
            <a:endParaRPr lang="en-US" sz="2400" dirty="0">
              <a:latin typeface="Times New Roman" pitchFamily="18" charset="0"/>
              <a:cs typeface="Times New Roman" pitchFamily="18" charset="0"/>
            </a:endParaRPr>
          </a:p>
          <a:p>
            <a:pPr lvl="1"/>
            <a:r>
              <a:rPr lang="en-US" sz="2400" dirty="0">
                <a:latin typeface="Times New Roman" pitchFamily="18" charset="0"/>
                <a:cs typeface="Times New Roman" pitchFamily="18" charset="0"/>
              </a:rPr>
              <a:t>body { </a:t>
            </a:r>
            <a:endParaRPr lang="en-US" sz="2400" dirty="0" smtClean="0">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color</a:t>
            </a:r>
            <a:r>
              <a:rPr lang="en-US" sz="2400" dirty="0">
                <a:latin typeface="Times New Roman" pitchFamily="18" charset="0"/>
                <a:cs typeface="Times New Roman" pitchFamily="18" charset="0"/>
              </a:rPr>
              <a:t>: #333; </a:t>
            </a:r>
            <a:endParaRPr lang="en-US" sz="2400" dirty="0" smtClean="0">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 </a:t>
            </a:r>
          </a:p>
          <a:p>
            <a:pPr lvl="1"/>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Background Color:</a:t>
            </a:r>
            <a:endParaRPr lang="en-US" sz="2400" dirty="0">
              <a:latin typeface="Times New Roman" pitchFamily="18" charset="0"/>
              <a:cs typeface="Times New Roman" pitchFamily="18" charset="0"/>
            </a:endParaRPr>
          </a:p>
          <a:p>
            <a:pPr lvl="1"/>
            <a:r>
              <a:rPr lang="en-US" sz="2400" dirty="0">
                <a:latin typeface="Times New Roman" pitchFamily="18" charset="0"/>
                <a:cs typeface="Times New Roman" pitchFamily="18" charset="0"/>
              </a:rPr>
              <a:t>Sets the background color of an element.</a:t>
            </a:r>
          </a:p>
          <a:p>
            <a:pPr lvl="1"/>
            <a:r>
              <a:rPr lang="en-US" sz="2400" dirty="0" smtClean="0">
                <a:latin typeface="Times New Roman" pitchFamily="18" charset="0"/>
                <a:cs typeface="Times New Roman" pitchFamily="18" charset="0"/>
              </a:rPr>
              <a:t>Example:</a:t>
            </a:r>
            <a:endParaRPr lang="en-US" sz="2400" dirty="0">
              <a:latin typeface="Times New Roman" pitchFamily="18" charset="0"/>
              <a:cs typeface="Times New Roman" pitchFamily="18" charset="0"/>
            </a:endParaRPr>
          </a:p>
          <a:p>
            <a:pPr lvl="1"/>
            <a:r>
              <a:rPr lang="en-US" sz="2400" dirty="0">
                <a:latin typeface="Times New Roman" pitchFamily="18" charset="0"/>
                <a:cs typeface="Times New Roman" pitchFamily="18" charset="0"/>
              </a:rPr>
              <a:t>.highlight </a:t>
            </a:r>
            <a:r>
              <a:rPr lang="en-US" sz="2400" dirty="0" smtClean="0">
                <a:latin typeface="Times New Roman" pitchFamily="18" charset="0"/>
                <a:cs typeface="Times New Roman" pitchFamily="18" charset="0"/>
              </a:rPr>
              <a:t>{</a:t>
            </a:r>
          </a:p>
          <a:p>
            <a:pPr lvl="1"/>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background-color: yellow</a:t>
            </a:r>
            <a:r>
              <a:rPr lang="en-US" sz="2400" dirty="0" smtClean="0">
                <a:latin typeface="Times New Roman" pitchFamily="18" charset="0"/>
                <a:cs typeface="Times New Roman" pitchFamily="18" charset="0"/>
              </a:rPr>
              <a:t>;</a:t>
            </a:r>
          </a:p>
          <a:p>
            <a:pPr lvl="1"/>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686800" cy="5262979"/>
          </a:xfrm>
          <a:prstGeom prst="rect">
            <a:avLst/>
          </a:prstGeom>
          <a:noFill/>
        </p:spPr>
        <p:txBody>
          <a:bodyPr wrap="square" rtlCol="0">
            <a:spAutoFit/>
          </a:bodyPr>
          <a:lstStyle/>
          <a:p>
            <a:r>
              <a:rPr lang="en-US" sz="2400" b="1" dirty="0">
                <a:latin typeface="Times New Roman" pitchFamily="18" charset="0"/>
                <a:cs typeface="Times New Roman" pitchFamily="18" charset="0"/>
              </a:rPr>
              <a:t>Font Size:</a:t>
            </a:r>
            <a:endParaRPr lang="en-US" sz="2400" dirty="0">
              <a:latin typeface="Times New Roman" pitchFamily="18" charset="0"/>
              <a:cs typeface="Times New Roman" pitchFamily="18" charset="0"/>
            </a:endParaRPr>
          </a:p>
          <a:p>
            <a:pPr lvl="1"/>
            <a:r>
              <a:rPr lang="en-US" sz="2400" dirty="0">
                <a:latin typeface="Times New Roman" pitchFamily="18" charset="0"/>
                <a:cs typeface="Times New Roman" pitchFamily="18" charset="0"/>
              </a:rPr>
              <a:t>Sets the size of the font.</a:t>
            </a:r>
          </a:p>
          <a:p>
            <a:pPr lvl="1"/>
            <a:r>
              <a:rPr lang="en-US" sz="2400" dirty="0" smtClean="0">
                <a:latin typeface="Times New Roman" pitchFamily="18" charset="0"/>
                <a:cs typeface="Times New Roman" pitchFamily="18" charset="0"/>
              </a:rPr>
              <a:t>Example:</a:t>
            </a:r>
            <a:endParaRPr lang="en-US" sz="2400" dirty="0">
              <a:latin typeface="Times New Roman" pitchFamily="18" charset="0"/>
              <a:cs typeface="Times New Roman" pitchFamily="18" charset="0"/>
            </a:endParaRPr>
          </a:p>
          <a:p>
            <a:pPr lvl="1"/>
            <a:r>
              <a:rPr lang="en-US" sz="2400" dirty="0">
                <a:latin typeface="Times New Roman" pitchFamily="18" charset="0"/>
                <a:cs typeface="Times New Roman" pitchFamily="18" charset="0"/>
              </a:rPr>
              <a:t>h1 </a:t>
            </a:r>
            <a:r>
              <a:rPr lang="en-US" sz="2400" dirty="0" smtClean="0">
                <a:latin typeface="Times New Roman" pitchFamily="18" charset="0"/>
                <a:cs typeface="Times New Roman" pitchFamily="18" charset="0"/>
              </a:rPr>
              <a:t>{</a:t>
            </a:r>
          </a:p>
          <a:p>
            <a:pPr lvl="1"/>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font-size: 24px</a:t>
            </a:r>
            <a:r>
              <a:rPr lang="en-US" sz="2400" dirty="0" smtClean="0">
                <a:latin typeface="Times New Roman" pitchFamily="18" charset="0"/>
                <a:cs typeface="Times New Roman" pitchFamily="18" charset="0"/>
              </a:rPr>
              <a:t>;</a:t>
            </a:r>
          </a:p>
          <a:p>
            <a:pPr lvl="1"/>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lvl="1"/>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Font Family:</a:t>
            </a:r>
            <a:endParaRPr lang="en-US" sz="2400" dirty="0">
              <a:latin typeface="Times New Roman" pitchFamily="18" charset="0"/>
              <a:cs typeface="Times New Roman" pitchFamily="18" charset="0"/>
            </a:endParaRPr>
          </a:p>
          <a:p>
            <a:pPr lvl="1"/>
            <a:r>
              <a:rPr lang="en-US" sz="2400" dirty="0">
                <a:latin typeface="Times New Roman" pitchFamily="18" charset="0"/>
                <a:cs typeface="Times New Roman" pitchFamily="18" charset="0"/>
              </a:rPr>
              <a:t>Defines the font to be used for text.</a:t>
            </a:r>
          </a:p>
          <a:p>
            <a:pPr lvl="1"/>
            <a:r>
              <a:rPr lang="en-US" sz="2400" dirty="0" smtClean="0">
                <a:latin typeface="Times New Roman" pitchFamily="18" charset="0"/>
                <a:cs typeface="Times New Roman" pitchFamily="18" charset="0"/>
              </a:rPr>
              <a:t>Example:</a:t>
            </a:r>
            <a:endParaRPr lang="en-US" sz="2400" dirty="0">
              <a:latin typeface="Times New Roman" pitchFamily="18" charset="0"/>
              <a:cs typeface="Times New Roman" pitchFamily="18" charset="0"/>
            </a:endParaRPr>
          </a:p>
          <a:p>
            <a:pPr lvl="1"/>
            <a:r>
              <a:rPr lang="en-US" sz="2400" dirty="0">
                <a:latin typeface="Times New Roman" pitchFamily="18" charset="0"/>
                <a:cs typeface="Times New Roman" pitchFamily="18" charset="0"/>
              </a:rPr>
              <a:t>body </a:t>
            </a:r>
            <a:r>
              <a:rPr lang="en-US" sz="2400" dirty="0" smtClean="0">
                <a:latin typeface="Times New Roman" pitchFamily="18" charset="0"/>
                <a:cs typeface="Times New Roman" pitchFamily="18" charset="0"/>
              </a:rPr>
              <a:t>{</a:t>
            </a:r>
          </a:p>
          <a:p>
            <a:pPr lvl="1"/>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font-family: 'Arial', sans-serif; </a:t>
            </a:r>
            <a:endParaRPr lang="en-US" sz="2400" dirty="0" smtClean="0">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5632311"/>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Margin and Padding:</a:t>
            </a:r>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Margin controls space outside the border, and padding controls space inside the border.</a:t>
            </a:r>
          </a:p>
          <a:p>
            <a:pPr lvl="1" algn="just"/>
            <a:r>
              <a:rPr lang="en-US" sz="2400" dirty="0" smtClean="0">
                <a:latin typeface="Times New Roman" pitchFamily="18" charset="0"/>
                <a:cs typeface="Times New Roman" pitchFamily="18" charset="0"/>
              </a:rPr>
              <a:t>Example:</a:t>
            </a:r>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.box { </a:t>
            </a:r>
            <a:endParaRPr lang="en-US" sz="2400" dirty="0" smtClean="0">
              <a:latin typeface="Times New Roman" pitchFamily="18" charset="0"/>
              <a:cs typeface="Times New Roman" pitchFamily="18" charset="0"/>
            </a:endParaRPr>
          </a:p>
          <a:p>
            <a:pPr lvl="1" algn="just"/>
            <a:r>
              <a:rPr lang="en-US" sz="2400" dirty="0" smtClean="0">
                <a:latin typeface="Times New Roman" pitchFamily="18" charset="0"/>
                <a:cs typeface="Times New Roman" pitchFamily="18" charset="0"/>
              </a:rPr>
              <a:t>margin</a:t>
            </a:r>
            <a:r>
              <a:rPr lang="en-US" sz="2400" dirty="0">
                <a:latin typeface="Times New Roman" pitchFamily="18" charset="0"/>
                <a:cs typeface="Times New Roman" pitchFamily="18" charset="0"/>
              </a:rPr>
              <a:t>: 10px; padding: 20px; </a:t>
            </a:r>
            <a:endParaRPr lang="en-US" sz="2400" dirty="0" smtClean="0">
              <a:latin typeface="Times New Roman" pitchFamily="18" charset="0"/>
              <a:cs typeface="Times New Roman" pitchFamily="18" charset="0"/>
            </a:endParaRPr>
          </a:p>
          <a:p>
            <a:pPr lvl="1" algn="just"/>
            <a:r>
              <a:rPr lang="en-US" sz="2400" dirty="0" smtClean="0">
                <a:latin typeface="Times New Roman" pitchFamily="18" charset="0"/>
                <a:cs typeface="Times New Roman" pitchFamily="18" charset="0"/>
              </a:rPr>
              <a:t>} </a:t>
            </a:r>
          </a:p>
          <a:p>
            <a:pPr lvl="1"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Border:</a:t>
            </a:r>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Sets the border around an element.</a:t>
            </a:r>
          </a:p>
          <a:p>
            <a:pPr lvl="1" algn="just"/>
            <a:r>
              <a:rPr lang="en-US" sz="2400" dirty="0" smtClean="0">
                <a:latin typeface="Times New Roman" pitchFamily="18" charset="0"/>
                <a:cs typeface="Times New Roman" pitchFamily="18" charset="0"/>
              </a:rPr>
              <a:t>Example:</a:t>
            </a:r>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.bordered </a:t>
            </a:r>
            <a:r>
              <a:rPr lang="en-US" sz="2400" dirty="0" smtClean="0">
                <a:latin typeface="Times New Roman" pitchFamily="18" charset="0"/>
                <a:cs typeface="Times New Roman" pitchFamily="18" charset="0"/>
              </a:rPr>
              <a:t>{</a:t>
            </a:r>
          </a:p>
          <a:p>
            <a:pPr lvl="1" algn="just"/>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border: 1px solid #999; </a:t>
            </a:r>
            <a:endParaRPr lang="en-US" sz="2400" dirty="0" smtClean="0">
              <a:latin typeface="Times New Roman" pitchFamily="18" charset="0"/>
              <a:cs typeface="Times New Roman" pitchFamily="18" charset="0"/>
            </a:endParaRPr>
          </a:p>
          <a:p>
            <a:pPr lvl="1" algn="just"/>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6001643"/>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HTTP (Hypertext Transfer Protocol):</a:t>
            </a:r>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HTTP is the protocol used for communication between web browsers and servers. It defines how messages are formatted and transmitted, allowing for the exchange of web data</a:t>
            </a:r>
            <a:r>
              <a:rPr lang="en-US" sz="2400" dirty="0" smtClean="0">
                <a:latin typeface="Times New Roman" pitchFamily="18" charset="0"/>
                <a:cs typeface="Times New Roman" pitchFamily="18" charset="0"/>
              </a:rPr>
              <a:t>.</a:t>
            </a:r>
          </a:p>
          <a:p>
            <a:pPr lvl="1" algn="just"/>
            <a:endParaRPr lang="en-US" sz="2400" dirty="0">
              <a:latin typeface="Times New Roman" pitchFamily="18" charset="0"/>
              <a:cs typeface="Times New Roman" pitchFamily="18" charset="0"/>
            </a:endParaRPr>
          </a:p>
          <a:p>
            <a:pPr algn="just"/>
            <a:r>
              <a:rPr lang="en-US" sz="2400" b="1" dirty="0" err="1">
                <a:latin typeface="Times New Roman" pitchFamily="18" charset="0"/>
                <a:cs typeface="Times New Roman" pitchFamily="18" charset="0"/>
              </a:rPr>
              <a:t>RESTful</a:t>
            </a:r>
            <a:r>
              <a:rPr lang="en-US" sz="2400" b="1" dirty="0">
                <a:latin typeface="Times New Roman" pitchFamily="18" charset="0"/>
                <a:cs typeface="Times New Roman" pitchFamily="18" charset="0"/>
              </a:rPr>
              <a:t> APIs (Representational State Transfer):</a:t>
            </a:r>
            <a:endParaRPr lang="en-US" sz="2400" dirty="0">
              <a:latin typeface="Times New Roman" pitchFamily="18" charset="0"/>
              <a:cs typeface="Times New Roman" pitchFamily="18" charset="0"/>
            </a:endParaRPr>
          </a:p>
          <a:p>
            <a:pPr lvl="1" algn="just"/>
            <a:r>
              <a:rPr lang="en-US" sz="2400" dirty="0" err="1">
                <a:latin typeface="Times New Roman" pitchFamily="18" charset="0"/>
                <a:cs typeface="Times New Roman" pitchFamily="18" charset="0"/>
              </a:rPr>
              <a:t>RESTful</a:t>
            </a:r>
            <a:r>
              <a:rPr lang="en-US" sz="2400" dirty="0">
                <a:latin typeface="Times New Roman" pitchFamily="18" charset="0"/>
                <a:cs typeface="Times New Roman" pitchFamily="18" charset="0"/>
              </a:rPr>
              <a:t> APIs enable communication between different parts of a web application or between different applications. They use standard HTTP methods (GET, POST, PUT, DELETE) for data manipulation</a:t>
            </a:r>
            <a:r>
              <a:rPr lang="en-US" sz="2400" dirty="0" smtClean="0">
                <a:latin typeface="Times New Roman" pitchFamily="18" charset="0"/>
                <a:cs typeface="Times New Roman" pitchFamily="18" charset="0"/>
              </a:rPr>
              <a:t>.</a:t>
            </a:r>
          </a:p>
          <a:p>
            <a:pPr lvl="1"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Database Management:</a:t>
            </a:r>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Web applications often require storage and retrieval of data. Databases like </a:t>
            </a:r>
            <a:r>
              <a:rPr lang="en-US" sz="2400" dirty="0" err="1">
                <a:latin typeface="Times New Roman" pitchFamily="18" charset="0"/>
                <a:cs typeface="Times New Roman" pitchFamily="18" charset="0"/>
              </a:rPr>
              <a:t>MySQL</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PostgreSQL</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MongoDB</a:t>
            </a:r>
            <a:r>
              <a:rPr lang="en-US" sz="2400" dirty="0">
                <a:latin typeface="Times New Roman" pitchFamily="18" charset="0"/>
                <a:cs typeface="Times New Roman" pitchFamily="18" charset="0"/>
              </a:rPr>
              <a:t>, and </a:t>
            </a:r>
            <a:r>
              <a:rPr lang="en-US" sz="2400" dirty="0" err="1">
                <a:latin typeface="Times New Roman" pitchFamily="18" charset="0"/>
                <a:cs typeface="Times New Roman" pitchFamily="18" charset="0"/>
              </a:rPr>
              <a:t>SQLite</a:t>
            </a:r>
            <a:r>
              <a:rPr lang="en-US" sz="2400" dirty="0">
                <a:latin typeface="Times New Roman" pitchFamily="18" charset="0"/>
                <a:cs typeface="Times New Roman" pitchFamily="18" charset="0"/>
              </a:rPr>
              <a:t> are commonly used for this purpose.</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5262979"/>
          </a:xfrm>
          <a:prstGeom prst="rect">
            <a:avLst/>
          </a:prstGeom>
          <a:noFill/>
        </p:spPr>
        <p:txBody>
          <a:bodyPr wrap="square" rtlCol="0">
            <a:spAutoFit/>
          </a:bodyPr>
          <a:lstStyle/>
          <a:p>
            <a:r>
              <a:rPr lang="en-US" sz="2400" b="1" dirty="0">
                <a:latin typeface="Times New Roman" pitchFamily="18" charset="0"/>
                <a:cs typeface="Times New Roman" pitchFamily="18" charset="0"/>
              </a:rPr>
              <a:t>Text Alignment:</a:t>
            </a:r>
            <a:endParaRPr lang="en-US" sz="2400" dirty="0">
              <a:latin typeface="Times New Roman" pitchFamily="18" charset="0"/>
              <a:cs typeface="Times New Roman" pitchFamily="18" charset="0"/>
            </a:endParaRPr>
          </a:p>
          <a:p>
            <a:pPr lvl="1"/>
            <a:r>
              <a:rPr lang="en-US" sz="2400" dirty="0">
                <a:latin typeface="Times New Roman" pitchFamily="18" charset="0"/>
                <a:cs typeface="Times New Roman" pitchFamily="18" charset="0"/>
              </a:rPr>
              <a:t>Aligns text within an element.</a:t>
            </a:r>
          </a:p>
          <a:p>
            <a:pPr lvl="1"/>
            <a:r>
              <a:rPr lang="en-US" sz="2400" dirty="0" smtClean="0">
                <a:latin typeface="Times New Roman" pitchFamily="18" charset="0"/>
                <a:cs typeface="Times New Roman" pitchFamily="18" charset="0"/>
              </a:rPr>
              <a:t>Example:</a:t>
            </a:r>
            <a:endParaRPr lang="en-US" sz="2400" dirty="0">
              <a:latin typeface="Times New Roman" pitchFamily="18" charset="0"/>
              <a:cs typeface="Times New Roman" pitchFamily="18" charset="0"/>
            </a:endParaRPr>
          </a:p>
          <a:p>
            <a:pPr lvl="1"/>
            <a:r>
              <a:rPr lang="en-US" sz="2400" dirty="0">
                <a:latin typeface="Times New Roman" pitchFamily="18" charset="0"/>
                <a:cs typeface="Times New Roman" pitchFamily="18" charset="0"/>
              </a:rPr>
              <a:t>.center-text </a:t>
            </a:r>
            <a:r>
              <a:rPr lang="en-US" sz="2400" dirty="0" smtClean="0">
                <a:latin typeface="Times New Roman" pitchFamily="18" charset="0"/>
                <a:cs typeface="Times New Roman" pitchFamily="18" charset="0"/>
              </a:rPr>
              <a:t>{</a:t>
            </a:r>
          </a:p>
          <a:p>
            <a:pPr lvl="1"/>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text-align: center</a:t>
            </a:r>
            <a:r>
              <a:rPr lang="en-US" sz="2400" dirty="0" smtClean="0">
                <a:latin typeface="Times New Roman" pitchFamily="18" charset="0"/>
                <a:cs typeface="Times New Roman" pitchFamily="18" charset="0"/>
              </a:rPr>
              <a:t>;</a:t>
            </a:r>
          </a:p>
          <a:p>
            <a:pPr lvl="1"/>
            <a:r>
              <a:rPr lang="en-US" sz="2400" dirty="0" smtClean="0">
                <a:latin typeface="Times New Roman" pitchFamily="18" charset="0"/>
                <a:cs typeface="Times New Roman" pitchFamily="18" charset="0"/>
              </a:rPr>
              <a:t> }</a:t>
            </a:r>
          </a:p>
          <a:p>
            <a:pPr lvl="1"/>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Display Property:</a:t>
            </a:r>
            <a:endParaRPr lang="en-US" sz="2400" dirty="0">
              <a:latin typeface="Times New Roman" pitchFamily="18" charset="0"/>
              <a:cs typeface="Times New Roman" pitchFamily="18" charset="0"/>
            </a:endParaRPr>
          </a:p>
          <a:p>
            <a:pPr lvl="1"/>
            <a:r>
              <a:rPr lang="en-US" sz="2400" dirty="0">
                <a:latin typeface="Times New Roman" pitchFamily="18" charset="0"/>
                <a:cs typeface="Times New Roman" pitchFamily="18" charset="0"/>
              </a:rPr>
              <a:t>Specifies the display behavior of an element.</a:t>
            </a:r>
          </a:p>
          <a:p>
            <a:pPr lvl="1"/>
            <a:r>
              <a:rPr lang="en-US" sz="2400" dirty="0" smtClean="0">
                <a:latin typeface="Times New Roman" pitchFamily="18" charset="0"/>
                <a:cs typeface="Times New Roman" pitchFamily="18" charset="0"/>
              </a:rPr>
              <a:t>Example:</a:t>
            </a:r>
            <a:endParaRPr lang="en-US" sz="2400" dirty="0">
              <a:latin typeface="Times New Roman" pitchFamily="18" charset="0"/>
              <a:cs typeface="Times New Roman" pitchFamily="18" charset="0"/>
            </a:endParaRPr>
          </a:p>
          <a:p>
            <a:pPr lvl="1"/>
            <a:r>
              <a:rPr lang="en-US" sz="2400" dirty="0">
                <a:latin typeface="Times New Roman" pitchFamily="18" charset="0"/>
                <a:cs typeface="Times New Roman" pitchFamily="18" charset="0"/>
              </a:rPr>
              <a:t>.inline-block </a:t>
            </a:r>
            <a:r>
              <a:rPr lang="en-US" sz="2400" dirty="0" smtClean="0">
                <a:latin typeface="Times New Roman" pitchFamily="18" charset="0"/>
                <a:cs typeface="Times New Roman" pitchFamily="18" charset="0"/>
              </a:rPr>
              <a:t>{</a:t>
            </a:r>
          </a:p>
          <a:p>
            <a:pPr lvl="1"/>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display: inline-block; </a:t>
            </a:r>
            <a:endParaRPr lang="en-US" sz="2400" dirty="0" smtClean="0">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5632311"/>
          </a:xfrm>
          <a:prstGeom prst="rect">
            <a:avLst/>
          </a:prstGeom>
          <a:noFill/>
        </p:spPr>
        <p:txBody>
          <a:bodyPr wrap="square" rtlCol="0">
            <a:spAutoFit/>
          </a:bodyPr>
          <a:lstStyle/>
          <a:p>
            <a:pPr algn="just"/>
            <a:r>
              <a:rPr lang="en-US" sz="2400" b="1" dirty="0" smtClean="0">
                <a:latin typeface="Times New Roman" pitchFamily="18" charset="0"/>
                <a:cs typeface="Times New Roman" pitchFamily="18" charset="0"/>
              </a:rPr>
              <a:t>Inline, internal and external </a:t>
            </a:r>
            <a:r>
              <a:rPr lang="en-US" sz="2400" b="1" dirty="0" err="1" smtClean="0">
                <a:latin typeface="Times New Roman" pitchFamily="18" charset="0"/>
                <a:cs typeface="Times New Roman" pitchFamily="18" charset="0"/>
              </a:rPr>
              <a:t>stylesheet</a:t>
            </a:r>
            <a:r>
              <a:rPr lang="en-US" sz="2400" b="1" dirty="0" smtClean="0">
                <a:latin typeface="Times New Roman" pitchFamily="18" charset="0"/>
                <a:cs typeface="Times New Roman" pitchFamily="18" charset="0"/>
              </a:rPr>
              <a:t>, borders, box layout: </a:t>
            </a:r>
            <a:r>
              <a:rPr lang="en-US" sz="2400" dirty="0" err="1">
                <a:latin typeface="Times New Roman" pitchFamily="18" charset="0"/>
                <a:cs typeface="Times New Roman" pitchFamily="18" charset="0"/>
              </a:rPr>
              <a:t>Stylesheets</a:t>
            </a:r>
            <a:r>
              <a:rPr lang="en-US" sz="2400" dirty="0">
                <a:latin typeface="Times New Roman" pitchFamily="18" charset="0"/>
                <a:cs typeface="Times New Roman" pitchFamily="18" charset="0"/>
              </a:rPr>
              <a:t> are documents that contain styling information for a web page. They define how the HTML elements should be displayed in terms of layout, color, font, and other visual properties. There are three main types of </a:t>
            </a:r>
            <a:r>
              <a:rPr lang="en-US" sz="2400" dirty="0" err="1">
                <a:latin typeface="Times New Roman" pitchFamily="18" charset="0"/>
                <a:cs typeface="Times New Roman" pitchFamily="18" charset="0"/>
              </a:rPr>
              <a:t>stylesheets</a:t>
            </a:r>
            <a:r>
              <a:rPr lang="en-US" sz="2400" dirty="0" smtClean="0">
                <a:latin typeface="Times New Roman" pitchFamily="18" charset="0"/>
                <a:cs typeface="Times New Roman" pitchFamily="18" charset="0"/>
              </a:rPr>
              <a:t>:</a:t>
            </a:r>
          </a:p>
          <a:p>
            <a:pPr algn="just"/>
            <a:endParaRPr lang="en-US" sz="2400" b="1"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Inline Styles</a:t>
            </a:r>
            <a:r>
              <a:rPr lang="en-US" sz="2400" b="1"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Definition:</a:t>
            </a:r>
            <a:r>
              <a:rPr lang="en-US" sz="2400" dirty="0">
                <a:latin typeface="Times New Roman" pitchFamily="18" charset="0"/>
                <a:cs typeface="Times New Roman" pitchFamily="18" charset="0"/>
              </a:rPr>
              <a:t> Inline styles are applied directly within the HTML element using the style attribute.</a:t>
            </a:r>
          </a:p>
          <a:p>
            <a:pPr algn="just"/>
            <a:r>
              <a:rPr lang="en-US" sz="2400" b="1" dirty="0">
                <a:latin typeface="Times New Roman" pitchFamily="18" charset="0"/>
                <a:cs typeface="Times New Roman" pitchFamily="18" charset="0"/>
              </a:rPr>
              <a:t>Example:</a:t>
            </a:r>
            <a:endParaRPr lang="en-US" sz="2400" dirty="0">
              <a:latin typeface="Times New Roman" pitchFamily="18" charset="0"/>
              <a:cs typeface="Times New Roman" pitchFamily="18" charset="0"/>
            </a:endParaRPr>
          </a:p>
          <a:p>
            <a:pPr algn="just"/>
            <a:endParaRPr lang="en-US" sz="2400" b="1"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&lt;p style="color: blue; font-size: 16px;"&gt;This is a blue paragraph with a font size of 16 pixels.&lt;/p&gt;</a:t>
            </a:r>
          </a:p>
          <a:p>
            <a:pPr algn="just"/>
            <a:endParaRPr lang="en-US" sz="2400" b="1" dirty="0">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6740307"/>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Pros:</a:t>
            </a:r>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Quick and easy to implement.</a:t>
            </a:r>
          </a:p>
          <a:p>
            <a:pPr lvl="1" algn="just"/>
            <a:r>
              <a:rPr lang="en-US" sz="2400" dirty="0">
                <a:latin typeface="Times New Roman" pitchFamily="18" charset="0"/>
                <a:cs typeface="Times New Roman" pitchFamily="18" charset="0"/>
              </a:rPr>
              <a:t>Specific styles for individual elements.</a:t>
            </a:r>
          </a:p>
          <a:p>
            <a:pPr algn="just"/>
            <a:r>
              <a:rPr lang="en-US" sz="2400" b="1" dirty="0">
                <a:latin typeface="Times New Roman" pitchFamily="18" charset="0"/>
                <a:cs typeface="Times New Roman" pitchFamily="18" charset="0"/>
              </a:rPr>
              <a:t>Cons:</a:t>
            </a:r>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Can make the HTML code less readable.</a:t>
            </a:r>
          </a:p>
          <a:p>
            <a:pPr lvl="1" algn="just"/>
            <a:r>
              <a:rPr lang="en-US" sz="2400" dirty="0">
                <a:latin typeface="Times New Roman" pitchFamily="18" charset="0"/>
                <a:cs typeface="Times New Roman" pitchFamily="18" charset="0"/>
              </a:rPr>
              <a:t>Not easily reusable.</a:t>
            </a:r>
          </a:p>
          <a:p>
            <a:pPr algn="just"/>
            <a:endParaRPr lang="en-US" sz="2400" dirty="0" smtClean="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Internal Styles (or Embedded Styles):</a:t>
            </a:r>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Definition:</a:t>
            </a:r>
            <a:r>
              <a:rPr lang="en-US" sz="2400" dirty="0">
                <a:latin typeface="Times New Roman" pitchFamily="18" charset="0"/>
                <a:cs typeface="Times New Roman" pitchFamily="18" charset="0"/>
              </a:rPr>
              <a:t> Internal styles are defined within the &lt;style&gt; element in the head of the HTML document.</a:t>
            </a:r>
          </a:p>
          <a:p>
            <a:pPr algn="just"/>
            <a:endParaRPr lang="en-US" sz="2400" dirty="0" smtClean="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Pros:</a:t>
            </a:r>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Separation of content and style.</a:t>
            </a:r>
          </a:p>
          <a:p>
            <a:pPr lvl="1" algn="just"/>
            <a:r>
              <a:rPr lang="en-US" sz="2400" dirty="0">
                <a:latin typeface="Times New Roman" pitchFamily="18" charset="0"/>
                <a:cs typeface="Times New Roman" pitchFamily="18" charset="0"/>
              </a:rPr>
              <a:t>Can be reused across multiple elements.</a:t>
            </a:r>
          </a:p>
          <a:p>
            <a:pPr algn="just"/>
            <a:r>
              <a:rPr lang="en-US" sz="2400" b="1" dirty="0">
                <a:latin typeface="Times New Roman" pitchFamily="18" charset="0"/>
                <a:cs typeface="Times New Roman" pitchFamily="18" charset="0"/>
              </a:rPr>
              <a:t>Cons:</a:t>
            </a:r>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Styles are still within the HTML file, which can lead to code duplication.</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4524315"/>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&lt;head&gt;</a:t>
            </a:r>
          </a:p>
          <a:p>
            <a:pPr algn="just"/>
            <a:r>
              <a:rPr lang="en-US" sz="2400" dirty="0" smtClean="0">
                <a:latin typeface="Times New Roman" pitchFamily="18" charset="0"/>
                <a:cs typeface="Times New Roman" pitchFamily="18" charset="0"/>
              </a:rPr>
              <a:t>  &lt;style&gt;</a:t>
            </a:r>
          </a:p>
          <a:p>
            <a:pPr algn="just"/>
            <a:r>
              <a:rPr lang="en-US" sz="2400" dirty="0" smtClean="0">
                <a:latin typeface="Times New Roman" pitchFamily="18" charset="0"/>
                <a:cs typeface="Times New Roman" pitchFamily="18" charset="0"/>
              </a:rPr>
              <a:t>    p {</a:t>
            </a:r>
          </a:p>
          <a:p>
            <a:pPr algn="just"/>
            <a:r>
              <a:rPr lang="en-US" sz="2400" dirty="0" smtClean="0">
                <a:latin typeface="Times New Roman" pitchFamily="18" charset="0"/>
                <a:cs typeface="Times New Roman" pitchFamily="18" charset="0"/>
              </a:rPr>
              <a:t>      color: red;</a:t>
            </a:r>
          </a:p>
          <a:p>
            <a:pPr algn="just"/>
            <a:r>
              <a:rPr lang="en-US" sz="2400" dirty="0" smtClean="0">
                <a:latin typeface="Times New Roman" pitchFamily="18" charset="0"/>
                <a:cs typeface="Times New Roman" pitchFamily="18" charset="0"/>
              </a:rPr>
              <a:t>      font-size: 18px;</a:t>
            </a:r>
          </a:p>
          <a:p>
            <a:pPr algn="just"/>
            <a:r>
              <a:rPr lang="en-US" sz="24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  &lt;/style&gt;</a:t>
            </a:r>
          </a:p>
          <a:p>
            <a:pPr algn="just"/>
            <a:r>
              <a:rPr lang="en-US" sz="2400" dirty="0" smtClean="0">
                <a:latin typeface="Times New Roman" pitchFamily="18" charset="0"/>
                <a:cs typeface="Times New Roman" pitchFamily="18" charset="0"/>
              </a:rPr>
              <a:t>&lt;/head&gt;</a:t>
            </a:r>
          </a:p>
          <a:p>
            <a:pPr algn="just"/>
            <a:r>
              <a:rPr lang="en-US" sz="2400" dirty="0" smtClean="0">
                <a:latin typeface="Times New Roman" pitchFamily="18" charset="0"/>
                <a:cs typeface="Times New Roman" pitchFamily="18" charset="0"/>
              </a:rPr>
              <a:t>&lt;body&gt;</a:t>
            </a:r>
          </a:p>
          <a:p>
            <a:pPr algn="just"/>
            <a:r>
              <a:rPr lang="en-US" sz="2400" dirty="0" smtClean="0">
                <a:latin typeface="Times New Roman" pitchFamily="18" charset="0"/>
                <a:cs typeface="Times New Roman" pitchFamily="18" charset="0"/>
              </a:rPr>
              <a:t>  &lt;p&gt;This is a red paragraph with a font size of 18 pixels.&lt;/p&gt;</a:t>
            </a:r>
          </a:p>
          <a:p>
            <a:pPr algn="just"/>
            <a:r>
              <a:rPr lang="en-US" sz="2400" dirty="0" smtClean="0">
                <a:latin typeface="Times New Roman" pitchFamily="18" charset="0"/>
                <a:cs typeface="Times New Roman" pitchFamily="18" charset="0"/>
              </a:rPr>
              <a:t>&lt;/body&gt;</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4524315"/>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External Styles</a:t>
            </a:r>
            <a:r>
              <a:rPr lang="en-US" sz="2400" b="1"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Definition:</a:t>
            </a:r>
            <a:r>
              <a:rPr lang="en-US" sz="2400" dirty="0">
                <a:latin typeface="Times New Roman" pitchFamily="18" charset="0"/>
                <a:cs typeface="Times New Roman" pitchFamily="18" charset="0"/>
              </a:rPr>
              <a:t> External styles are defined in a separate CSS (Cascading Style Sheets) file, which is then linked to the HTML document.</a:t>
            </a:r>
          </a:p>
          <a:p>
            <a:pPr algn="just"/>
            <a:endParaRPr lang="en-US" sz="2400" dirty="0" smtClean="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Pros:</a:t>
            </a:r>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Encourages better code organization.</a:t>
            </a:r>
          </a:p>
          <a:p>
            <a:pPr lvl="1" algn="just"/>
            <a:r>
              <a:rPr lang="en-US" sz="2400" dirty="0">
                <a:latin typeface="Times New Roman" pitchFamily="18" charset="0"/>
                <a:cs typeface="Times New Roman" pitchFamily="18" charset="0"/>
              </a:rPr>
              <a:t>Styles can be reused across multiple HTML files.</a:t>
            </a:r>
          </a:p>
          <a:p>
            <a:pPr algn="just"/>
            <a:r>
              <a:rPr lang="en-US" sz="2400" b="1" dirty="0">
                <a:latin typeface="Times New Roman" pitchFamily="18" charset="0"/>
                <a:cs typeface="Times New Roman" pitchFamily="18" charset="0"/>
              </a:rPr>
              <a:t>Cons:</a:t>
            </a:r>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Requires an additional file.</a:t>
            </a:r>
          </a:p>
          <a:p>
            <a:pPr lvl="1" algn="just"/>
            <a:r>
              <a:rPr lang="en-US" sz="2400" dirty="0">
                <a:latin typeface="Times New Roman" pitchFamily="18" charset="0"/>
                <a:cs typeface="Times New Roman" pitchFamily="18" charset="0"/>
              </a:rPr>
              <a:t>Initial setup involves linking the </a:t>
            </a:r>
            <a:r>
              <a:rPr lang="en-US" sz="2400" dirty="0" err="1">
                <a:latin typeface="Times New Roman" pitchFamily="18" charset="0"/>
                <a:cs typeface="Times New Roman" pitchFamily="18" charset="0"/>
              </a:rPr>
              <a:t>stylesheet</a:t>
            </a:r>
            <a:r>
              <a:rPr lang="en-US" sz="2400" dirty="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686800" cy="6740307"/>
          </a:xfrm>
          <a:prstGeom prst="rect">
            <a:avLst/>
          </a:prstGeom>
          <a:noFill/>
        </p:spPr>
        <p:txBody>
          <a:bodyPr wrap="square" rtlCol="0">
            <a:spAutoFit/>
          </a:bodyPr>
          <a:lstStyle/>
          <a:p>
            <a:r>
              <a:rPr lang="en-US" sz="2400" dirty="0" smtClean="0">
                <a:latin typeface="Times New Roman" pitchFamily="18" charset="0"/>
                <a:cs typeface="Times New Roman" pitchFamily="18" charset="0"/>
              </a:rPr>
              <a:t>&lt;!-- In the HTML file --&gt;</a:t>
            </a:r>
          </a:p>
          <a:p>
            <a:r>
              <a:rPr lang="en-US" sz="2400" dirty="0" smtClean="0">
                <a:latin typeface="Times New Roman" pitchFamily="18" charset="0"/>
                <a:cs typeface="Times New Roman" pitchFamily="18" charset="0"/>
              </a:rPr>
              <a:t>&lt;head&gt;</a:t>
            </a:r>
          </a:p>
          <a:p>
            <a:r>
              <a:rPr lang="en-US" sz="2400" dirty="0" smtClean="0">
                <a:latin typeface="Times New Roman" pitchFamily="18" charset="0"/>
                <a:cs typeface="Times New Roman" pitchFamily="18" charset="0"/>
              </a:rPr>
              <a:t>  &lt;link </a:t>
            </a:r>
            <a:r>
              <a:rPr lang="en-US" sz="2400" dirty="0" err="1" smtClean="0">
                <a:latin typeface="Times New Roman" pitchFamily="18" charset="0"/>
                <a:cs typeface="Times New Roman" pitchFamily="18" charset="0"/>
              </a:rPr>
              <a:t>rel</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stylesheet</a:t>
            </a:r>
            <a:r>
              <a:rPr lang="en-US" sz="2400" dirty="0" smtClean="0">
                <a:latin typeface="Times New Roman" pitchFamily="18" charset="0"/>
                <a:cs typeface="Times New Roman" pitchFamily="18" charset="0"/>
              </a:rPr>
              <a:t>" type="text/</a:t>
            </a:r>
            <a:r>
              <a:rPr lang="en-US" sz="2400" dirty="0" err="1" smtClean="0">
                <a:latin typeface="Times New Roman" pitchFamily="18" charset="0"/>
                <a:cs typeface="Times New Roman" pitchFamily="18" charset="0"/>
              </a:rPr>
              <a:t>css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href</a:t>
            </a:r>
            <a:r>
              <a:rPr lang="en-US" sz="2400" dirty="0" smtClean="0">
                <a:latin typeface="Times New Roman" pitchFamily="18" charset="0"/>
                <a:cs typeface="Times New Roman" pitchFamily="18" charset="0"/>
              </a:rPr>
              <a:t>="styles.css"&gt;</a:t>
            </a:r>
          </a:p>
          <a:p>
            <a:r>
              <a:rPr lang="en-US" sz="2400" dirty="0" smtClean="0">
                <a:latin typeface="Times New Roman" pitchFamily="18" charset="0"/>
                <a:cs typeface="Times New Roman" pitchFamily="18" charset="0"/>
              </a:rPr>
              <a:t>&lt;/head&gt;</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In the external CSS file (styles.css) */</a:t>
            </a:r>
          </a:p>
          <a:p>
            <a:r>
              <a:rPr lang="en-US" sz="2400" dirty="0" smtClean="0">
                <a:latin typeface="Times New Roman" pitchFamily="18" charset="0"/>
                <a:cs typeface="Times New Roman" pitchFamily="18" charset="0"/>
              </a:rPr>
              <a:t>p {</a:t>
            </a:r>
          </a:p>
          <a:p>
            <a:r>
              <a:rPr lang="en-US" sz="2400" dirty="0" smtClean="0">
                <a:latin typeface="Times New Roman" pitchFamily="18" charset="0"/>
                <a:cs typeface="Times New Roman" pitchFamily="18" charset="0"/>
              </a:rPr>
              <a:t>  color: green;</a:t>
            </a:r>
          </a:p>
          <a:p>
            <a:r>
              <a:rPr lang="en-US" sz="2400" dirty="0" smtClean="0">
                <a:latin typeface="Times New Roman" pitchFamily="18" charset="0"/>
                <a:cs typeface="Times New Roman" pitchFamily="18" charset="0"/>
              </a:rPr>
              <a:t>  font-size: 20px;</a:t>
            </a:r>
          </a:p>
          <a:p>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Borders</a:t>
            </a:r>
            <a:r>
              <a:rPr lang="en-US" sz="2400" b="1" dirty="0" smtClean="0">
                <a:latin typeface="Times New Roman" pitchFamily="18" charset="0"/>
                <a:cs typeface="Times New Roman" pitchFamily="18" charset="0"/>
              </a:rPr>
              <a:t>:</a:t>
            </a:r>
          </a:p>
          <a:p>
            <a:pPr algn="just"/>
            <a:endParaRPr lang="en-US" sz="2400" b="1"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Borders are used to define the visible boundaries of an element. In CSS, you can control the border properties of an element, including its width, style, and color.</a:t>
            </a: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6863417"/>
          </a:xfrm>
          <a:prstGeom prst="rect">
            <a:avLst/>
          </a:prstGeom>
          <a:noFill/>
        </p:spPr>
        <p:txBody>
          <a:bodyPr wrap="square" rtlCol="0">
            <a:spAutoFit/>
          </a:bodyPr>
          <a:lstStyle/>
          <a:p>
            <a:pPr algn="just"/>
            <a:r>
              <a:rPr lang="en-US" sz="2200" dirty="0" smtClean="0">
                <a:latin typeface="Times New Roman" pitchFamily="18" charset="0"/>
                <a:cs typeface="Times New Roman" pitchFamily="18" charset="0"/>
              </a:rPr>
              <a:t>/* Example of border properties */</a:t>
            </a:r>
          </a:p>
          <a:p>
            <a:pPr algn="just"/>
            <a:r>
              <a:rPr lang="en-US" sz="2200" dirty="0" smtClean="0">
                <a:latin typeface="Times New Roman" pitchFamily="18" charset="0"/>
                <a:cs typeface="Times New Roman" pitchFamily="18" charset="0"/>
              </a:rPr>
              <a:t>div {</a:t>
            </a:r>
          </a:p>
          <a:p>
            <a:pPr algn="just"/>
            <a:r>
              <a:rPr lang="en-US" sz="2200" dirty="0" smtClean="0">
                <a:latin typeface="Times New Roman" pitchFamily="18" charset="0"/>
                <a:cs typeface="Times New Roman" pitchFamily="18" charset="0"/>
              </a:rPr>
              <a:t>  border-width: 2px;        /* thickness of the border */</a:t>
            </a:r>
          </a:p>
          <a:p>
            <a:pPr algn="just"/>
            <a:r>
              <a:rPr lang="en-US" sz="2200" dirty="0" smtClean="0">
                <a:latin typeface="Times New Roman" pitchFamily="18" charset="0"/>
                <a:cs typeface="Times New Roman" pitchFamily="18" charset="0"/>
              </a:rPr>
              <a:t>  border-style: solid;      /* style of the border (solid, dashed, dotted, etc.) */</a:t>
            </a:r>
          </a:p>
          <a:p>
            <a:pPr algn="just"/>
            <a:r>
              <a:rPr lang="en-US" sz="2200" dirty="0" smtClean="0">
                <a:latin typeface="Times New Roman" pitchFamily="18" charset="0"/>
                <a:cs typeface="Times New Roman" pitchFamily="18" charset="0"/>
              </a:rPr>
              <a:t>  border-color: #000;       /* color of the border */</a:t>
            </a:r>
          </a:p>
          <a:p>
            <a:pPr algn="just"/>
            <a:r>
              <a:rPr lang="en-US" sz="2200" dirty="0" smtClean="0">
                <a:latin typeface="Times New Roman" pitchFamily="18" charset="0"/>
                <a:cs typeface="Times New Roman" pitchFamily="18" charset="0"/>
              </a:rPr>
              <a:t>}</a:t>
            </a:r>
          </a:p>
          <a:p>
            <a:pPr algn="just"/>
            <a:endParaRPr lang="en-US" sz="2200" dirty="0" smtClean="0">
              <a:latin typeface="Times New Roman" pitchFamily="18" charset="0"/>
              <a:cs typeface="Times New Roman" pitchFamily="18" charset="0"/>
            </a:endParaRPr>
          </a:p>
          <a:p>
            <a:pPr algn="just"/>
            <a:r>
              <a:rPr lang="en-US" sz="2200" b="1" dirty="0">
                <a:latin typeface="Times New Roman" pitchFamily="18" charset="0"/>
                <a:cs typeface="Times New Roman" pitchFamily="18" charset="0"/>
              </a:rPr>
              <a:t>Box Layout:</a:t>
            </a:r>
          </a:p>
          <a:p>
            <a:pPr algn="just"/>
            <a:r>
              <a:rPr lang="en-US" sz="2200" dirty="0">
                <a:latin typeface="Times New Roman" pitchFamily="18" charset="0"/>
                <a:cs typeface="Times New Roman" pitchFamily="18" charset="0"/>
              </a:rPr>
              <a:t>The box model is a fundamental concept in web design that describes how elements are rendered in terms of content, padding, border, and margin.</a:t>
            </a:r>
          </a:p>
          <a:p>
            <a:pPr algn="just"/>
            <a:r>
              <a:rPr lang="en-US" sz="2200" b="1" dirty="0">
                <a:latin typeface="Times New Roman" pitchFamily="18" charset="0"/>
                <a:cs typeface="Times New Roman" pitchFamily="18" charset="0"/>
              </a:rPr>
              <a:t>Content:</a:t>
            </a:r>
            <a:endParaRPr lang="en-US" sz="2200" dirty="0">
              <a:latin typeface="Times New Roman" pitchFamily="18" charset="0"/>
              <a:cs typeface="Times New Roman" pitchFamily="18" charset="0"/>
            </a:endParaRPr>
          </a:p>
          <a:p>
            <a:pPr lvl="1" algn="just"/>
            <a:r>
              <a:rPr lang="en-US" sz="2200" dirty="0">
                <a:latin typeface="Times New Roman" pitchFamily="18" charset="0"/>
                <a:cs typeface="Times New Roman" pitchFamily="18" charset="0"/>
              </a:rPr>
              <a:t>The actual content of the element (text, images, etc.).</a:t>
            </a:r>
          </a:p>
          <a:p>
            <a:pPr algn="just"/>
            <a:r>
              <a:rPr lang="en-US" sz="2200" b="1" dirty="0">
                <a:latin typeface="Times New Roman" pitchFamily="18" charset="0"/>
                <a:cs typeface="Times New Roman" pitchFamily="18" charset="0"/>
              </a:rPr>
              <a:t>Padding:</a:t>
            </a:r>
            <a:endParaRPr lang="en-US" sz="2200" dirty="0">
              <a:latin typeface="Times New Roman" pitchFamily="18" charset="0"/>
              <a:cs typeface="Times New Roman" pitchFamily="18" charset="0"/>
            </a:endParaRPr>
          </a:p>
          <a:p>
            <a:pPr lvl="1" algn="just"/>
            <a:r>
              <a:rPr lang="en-US" sz="2200" dirty="0">
                <a:latin typeface="Times New Roman" pitchFamily="18" charset="0"/>
                <a:cs typeface="Times New Roman" pitchFamily="18" charset="0"/>
              </a:rPr>
              <a:t>The space between the content and the border.</a:t>
            </a:r>
          </a:p>
          <a:p>
            <a:pPr algn="just"/>
            <a:r>
              <a:rPr lang="en-US" sz="2200" b="1" dirty="0">
                <a:latin typeface="Times New Roman" pitchFamily="18" charset="0"/>
                <a:cs typeface="Times New Roman" pitchFamily="18" charset="0"/>
              </a:rPr>
              <a:t>Border:</a:t>
            </a:r>
            <a:endParaRPr lang="en-US" sz="2200" dirty="0">
              <a:latin typeface="Times New Roman" pitchFamily="18" charset="0"/>
              <a:cs typeface="Times New Roman" pitchFamily="18" charset="0"/>
            </a:endParaRPr>
          </a:p>
          <a:p>
            <a:pPr lvl="1" algn="just"/>
            <a:r>
              <a:rPr lang="en-US" sz="2200" dirty="0">
                <a:latin typeface="Times New Roman" pitchFamily="18" charset="0"/>
                <a:cs typeface="Times New Roman" pitchFamily="18" charset="0"/>
              </a:rPr>
              <a:t>The visible boundary of the element.</a:t>
            </a:r>
          </a:p>
          <a:p>
            <a:pPr algn="just"/>
            <a:r>
              <a:rPr lang="en-US" sz="2200" b="1" dirty="0">
                <a:latin typeface="Times New Roman" pitchFamily="18" charset="0"/>
                <a:cs typeface="Times New Roman" pitchFamily="18" charset="0"/>
              </a:rPr>
              <a:t>Margin:</a:t>
            </a:r>
            <a:endParaRPr lang="en-US" sz="2200" dirty="0">
              <a:latin typeface="Times New Roman" pitchFamily="18" charset="0"/>
              <a:cs typeface="Times New Roman" pitchFamily="18" charset="0"/>
            </a:endParaRPr>
          </a:p>
          <a:p>
            <a:pPr lvl="1" algn="just"/>
            <a:r>
              <a:rPr lang="en-US" sz="2200" dirty="0">
                <a:latin typeface="Times New Roman" pitchFamily="18" charset="0"/>
                <a:cs typeface="Times New Roman" pitchFamily="18" charset="0"/>
              </a:rPr>
              <a:t>The space outside the border, creating distance between this element and neighboring elements.</a:t>
            </a:r>
          </a:p>
          <a:p>
            <a:pPr algn="just"/>
            <a:endParaRPr lang="en-US" sz="2200" dirty="0">
              <a:latin typeface="Times New Roman" pitchFamily="18" charset="0"/>
              <a:cs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686800" cy="5632311"/>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Understanding the box model is crucial for controlling the layout and spacing of elements on a web page. CSS properties like </a:t>
            </a:r>
            <a:r>
              <a:rPr lang="en-US" sz="2400" dirty="0" smtClean="0">
                <a:latin typeface="Times New Roman" pitchFamily="18" charset="0"/>
                <a:cs typeface="Times New Roman" pitchFamily="18" charset="0"/>
              </a:rPr>
              <a:t>padding</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border</a:t>
            </a:r>
            <a:r>
              <a:rPr lang="en-US" sz="2400" dirty="0">
                <a:latin typeface="Times New Roman" pitchFamily="18" charset="0"/>
                <a:cs typeface="Times New Roman" pitchFamily="18" charset="0"/>
              </a:rPr>
              <a:t>, and </a:t>
            </a:r>
            <a:r>
              <a:rPr lang="en-US" sz="2400" dirty="0" smtClean="0">
                <a:latin typeface="Times New Roman" pitchFamily="18" charset="0"/>
                <a:cs typeface="Times New Roman" pitchFamily="18" charset="0"/>
              </a:rPr>
              <a:t>margin</a:t>
            </a:r>
            <a:r>
              <a:rPr lang="en-US" sz="2400" dirty="0">
                <a:latin typeface="Times New Roman" pitchFamily="18" charset="0"/>
                <a:cs typeface="Times New Roman" pitchFamily="18" charset="0"/>
              </a:rPr>
              <a:t> are used to manipulate these aspects</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Example of box model properties */</a:t>
            </a:r>
          </a:p>
          <a:p>
            <a:pPr algn="just"/>
            <a:r>
              <a:rPr lang="en-US" sz="2400" dirty="0" smtClean="0">
                <a:latin typeface="Times New Roman" pitchFamily="18" charset="0"/>
                <a:cs typeface="Times New Roman" pitchFamily="18" charset="0"/>
              </a:rPr>
              <a:t>div {</a:t>
            </a:r>
          </a:p>
          <a:p>
            <a:pPr algn="just"/>
            <a:r>
              <a:rPr lang="en-US" sz="2400" dirty="0" smtClean="0">
                <a:latin typeface="Times New Roman" pitchFamily="18" charset="0"/>
                <a:cs typeface="Times New Roman" pitchFamily="18" charset="0"/>
              </a:rPr>
              <a:t>  width: 200px;</a:t>
            </a:r>
          </a:p>
          <a:p>
            <a:pPr algn="just"/>
            <a:r>
              <a:rPr lang="en-US" sz="2400" dirty="0" smtClean="0">
                <a:latin typeface="Times New Roman" pitchFamily="18" charset="0"/>
                <a:cs typeface="Times New Roman" pitchFamily="18" charset="0"/>
              </a:rPr>
              <a:t>  height: 100px;</a:t>
            </a:r>
          </a:p>
          <a:p>
            <a:pPr algn="just"/>
            <a:r>
              <a:rPr lang="en-US" sz="2400" dirty="0" smtClean="0">
                <a:latin typeface="Times New Roman" pitchFamily="18" charset="0"/>
                <a:cs typeface="Times New Roman" pitchFamily="18" charset="0"/>
              </a:rPr>
              <a:t>  padding: 20px;</a:t>
            </a:r>
          </a:p>
          <a:p>
            <a:pPr algn="just"/>
            <a:r>
              <a:rPr lang="en-US" sz="2400" dirty="0" smtClean="0">
                <a:latin typeface="Times New Roman" pitchFamily="18" charset="0"/>
                <a:cs typeface="Times New Roman" pitchFamily="18" charset="0"/>
              </a:rPr>
              <a:t>  border: 2px solid #333;</a:t>
            </a:r>
          </a:p>
          <a:p>
            <a:pPr algn="just"/>
            <a:r>
              <a:rPr lang="en-US" sz="2400" dirty="0" smtClean="0">
                <a:latin typeface="Times New Roman" pitchFamily="18" charset="0"/>
                <a:cs typeface="Times New Roman" pitchFamily="18" charset="0"/>
              </a:rPr>
              <a:t>  margin: 10px;</a:t>
            </a:r>
          </a:p>
          <a:p>
            <a:pPr algn="just"/>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In the example above, a </a:t>
            </a:r>
            <a:r>
              <a:rPr lang="en-US" sz="2400" dirty="0" smtClean="0">
                <a:latin typeface="Times New Roman" pitchFamily="18" charset="0"/>
                <a:cs typeface="Times New Roman" pitchFamily="18" charset="0"/>
              </a:rPr>
              <a:t>div</a:t>
            </a:r>
            <a:r>
              <a:rPr lang="en-US" sz="2400" dirty="0">
                <a:latin typeface="Times New Roman" pitchFamily="18" charset="0"/>
                <a:cs typeface="Times New Roman" pitchFamily="18" charset="0"/>
              </a:rPr>
              <a:t> element has a defined width and height, along with padding, border, and margin properties.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763000" cy="6001643"/>
          </a:xfrm>
          <a:prstGeom prst="rect">
            <a:avLst/>
          </a:prstGeom>
          <a:noFill/>
        </p:spPr>
        <p:txBody>
          <a:bodyPr wrap="square" rtlCol="0">
            <a:spAutoFit/>
          </a:bodyPr>
          <a:lstStyle/>
          <a:p>
            <a:pPr algn="just"/>
            <a:r>
              <a:rPr lang="fr-FR" sz="2400" b="1" dirty="0" smtClean="0">
                <a:latin typeface="Times New Roman" pitchFamily="18" charset="0"/>
                <a:cs typeface="Times New Roman" pitchFamily="18" charset="0"/>
              </a:rPr>
              <a:t>Media </a:t>
            </a:r>
            <a:r>
              <a:rPr lang="fr-FR" sz="2400" b="1" dirty="0" err="1" smtClean="0">
                <a:latin typeface="Times New Roman" pitchFamily="18" charset="0"/>
                <a:cs typeface="Times New Roman" pitchFamily="18" charset="0"/>
              </a:rPr>
              <a:t>queries</a:t>
            </a:r>
            <a:r>
              <a:rPr lang="fr-FR" sz="2400" b="1" dirty="0" smtClean="0">
                <a:latin typeface="Times New Roman" pitchFamily="18" charset="0"/>
                <a:cs typeface="Times New Roman" pitchFamily="18" charset="0"/>
              </a:rPr>
              <a:t>, animations, transitions, </a:t>
            </a:r>
            <a:r>
              <a:rPr lang="fr-FR" sz="2400" b="1" dirty="0" err="1" smtClean="0">
                <a:latin typeface="Times New Roman" pitchFamily="18" charset="0"/>
                <a:cs typeface="Times New Roman" pitchFamily="18" charset="0"/>
              </a:rPr>
              <a:t>pseudocode</a:t>
            </a:r>
            <a:r>
              <a:rPr lang="fr-FR" sz="2400" b="1" dirty="0" smtClean="0">
                <a:latin typeface="Times New Roman" pitchFamily="18" charset="0"/>
                <a:cs typeface="Times New Roman" pitchFamily="18" charset="0"/>
              </a:rPr>
              <a:t>: </a:t>
            </a:r>
            <a:endParaRPr lang="fr-FR" sz="2400" dirty="0" smtClean="0">
              <a:latin typeface="Times New Roman" pitchFamily="18" charset="0"/>
              <a:cs typeface="Times New Roman" pitchFamily="18" charset="0"/>
            </a:endParaRPr>
          </a:p>
          <a:p>
            <a:pPr algn="just"/>
            <a:endParaRPr lang="fr-FR" sz="2400" b="1"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1. Media Queries:</a:t>
            </a:r>
          </a:p>
          <a:p>
            <a:pPr algn="just"/>
            <a:r>
              <a:rPr lang="en-US" sz="2400" dirty="0">
                <a:latin typeface="Times New Roman" pitchFamily="18" charset="0"/>
                <a:cs typeface="Times New Roman" pitchFamily="18" charset="0"/>
              </a:rPr>
              <a:t>Media queries in CSS allow you to apply different styles for different devices or screen sizes. They are used to make your website responsive and adaptable to various viewing environments.</a:t>
            </a:r>
          </a:p>
          <a:p>
            <a:pPr algn="just"/>
            <a:endParaRPr lang="en-US" sz="2400" b="1"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 Example of a media query for screens with a maximum width of 600 pixels */</a:t>
            </a:r>
          </a:p>
          <a:p>
            <a:pPr algn="just"/>
            <a:r>
              <a:rPr lang="en-US" sz="2400" b="1" dirty="0" smtClean="0">
                <a:latin typeface="Times New Roman" pitchFamily="18" charset="0"/>
                <a:cs typeface="Times New Roman" pitchFamily="18" charset="0"/>
              </a:rPr>
              <a:t>@media only screen and (max-width: 600px) {</a:t>
            </a:r>
          </a:p>
          <a:p>
            <a:pPr algn="just"/>
            <a:r>
              <a:rPr lang="en-US" sz="2400" b="1" dirty="0" smtClean="0">
                <a:latin typeface="Times New Roman" pitchFamily="18" charset="0"/>
                <a:cs typeface="Times New Roman" pitchFamily="18" charset="0"/>
              </a:rPr>
              <a:t>  /* Styles specific to screens with a width of 600 pixels or less */</a:t>
            </a:r>
          </a:p>
          <a:p>
            <a:pPr algn="just"/>
            <a:r>
              <a:rPr lang="en-US" sz="2400" b="1" dirty="0" smtClean="0">
                <a:latin typeface="Times New Roman" pitchFamily="18" charset="0"/>
                <a:cs typeface="Times New Roman" pitchFamily="18" charset="0"/>
              </a:rPr>
              <a:t>  body {</a:t>
            </a:r>
          </a:p>
          <a:p>
            <a:pPr algn="just"/>
            <a:r>
              <a:rPr lang="en-US" sz="2400" b="1" dirty="0" smtClean="0">
                <a:latin typeface="Times New Roman" pitchFamily="18" charset="0"/>
                <a:cs typeface="Times New Roman" pitchFamily="18" charset="0"/>
              </a:rPr>
              <a:t>    background-color: </a:t>
            </a:r>
            <a:r>
              <a:rPr lang="en-US" sz="2400" b="1" dirty="0" err="1" smtClean="0">
                <a:latin typeface="Times New Roman" pitchFamily="18" charset="0"/>
                <a:cs typeface="Times New Roman" pitchFamily="18" charset="0"/>
              </a:rPr>
              <a:t>lightblue</a:t>
            </a:r>
            <a:r>
              <a:rPr lang="en-US" sz="2400" b="1" dirty="0" smtClean="0">
                <a:latin typeface="Times New Roman" pitchFamily="18" charset="0"/>
                <a:cs typeface="Times New Roman" pitchFamily="18" charset="0"/>
              </a:rPr>
              <a:t>;</a:t>
            </a:r>
          </a:p>
          <a:p>
            <a:pPr algn="just"/>
            <a:r>
              <a:rPr lang="en-US" sz="2400" b="1" dirty="0" smtClean="0">
                <a:latin typeface="Times New Roman" pitchFamily="18" charset="0"/>
                <a:cs typeface="Times New Roman" pitchFamily="18" charset="0"/>
              </a:rPr>
              <a:t>  }</a:t>
            </a:r>
          </a:p>
          <a:p>
            <a:pPr algn="just"/>
            <a:r>
              <a:rPr lang="en-US" sz="2400" b="1" dirty="0" smtClean="0">
                <a:latin typeface="Times New Roman" pitchFamily="18" charset="0"/>
                <a:cs typeface="Times New Roman" pitchFamily="18" charset="0"/>
              </a:rPr>
              <a:t>}</a:t>
            </a:r>
          </a:p>
          <a:p>
            <a:pPr algn="just"/>
            <a:endParaRPr lang="en-US" sz="2400" b="1" dirty="0">
              <a:latin typeface="Times New Roman" pitchFamily="18" charset="0"/>
              <a:cs typeface="Times New Roman"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763000" cy="6863417"/>
          </a:xfrm>
          <a:prstGeom prst="rect">
            <a:avLst/>
          </a:prstGeom>
          <a:noFill/>
        </p:spPr>
        <p:txBody>
          <a:bodyPr wrap="square" rtlCol="0">
            <a:spAutoFit/>
          </a:bodyPr>
          <a:lstStyle/>
          <a:p>
            <a:pPr algn="just"/>
            <a:r>
              <a:rPr lang="en-US" sz="2200" b="1" dirty="0">
                <a:latin typeface="Times New Roman" pitchFamily="18" charset="0"/>
                <a:cs typeface="Times New Roman" pitchFamily="18" charset="0"/>
              </a:rPr>
              <a:t>2. Animations:</a:t>
            </a:r>
          </a:p>
          <a:p>
            <a:pPr algn="just"/>
            <a:r>
              <a:rPr lang="en-US" sz="2200" dirty="0">
                <a:latin typeface="Times New Roman" pitchFamily="18" charset="0"/>
                <a:cs typeface="Times New Roman" pitchFamily="18" charset="0"/>
              </a:rPr>
              <a:t>CSS animations allow you to create smooth and visually appealing effects on HTML elements. You can define </a:t>
            </a:r>
            <a:r>
              <a:rPr lang="en-US" sz="2200" dirty="0" err="1">
                <a:latin typeface="Times New Roman" pitchFamily="18" charset="0"/>
                <a:cs typeface="Times New Roman" pitchFamily="18" charset="0"/>
              </a:rPr>
              <a:t>keyframes</a:t>
            </a:r>
            <a:r>
              <a:rPr lang="en-US" sz="2200" dirty="0">
                <a:latin typeface="Times New Roman" pitchFamily="18" charset="0"/>
                <a:cs typeface="Times New Roman" pitchFamily="18" charset="0"/>
              </a:rPr>
              <a:t> to specify the styles at various points during the animation.</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Example of a simple animation */</a:t>
            </a:r>
          </a:p>
          <a:p>
            <a:pPr algn="just"/>
            <a:r>
              <a:rPr lang="en-US" sz="2200" dirty="0" smtClean="0">
                <a:latin typeface="Times New Roman" pitchFamily="18" charset="0"/>
                <a:cs typeface="Times New Roman" pitchFamily="18" charset="0"/>
              </a:rPr>
              <a:t>@</a:t>
            </a:r>
            <a:r>
              <a:rPr lang="en-US" sz="2200" dirty="0" err="1" smtClean="0">
                <a:latin typeface="Times New Roman" pitchFamily="18" charset="0"/>
                <a:cs typeface="Times New Roman" pitchFamily="18" charset="0"/>
              </a:rPr>
              <a:t>keyframes</a:t>
            </a:r>
            <a:r>
              <a:rPr lang="en-US" sz="2200" dirty="0" smtClean="0">
                <a:latin typeface="Times New Roman" pitchFamily="18" charset="0"/>
                <a:cs typeface="Times New Roman" pitchFamily="18" charset="0"/>
              </a:rPr>
              <a:t> slide-in {</a:t>
            </a:r>
          </a:p>
          <a:p>
            <a:pPr algn="just"/>
            <a:r>
              <a:rPr lang="en-US" sz="2200" dirty="0" smtClean="0">
                <a:latin typeface="Times New Roman" pitchFamily="18" charset="0"/>
                <a:cs typeface="Times New Roman" pitchFamily="18" charset="0"/>
              </a:rPr>
              <a:t>  0% {</a:t>
            </a:r>
          </a:p>
          <a:p>
            <a:pPr algn="just"/>
            <a:r>
              <a:rPr lang="en-US" sz="2200" dirty="0" smtClean="0">
                <a:latin typeface="Times New Roman" pitchFamily="18" charset="0"/>
                <a:cs typeface="Times New Roman" pitchFamily="18" charset="0"/>
              </a:rPr>
              <a:t>    transform: </a:t>
            </a:r>
            <a:r>
              <a:rPr lang="en-US" sz="2200" dirty="0" err="1" smtClean="0">
                <a:latin typeface="Times New Roman" pitchFamily="18" charset="0"/>
                <a:cs typeface="Times New Roman" pitchFamily="18" charset="0"/>
              </a:rPr>
              <a:t>translateX</a:t>
            </a:r>
            <a:r>
              <a:rPr lang="en-US" sz="2200" dirty="0" smtClean="0">
                <a:latin typeface="Times New Roman" pitchFamily="18" charset="0"/>
                <a:cs typeface="Times New Roman" pitchFamily="18" charset="0"/>
              </a:rPr>
              <a:t>(-100%);</a:t>
            </a:r>
          </a:p>
          <a:p>
            <a:pPr algn="just"/>
            <a:r>
              <a:rPr lang="en-US" sz="2200" dirty="0" smtClean="0">
                <a:latin typeface="Times New Roman" pitchFamily="18" charset="0"/>
                <a:cs typeface="Times New Roman" pitchFamily="18" charset="0"/>
              </a:rPr>
              <a:t>  }</a:t>
            </a:r>
          </a:p>
          <a:p>
            <a:pPr algn="just"/>
            <a:r>
              <a:rPr lang="en-US" sz="2200" dirty="0" smtClean="0">
                <a:latin typeface="Times New Roman" pitchFamily="18" charset="0"/>
                <a:cs typeface="Times New Roman" pitchFamily="18" charset="0"/>
              </a:rPr>
              <a:t>  100% {</a:t>
            </a:r>
          </a:p>
          <a:p>
            <a:pPr algn="just"/>
            <a:r>
              <a:rPr lang="en-US" sz="2200" dirty="0" smtClean="0">
                <a:latin typeface="Times New Roman" pitchFamily="18" charset="0"/>
                <a:cs typeface="Times New Roman" pitchFamily="18" charset="0"/>
              </a:rPr>
              <a:t>    transform: </a:t>
            </a:r>
            <a:r>
              <a:rPr lang="en-US" sz="2200" dirty="0" err="1" smtClean="0">
                <a:latin typeface="Times New Roman" pitchFamily="18" charset="0"/>
                <a:cs typeface="Times New Roman" pitchFamily="18" charset="0"/>
              </a:rPr>
              <a:t>translateX</a:t>
            </a:r>
            <a:r>
              <a:rPr lang="en-US" sz="2200" dirty="0" smtClean="0">
                <a:latin typeface="Times New Roman" pitchFamily="18" charset="0"/>
                <a:cs typeface="Times New Roman" pitchFamily="18" charset="0"/>
              </a:rPr>
              <a:t>(0);</a:t>
            </a:r>
          </a:p>
          <a:p>
            <a:pPr algn="just"/>
            <a:r>
              <a:rPr lang="en-US" sz="2200" dirty="0" smtClean="0">
                <a:latin typeface="Times New Roman" pitchFamily="18" charset="0"/>
                <a:cs typeface="Times New Roman" pitchFamily="18" charset="0"/>
              </a:rPr>
              <a:t>  }</a:t>
            </a:r>
          </a:p>
          <a:p>
            <a:pPr algn="just"/>
            <a:r>
              <a:rPr lang="en-US" sz="2200" dirty="0" smtClean="0">
                <a:latin typeface="Times New Roman" pitchFamily="18" charset="0"/>
                <a:cs typeface="Times New Roman" pitchFamily="18" charset="0"/>
              </a:rPr>
              <a:t>}</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Applying the animation to an element */</a:t>
            </a:r>
          </a:p>
          <a:p>
            <a:pPr algn="just"/>
            <a:r>
              <a:rPr lang="en-US" sz="2200" dirty="0" smtClean="0">
                <a:latin typeface="Times New Roman" pitchFamily="18" charset="0"/>
                <a:cs typeface="Times New Roman" pitchFamily="18" charset="0"/>
              </a:rPr>
              <a:t>.element-to-animate {</a:t>
            </a:r>
          </a:p>
          <a:p>
            <a:pPr algn="just"/>
            <a:r>
              <a:rPr lang="en-US" sz="2200" dirty="0" smtClean="0">
                <a:latin typeface="Times New Roman" pitchFamily="18" charset="0"/>
                <a:cs typeface="Times New Roman" pitchFamily="18" charset="0"/>
              </a:rPr>
              <a:t>  animation: slide-in 1s ease-in-out;</a:t>
            </a:r>
          </a:p>
          <a:p>
            <a:pPr algn="just"/>
            <a:r>
              <a:rPr lang="en-US" sz="2200" dirty="0" smtClean="0">
                <a:latin typeface="Times New Roman" pitchFamily="18" charset="0"/>
                <a:cs typeface="Times New Roman" pitchFamily="18" charset="0"/>
              </a:rPr>
              <a:t>}</a:t>
            </a:r>
          </a:p>
          <a:p>
            <a:pPr algn="just"/>
            <a:endParaRPr lang="en-US" sz="22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7663636"/>
          </a:xfrm>
          <a:prstGeom prst="rect">
            <a:avLst/>
          </a:prstGeom>
          <a:noFill/>
        </p:spPr>
        <p:txBody>
          <a:bodyPr wrap="square" rtlCol="0">
            <a:spAutoFit/>
          </a:bodyPr>
          <a:lstStyle/>
          <a:p>
            <a:pPr algn="just"/>
            <a:r>
              <a:rPr lang="en-US" sz="2400" b="1" dirty="0" smtClean="0">
                <a:latin typeface="Times New Roman" pitchFamily="18" charset="0"/>
                <a:cs typeface="Times New Roman" pitchFamily="18" charset="0"/>
              </a:rPr>
              <a:t>HTML Introduction</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HTML, which stands for </a:t>
            </a:r>
            <a:r>
              <a:rPr lang="en-US" sz="2400" dirty="0" err="1">
                <a:latin typeface="Times New Roman" pitchFamily="18" charset="0"/>
                <a:cs typeface="Times New Roman" pitchFamily="18" charset="0"/>
              </a:rPr>
              <a:t>HyperText</a:t>
            </a:r>
            <a:r>
              <a:rPr lang="en-US" sz="2400" dirty="0">
                <a:latin typeface="Times New Roman" pitchFamily="18" charset="0"/>
                <a:cs typeface="Times New Roman" pitchFamily="18" charset="0"/>
              </a:rPr>
              <a:t> Markup Language, is the standard markup language used to create and design web pages. It is the building block of web development and is used to structure content on the World Wide Web. HTML provides a way to describe the structure of web documents using markup, which consists of a set of tags surrounded by angle brackets</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HTML Document Structure:</a:t>
            </a:r>
            <a:r>
              <a:rPr lang="en-US" sz="2400" dirty="0">
                <a:latin typeface="Times New Roman" pitchFamily="18" charset="0"/>
                <a:cs typeface="Times New Roman" pitchFamily="18" charset="0"/>
              </a:rPr>
              <a:t> An HTML document is typically structured into two main parts - the head and the body</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&lt;!DOCTYPE html&gt;</a:t>
            </a:r>
          </a:p>
          <a:p>
            <a:pPr algn="just"/>
            <a:r>
              <a:rPr lang="en-US" dirty="0" smtClean="0">
                <a:latin typeface="Times New Roman" pitchFamily="18" charset="0"/>
                <a:cs typeface="Times New Roman" pitchFamily="18" charset="0"/>
              </a:rPr>
              <a:t>&lt;html&gt;</a:t>
            </a:r>
          </a:p>
          <a:p>
            <a:pPr algn="just"/>
            <a:r>
              <a:rPr lang="en-US" dirty="0" smtClean="0">
                <a:latin typeface="Times New Roman" pitchFamily="18" charset="0"/>
                <a:cs typeface="Times New Roman" pitchFamily="18" charset="0"/>
              </a:rPr>
              <a:t>&lt;head&gt;</a:t>
            </a:r>
          </a:p>
          <a:p>
            <a:pPr algn="just"/>
            <a:r>
              <a:rPr lang="en-US" dirty="0" smtClean="0">
                <a:latin typeface="Times New Roman" pitchFamily="18" charset="0"/>
                <a:cs typeface="Times New Roman" pitchFamily="18" charset="0"/>
              </a:rPr>
              <a:t>    &lt;!-- Information about the document goes here --&gt;</a:t>
            </a:r>
          </a:p>
          <a:p>
            <a:pPr algn="just"/>
            <a:r>
              <a:rPr lang="en-US" dirty="0" smtClean="0">
                <a:latin typeface="Times New Roman" pitchFamily="18" charset="0"/>
                <a:cs typeface="Times New Roman" pitchFamily="18" charset="0"/>
              </a:rPr>
              <a:t>    &lt;title&gt;Document Title&lt;/title&gt;</a:t>
            </a:r>
          </a:p>
          <a:p>
            <a:pPr algn="just"/>
            <a:r>
              <a:rPr lang="en-US" dirty="0" smtClean="0">
                <a:latin typeface="Times New Roman" pitchFamily="18" charset="0"/>
                <a:cs typeface="Times New Roman" pitchFamily="18" charset="0"/>
              </a:rPr>
              <a:t>&lt;/head&gt;</a:t>
            </a:r>
          </a:p>
          <a:p>
            <a:pPr algn="just"/>
            <a:r>
              <a:rPr lang="en-US" dirty="0" smtClean="0">
                <a:latin typeface="Times New Roman" pitchFamily="18" charset="0"/>
                <a:cs typeface="Times New Roman" pitchFamily="18" charset="0"/>
              </a:rPr>
              <a:t>&lt;body&gt;</a:t>
            </a:r>
          </a:p>
          <a:p>
            <a:pPr algn="just"/>
            <a:r>
              <a:rPr lang="en-US" dirty="0" smtClean="0">
                <a:latin typeface="Times New Roman" pitchFamily="18" charset="0"/>
                <a:cs typeface="Times New Roman" pitchFamily="18" charset="0"/>
              </a:rPr>
              <a:t>    &lt;!-- Content of the document goes here --&gt;</a:t>
            </a:r>
          </a:p>
          <a:p>
            <a:pPr algn="just"/>
            <a:r>
              <a:rPr lang="en-US" dirty="0" smtClean="0">
                <a:latin typeface="Times New Roman" pitchFamily="18" charset="0"/>
                <a:cs typeface="Times New Roman" pitchFamily="18" charset="0"/>
              </a:rPr>
              <a:t>&lt;/body&gt;</a:t>
            </a:r>
          </a:p>
          <a:p>
            <a:pPr algn="just"/>
            <a:r>
              <a:rPr lang="en-US" dirty="0" smtClean="0">
                <a:latin typeface="Times New Roman" pitchFamily="18" charset="0"/>
                <a:cs typeface="Times New Roman" pitchFamily="18" charset="0"/>
              </a:rPr>
              <a:t>&lt;/html&gt;</a:t>
            </a:r>
          </a:p>
          <a:p>
            <a:pPr algn="just"/>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5632311"/>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3. Transitions:</a:t>
            </a:r>
          </a:p>
          <a:p>
            <a:pPr algn="just"/>
            <a:r>
              <a:rPr lang="en-US" sz="2400" dirty="0">
                <a:latin typeface="Times New Roman" pitchFamily="18" charset="0"/>
                <a:cs typeface="Times New Roman" pitchFamily="18" charset="0"/>
              </a:rPr>
              <a:t>CSS transitions enable you to smoothly transition between different property values of an element over a specified duration.</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Example of a transition on the background color property */</a:t>
            </a:r>
          </a:p>
          <a:p>
            <a:pPr algn="just"/>
            <a:r>
              <a:rPr lang="en-US" sz="2400" dirty="0" smtClean="0">
                <a:latin typeface="Times New Roman" pitchFamily="18" charset="0"/>
                <a:cs typeface="Times New Roman" pitchFamily="18" charset="0"/>
              </a:rPr>
              <a:t>.element-to-transition {</a:t>
            </a:r>
          </a:p>
          <a:p>
            <a:pPr algn="just"/>
            <a:r>
              <a:rPr lang="en-US" sz="2400" dirty="0" smtClean="0">
                <a:latin typeface="Times New Roman" pitchFamily="18" charset="0"/>
                <a:cs typeface="Times New Roman" pitchFamily="18" charset="0"/>
              </a:rPr>
              <a:t>  background-color: blue;</a:t>
            </a:r>
          </a:p>
          <a:p>
            <a:pPr algn="just"/>
            <a:r>
              <a:rPr lang="en-US" sz="2400" dirty="0" smtClean="0">
                <a:latin typeface="Times New Roman" pitchFamily="18" charset="0"/>
                <a:cs typeface="Times New Roman" pitchFamily="18" charset="0"/>
              </a:rPr>
              <a:t>  transition: background-color 0.5s ease-in-out;</a:t>
            </a:r>
          </a:p>
          <a:p>
            <a:pPr algn="just"/>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On hover, change the background color */</a:t>
            </a:r>
          </a:p>
          <a:p>
            <a:pPr algn="just"/>
            <a:r>
              <a:rPr lang="en-US" sz="2400" dirty="0" smtClean="0">
                <a:latin typeface="Times New Roman" pitchFamily="18" charset="0"/>
                <a:cs typeface="Times New Roman" pitchFamily="18" charset="0"/>
              </a:rPr>
              <a:t>.element-to-</a:t>
            </a:r>
            <a:r>
              <a:rPr lang="en-US" sz="2400" dirty="0" err="1" smtClean="0">
                <a:latin typeface="Times New Roman" pitchFamily="18" charset="0"/>
                <a:cs typeface="Times New Roman" pitchFamily="18" charset="0"/>
              </a:rPr>
              <a:t>transition:hover</a:t>
            </a:r>
            <a:r>
              <a:rPr lang="en-US" sz="24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  background-color: red;</a:t>
            </a:r>
          </a:p>
          <a:p>
            <a:pPr algn="just"/>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6740307"/>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4. </a:t>
            </a:r>
            <a:r>
              <a:rPr lang="en-US" sz="2400" b="1" dirty="0" err="1">
                <a:latin typeface="Times New Roman" pitchFamily="18" charset="0"/>
                <a:cs typeface="Times New Roman" pitchFamily="18" charset="0"/>
              </a:rPr>
              <a:t>Pseudocode</a:t>
            </a:r>
            <a:r>
              <a:rPr lang="en-US" sz="2400" b="1" dirty="0">
                <a:latin typeface="Times New Roman" pitchFamily="18" charset="0"/>
                <a:cs typeface="Times New Roman" pitchFamily="18" charset="0"/>
              </a:rPr>
              <a:t> in CSS:</a:t>
            </a:r>
          </a:p>
          <a:p>
            <a:pPr algn="just"/>
            <a:r>
              <a:rPr lang="en-US" sz="2400" dirty="0" err="1">
                <a:latin typeface="Times New Roman" pitchFamily="18" charset="0"/>
                <a:cs typeface="Times New Roman" pitchFamily="18" charset="0"/>
              </a:rPr>
              <a:t>Pseudocode</a:t>
            </a:r>
            <a:r>
              <a:rPr lang="en-US" sz="2400" dirty="0">
                <a:latin typeface="Times New Roman" pitchFamily="18" charset="0"/>
                <a:cs typeface="Times New Roman" pitchFamily="18" charset="0"/>
              </a:rPr>
              <a:t> is not a native concept in CSS, but you can create human-readable comments in your </a:t>
            </a:r>
            <a:r>
              <a:rPr lang="en-US" sz="2400" dirty="0" err="1">
                <a:latin typeface="Times New Roman" pitchFamily="18" charset="0"/>
                <a:cs typeface="Times New Roman" pitchFamily="18" charset="0"/>
              </a:rPr>
              <a:t>stylesheets</a:t>
            </a:r>
            <a:r>
              <a:rPr lang="en-US" sz="2400" dirty="0">
                <a:latin typeface="Times New Roman" pitchFamily="18" charset="0"/>
                <a:cs typeface="Times New Roman" pitchFamily="18" charset="0"/>
              </a:rPr>
              <a:t> to outline your logic or intentions.</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Example of </a:t>
            </a:r>
            <a:r>
              <a:rPr lang="en-US" sz="2400" dirty="0" err="1" smtClean="0">
                <a:latin typeface="Times New Roman" pitchFamily="18" charset="0"/>
                <a:cs typeface="Times New Roman" pitchFamily="18" charset="0"/>
              </a:rPr>
              <a:t>pseudocode</a:t>
            </a:r>
            <a:r>
              <a:rPr lang="en-US" sz="2400" dirty="0" smtClean="0">
                <a:latin typeface="Times New Roman" pitchFamily="18" charset="0"/>
                <a:cs typeface="Times New Roman" pitchFamily="18" charset="0"/>
              </a:rPr>
              <a:t>-like comments in CSS */</a:t>
            </a:r>
          </a:p>
          <a:p>
            <a:pPr algn="just"/>
            <a:r>
              <a:rPr lang="en-US" sz="2400" dirty="0" smtClean="0">
                <a:latin typeface="Times New Roman" pitchFamily="18" charset="0"/>
                <a:cs typeface="Times New Roman" pitchFamily="18" charset="0"/>
              </a:rPr>
              <a:t>/* Styling for header section */</a:t>
            </a:r>
          </a:p>
          <a:p>
            <a:pPr algn="just"/>
            <a:r>
              <a:rPr lang="en-US" sz="2400" dirty="0" smtClean="0">
                <a:latin typeface="Times New Roman" pitchFamily="18" charset="0"/>
                <a:cs typeface="Times New Roman" pitchFamily="18" charset="0"/>
              </a:rPr>
              <a:t>.header {</a:t>
            </a:r>
          </a:p>
          <a:p>
            <a:pPr algn="just"/>
            <a:r>
              <a:rPr lang="en-US" sz="2400" dirty="0" smtClean="0">
                <a:latin typeface="Times New Roman" pitchFamily="18" charset="0"/>
                <a:cs typeface="Times New Roman" pitchFamily="18" charset="0"/>
              </a:rPr>
              <a:t>  font-size: 24px; /* Set font size for better readability */</a:t>
            </a:r>
          </a:p>
          <a:p>
            <a:pPr algn="just"/>
            <a:r>
              <a:rPr lang="en-US" sz="2400" dirty="0" smtClean="0">
                <a:latin typeface="Times New Roman" pitchFamily="18" charset="0"/>
                <a:cs typeface="Times New Roman" pitchFamily="18" charset="0"/>
              </a:rPr>
              <a:t>  color: #333; /* Define text color */</a:t>
            </a:r>
          </a:p>
          <a:p>
            <a:pPr algn="just"/>
            <a:r>
              <a:rPr lang="en-US" sz="24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 Styling for navigation menu */</a:t>
            </a:r>
          </a:p>
          <a:p>
            <a:pPr algn="just"/>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nav</a:t>
            </a:r>
            <a:r>
              <a:rPr lang="en-US" sz="2400" dirty="0" smtClean="0">
                <a:latin typeface="Times New Roman" pitchFamily="18" charset="0"/>
                <a:cs typeface="Times New Roman" pitchFamily="18" charset="0"/>
              </a:rPr>
              <a:t>-menu {</a:t>
            </a:r>
          </a:p>
          <a:p>
            <a:pPr algn="just"/>
            <a:r>
              <a:rPr lang="en-US" sz="2400" dirty="0" smtClean="0">
                <a:latin typeface="Times New Roman" pitchFamily="18" charset="0"/>
                <a:cs typeface="Times New Roman" pitchFamily="18" charset="0"/>
              </a:rPr>
              <a:t>  /* Navigation styles */</a:t>
            </a:r>
          </a:p>
          <a:p>
            <a:pPr algn="just"/>
            <a:r>
              <a:rPr lang="en-US" sz="2400" dirty="0" smtClean="0">
                <a:latin typeface="Times New Roman" pitchFamily="18" charset="0"/>
                <a:cs typeface="Times New Roman" pitchFamily="18" charset="0"/>
              </a:rPr>
              <a:t>  display: flex;</a:t>
            </a:r>
          </a:p>
          <a:p>
            <a:pPr algn="just"/>
            <a:r>
              <a:rPr lang="en-US" sz="2400" dirty="0" smtClean="0">
                <a:latin typeface="Times New Roman" pitchFamily="18" charset="0"/>
                <a:cs typeface="Times New Roman" pitchFamily="18" charset="0"/>
              </a:rPr>
              <a:t>  justify-content: space-between;</a:t>
            </a:r>
          </a:p>
          <a:p>
            <a:pPr algn="just"/>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5262979"/>
          </a:xfrm>
          <a:prstGeom prst="rect">
            <a:avLst/>
          </a:prstGeom>
          <a:noFill/>
        </p:spPr>
        <p:txBody>
          <a:bodyPr wrap="square" rtlCol="0">
            <a:spAutoFit/>
          </a:bodyPr>
          <a:lstStyle/>
          <a:p>
            <a:pPr algn="just"/>
            <a:r>
              <a:rPr lang="en-US" sz="2400" b="1" dirty="0" smtClean="0">
                <a:latin typeface="Times New Roman" pitchFamily="18" charset="0"/>
                <a:cs typeface="Times New Roman" pitchFamily="18" charset="0"/>
              </a:rPr>
              <a:t>Introduction to bootstrap: </a:t>
            </a:r>
            <a:r>
              <a:rPr lang="en-US" sz="2400" dirty="0">
                <a:latin typeface="Times New Roman" pitchFamily="18" charset="0"/>
                <a:cs typeface="Times New Roman" pitchFamily="18" charset="0"/>
              </a:rPr>
              <a:t>Bootstrap is a popular open-source front-end framework developed by Twitter. It provides a collection of tools, styles, and components that simplify and accelerate the process of building responsive and visually appealing web pages. Bootstrap uses HTML, CSS, and JavaScript to create a consistent and flexible design across different devices and screen sizes</a:t>
            </a:r>
            <a:r>
              <a:rPr lang="en-US" sz="2400" dirty="0" smtClean="0">
                <a:latin typeface="Times New Roman" pitchFamily="18" charset="0"/>
                <a:cs typeface="Times New Roman" pitchFamily="18" charset="0"/>
              </a:rPr>
              <a:t>.</a:t>
            </a:r>
          </a:p>
          <a:p>
            <a:pPr algn="just"/>
            <a:endParaRPr lang="en-US" sz="2400" b="1" dirty="0">
              <a:latin typeface="Times New Roman" pitchFamily="18" charset="0"/>
              <a:cs typeface="Times New Roman" pitchFamily="18" charset="0"/>
            </a:endParaRPr>
          </a:p>
          <a:p>
            <a:pPr marL="457200" indent="-457200" algn="just">
              <a:buAutoNum type="arabicPeriod"/>
            </a:pPr>
            <a:r>
              <a:rPr lang="en-US" sz="2400" b="1" dirty="0" smtClean="0">
                <a:latin typeface="Times New Roman" pitchFamily="18" charset="0"/>
                <a:cs typeface="Times New Roman" pitchFamily="18" charset="0"/>
              </a:rPr>
              <a:t>Getting </a:t>
            </a:r>
            <a:r>
              <a:rPr lang="en-US" sz="2400" b="1" dirty="0">
                <a:latin typeface="Times New Roman" pitchFamily="18" charset="0"/>
                <a:cs typeface="Times New Roman" pitchFamily="18" charset="0"/>
              </a:rPr>
              <a:t>Started: Include Bootstrap in Your </a:t>
            </a:r>
            <a:r>
              <a:rPr lang="en-US" sz="2400" b="1" dirty="0" smtClean="0">
                <a:latin typeface="Times New Roman" pitchFamily="18" charset="0"/>
                <a:cs typeface="Times New Roman" pitchFamily="18" charset="0"/>
              </a:rPr>
              <a:t>Project</a:t>
            </a:r>
          </a:p>
          <a:p>
            <a:pPr marL="457200" indent="-457200" algn="just"/>
            <a:endParaRPr lang="en-US" sz="2400" b="1"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You can include Bootstrap in your project by adding the following lines in the &lt;head&gt; section of your HTML file. You can either download the Bootstrap files and host them locally or use a CDN (Content Delivery Network) to link to the Bootstrap files.</a:t>
            </a:r>
          </a:p>
          <a:p>
            <a:pPr algn="just"/>
            <a:endParaRPr lang="en-US" sz="2400" b="1" dirty="0">
              <a:latin typeface="Times New Roman" pitchFamily="18" charset="0"/>
              <a:cs typeface="Times New Roman"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5632311"/>
          </a:xfrm>
          <a:prstGeom prst="rect">
            <a:avLst/>
          </a:prstGeom>
          <a:noFill/>
        </p:spPr>
        <p:txBody>
          <a:bodyPr wrap="square" rtlCol="0">
            <a:spAutoFit/>
          </a:bodyPr>
          <a:lstStyle/>
          <a:p>
            <a:r>
              <a:rPr lang="en-US" sz="2000" dirty="0" smtClean="0">
                <a:latin typeface="Times New Roman" pitchFamily="18" charset="0"/>
                <a:cs typeface="Times New Roman" pitchFamily="18" charset="0"/>
              </a:rPr>
              <a:t>&lt;!-- Add these lines to include Bootstrap CSS --&gt;</a:t>
            </a:r>
          </a:p>
          <a:p>
            <a:r>
              <a:rPr lang="en-US" sz="2000" dirty="0" smtClean="0">
                <a:latin typeface="Times New Roman" pitchFamily="18" charset="0"/>
                <a:cs typeface="Times New Roman" pitchFamily="18" charset="0"/>
              </a:rPr>
              <a:t>&lt;link </a:t>
            </a:r>
            <a:r>
              <a:rPr lang="en-US" sz="2000" dirty="0" err="1" smtClean="0">
                <a:latin typeface="Times New Roman" pitchFamily="18" charset="0"/>
                <a:cs typeface="Times New Roman" pitchFamily="18" charset="0"/>
              </a:rPr>
              <a:t>rel</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stylesheet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href</a:t>
            </a:r>
            <a:r>
              <a:rPr lang="en-US" sz="2000" dirty="0" smtClean="0">
                <a:latin typeface="Times New Roman" pitchFamily="18" charset="0"/>
                <a:cs typeface="Times New Roman" pitchFamily="18" charset="0"/>
              </a:rPr>
              <a:t>="https://stackpath.bootstrapcdn.com/bootstrap/4.3.1/css/bootstrap.min.css"&gt;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&lt;!-- Add these lines to include Bootstrap JS (</a:t>
            </a:r>
            <a:r>
              <a:rPr lang="en-US" sz="2000" dirty="0" err="1" smtClean="0">
                <a:latin typeface="Times New Roman" pitchFamily="18" charset="0"/>
                <a:cs typeface="Times New Roman" pitchFamily="18" charset="0"/>
              </a:rPr>
              <a:t>jQuery</a:t>
            </a:r>
            <a:r>
              <a:rPr lang="en-US" sz="2000" dirty="0" smtClean="0">
                <a:latin typeface="Times New Roman" pitchFamily="18" charset="0"/>
                <a:cs typeface="Times New Roman" pitchFamily="18" charset="0"/>
              </a:rPr>
              <a:t> and Popper.js are required) --&gt;</a:t>
            </a:r>
          </a:p>
          <a:p>
            <a:r>
              <a:rPr lang="en-US" sz="2000" dirty="0" smtClean="0">
                <a:latin typeface="Times New Roman" pitchFamily="18" charset="0"/>
                <a:cs typeface="Times New Roman" pitchFamily="18" charset="0"/>
              </a:rPr>
              <a:t>&lt;script </a:t>
            </a:r>
            <a:r>
              <a:rPr lang="en-US" sz="2000" dirty="0" err="1" smtClean="0">
                <a:latin typeface="Times New Roman" pitchFamily="18" charset="0"/>
                <a:cs typeface="Times New Roman" pitchFamily="18" charset="0"/>
              </a:rPr>
              <a:t>src</a:t>
            </a:r>
            <a:r>
              <a:rPr lang="en-US" sz="2000" dirty="0" smtClean="0">
                <a:latin typeface="Times New Roman" pitchFamily="18" charset="0"/>
                <a:cs typeface="Times New Roman" pitchFamily="18" charset="0"/>
              </a:rPr>
              <a:t>="https://code.jquery.com/jquery-3.3.1.slim.min.js"&gt;&lt;/script&gt;</a:t>
            </a:r>
          </a:p>
          <a:p>
            <a:r>
              <a:rPr lang="en-US" sz="2000" dirty="0" smtClean="0">
                <a:latin typeface="Times New Roman" pitchFamily="18" charset="0"/>
                <a:cs typeface="Times New Roman" pitchFamily="18" charset="0"/>
              </a:rPr>
              <a:t>&lt;script </a:t>
            </a:r>
            <a:r>
              <a:rPr lang="en-US" sz="2000" dirty="0" err="1" smtClean="0">
                <a:latin typeface="Times New Roman" pitchFamily="18" charset="0"/>
                <a:cs typeface="Times New Roman" pitchFamily="18" charset="0"/>
              </a:rPr>
              <a:t>src</a:t>
            </a:r>
            <a:r>
              <a:rPr lang="en-US" sz="2000" dirty="0" smtClean="0">
                <a:latin typeface="Times New Roman" pitchFamily="18" charset="0"/>
                <a:cs typeface="Times New Roman" pitchFamily="18" charset="0"/>
              </a:rPr>
              <a:t>="https://cdnjs.cloudflare.com/ajax/libs/popper.js/1.14.7/umd/popper.min.js"&gt;&lt;/script&gt;</a:t>
            </a:r>
          </a:p>
          <a:p>
            <a:r>
              <a:rPr lang="en-US" sz="2000" dirty="0" smtClean="0">
                <a:latin typeface="Times New Roman" pitchFamily="18" charset="0"/>
                <a:cs typeface="Times New Roman" pitchFamily="18" charset="0"/>
              </a:rPr>
              <a:t>&lt;script </a:t>
            </a:r>
            <a:r>
              <a:rPr lang="en-US" sz="2000" dirty="0" err="1" smtClean="0">
                <a:latin typeface="Times New Roman" pitchFamily="18" charset="0"/>
                <a:cs typeface="Times New Roman" pitchFamily="18" charset="0"/>
              </a:rPr>
              <a:t>src</a:t>
            </a:r>
            <a:r>
              <a:rPr lang="en-US" sz="2000" dirty="0" smtClean="0">
                <a:latin typeface="Times New Roman" pitchFamily="18" charset="0"/>
                <a:cs typeface="Times New Roman" pitchFamily="18" charset="0"/>
              </a:rPr>
              <a:t>="https://stackpath.bootstrapcdn.com/bootstrap/4.3.1/js/bootstrap.min.js"&gt;&lt;/script&gt;</a:t>
            </a:r>
          </a:p>
          <a:p>
            <a:endParaRPr lang="en-US" sz="2000" dirty="0" smtClean="0">
              <a:latin typeface="Times New Roman" pitchFamily="18" charset="0"/>
              <a:cs typeface="Times New Roman" pitchFamily="18" charset="0"/>
            </a:endParaRPr>
          </a:p>
          <a:p>
            <a:r>
              <a:rPr lang="en-US" sz="2000" b="1" dirty="0">
                <a:latin typeface="Times New Roman" pitchFamily="18" charset="0"/>
                <a:cs typeface="Times New Roman" pitchFamily="18" charset="0"/>
              </a:rPr>
              <a:t>2. Grid System: Building a Layout</a:t>
            </a:r>
          </a:p>
          <a:p>
            <a:r>
              <a:rPr lang="en-US" sz="2000" dirty="0">
                <a:latin typeface="Times New Roman" pitchFamily="18" charset="0"/>
                <a:cs typeface="Times New Roman" pitchFamily="18" charset="0"/>
              </a:rPr>
              <a:t>Bootstrap uses a responsive, mobile-first grid system. The grid system is based on a 12-column layout. You can use classes like container, row, and </a:t>
            </a:r>
            <a:r>
              <a:rPr lang="en-US" sz="2000" dirty="0" err="1">
                <a:latin typeface="Times New Roman" pitchFamily="18" charset="0"/>
                <a:cs typeface="Times New Roman" pitchFamily="18" charset="0"/>
              </a:rPr>
              <a:t>col</a:t>
            </a:r>
            <a:r>
              <a:rPr lang="en-US" sz="2000" dirty="0">
                <a:latin typeface="Times New Roman" pitchFamily="18" charset="0"/>
                <a:cs typeface="Times New Roman" pitchFamily="18" charset="0"/>
              </a:rPr>
              <a:t> to create a responsive grid. For example:</a:t>
            </a:r>
          </a:p>
          <a:p>
            <a:endParaRPr lang="en-US" sz="2000" dirty="0">
              <a:latin typeface="Times New Roman" pitchFamily="18" charset="0"/>
              <a:cs typeface="Times New Roman"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763000" cy="6370975"/>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&lt;div class="container"&gt;</a:t>
            </a:r>
          </a:p>
          <a:p>
            <a:pPr algn="just"/>
            <a:r>
              <a:rPr lang="en-US" sz="2400" dirty="0" smtClean="0">
                <a:latin typeface="Times New Roman" pitchFamily="18" charset="0"/>
                <a:cs typeface="Times New Roman" pitchFamily="18" charset="0"/>
              </a:rPr>
              <a:t>  &lt;div class="row"&gt;</a:t>
            </a:r>
          </a:p>
          <a:p>
            <a:pPr algn="just"/>
            <a:r>
              <a:rPr lang="en-US" sz="2400" dirty="0" smtClean="0">
                <a:latin typeface="Times New Roman" pitchFamily="18" charset="0"/>
                <a:cs typeface="Times New Roman" pitchFamily="18" charset="0"/>
              </a:rPr>
              <a:t>    &lt;div class="col-md-6"&gt;Column 1&lt;/div&gt;</a:t>
            </a:r>
          </a:p>
          <a:p>
            <a:pPr algn="just"/>
            <a:r>
              <a:rPr lang="en-US" sz="2400" dirty="0" smtClean="0">
                <a:latin typeface="Times New Roman" pitchFamily="18" charset="0"/>
                <a:cs typeface="Times New Roman" pitchFamily="18" charset="0"/>
              </a:rPr>
              <a:t>    &lt;div class="col-md-6"&gt;Column 2&lt;/div&gt;</a:t>
            </a:r>
          </a:p>
          <a:p>
            <a:pPr algn="just"/>
            <a:r>
              <a:rPr lang="en-US" sz="2400" dirty="0" smtClean="0">
                <a:latin typeface="Times New Roman" pitchFamily="18" charset="0"/>
                <a:cs typeface="Times New Roman" pitchFamily="18" charset="0"/>
              </a:rPr>
              <a:t>  &lt;/div&gt;</a:t>
            </a:r>
          </a:p>
          <a:p>
            <a:pPr algn="just"/>
            <a:r>
              <a:rPr lang="en-US" sz="2400" dirty="0" smtClean="0">
                <a:latin typeface="Times New Roman" pitchFamily="18" charset="0"/>
                <a:cs typeface="Times New Roman" pitchFamily="18" charset="0"/>
              </a:rPr>
              <a:t>&lt;/div&gt;</a:t>
            </a:r>
          </a:p>
          <a:p>
            <a:pPr algn="just"/>
            <a:endParaRPr lang="en-US" sz="2400" dirty="0" smtClean="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3. Typography: Styling Text</a:t>
            </a:r>
          </a:p>
          <a:p>
            <a:pPr algn="just"/>
            <a:r>
              <a:rPr lang="en-US" sz="2400" dirty="0">
                <a:latin typeface="Times New Roman" pitchFamily="18" charset="0"/>
                <a:cs typeface="Times New Roman" pitchFamily="18" charset="0"/>
              </a:rPr>
              <a:t>Bootstrap provides styles for typography to make it consistent and visually appealing. Use classes like h1, h2, p, etc., along with text utilities like text-center, text-muted, etc</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&lt;h1 class="display-4"&gt;Heading&lt;/h1&gt;</a:t>
            </a:r>
          </a:p>
          <a:p>
            <a:pPr algn="just"/>
            <a:r>
              <a:rPr lang="en-US" sz="2400" dirty="0" smtClean="0">
                <a:latin typeface="Times New Roman" pitchFamily="18" charset="0"/>
                <a:cs typeface="Times New Roman" pitchFamily="18" charset="0"/>
              </a:rPr>
              <a:t>&lt;p class="lead"&gt;This is a lead paragraph.&lt;/p&gt;</a:t>
            </a:r>
          </a:p>
          <a:p>
            <a:pPr algn="just"/>
            <a:r>
              <a:rPr lang="en-US" sz="2400" dirty="0" smtClean="0">
                <a:latin typeface="Times New Roman" pitchFamily="18" charset="0"/>
                <a:cs typeface="Times New Roman" pitchFamily="18" charset="0"/>
              </a:rPr>
              <a:t>&lt;p class="text-muted"&gt;This is some muted text.&lt;/p&gt;</a:t>
            </a: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6740307"/>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4. Components: Reusable Building Blocks</a:t>
            </a:r>
          </a:p>
          <a:p>
            <a:pPr algn="just"/>
            <a:r>
              <a:rPr lang="en-US" sz="2400" dirty="0">
                <a:latin typeface="Times New Roman" pitchFamily="18" charset="0"/>
                <a:cs typeface="Times New Roman" pitchFamily="18" charset="0"/>
              </a:rPr>
              <a:t>Bootstrap offers a variety of pre-built components such as navigation bars, alerts, buttons, forms, etc. These components are customizable and can be easily integrated into your project.</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&lt;!-- Example of a button --&gt;</a:t>
            </a:r>
          </a:p>
          <a:p>
            <a:pPr algn="just"/>
            <a:r>
              <a:rPr lang="en-US" sz="2400" dirty="0" smtClean="0">
                <a:latin typeface="Times New Roman" pitchFamily="18" charset="0"/>
                <a:cs typeface="Times New Roman" pitchFamily="18" charset="0"/>
              </a:rPr>
              <a:t>&lt;button type="button" class="</a:t>
            </a:r>
            <a:r>
              <a:rPr lang="en-US" sz="2400" dirty="0" err="1" smtClean="0">
                <a:latin typeface="Times New Roman" pitchFamily="18" charset="0"/>
                <a:cs typeface="Times New Roman" pitchFamily="18" charset="0"/>
              </a:rPr>
              <a:t>btn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btn</a:t>
            </a:r>
            <a:r>
              <a:rPr lang="en-US" sz="2400" dirty="0" smtClean="0">
                <a:latin typeface="Times New Roman" pitchFamily="18" charset="0"/>
                <a:cs typeface="Times New Roman" pitchFamily="18" charset="0"/>
              </a:rPr>
              <a:t>-primary"&gt;Primary Button&lt;/button&gt;</a:t>
            </a:r>
          </a:p>
          <a:p>
            <a:pPr algn="just"/>
            <a:endParaRPr lang="en-US" sz="2400" dirty="0" smtClean="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5. Utilities: Helper Classes</a:t>
            </a:r>
          </a:p>
          <a:p>
            <a:pPr algn="just"/>
            <a:r>
              <a:rPr lang="en-US" sz="2400" dirty="0">
                <a:latin typeface="Times New Roman" pitchFamily="18" charset="0"/>
                <a:cs typeface="Times New Roman" pitchFamily="18" charset="0"/>
              </a:rPr>
              <a:t>Bootstrap provides a set of utility classes that can be used to quickly apply styles or modifications. These classes help in handling spacing, text alignment, and more</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&lt;div class="m-3"&gt;Margin 3&lt;/div&gt;</a:t>
            </a:r>
          </a:p>
          <a:p>
            <a:pPr algn="just"/>
            <a:r>
              <a:rPr lang="en-US" sz="2400" dirty="0" smtClean="0">
                <a:latin typeface="Times New Roman" pitchFamily="18" charset="0"/>
                <a:cs typeface="Times New Roman" pitchFamily="18" charset="0"/>
              </a:rPr>
              <a:t>&lt;div class="text-center"&gt;Centered Text&lt;/div&gt;</a:t>
            </a: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4154984"/>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6. Customization: </a:t>
            </a:r>
            <a:r>
              <a:rPr lang="en-US" sz="2400" b="1" dirty="0" err="1">
                <a:latin typeface="Times New Roman" pitchFamily="18" charset="0"/>
                <a:cs typeface="Times New Roman" pitchFamily="18" charset="0"/>
              </a:rPr>
              <a:t>Theming</a:t>
            </a:r>
            <a:r>
              <a:rPr lang="en-US" sz="2400" b="1" dirty="0">
                <a:latin typeface="Times New Roman" pitchFamily="18" charset="0"/>
                <a:cs typeface="Times New Roman" pitchFamily="18" charset="0"/>
              </a:rPr>
              <a:t> and Sass</a:t>
            </a:r>
          </a:p>
          <a:p>
            <a:pPr algn="just"/>
            <a:r>
              <a:rPr lang="en-US" sz="2400" dirty="0">
                <a:latin typeface="Times New Roman" pitchFamily="18" charset="0"/>
                <a:cs typeface="Times New Roman" pitchFamily="18" charset="0"/>
              </a:rPr>
              <a:t>Bootstrap allows you to customize the look and feel of your project by utilizing its </a:t>
            </a:r>
            <a:r>
              <a:rPr lang="en-US" sz="2400" dirty="0" err="1">
                <a:latin typeface="Times New Roman" pitchFamily="18" charset="0"/>
                <a:cs typeface="Times New Roman" pitchFamily="18" charset="0"/>
              </a:rPr>
              <a:t>theming</a:t>
            </a:r>
            <a:r>
              <a:rPr lang="en-US" sz="2400" dirty="0">
                <a:latin typeface="Times New Roman" pitchFamily="18" charset="0"/>
                <a:cs typeface="Times New Roman" pitchFamily="18" charset="0"/>
              </a:rPr>
              <a:t> capabilities. You can modify variables or use Sass to create a custom theme that matches your brand</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7. Responsive Design: Mobile-First Approach</a:t>
            </a:r>
          </a:p>
          <a:p>
            <a:pPr algn="just"/>
            <a:r>
              <a:rPr lang="en-US" sz="2400" dirty="0">
                <a:latin typeface="Times New Roman" pitchFamily="18" charset="0"/>
                <a:cs typeface="Times New Roman" pitchFamily="18" charset="0"/>
              </a:rPr>
              <a:t>Bootstrap follows a mobile-first approach, ensuring that your web pages are responsive and adapt well to various screen sizes. Use classes like </a:t>
            </a:r>
            <a:r>
              <a:rPr lang="en-US" sz="2400" dirty="0" err="1">
                <a:latin typeface="Times New Roman" pitchFamily="18" charset="0"/>
                <a:cs typeface="Times New Roman" pitchFamily="18" charset="0"/>
              </a:rPr>
              <a:t>col-sm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col-md</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col-lg</a:t>
            </a:r>
            <a:r>
              <a:rPr lang="en-US" sz="2400" dirty="0">
                <a:latin typeface="Times New Roman" pitchFamily="18" charset="0"/>
                <a:cs typeface="Times New Roman" pitchFamily="18" charset="0"/>
              </a:rPr>
              <a:t>, and </a:t>
            </a:r>
            <a:r>
              <a:rPr lang="en-US" sz="2400" dirty="0" err="1">
                <a:latin typeface="Times New Roman" pitchFamily="18" charset="0"/>
                <a:cs typeface="Times New Roman" pitchFamily="18" charset="0"/>
              </a:rPr>
              <a:t>col</a:t>
            </a:r>
            <a:r>
              <a:rPr lang="en-US" sz="2400" dirty="0">
                <a:latin typeface="Times New Roman" pitchFamily="18" charset="0"/>
                <a:cs typeface="Times New Roman" pitchFamily="18" charset="0"/>
              </a:rPr>
              <a:t>-xl to control the visibility of elements on different devices.</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5262979"/>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&lt;!DOCTYPE html&gt;: This declaration defines the document type and version of HTML. In this case, it indicates that the document is an HTML5 document.</a:t>
            </a:r>
          </a:p>
          <a:p>
            <a:pPr algn="just"/>
            <a:r>
              <a:rPr lang="en-US" sz="2400" dirty="0">
                <a:latin typeface="Times New Roman" pitchFamily="18" charset="0"/>
                <a:cs typeface="Times New Roman" pitchFamily="18" charset="0"/>
              </a:rPr>
              <a:t>&lt;html&gt;: The root element that wraps the entire HTML content.</a:t>
            </a:r>
          </a:p>
          <a:p>
            <a:pPr algn="just"/>
            <a:r>
              <a:rPr lang="en-US" sz="2400" dirty="0">
                <a:latin typeface="Times New Roman" pitchFamily="18" charset="0"/>
                <a:cs typeface="Times New Roman" pitchFamily="18" charset="0"/>
              </a:rPr>
              <a:t>&lt;head&gt;: Contains meta-information about the document, such as the title, links to </a:t>
            </a:r>
            <a:r>
              <a:rPr lang="en-US" sz="2400" dirty="0" err="1">
                <a:latin typeface="Times New Roman" pitchFamily="18" charset="0"/>
                <a:cs typeface="Times New Roman" pitchFamily="18" charset="0"/>
              </a:rPr>
              <a:t>stylesheets</a:t>
            </a:r>
            <a:r>
              <a:rPr lang="en-US" sz="2400" dirty="0">
                <a:latin typeface="Times New Roman" pitchFamily="18" charset="0"/>
                <a:cs typeface="Times New Roman" pitchFamily="18" charset="0"/>
              </a:rPr>
              <a:t>, and scripts.</a:t>
            </a:r>
          </a:p>
          <a:p>
            <a:pPr algn="just"/>
            <a:r>
              <a:rPr lang="en-US" sz="2400" dirty="0">
                <a:latin typeface="Times New Roman" pitchFamily="18" charset="0"/>
                <a:cs typeface="Times New Roman" pitchFamily="18" charset="0"/>
              </a:rPr>
              <a:t>&lt;title&gt;: Sets the title of the HTML document, which appears in the browser's title bar or tab.</a:t>
            </a:r>
          </a:p>
          <a:p>
            <a:pPr algn="just"/>
            <a:endParaRPr lang="en-US" sz="2400" dirty="0" smtClean="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HTML Elements and Tags:</a:t>
            </a:r>
            <a:r>
              <a:rPr lang="en-US" sz="2400" dirty="0">
                <a:latin typeface="Times New Roman" pitchFamily="18" charset="0"/>
                <a:cs typeface="Times New Roman" pitchFamily="18" charset="0"/>
              </a:rPr>
              <a:t> HTML documents are made up of elements, each represented by a pair of tags. Tags are enclosed in angle brackets, and most have an opening tag </a:t>
            </a:r>
            <a:r>
              <a:rPr lang="en-US" sz="2400" dirty="0" smtClean="0">
                <a:latin typeface="Times New Roman" pitchFamily="18" charset="0"/>
                <a:cs typeface="Times New Roman" pitchFamily="18" charset="0"/>
              </a:rPr>
              <a:t>&lt;tag&gt;</a:t>
            </a:r>
            <a:r>
              <a:rPr lang="en-US" sz="2400" dirty="0">
                <a:latin typeface="Times New Roman" pitchFamily="18" charset="0"/>
                <a:cs typeface="Times New Roman" pitchFamily="18" charset="0"/>
              </a:rPr>
              <a:t> and a closing tag </a:t>
            </a:r>
            <a:r>
              <a:rPr lang="en-US" sz="2400" dirty="0" smtClean="0">
                <a:latin typeface="Times New Roman" pitchFamily="18" charset="0"/>
                <a:cs typeface="Times New Roman" pitchFamily="18" charset="0"/>
              </a:rPr>
              <a:t>&lt;/tag&gt;</a:t>
            </a:r>
            <a:r>
              <a:rPr lang="en-US" sz="2400" dirty="0">
                <a:latin typeface="Times New Roman" pitchFamily="18" charset="0"/>
                <a:cs typeface="Times New Roman" pitchFamily="18" charset="0"/>
              </a:rPr>
              <a:t>. The content of the element goes between the opening and closing tags.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4893647"/>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&lt;tag&gt;Content goes here&lt;/tag&gt;</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&lt;p&gt;This is a paragraph.&lt;/p&gt;</a:t>
            </a:r>
          </a:p>
          <a:p>
            <a:pPr algn="just"/>
            <a:endParaRPr lang="en-US" sz="2400" dirty="0" smtClean="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Attributes:</a:t>
            </a:r>
            <a:r>
              <a:rPr lang="en-US" sz="2400" dirty="0">
                <a:latin typeface="Times New Roman" pitchFamily="18" charset="0"/>
                <a:cs typeface="Times New Roman" pitchFamily="18" charset="0"/>
              </a:rPr>
              <a:t> HTML tags can have attributes that provide additional information about the element. Attributes are always included in the opening tag and are usually in name/value pairs</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&lt;tag attribute="value"&gt;Content goes here&lt;/tag&gt;</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&lt;a </a:t>
            </a:r>
            <a:r>
              <a:rPr lang="en-US" sz="2400" dirty="0" err="1" smtClean="0">
                <a:latin typeface="Times New Roman" pitchFamily="18" charset="0"/>
                <a:cs typeface="Times New Roman" pitchFamily="18" charset="0"/>
              </a:rPr>
              <a:t>href</a:t>
            </a:r>
            <a:r>
              <a:rPr lang="en-US" sz="2400" dirty="0" smtClean="0">
                <a:latin typeface="Times New Roman" pitchFamily="18" charset="0"/>
                <a:cs typeface="Times New Roman" pitchFamily="18" charset="0"/>
              </a:rPr>
              <a:t>="https://www.example.com"&gt;Visit Example&lt;/a&gt;</a:t>
            </a:r>
          </a:p>
          <a:p>
            <a:pPr algn="just"/>
            <a:endParaRPr lang="en-US" sz="2400" dirty="0" smtClean="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In this example, the </a:t>
            </a:r>
            <a:r>
              <a:rPr lang="en-US" sz="2400" dirty="0" err="1" smtClean="0">
                <a:latin typeface="Times New Roman" pitchFamily="18" charset="0"/>
                <a:cs typeface="Times New Roman" pitchFamily="18" charset="0"/>
              </a:rPr>
              <a:t>href</a:t>
            </a:r>
            <a:r>
              <a:rPr lang="en-US" sz="2400" dirty="0">
                <a:latin typeface="Times New Roman" pitchFamily="18" charset="0"/>
                <a:cs typeface="Times New Roman" pitchFamily="18" charset="0"/>
              </a:rPr>
              <a:t> attribute specifies the hyperlink's destination.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6001643"/>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Common HTML Elements:</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&lt;p&gt;: Paragraph</a:t>
            </a:r>
          </a:p>
          <a:p>
            <a:pPr algn="just"/>
            <a:r>
              <a:rPr lang="en-US" sz="2400" dirty="0">
                <a:latin typeface="Times New Roman" pitchFamily="18" charset="0"/>
                <a:cs typeface="Times New Roman" pitchFamily="18" charset="0"/>
              </a:rPr>
              <a:t>&lt;h1&gt;, &lt;h2&gt;, ..., &lt;h6&gt;: Headings (from largest to smallest)</a:t>
            </a:r>
          </a:p>
          <a:p>
            <a:pPr algn="just"/>
            <a:r>
              <a:rPr lang="en-US" sz="2400" dirty="0">
                <a:latin typeface="Times New Roman" pitchFamily="18" charset="0"/>
                <a:cs typeface="Times New Roman" pitchFamily="18" charset="0"/>
              </a:rPr>
              <a:t>&lt;a&gt;: Anchor (used for hyperlinks)</a:t>
            </a:r>
          </a:p>
          <a:p>
            <a:pPr algn="just"/>
            <a:r>
              <a:rPr lang="en-US" sz="2400" dirty="0">
                <a:latin typeface="Times New Roman" pitchFamily="18" charset="0"/>
                <a:cs typeface="Times New Roman" pitchFamily="18" charset="0"/>
              </a:rPr>
              <a:t>&lt;</a:t>
            </a:r>
            <a:r>
              <a:rPr lang="en-US" sz="2400" dirty="0" err="1">
                <a:latin typeface="Times New Roman" pitchFamily="18" charset="0"/>
                <a:cs typeface="Times New Roman" pitchFamily="18" charset="0"/>
              </a:rPr>
              <a:t>img</a:t>
            </a:r>
            <a:r>
              <a:rPr lang="en-US" sz="2400" dirty="0">
                <a:latin typeface="Times New Roman" pitchFamily="18" charset="0"/>
                <a:cs typeface="Times New Roman" pitchFamily="18" charset="0"/>
              </a:rPr>
              <a:t>&gt;: Image</a:t>
            </a:r>
          </a:p>
          <a:p>
            <a:pPr algn="just"/>
            <a:r>
              <a:rPr lang="en-US" sz="2400" dirty="0">
                <a:latin typeface="Times New Roman" pitchFamily="18" charset="0"/>
                <a:cs typeface="Times New Roman" pitchFamily="18" charset="0"/>
              </a:rPr>
              <a:t>&lt;</a:t>
            </a:r>
            <a:r>
              <a:rPr lang="en-US" sz="2400" dirty="0" err="1">
                <a:latin typeface="Times New Roman" pitchFamily="18" charset="0"/>
                <a:cs typeface="Times New Roman" pitchFamily="18" charset="0"/>
              </a:rPr>
              <a:t>ul</a:t>
            </a:r>
            <a:r>
              <a:rPr lang="en-US" sz="2400" dirty="0">
                <a:latin typeface="Times New Roman" pitchFamily="18" charset="0"/>
                <a:cs typeface="Times New Roman" pitchFamily="18" charset="0"/>
              </a:rPr>
              <a:t>&gt;, &lt;</a:t>
            </a:r>
            <a:r>
              <a:rPr lang="en-US" sz="2400" dirty="0" err="1">
                <a:latin typeface="Times New Roman" pitchFamily="18" charset="0"/>
                <a:cs typeface="Times New Roman" pitchFamily="18" charset="0"/>
              </a:rPr>
              <a:t>ol</a:t>
            </a:r>
            <a:r>
              <a:rPr lang="en-US" sz="2400" dirty="0">
                <a:latin typeface="Times New Roman" pitchFamily="18" charset="0"/>
                <a:cs typeface="Times New Roman" pitchFamily="18" charset="0"/>
              </a:rPr>
              <a:t>&gt;, &lt;</a:t>
            </a:r>
            <a:r>
              <a:rPr lang="en-US" sz="2400" dirty="0" err="1">
                <a:latin typeface="Times New Roman" pitchFamily="18" charset="0"/>
                <a:cs typeface="Times New Roman" pitchFamily="18" charset="0"/>
              </a:rPr>
              <a:t>li</a:t>
            </a:r>
            <a:r>
              <a:rPr lang="en-US" sz="2400" dirty="0">
                <a:latin typeface="Times New Roman" pitchFamily="18" charset="0"/>
                <a:cs typeface="Times New Roman" pitchFamily="18" charset="0"/>
              </a:rPr>
              <a:t>&gt;: Lists (unordered, ordered, list item)</a:t>
            </a:r>
          </a:p>
          <a:p>
            <a:pPr algn="just"/>
            <a:r>
              <a:rPr lang="en-US" sz="2400" dirty="0">
                <a:latin typeface="Times New Roman" pitchFamily="18" charset="0"/>
                <a:cs typeface="Times New Roman" pitchFamily="18" charset="0"/>
              </a:rPr>
              <a:t>&lt;div&gt;: Division or container</a:t>
            </a:r>
          </a:p>
          <a:p>
            <a:pPr algn="just"/>
            <a:r>
              <a:rPr lang="en-US" sz="2400" dirty="0">
                <a:latin typeface="Times New Roman" pitchFamily="18" charset="0"/>
                <a:cs typeface="Times New Roman" pitchFamily="18" charset="0"/>
              </a:rPr>
              <a:t>&lt;span&gt;: Inline container</a:t>
            </a:r>
          </a:p>
          <a:p>
            <a:pPr algn="just"/>
            <a:r>
              <a:rPr lang="en-US" sz="2400" dirty="0">
                <a:latin typeface="Times New Roman" pitchFamily="18" charset="0"/>
                <a:cs typeface="Times New Roman" pitchFamily="18" charset="0"/>
              </a:rPr>
              <a:t>&lt;table&gt;, &lt;</a:t>
            </a:r>
            <a:r>
              <a:rPr lang="en-US" sz="2400" dirty="0" err="1">
                <a:latin typeface="Times New Roman" pitchFamily="18" charset="0"/>
                <a:cs typeface="Times New Roman" pitchFamily="18" charset="0"/>
              </a:rPr>
              <a:t>tr</a:t>
            </a:r>
            <a:r>
              <a:rPr lang="en-US" sz="2400" dirty="0">
                <a:latin typeface="Times New Roman" pitchFamily="18" charset="0"/>
                <a:cs typeface="Times New Roman" pitchFamily="18" charset="0"/>
              </a:rPr>
              <a:t>&gt;, &lt;td&gt;: Table, table row, table data cell</a:t>
            </a:r>
          </a:p>
          <a:p>
            <a:pPr algn="just"/>
            <a:endParaRPr lang="en-US" sz="2400" dirty="0" smtClean="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Comments:</a:t>
            </a:r>
            <a:r>
              <a:rPr lang="en-US" sz="2400" dirty="0">
                <a:latin typeface="Times New Roman" pitchFamily="18" charset="0"/>
                <a:cs typeface="Times New Roman" pitchFamily="18" charset="0"/>
              </a:rPr>
              <a:t> Comments in HTML are written between </a:t>
            </a:r>
            <a:r>
              <a:rPr lang="en-US" sz="2400" dirty="0" smtClean="0">
                <a:latin typeface="Times New Roman" pitchFamily="18" charset="0"/>
                <a:cs typeface="Times New Roman" pitchFamily="18" charset="0"/>
              </a:rPr>
              <a:t>&lt;!--</a:t>
            </a:r>
            <a:r>
              <a:rPr lang="en-US" sz="2400" dirty="0">
                <a:latin typeface="Times New Roman" pitchFamily="18" charset="0"/>
                <a:cs typeface="Times New Roman" pitchFamily="18" charset="0"/>
              </a:rPr>
              <a:t> and </a:t>
            </a:r>
            <a:r>
              <a:rPr lang="en-US" sz="2400" dirty="0" smtClean="0">
                <a:latin typeface="Times New Roman" pitchFamily="18" charset="0"/>
                <a:cs typeface="Times New Roman" pitchFamily="18" charset="0"/>
              </a:rPr>
              <a:t>--&gt;</a:t>
            </a:r>
            <a:r>
              <a:rPr lang="en-US" sz="2400" dirty="0">
                <a:latin typeface="Times New Roman" pitchFamily="18" charset="0"/>
                <a:cs typeface="Times New Roman" pitchFamily="18" charset="0"/>
              </a:rPr>
              <a:t>. They are not displayed on the webpage and are used for adding notes or explanations within the code</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&lt;!-- This is a comment --&gt;</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6370975"/>
          </a:xfrm>
          <a:prstGeom prst="rect">
            <a:avLst/>
          </a:prstGeom>
          <a:noFill/>
        </p:spPr>
        <p:txBody>
          <a:bodyPr wrap="square" rtlCol="0">
            <a:spAutoFit/>
          </a:bodyPr>
          <a:lstStyle/>
          <a:p>
            <a:pPr algn="just"/>
            <a:r>
              <a:rPr lang="en-US" sz="2400" b="1" dirty="0" smtClean="0">
                <a:latin typeface="Times New Roman" pitchFamily="18" charset="0"/>
                <a:cs typeface="Times New Roman" pitchFamily="18" charset="0"/>
              </a:rPr>
              <a:t>Basic Tags in HTML</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HTML uses tags to structure content on a web page. Tags are enclosed in angle brackets (&lt; &gt;) and usually come in pairs, with an opening tag and a closing tag</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&lt;!DOCTYPE html&gt;:</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This tag declares the HTML version being used. It should be placed at the very beginning of an HTML document.</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&lt;!DOCTYPE html&gt;</a:t>
            </a:r>
          </a:p>
          <a:p>
            <a:pPr algn="just"/>
            <a:endParaRPr lang="en-US" sz="2400" dirty="0" smtClean="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&lt;html&gt;:</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This tag represents the root element of an HTML document.</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&lt;html&gt;</a:t>
            </a:r>
          </a:p>
          <a:p>
            <a:pPr algn="just"/>
            <a:r>
              <a:rPr lang="en-US" sz="2400" dirty="0" smtClean="0">
                <a:latin typeface="Times New Roman" pitchFamily="18" charset="0"/>
                <a:cs typeface="Times New Roman" pitchFamily="18" charset="0"/>
              </a:rPr>
              <a:t>   &lt;!-- Content goes here --&gt;</a:t>
            </a:r>
          </a:p>
          <a:p>
            <a:pPr algn="just"/>
            <a:r>
              <a:rPr lang="en-US" sz="2400" dirty="0" smtClean="0">
                <a:latin typeface="Times New Roman" pitchFamily="18" charset="0"/>
                <a:cs typeface="Times New Roman" pitchFamily="18" charset="0"/>
              </a:rPr>
              <a:t>&lt;/html&gt;</a:t>
            </a:r>
          </a:p>
          <a:p>
            <a:pPr algn="just"/>
            <a:endParaRPr lang="en-US" sz="24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2874</TotalTime>
  <Words>5363</Words>
  <Application>Microsoft Office PowerPoint</Application>
  <PresentationFormat>On-screen Show (4:3)</PresentationFormat>
  <Paragraphs>672</Paragraphs>
  <Slides>56</Slides>
  <Notes>0</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Amol</dc:creator>
  <cp:lastModifiedBy>Amol</cp:lastModifiedBy>
  <cp:revision>129</cp:revision>
  <dcterms:created xsi:type="dcterms:W3CDTF">2024-01-16T06:00:20Z</dcterms:created>
  <dcterms:modified xsi:type="dcterms:W3CDTF">2024-01-18T05:54:21Z</dcterms:modified>
</cp:coreProperties>
</file>