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73" autoAdjust="0"/>
  </p:normalViewPr>
  <p:slideViewPr>
    <p:cSldViewPr>
      <p:cViewPr varScale="1">
        <p:scale>
          <a:sx n="83" d="100"/>
          <a:sy n="83" d="100"/>
        </p:scale>
        <p:origin x="-1426"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D21002A-540A-4DA1-8FDB-C7279571487A}"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15FE6C-E16C-4538-9C9D-9858A9E5E1D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21002A-540A-4DA1-8FDB-C7279571487A}"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15FE6C-E16C-4538-9C9D-9858A9E5E1D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21002A-540A-4DA1-8FDB-C7279571487A}"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15FE6C-E16C-4538-9C9D-9858A9E5E1D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21002A-540A-4DA1-8FDB-C7279571487A}"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15FE6C-E16C-4538-9C9D-9858A9E5E1D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21002A-540A-4DA1-8FDB-C7279571487A}"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15FE6C-E16C-4538-9C9D-9858A9E5E1D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D21002A-540A-4DA1-8FDB-C7279571487A}" type="datetimeFigureOut">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15FE6C-E16C-4538-9C9D-9858A9E5E1D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D21002A-540A-4DA1-8FDB-C7279571487A}" type="datetimeFigureOut">
              <a:rPr lang="en-US" smtClean="0"/>
              <a:t>1/18/2024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15FE6C-E16C-4538-9C9D-9858A9E5E1D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D21002A-540A-4DA1-8FDB-C7279571487A}" type="datetimeFigureOut">
              <a:rPr lang="en-US" smtClean="0"/>
              <a:t>1/18/2024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15FE6C-E16C-4538-9C9D-9858A9E5E1D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21002A-540A-4DA1-8FDB-C7279571487A}" type="datetimeFigureOut">
              <a:rPr lang="en-US" smtClean="0"/>
              <a:t>1/18/2024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15FE6C-E16C-4538-9C9D-9858A9E5E1D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21002A-540A-4DA1-8FDB-C7279571487A}" type="datetimeFigureOut">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15FE6C-E16C-4538-9C9D-9858A9E5E1D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21002A-540A-4DA1-8FDB-C7279571487A}" type="datetimeFigureOut">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15FE6C-E16C-4538-9C9D-9858A9E5E1D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21002A-540A-4DA1-8FDB-C7279571487A}" type="datetimeFigureOut">
              <a:rPr lang="en-US" smtClean="0"/>
              <a:t>1/18/2024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15FE6C-E16C-4538-9C9D-9858A9E5E1D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839200" cy="6370975"/>
          </a:xfrm>
          <a:prstGeom prst="rect">
            <a:avLst/>
          </a:prstGeom>
          <a:noFill/>
        </p:spPr>
        <p:txBody>
          <a:bodyPr wrap="square" rtlCol="0">
            <a:spAutoFit/>
          </a:bodyPr>
          <a:lstStyle/>
          <a:p>
            <a:pPr algn="just"/>
            <a:r>
              <a:rPr lang="en-US" sz="2400" b="1" dirty="0" smtClean="0">
                <a:latin typeface="Times New Roman" pitchFamily="18" charset="0"/>
                <a:cs typeface="Times New Roman" pitchFamily="18" charset="0"/>
              </a:rPr>
              <a:t>Introduction to JavaScript: </a:t>
            </a:r>
            <a:r>
              <a:rPr lang="en-US" sz="2400" dirty="0">
                <a:latin typeface="Times New Roman" pitchFamily="18" charset="0"/>
                <a:cs typeface="Times New Roman" pitchFamily="18" charset="0"/>
              </a:rPr>
              <a:t>JavaScript is a high-level, interpreted programming language that was initially created to make web pages more interactive. It is a key component of web development, as it allows developers to manipulate the content and behavior of web pages in response to user actions. JavaScript can be executed in web browsers, making it a client-side scripting language, but it can also be used on server-side platforms</a:t>
            </a:r>
            <a:r>
              <a:rPr lang="en-US" sz="2400" dirty="0" smtClean="0">
                <a:latin typeface="Times New Roman" pitchFamily="18" charset="0"/>
                <a:cs typeface="Times New Roman" pitchFamily="18" charset="0"/>
              </a:rPr>
              <a:t>.</a:t>
            </a:r>
          </a:p>
          <a:p>
            <a:pPr algn="just"/>
            <a:endParaRPr lang="en-US" sz="2400" b="1"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Key Features of JavaScript</a:t>
            </a:r>
            <a:r>
              <a:rPr lang="en-US" sz="2400" b="1" dirty="0" smtClean="0">
                <a:latin typeface="Times New Roman" pitchFamily="18" charset="0"/>
                <a:cs typeface="Times New Roman" pitchFamily="18" charset="0"/>
              </a:rPr>
              <a:t>:</a:t>
            </a:r>
          </a:p>
          <a:p>
            <a:pPr algn="just"/>
            <a:endParaRPr lang="en-US" sz="2400" b="1"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Interactivity:</a:t>
            </a:r>
            <a:r>
              <a:rPr lang="en-US" sz="2400" dirty="0">
                <a:latin typeface="Times New Roman" pitchFamily="18" charset="0"/>
                <a:cs typeface="Times New Roman" pitchFamily="18" charset="0"/>
              </a:rPr>
              <a:t> JavaScript allows you to add interactivity to websites by responding to user actions such as clicks, input, and scrolling.</a:t>
            </a:r>
          </a:p>
          <a:p>
            <a:pPr algn="just"/>
            <a:r>
              <a:rPr lang="en-US" sz="2400" b="1" dirty="0">
                <a:latin typeface="Times New Roman" pitchFamily="18" charset="0"/>
                <a:cs typeface="Times New Roman" pitchFamily="18" charset="0"/>
              </a:rPr>
              <a:t>Versatility:</a:t>
            </a:r>
            <a:r>
              <a:rPr lang="en-US" sz="2400" dirty="0">
                <a:latin typeface="Times New Roman" pitchFamily="18" charset="0"/>
                <a:cs typeface="Times New Roman" pitchFamily="18" charset="0"/>
              </a:rPr>
              <a:t> It can be used for both front-end (client-side) and back-end (server-side) development. Popular front-end frameworks like React and Angular are built on JavaScript, and Node.js enables server-side development.</a:t>
            </a:r>
          </a:p>
          <a:p>
            <a:pPr algn="just"/>
            <a:endParaRPr lang="en-US" sz="2400" b="1"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8686800" cy="4524315"/>
          </a:xfrm>
          <a:prstGeom prst="rect">
            <a:avLst/>
          </a:prstGeom>
          <a:noFill/>
        </p:spPr>
        <p:txBody>
          <a:bodyPr wrap="square" rtlCol="0">
            <a:spAutoFit/>
          </a:bodyPr>
          <a:lstStyle/>
          <a:p>
            <a:pPr algn="just"/>
            <a:r>
              <a:rPr lang="en-US" sz="2400" b="1" dirty="0">
                <a:latin typeface="Times New Roman" pitchFamily="18" charset="0"/>
                <a:cs typeface="Times New Roman" pitchFamily="18" charset="0"/>
              </a:rPr>
              <a:t>== vs. </a:t>
            </a:r>
            <a:r>
              <a:rPr lang="en-US" sz="2400" b="1" dirty="0" smtClean="0">
                <a:latin typeface="Times New Roman" pitchFamily="18" charset="0"/>
                <a:cs typeface="Times New Roman" pitchFamily="18" charset="0"/>
              </a:rPr>
              <a:t>===:</a:t>
            </a:r>
          </a:p>
          <a:p>
            <a:pPr algn="just"/>
            <a:endParaRPr lang="en-US" sz="2400" b="1"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 (loose equality):</a:t>
            </a:r>
            <a:r>
              <a:rPr lang="en-US" sz="2400" dirty="0">
                <a:latin typeface="Times New Roman" pitchFamily="18" charset="0"/>
                <a:cs typeface="Times New Roman" pitchFamily="18" charset="0"/>
              </a:rPr>
              <a:t> Performs type coercion if operands are of different types</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console.log(5 </a:t>
            </a:r>
            <a:r>
              <a:rPr lang="en-US" sz="2400" dirty="0">
                <a:latin typeface="Times New Roman" pitchFamily="18" charset="0"/>
                <a:cs typeface="Times New Roman" pitchFamily="18" charset="0"/>
              </a:rPr>
              <a:t>== '5'); // true (coerces string to a number) </a:t>
            </a:r>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 (strict equality):</a:t>
            </a:r>
            <a:r>
              <a:rPr lang="en-US" sz="2400" dirty="0">
                <a:latin typeface="Times New Roman" pitchFamily="18" charset="0"/>
                <a:cs typeface="Times New Roman" pitchFamily="18" charset="0"/>
              </a:rPr>
              <a:t> Compares both value and type without type coercion</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console.log(5 </a:t>
            </a:r>
            <a:r>
              <a:rPr lang="en-US" sz="2400" dirty="0">
                <a:latin typeface="Times New Roman" pitchFamily="18" charset="0"/>
                <a:cs typeface="Times New Roman" pitchFamily="18" charset="0"/>
              </a:rPr>
              <a:t>=== '5'); // false (considers type)</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04800"/>
            <a:ext cx="8839200" cy="6740307"/>
          </a:xfrm>
          <a:prstGeom prst="rect">
            <a:avLst/>
          </a:prstGeom>
          <a:noFill/>
        </p:spPr>
        <p:txBody>
          <a:bodyPr wrap="square" rtlCol="0">
            <a:spAutoFit/>
          </a:bodyPr>
          <a:lstStyle/>
          <a:p>
            <a:pPr algn="just"/>
            <a:r>
              <a:rPr lang="en-US" sz="2400" b="1" dirty="0" smtClean="0">
                <a:latin typeface="Times New Roman" pitchFamily="18" charset="0"/>
                <a:cs typeface="Times New Roman" pitchFamily="18" charset="0"/>
              </a:rPr>
              <a:t>if-else, switch-case, loops, null/</a:t>
            </a:r>
            <a:r>
              <a:rPr lang="en-US" sz="2400" b="1" dirty="0" err="1" smtClean="0">
                <a:latin typeface="Times New Roman" pitchFamily="18" charset="0"/>
                <a:cs typeface="Times New Roman" pitchFamily="18" charset="0"/>
              </a:rPr>
              <a:t>nan</a:t>
            </a:r>
            <a:r>
              <a:rPr lang="en-US" sz="2400" b="1" dirty="0" smtClean="0">
                <a:latin typeface="Times New Roman" pitchFamily="18" charset="0"/>
                <a:cs typeface="Times New Roman" pitchFamily="18" charset="0"/>
              </a:rPr>
              <a:t>/undefined/reference error: </a:t>
            </a:r>
            <a:endParaRPr lang="en-US" sz="2400" dirty="0" smtClean="0">
              <a:latin typeface="Times New Roman" pitchFamily="18" charset="0"/>
              <a:cs typeface="Times New Roman" pitchFamily="18" charset="0"/>
            </a:endParaRPr>
          </a:p>
          <a:p>
            <a:pPr algn="just"/>
            <a:endParaRPr lang="en-US" sz="2400" b="1"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if-else statements:</a:t>
            </a: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The if-else statement is a fundamental control flow structure in JavaScript. It allows you to make decisions in your code based on conditions.</a:t>
            </a:r>
          </a:p>
          <a:p>
            <a:pPr algn="just"/>
            <a:endParaRPr lang="en-US" sz="2400" b="1"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let condition = true;</a:t>
            </a:r>
          </a:p>
          <a:p>
            <a:pPr algn="just"/>
            <a:endParaRPr lang="en-US" sz="2400" b="1"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if (condition) {</a:t>
            </a:r>
          </a:p>
          <a:p>
            <a:pPr algn="just"/>
            <a:r>
              <a:rPr lang="en-US" sz="2400" b="1" dirty="0" smtClean="0">
                <a:latin typeface="Times New Roman" pitchFamily="18" charset="0"/>
                <a:cs typeface="Times New Roman" pitchFamily="18" charset="0"/>
              </a:rPr>
              <a:t>    console.log("This block executes if the condition is true.");</a:t>
            </a:r>
          </a:p>
          <a:p>
            <a:pPr algn="just"/>
            <a:r>
              <a:rPr lang="en-US" sz="2400" b="1" dirty="0" smtClean="0">
                <a:latin typeface="Times New Roman" pitchFamily="18" charset="0"/>
                <a:cs typeface="Times New Roman" pitchFamily="18" charset="0"/>
              </a:rPr>
              <a:t>} else {</a:t>
            </a:r>
          </a:p>
          <a:p>
            <a:pPr algn="just"/>
            <a:r>
              <a:rPr lang="en-US" sz="2400" b="1" dirty="0" smtClean="0">
                <a:latin typeface="Times New Roman" pitchFamily="18" charset="0"/>
                <a:cs typeface="Times New Roman" pitchFamily="18" charset="0"/>
              </a:rPr>
              <a:t>    console.log("This block executes if the condition is false.");</a:t>
            </a:r>
          </a:p>
          <a:p>
            <a:pPr algn="just"/>
            <a:r>
              <a:rPr lang="en-US" sz="2400" b="1" dirty="0" smtClean="0">
                <a:latin typeface="Times New Roman" pitchFamily="18" charset="0"/>
                <a:cs typeface="Times New Roman" pitchFamily="18" charset="0"/>
              </a:rPr>
              <a:t>}</a:t>
            </a:r>
          </a:p>
          <a:p>
            <a:pPr algn="just"/>
            <a:endParaRPr lang="en-US" sz="2400" b="1"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You can also have multiple conditions using </a:t>
            </a:r>
            <a:r>
              <a:rPr lang="en-US" sz="2400" dirty="0" smtClean="0">
                <a:latin typeface="Times New Roman" pitchFamily="18" charset="0"/>
                <a:cs typeface="Times New Roman" pitchFamily="18" charset="0"/>
              </a:rPr>
              <a:t>else if</a:t>
            </a:r>
            <a:r>
              <a:rPr lang="en-US" sz="2400" dirty="0">
                <a:latin typeface="Times New Roman" pitchFamily="18" charset="0"/>
                <a:cs typeface="Times New Roman" pitchFamily="18" charset="0"/>
              </a:rPr>
              <a:t>:</a:t>
            </a:r>
            <a:endParaRPr lang="en-US" sz="2400" b="1" dirty="0" smtClean="0">
              <a:latin typeface="Times New Roman" pitchFamily="18" charset="0"/>
              <a:cs typeface="Times New Roman" pitchFamily="18" charset="0"/>
            </a:endParaRPr>
          </a:p>
          <a:p>
            <a:pPr algn="just"/>
            <a:endParaRPr lang="en-US" sz="2400" b="1"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 </a:t>
            </a:r>
            <a:endParaRPr lang="en-US" sz="2400" b="1"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04800"/>
            <a:ext cx="8839200" cy="5262979"/>
          </a:xfrm>
          <a:prstGeom prst="rect">
            <a:avLst/>
          </a:prstGeom>
          <a:noFill/>
        </p:spPr>
        <p:txBody>
          <a:bodyPr wrap="square" rtlCol="0">
            <a:spAutoFit/>
          </a:bodyPr>
          <a:lstStyle/>
          <a:p>
            <a:pPr algn="just"/>
            <a:r>
              <a:rPr lang="en-US" sz="2400" dirty="0" smtClean="0">
                <a:latin typeface="Times New Roman" pitchFamily="18" charset="0"/>
                <a:cs typeface="Times New Roman" pitchFamily="18" charset="0"/>
              </a:rPr>
              <a:t>let num = 5;</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if (num &gt; 0) {</a:t>
            </a:r>
          </a:p>
          <a:p>
            <a:pPr algn="just"/>
            <a:r>
              <a:rPr lang="en-US" sz="2400" dirty="0" smtClean="0">
                <a:latin typeface="Times New Roman" pitchFamily="18" charset="0"/>
                <a:cs typeface="Times New Roman" pitchFamily="18" charset="0"/>
              </a:rPr>
              <a:t>    console.log("Positive number");</a:t>
            </a:r>
          </a:p>
          <a:p>
            <a:pPr algn="just"/>
            <a:r>
              <a:rPr lang="en-US" sz="2400" dirty="0" smtClean="0">
                <a:latin typeface="Times New Roman" pitchFamily="18" charset="0"/>
                <a:cs typeface="Times New Roman" pitchFamily="18" charset="0"/>
              </a:rPr>
              <a:t>} else if (num &lt; 0) {</a:t>
            </a:r>
          </a:p>
          <a:p>
            <a:pPr algn="just"/>
            <a:r>
              <a:rPr lang="en-US" sz="2400" dirty="0" smtClean="0">
                <a:latin typeface="Times New Roman" pitchFamily="18" charset="0"/>
                <a:cs typeface="Times New Roman" pitchFamily="18" charset="0"/>
              </a:rPr>
              <a:t>    console.log("Negative number");</a:t>
            </a:r>
          </a:p>
          <a:p>
            <a:pPr algn="just"/>
            <a:r>
              <a:rPr lang="en-US" sz="2400" dirty="0" smtClean="0">
                <a:latin typeface="Times New Roman" pitchFamily="18" charset="0"/>
                <a:cs typeface="Times New Roman" pitchFamily="18" charset="0"/>
              </a:rPr>
              <a:t>} else {</a:t>
            </a:r>
          </a:p>
          <a:p>
            <a:pPr algn="just"/>
            <a:r>
              <a:rPr lang="en-US" sz="2400" dirty="0" smtClean="0">
                <a:latin typeface="Times New Roman" pitchFamily="18" charset="0"/>
                <a:cs typeface="Times New Roman" pitchFamily="18" charset="0"/>
              </a:rPr>
              <a:t>    console.log("Zero");</a:t>
            </a:r>
          </a:p>
          <a:p>
            <a:pPr algn="just"/>
            <a:r>
              <a:rPr lang="en-US" sz="2400" dirty="0" smtClean="0">
                <a:latin typeface="Times New Roman" pitchFamily="18" charset="0"/>
                <a:cs typeface="Times New Roman" pitchFamily="18" charset="0"/>
              </a:rPr>
              <a:t>}</a:t>
            </a:r>
          </a:p>
          <a:p>
            <a:pPr algn="just"/>
            <a:endParaRPr lang="en-US" sz="2400" dirty="0" smtClean="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switch-case statements:</a:t>
            </a: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The switch-case statement is another way to make decisions based on the value of an expression.</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8686800" cy="6740307"/>
          </a:xfrm>
          <a:prstGeom prst="rect">
            <a:avLst/>
          </a:prstGeom>
          <a:noFill/>
        </p:spPr>
        <p:txBody>
          <a:bodyPr wrap="square" rtlCol="0">
            <a:spAutoFit/>
          </a:bodyPr>
          <a:lstStyle/>
          <a:p>
            <a:pPr algn="just"/>
            <a:r>
              <a:rPr lang="en-US" sz="2400" dirty="0" smtClean="0">
                <a:latin typeface="Times New Roman" pitchFamily="18" charset="0"/>
                <a:cs typeface="Times New Roman" pitchFamily="18" charset="0"/>
              </a:rPr>
              <a:t>let day = "Monday";</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switch (day) {</a:t>
            </a:r>
          </a:p>
          <a:p>
            <a:pPr algn="just"/>
            <a:r>
              <a:rPr lang="en-US" sz="2400" dirty="0" smtClean="0">
                <a:latin typeface="Times New Roman" pitchFamily="18" charset="0"/>
                <a:cs typeface="Times New Roman" pitchFamily="18" charset="0"/>
              </a:rPr>
              <a:t>    case "Monday":</a:t>
            </a:r>
          </a:p>
          <a:p>
            <a:pPr algn="just"/>
            <a:r>
              <a:rPr lang="en-US" sz="2400" dirty="0" smtClean="0">
                <a:latin typeface="Times New Roman" pitchFamily="18" charset="0"/>
                <a:cs typeface="Times New Roman" pitchFamily="18" charset="0"/>
              </a:rPr>
              <a:t>        console.log("It's the start of the week.");</a:t>
            </a:r>
          </a:p>
          <a:p>
            <a:pPr algn="just"/>
            <a:r>
              <a:rPr lang="en-US" sz="2400" dirty="0" smtClean="0">
                <a:latin typeface="Times New Roman" pitchFamily="18" charset="0"/>
                <a:cs typeface="Times New Roman" pitchFamily="18" charset="0"/>
              </a:rPr>
              <a:t>        break;</a:t>
            </a:r>
          </a:p>
          <a:p>
            <a:pPr algn="just"/>
            <a:r>
              <a:rPr lang="en-US" sz="2400" dirty="0" smtClean="0">
                <a:latin typeface="Times New Roman" pitchFamily="18" charset="0"/>
                <a:cs typeface="Times New Roman" pitchFamily="18" charset="0"/>
              </a:rPr>
              <a:t>    case "Friday":</a:t>
            </a:r>
          </a:p>
          <a:p>
            <a:pPr algn="just"/>
            <a:r>
              <a:rPr lang="en-US" sz="2400" dirty="0" smtClean="0">
                <a:latin typeface="Times New Roman" pitchFamily="18" charset="0"/>
                <a:cs typeface="Times New Roman" pitchFamily="18" charset="0"/>
              </a:rPr>
              <a:t>        console.log("It's almost the weekend.");</a:t>
            </a:r>
          </a:p>
          <a:p>
            <a:pPr algn="just"/>
            <a:r>
              <a:rPr lang="en-US" sz="2400" dirty="0" smtClean="0">
                <a:latin typeface="Times New Roman" pitchFamily="18" charset="0"/>
                <a:cs typeface="Times New Roman" pitchFamily="18" charset="0"/>
              </a:rPr>
              <a:t>        break;</a:t>
            </a:r>
          </a:p>
          <a:p>
            <a:pPr algn="just"/>
            <a:r>
              <a:rPr lang="en-US" sz="2400" dirty="0" smtClean="0">
                <a:latin typeface="Times New Roman" pitchFamily="18" charset="0"/>
                <a:cs typeface="Times New Roman" pitchFamily="18" charset="0"/>
              </a:rPr>
              <a:t>    default:</a:t>
            </a:r>
          </a:p>
          <a:p>
            <a:pPr algn="just"/>
            <a:r>
              <a:rPr lang="en-US" sz="2400" dirty="0" smtClean="0">
                <a:latin typeface="Times New Roman" pitchFamily="18" charset="0"/>
                <a:cs typeface="Times New Roman" pitchFamily="18" charset="0"/>
              </a:rPr>
              <a:t>        console.log("It's a regular day.");</a:t>
            </a:r>
          </a:p>
          <a:p>
            <a:pPr algn="just"/>
            <a:r>
              <a:rPr lang="en-US" sz="2400" dirty="0" smtClean="0">
                <a:latin typeface="Times New Roman" pitchFamily="18" charset="0"/>
                <a:cs typeface="Times New Roman" pitchFamily="18" charset="0"/>
              </a:rPr>
              <a:t>}</a:t>
            </a:r>
          </a:p>
          <a:p>
            <a:pPr algn="just"/>
            <a:endParaRPr lang="en-US" sz="2400"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Loops</a:t>
            </a:r>
            <a:r>
              <a:rPr lang="en-US" sz="2400" b="1" dirty="0">
                <a:latin typeface="Times New Roman" pitchFamily="18" charset="0"/>
                <a:cs typeface="Times New Roman" pitchFamily="18" charset="0"/>
              </a:rPr>
              <a:t>:</a:t>
            </a: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Loops are used to repeatedly execute a block of code. There are different types of loops in JavaScript, but the two most common ones are for and while loops.</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839200" cy="4154984"/>
          </a:xfrm>
          <a:prstGeom prst="rect">
            <a:avLst/>
          </a:prstGeom>
          <a:noFill/>
        </p:spPr>
        <p:txBody>
          <a:bodyPr wrap="square" rtlCol="0">
            <a:spAutoFit/>
          </a:bodyPr>
          <a:lstStyle/>
          <a:p>
            <a:r>
              <a:rPr lang="en-US" sz="2400" b="1" dirty="0">
                <a:latin typeface="Times New Roman" pitchFamily="18" charset="0"/>
                <a:cs typeface="Times New Roman" pitchFamily="18" charset="0"/>
              </a:rPr>
              <a:t>for loop:</a:t>
            </a:r>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for </a:t>
            </a:r>
            <a:r>
              <a:rPr lang="en-US" sz="2400" dirty="0">
                <a:latin typeface="Times New Roman" pitchFamily="18" charset="0"/>
                <a:cs typeface="Times New Roman" pitchFamily="18" charset="0"/>
              </a:rPr>
              <a:t>(let </a:t>
            </a:r>
            <a:r>
              <a:rPr lang="en-US" sz="2400" dirty="0" err="1">
                <a:latin typeface="Times New Roman" pitchFamily="18" charset="0"/>
                <a:cs typeface="Times New Roman" pitchFamily="18" charset="0"/>
              </a:rPr>
              <a:t>i</a:t>
            </a:r>
            <a:r>
              <a:rPr lang="en-US" sz="2400" dirty="0">
                <a:latin typeface="Times New Roman" pitchFamily="18" charset="0"/>
                <a:cs typeface="Times New Roman" pitchFamily="18" charset="0"/>
              </a:rPr>
              <a:t> = 0; </a:t>
            </a:r>
            <a:r>
              <a:rPr lang="en-US" sz="2400" dirty="0" err="1">
                <a:latin typeface="Times New Roman" pitchFamily="18" charset="0"/>
                <a:cs typeface="Times New Roman" pitchFamily="18" charset="0"/>
              </a:rPr>
              <a:t>i</a:t>
            </a:r>
            <a:r>
              <a:rPr lang="en-US" sz="2400" dirty="0">
                <a:latin typeface="Times New Roman" pitchFamily="18" charset="0"/>
                <a:cs typeface="Times New Roman" pitchFamily="18" charset="0"/>
              </a:rPr>
              <a:t> &lt; 5; </a:t>
            </a:r>
            <a:r>
              <a:rPr lang="en-US" sz="2400" dirty="0" err="1">
                <a:latin typeface="Times New Roman" pitchFamily="18" charset="0"/>
                <a:cs typeface="Times New Roman" pitchFamily="18" charset="0"/>
              </a:rPr>
              <a:t>i</a:t>
            </a:r>
            <a:r>
              <a:rPr lang="en-US" sz="2400" dirty="0">
                <a:latin typeface="Times New Roman" pitchFamily="18" charset="0"/>
                <a:cs typeface="Times New Roman" pitchFamily="18" charset="0"/>
              </a:rPr>
              <a:t>++) {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console.log(</a:t>
            </a:r>
            <a:r>
              <a:rPr lang="en-US" sz="2400" dirty="0" err="1" smtClean="0">
                <a:latin typeface="Times New Roman" pitchFamily="18" charset="0"/>
                <a:cs typeface="Times New Roman" pitchFamily="18" charset="0"/>
              </a:rPr>
              <a:t>i</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while loop</a:t>
            </a:r>
            <a:r>
              <a:rPr lang="en-US" sz="2400" b="1" dirty="0" smtClean="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let </a:t>
            </a:r>
            <a:r>
              <a:rPr lang="en-US" sz="2400" dirty="0">
                <a:latin typeface="Times New Roman" pitchFamily="18" charset="0"/>
                <a:cs typeface="Times New Roman" pitchFamily="18" charset="0"/>
              </a:rPr>
              <a:t>count = 0;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while </a:t>
            </a:r>
            <a:r>
              <a:rPr lang="en-US" sz="2400" dirty="0">
                <a:latin typeface="Times New Roman" pitchFamily="18" charset="0"/>
                <a:cs typeface="Times New Roman" pitchFamily="18" charset="0"/>
              </a:rPr>
              <a:t>(count &lt; 5) </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console.log(count); count++;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8686800" cy="5632311"/>
          </a:xfrm>
          <a:prstGeom prst="rect">
            <a:avLst/>
          </a:prstGeom>
          <a:noFill/>
        </p:spPr>
        <p:txBody>
          <a:bodyPr wrap="square" rtlCol="0">
            <a:spAutoFit/>
          </a:bodyPr>
          <a:lstStyle/>
          <a:p>
            <a:pPr algn="just"/>
            <a:r>
              <a:rPr lang="en-US" sz="2400" b="1" dirty="0">
                <a:latin typeface="Times New Roman" pitchFamily="18" charset="0"/>
                <a:cs typeface="Times New Roman" pitchFamily="18" charset="0"/>
              </a:rPr>
              <a:t>null, </a:t>
            </a:r>
            <a:r>
              <a:rPr lang="en-US" sz="2400" b="1" dirty="0" err="1">
                <a:latin typeface="Times New Roman" pitchFamily="18" charset="0"/>
                <a:cs typeface="Times New Roman" pitchFamily="18" charset="0"/>
              </a:rPr>
              <a:t>NaN</a:t>
            </a:r>
            <a:r>
              <a:rPr lang="en-US" sz="2400" b="1" dirty="0">
                <a:latin typeface="Times New Roman" pitchFamily="18" charset="0"/>
                <a:cs typeface="Times New Roman" pitchFamily="18" charset="0"/>
              </a:rPr>
              <a:t>, undefined, and Reference Error:</a:t>
            </a:r>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null:</a:t>
            </a:r>
            <a:r>
              <a:rPr lang="en-US" sz="2400" dirty="0">
                <a:latin typeface="Times New Roman" pitchFamily="18" charset="0"/>
                <a:cs typeface="Times New Roman" pitchFamily="18" charset="0"/>
              </a:rPr>
              <a:t> It is a special value in JavaScript that represents the absence of an object value.</a:t>
            </a:r>
          </a:p>
          <a:p>
            <a:pPr algn="just"/>
            <a:r>
              <a:rPr lang="en-US" sz="2400" dirty="0" smtClean="0">
                <a:latin typeface="Times New Roman" pitchFamily="18" charset="0"/>
                <a:cs typeface="Times New Roman" pitchFamily="18" charset="0"/>
              </a:rPr>
              <a:t>let </a:t>
            </a:r>
            <a:r>
              <a:rPr lang="en-US" sz="2400" dirty="0" err="1">
                <a:latin typeface="Times New Roman" pitchFamily="18" charset="0"/>
                <a:cs typeface="Times New Roman" pitchFamily="18" charset="0"/>
              </a:rPr>
              <a:t>myVar</a:t>
            </a:r>
            <a:r>
              <a:rPr lang="en-US" sz="2400" dirty="0">
                <a:latin typeface="Times New Roman" pitchFamily="18" charset="0"/>
                <a:cs typeface="Times New Roman" pitchFamily="18" charset="0"/>
              </a:rPr>
              <a:t> = null; </a:t>
            </a:r>
          </a:p>
          <a:p>
            <a:pPr algn="just"/>
            <a:r>
              <a:rPr lang="en-US" sz="2400" b="1" dirty="0" err="1">
                <a:latin typeface="Times New Roman" pitchFamily="18" charset="0"/>
                <a:cs typeface="Times New Roman" pitchFamily="18" charset="0"/>
              </a:rPr>
              <a:t>NaN</a:t>
            </a:r>
            <a:r>
              <a:rPr lang="en-US" sz="2400" b="1" dirty="0">
                <a:latin typeface="Times New Roman" pitchFamily="18" charset="0"/>
                <a:cs typeface="Times New Roman" pitchFamily="18" charset="0"/>
              </a:rPr>
              <a:t> (Not a Number):</a:t>
            </a:r>
            <a:r>
              <a:rPr lang="en-US" sz="2400" dirty="0">
                <a:latin typeface="Times New Roman" pitchFamily="18" charset="0"/>
                <a:cs typeface="Times New Roman" pitchFamily="18" charset="0"/>
              </a:rPr>
              <a:t> It represents a value that is not a legal number.</a:t>
            </a:r>
          </a:p>
          <a:p>
            <a:pPr algn="just"/>
            <a:r>
              <a:rPr lang="en-US" sz="2400" dirty="0" smtClean="0">
                <a:latin typeface="Times New Roman" pitchFamily="18" charset="0"/>
                <a:cs typeface="Times New Roman" pitchFamily="18" charset="0"/>
              </a:rPr>
              <a:t>let </a:t>
            </a:r>
            <a:r>
              <a:rPr lang="en-US" sz="2400" dirty="0">
                <a:latin typeface="Times New Roman" pitchFamily="18" charset="0"/>
                <a:cs typeface="Times New Roman" pitchFamily="18" charset="0"/>
              </a:rPr>
              <a:t>result = "</a:t>
            </a:r>
            <a:r>
              <a:rPr lang="en-US" sz="2400" dirty="0" err="1">
                <a:latin typeface="Times New Roman" pitchFamily="18" charset="0"/>
                <a:cs typeface="Times New Roman" pitchFamily="18" charset="0"/>
              </a:rPr>
              <a:t>abc</a:t>
            </a:r>
            <a:r>
              <a:rPr lang="en-US" sz="2400" dirty="0">
                <a:latin typeface="Times New Roman" pitchFamily="18" charset="0"/>
                <a:cs typeface="Times New Roman" pitchFamily="18" charset="0"/>
              </a:rPr>
              <a:t>" / 2; // Results in </a:t>
            </a:r>
            <a:r>
              <a:rPr lang="en-US" sz="2400" dirty="0" err="1">
                <a:latin typeface="Times New Roman" pitchFamily="18" charset="0"/>
                <a:cs typeface="Times New Roman" pitchFamily="18" charset="0"/>
              </a:rPr>
              <a:t>NaN</a:t>
            </a:r>
            <a:r>
              <a:rPr lang="en-US" sz="2400" dirty="0">
                <a:latin typeface="Times New Roman" pitchFamily="18" charset="0"/>
                <a:cs typeface="Times New Roman" pitchFamily="18" charset="0"/>
              </a:rPr>
              <a:t> </a:t>
            </a:r>
          </a:p>
          <a:p>
            <a:pPr algn="just"/>
            <a:r>
              <a:rPr lang="en-US" sz="2400" b="1" dirty="0">
                <a:latin typeface="Times New Roman" pitchFamily="18" charset="0"/>
                <a:cs typeface="Times New Roman" pitchFamily="18" charset="0"/>
              </a:rPr>
              <a:t>undefined:</a:t>
            </a:r>
            <a:r>
              <a:rPr lang="en-US" sz="2400" dirty="0">
                <a:latin typeface="Times New Roman" pitchFamily="18" charset="0"/>
                <a:cs typeface="Times New Roman" pitchFamily="18" charset="0"/>
              </a:rPr>
              <a:t> It is a primitive value automatically assigned to variables that have been declared but not assigned a value.</a:t>
            </a:r>
          </a:p>
          <a:p>
            <a:pPr algn="just"/>
            <a:r>
              <a:rPr lang="en-US" sz="2400" dirty="0" smtClean="0">
                <a:latin typeface="Times New Roman" pitchFamily="18" charset="0"/>
                <a:cs typeface="Times New Roman" pitchFamily="18" charset="0"/>
              </a:rPr>
              <a:t>let </a:t>
            </a:r>
            <a:r>
              <a:rPr lang="en-US" sz="2400" dirty="0" err="1">
                <a:latin typeface="Times New Roman" pitchFamily="18" charset="0"/>
                <a:cs typeface="Times New Roman" pitchFamily="18" charset="0"/>
              </a:rPr>
              <a:t>myVar</a:t>
            </a:r>
            <a:r>
              <a:rPr lang="en-US" sz="2400" dirty="0">
                <a:latin typeface="Times New Roman" pitchFamily="18" charset="0"/>
                <a:cs typeface="Times New Roman" pitchFamily="18" charset="0"/>
              </a:rPr>
              <a:t>; console.log(</a:t>
            </a:r>
            <a:r>
              <a:rPr lang="en-US" sz="2400" dirty="0" err="1">
                <a:latin typeface="Times New Roman" pitchFamily="18" charset="0"/>
                <a:cs typeface="Times New Roman" pitchFamily="18" charset="0"/>
              </a:rPr>
              <a:t>myVar</a:t>
            </a:r>
            <a:r>
              <a:rPr lang="en-US" sz="2400" dirty="0">
                <a:latin typeface="Times New Roman" pitchFamily="18" charset="0"/>
                <a:cs typeface="Times New Roman" pitchFamily="18" charset="0"/>
              </a:rPr>
              <a:t>); // Outputs undefined </a:t>
            </a:r>
          </a:p>
          <a:p>
            <a:pPr algn="just"/>
            <a:r>
              <a:rPr lang="en-US" sz="2400" b="1" dirty="0">
                <a:latin typeface="Times New Roman" pitchFamily="18" charset="0"/>
                <a:cs typeface="Times New Roman" pitchFamily="18" charset="0"/>
              </a:rPr>
              <a:t>Reference Error:</a:t>
            </a:r>
            <a:r>
              <a:rPr lang="en-US" sz="2400" dirty="0">
                <a:latin typeface="Times New Roman" pitchFamily="18" charset="0"/>
                <a:cs typeface="Times New Roman" pitchFamily="18" charset="0"/>
              </a:rPr>
              <a:t> Occurs when trying to reference a variable or function that hasn't been declared.</a:t>
            </a:r>
          </a:p>
          <a:p>
            <a:pPr algn="just"/>
            <a:r>
              <a:rPr lang="en-US" sz="2400" dirty="0" smtClean="0">
                <a:latin typeface="Times New Roman" pitchFamily="18" charset="0"/>
                <a:cs typeface="Times New Roman" pitchFamily="18" charset="0"/>
              </a:rPr>
              <a:t>console.log(</a:t>
            </a:r>
            <a:r>
              <a:rPr lang="en-US" sz="2400" dirty="0" err="1" smtClean="0">
                <a:latin typeface="Times New Roman" pitchFamily="18" charset="0"/>
                <a:cs typeface="Times New Roman" pitchFamily="18" charset="0"/>
              </a:rPr>
              <a:t>nonExistentVar</a:t>
            </a:r>
            <a:r>
              <a:rPr lang="en-US" sz="2400" dirty="0">
                <a:latin typeface="Times New Roman" pitchFamily="18" charset="0"/>
                <a:cs typeface="Times New Roman" pitchFamily="18" charset="0"/>
              </a:rPr>
              <a:t>); // </a:t>
            </a:r>
            <a:r>
              <a:rPr lang="en-US" sz="2400" dirty="0" err="1">
                <a:latin typeface="Times New Roman" pitchFamily="18" charset="0"/>
                <a:cs typeface="Times New Roman" pitchFamily="18" charset="0"/>
              </a:rPr>
              <a:t>ReferenceError</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nonExistentVar</a:t>
            </a:r>
            <a:r>
              <a:rPr lang="en-US" sz="2400" dirty="0">
                <a:latin typeface="Times New Roman" pitchFamily="18" charset="0"/>
                <a:cs typeface="Times New Roman" pitchFamily="18" charset="0"/>
              </a:rPr>
              <a:t> is not defined</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8686800" cy="6001643"/>
          </a:xfrm>
          <a:prstGeom prst="rect">
            <a:avLst/>
          </a:prstGeom>
          <a:noFill/>
        </p:spPr>
        <p:txBody>
          <a:bodyPr wrap="square" rtlCol="0">
            <a:spAutoFit/>
          </a:bodyPr>
          <a:lstStyle/>
          <a:p>
            <a:pPr algn="just"/>
            <a:r>
              <a:rPr lang="en-US" sz="2400" b="1" dirty="0" smtClean="0">
                <a:latin typeface="Times New Roman" pitchFamily="18" charset="0"/>
                <a:cs typeface="Times New Roman" pitchFamily="18" charset="0"/>
              </a:rPr>
              <a:t>Arrays and basic array methods (map, filter and reduce):</a:t>
            </a:r>
          </a:p>
          <a:p>
            <a:pPr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Arrays in JavaScript:</a:t>
            </a:r>
          </a:p>
          <a:p>
            <a:pPr algn="just"/>
            <a:r>
              <a:rPr lang="en-US" sz="2400" dirty="0">
                <a:latin typeface="Times New Roman" pitchFamily="18" charset="0"/>
                <a:cs typeface="Times New Roman" pitchFamily="18" charset="0"/>
              </a:rPr>
              <a:t>An array is a data structure in JavaScript used to store a collection of elements. The elements can be of any data type, and each element in an array has an index associated with it, starting from 0. Arrays in JavaScript are dynamic, meaning their size can change during runtime.</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let fruits = ['apple', 'banana', 'orange'];</a:t>
            </a:r>
          </a:p>
          <a:p>
            <a:pPr algn="just"/>
            <a:endParaRPr lang="en-US" sz="2400" dirty="0" smtClean="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Basic Array Methods:</a:t>
            </a:r>
          </a:p>
          <a:p>
            <a:pPr algn="just"/>
            <a:r>
              <a:rPr lang="en-US" sz="2400" b="1" dirty="0">
                <a:latin typeface="Times New Roman" pitchFamily="18" charset="0"/>
                <a:cs typeface="Times New Roman" pitchFamily="18" charset="0"/>
              </a:rPr>
              <a:t>1. map:</a:t>
            </a:r>
          </a:p>
          <a:p>
            <a:pPr algn="just"/>
            <a:r>
              <a:rPr lang="en-US" sz="2400" dirty="0">
                <a:latin typeface="Times New Roman" pitchFamily="18" charset="0"/>
                <a:cs typeface="Times New Roman" pitchFamily="18" charset="0"/>
              </a:rPr>
              <a:t>The map method is used to create a new array by applying a function to each element of the original array.</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8686800" cy="6370975"/>
          </a:xfrm>
          <a:prstGeom prst="rect">
            <a:avLst/>
          </a:prstGeom>
          <a:noFill/>
        </p:spPr>
        <p:txBody>
          <a:bodyPr wrap="square" rtlCol="0">
            <a:spAutoFit/>
          </a:bodyPr>
          <a:lstStyle/>
          <a:p>
            <a:pPr algn="just"/>
            <a:r>
              <a:rPr lang="en-US" sz="2400" dirty="0">
                <a:latin typeface="Times New Roman" pitchFamily="18" charset="0"/>
                <a:cs typeface="Times New Roman" pitchFamily="18" charset="0"/>
              </a:rPr>
              <a:t>let numbers = [1, 2, 3, 4, 5];</a:t>
            </a:r>
          </a:p>
          <a:p>
            <a:pPr algn="just"/>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let </a:t>
            </a:r>
            <a:r>
              <a:rPr lang="en-US" sz="2400" dirty="0" err="1">
                <a:latin typeface="Times New Roman" pitchFamily="18" charset="0"/>
                <a:cs typeface="Times New Roman" pitchFamily="18" charset="0"/>
              </a:rPr>
              <a:t>squaredNumbers</a:t>
            </a:r>
            <a:r>
              <a:rPr lang="en-US" sz="2400" dirty="0">
                <a:latin typeface="Times New Roman" pitchFamily="18" charset="0"/>
                <a:cs typeface="Times New Roman" pitchFamily="18" charset="0"/>
              </a:rPr>
              <a:t> = numbers.map(function (num) {</a:t>
            </a:r>
          </a:p>
          <a:p>
            <a:pPr algn="just"/>
            <a:r>
              <a:rPr lang="en-US" sz="2400" dirty="0">
                <a:latin typeface="Times New Roman" pitchFamily="18" charset="0"/>
                <a:cs typeface="Times New Roman" pitchFamily="18" charset="0"/>
              </a:rPr>
              <a:t>  return num * num;</a:t>
            </a:r>
          </a:p>
          <a:p>
            <a:pPr algn="just"/>
            <a:r>
              <a:rPr lang="en-US" sz="2400" dirty="0">
                <a:latin typeface="Times New Roman" pitchFamily="18" charset="0"/>
                <a:cs typeface="Times New Roman" pitchFamily="18" charset="0"/>
              </a:rPr>
              <a:t>});</a:t>
            </a:r>
          </a:p>
          <a:p>
            <a:pPr algn="just"/>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console.log(</a:t>
            </a:r>
            <a:r>
              <a:rPr lang="en-US" sz="2400" dirty="0" err="1">
                <a:latin typeface="Times New Roman" pitchFamily="18" charset="0"/>
                <a:cs typeface="Times New Roman" pitchFamily="18" charset="0"/>
              </a:rPr>
              <a:t>squaredNumbers</a:t>
            </a:r>
            <a:r>
              <a:rPr lang="en-US" sz="2400" dirty="0">
                <a:latin typeface="Times New Roman" pitchFamily="18" charset="0"/>
                <a:cs typeface="Times New Roman" pitchFamily="18" charset="0"/>
              </a:rPr>
              <a:t>); // Output: [1, 4, 9, 16, 25]</a:t>
            </a:r>
          </a:p>
          <a:p>
            <a:pPr algn="just"/>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In this example, the </a:t>
            </a:r>
            <a:r>
              <a:rPr lang="en-US" sz="2400" dirty="0" smtClean="0">
                <a:latin typeface="Times New Roman" pitchFamily="18" charset="0"/>
                <a:cs typeface="Times New Roman" pitchFamily="18" charset="0"/>
              </a:rPr>
              <a:t>map</a:t>
            </a:r>
            <a:r>
              <a:rPr lang="en-US" sz="2400" dirty="0">
                <a:latin typeface="Times New Roman" pitchFamily="18" charset="0"/>
                <a:cs typeface="Times New Roman" pitchFamily="18" charset="0"/>
              </a:rPr>
              <a:t> method applies the provided function to each element of the </a:t>
            </a:r>
            <a:r>
              <a:rPr lang="en-US" sz="2400" dirty="0" smtClean="0">
                <a:latin typeface="Times New Roman" pitchFamily="18" charset="0"/>
                <a:cs typeface="Times New Roman" pitchFamily="18" charset="0"/>
              </a:rPr>
              <a:t>numbers</a:t>
            </a:r>
            <a:r>
              <a:rPr lang="en-US" sz="2400" dirty="0">
                <a:latin typeface="Times New Roman" pitchFamily="18" charset="0"/>
                <a:cs typeface="Times New Roman" pitchFamily="18" charset="0"/>
              </a:rPr>
              <a:t> array, and the new array </a:t>
            </a:r>
            <a:r>
              <a:rPr lang="en-US" sz="2400" dirty="0" err="1" smtClean="0">
                <a:latin typeface="Times New Roman" pitchFamily="18" charset="0"/>
                <a:cs typeface="Times New Roman" pitchFamily="18" charset="0"/>
              </a:rPr>
              <a:t>squaredNumbers</a:t>
            </a:r>
            <a:r>
              <a:rPr lang="en-US" sz="2400" dirty="0">
                <a:latin typeface="Times New Roman" pitchFamily="18" charset="0"/>
                <a:cs typeface="Times New Roman" pitchFamily="18" charset="0"/>
              </a:rPr>
              <a:t> is created with the squared values</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2. filter:</a:t>
            </a:r>
          </a:p>
          <a:p>
            <a:pPr algn="just"/>
            <a:r>
              <a:rPr lang="en-US" sz="2400" dirty="0">
                <a:latin typeface="Times New Roman" pitchFamily="18" charset="0"/>
                <a:cs typeface="Times New Roman" pitchFamily="18" charset="0"/>
              </a:rPr>
              <a:t>The filter method creates a new array with elements that pass a certain condition specified by a function.</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8686800" cy="6370975"/>
          </a:xfrm>
          <a:prstGeom prst="rect">
            <a:avLst/>
          </a:prstGeom>
          <a:noFill/>
        </p:spPr>
        <p:txBody>
          <a:bodyPr wrap="square" rtlCol="0">
            <a:spAutoFit/>
          </a:bodyPr>
          <a:lstStyle/>
          <a:p>
            <a:pPr algn="just"/>
            <a:r>
              <a:rPr lang="en-US" sz="2400" dirty="0" smtClean="0">
                <a:latin typeface="Times New Roman" pitchFamily="18" charset="0"/>
                <a:cs typeface="Times New Roman" pitchFamily="18" charset="0"/>
              </a:rPr>
              <a:t>let numbers = [1, 2, 3, 4, 5];</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let </a:t>
            </a:r>
            <a:r>
              <a:rPr lang="en-US" sz="2400" dirty="0" err="1" smtClean="0">
                <a:latin typeface="Times New Roman" pitchFamily="18" charset="0"/>
                <a:cs typeface="Times New Roman" pitchFamily="18" charset="0"/>
              </a:rPr>
              <a:t>evenNumbers</a:t>
            </a:r>
            <a:r>
              <a:rPr lang="en-US" sz="2400" dirty="0" smtClean="0">
                <a:latin typeface="Times New Roman" pitchFamily="18" charset="0"/>
                <a:cs typeface="Times New Roman" pitchFamily="18" charset="0"/>
              </a:rPr>
              <a:t> = </a:t>
            </a:r>
            <a:r>
              <a:rPr lang="en-US" sz="2400" dirty="0" err="1" smtClean="0">
                <a:latin typeface="Times New Roman" pitchFamily="18" charset="0"/>
                <a:cs typeface="Times New Roman" pitchFamily="18" charset="0"/>
              </a:rPr>
              <a:t>numbers.filter</a:t>
            </a:r>
            <a:r>
              <a:rPr lang="en-US" sz="2400" dirty="0" smtClean="0">
                <a:latin typeface="Times New Roman" pitchFamily="18" charset="0"/>
                <a:cs typeface="Times New Roman" pitchFamily="18" charset="0"/>
              </a:rPr>
              <a:t>(function (num) {</a:t>
            </a:r>
          </a:p>
          <a:p>
            <a:pPr algn="just"/>
            <a:r>
              <a:rPr lang="en-US" sz="2400" dirty="0" smtClean="0">
                <a:latin typeface="Times New Roman" pitchFamily="18" charset="0"/>
                <a:cs typeface="Times New Roman" pitchFamily="18" charset="0"/>
              </a:rPr>
              <a:t>  return num % 2 === 0;</a:t>
            </a:r>
          </a:p>
          <a:p>
            <a:pPr algn="just"/>
            <a:r>
              <a:rPr lang="en-US" sz="2400" dirty="0" smtClean="0">
                <a:latin typeface="Times New Roman" pitchFamily="18" charset="0"/>
                <a:cs typeface="Times New Roman" pitchFamily="18" charset="0"/>
              </a:rPr>
              <a:t>});</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console.log(</a:t>
            </a:r>
            <a:r>
              <a:rPr lang="en-US" sz="2400" dirty="0" err="1" smtClean="0">
                <a:latin typeface="Times New Roman" pitchFamily="18" charset="0"/>
                <a:cs typeface="Times New Roman" pitchFamily="18" charset="0"/>
              </a:rPr>
              <a:t>evenNumbers</a:t>
            </a:r>
            <a:r>
              <a:rPr lang="en-US" sz="2400" dirty="0" smtClean="0">
                <a:latin typeface="Times New Roman" pitchFamily="18" charset="0"/>
                <a:cs typeface="Times New Roman" pitchFamily="18" charset="0"/>
              </a:rPr>
              <a:t>); // Output: [2, 4]</a:t>
            </a:r>
          </a:p>
          <a:p>
            <a:pPr algn="just"/>
            <a:endParaRPr lang="en-US" sz="2400" dirty="0" smtClean="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Here, the </a:t>
            </a:r>
            <a:r>
              <a:rPr lang="en-US" sz="2400" dirty="0" smtClean="0">
                <a:latin typeface="Times New Roman" pitchFamily="18" charset="0"/>
                <a:cs typeface="Times New Roman" pitchFamily="18" charset="0"/>
              </a:rPr>
              <a:t>filter</a:t>
            </a:r>
            <a:r>
              <a:rPr lang="en-US" sz="2400" dirty="0">
                <a:latin typeface="Times New Roman" pitchFamily="18" charset="0"/>
                <a:cs typeface="Times New Roman" pitchFamily="18" charset="0"/>
              </a:rPr>
              <a:t> method is used to create a new array </a:t>
            </a:r>
            <a:r>
              <a:rPr lang="en-US" sz="2400" dirty="0" err="1" smtClean="0">
                <a:latin typeface="Times New Roman" pitchFamily="18" charset="0"/>
                <a:cs typeface="Times New Roman" pitchFamily="18" charset="0"/>
              </a:rPr>
              <a:t>evenNumbers</a:t>
            </a:r>
            <a:r>
              <a:rPr lang="en-US" sz="2400" dirty="0">
                <a:latin typeface="Times New Roman" pitchFamily="18" charset="0"/>
                <a:cs typeface="Times New Roman" pitchFamily="18" charset="0"/>
              </a:rPr>
              <a:t> containing only the elements from the original array </a:t>
            </a:r>
            <a:r>
              <a:rPr lang="en-US" sz="2400" dirty="0" smtClean="0">
                <a:latin typeface="Times New Roman" pitchFamily="18" charset="0"/>
                <a:cs typeface="Times New Roman" pitchFamily="18" charset="0"/>
              </a:rPr>
              <a:t>numbers</a:t>
            </a:r>
            <a:r>
              <a:rPr lang="en-US" sz="2400" dirty="0">
                <a:latin typeface="Times New Roman" pitchFamily="18" charset="0"/>
                <a:cs typeface="Times New Roman" pitchFamily="18" charset="0"/>
              </a:rPr>
              <a:t> that satisfy the condition of being even</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3. reduce:</a:t>
            </a:r>
          </a:p>
          <a:p>
            <a:pPr algn="just"/>
            <a:r>
              <a:rPr lang="en-US" sz="2400" dirty="0">
                <a:latin typeface="Times New Roman" pitchFamily="18" charset="0"/>
                <a:cs typeface="Times New Roman" pitchFamily="18" charset="0"/>
              </a:rPr>
              <a:t>The reduce method is used to accumulate the elements of an array into a single value, applying a function that you provide.</a:t>
            </a:r>
          </a:p>
          <a:p>
            <a:pPr algn="just"/>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8686800" cy="4524315"/>
          </a:xfrm>
          <a:prstGeom prst="rect">
            <a:avLst/>
          </a:prstGeom>
          <a:noFill/>
        </p:spPr>
        <p:txBody>
          <a:bodyPr wrap="square" rtlCol="0">
            <a:spAutoFit/>
          </a:bodyPr>
          <a:lstStyle/>
          <a:p>
            <a:pPr algn="just"/>
            <a:r>
              <a:rPr lang="en-US" sz="2400" dirty="0" smtClean="0">
                <a:latin typeface="Times New Roman" pitchFamily="18" charset="0"/>
                <a:cs typeface="Times New Roman" pitchFamily="18" charset="0"/>
              </a:rPr>
              <a:t>let numbers = [1, 2, 3, 4, 5];</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let sum = </a:t>
            </a:r>
            <a:r>
              <a:rPr lang="en-US" sz="2400" dirty="0" err="1" smtClean="0">
                <a:latin typeface="Times New Roman" pitchFamily="18" charset="0"/>
                <a:cs typeface="Times New Roman" pitchFamily="18" charset="0"/>
              </a:rPr>
              <a:t>numbers.reduce</a:t>
            </a:r>
            <a:r>
              <a:rPr lang="en-US" sz="2400" dirty="0" smtClean="0">
                <a:latin typeface="Times New Roman" pitchFamily="18" charset="0"/>
                <a:cs typeface="Times New Roman" pitchFamily="18" charset="0"/>
              </a:rPr>
              <a:t>(function (accumulator, current) {</a:t>
            </a:r>
          </a:p>
          <a:p>
            <a:pPr algn="just"/>
            <a:r>
              <a:rPr lang="en-US" sz="2400" dirty="0" smtClean="0">
                <a:latin typeface="Times New Roman" pitchFamily="18" charset="0"/>
                <a:cs typeface="Times New Roman" pitchFamily="18" charset="0"/>
              </a:rPr>
              <a:t>  return accumulator + current;</a:t>
            </a:r>
          </a:p>
          <a:p>
            <a:pPr algn="just"/>
            <a:r>
              <a:rPr lang="en-US" sz="2400" dirty="0" smtClean="0">
                <a:latin typeface="Times New Roman" pitchFamily="18" charset="0"/>
                <a:cs typeface="Times New Roman" pitchFamily="18" charset="0"/>
              </a:rPr>
              <a:t>}, 0);</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console.log(sum); // Output: 15</a:t>
            </a:r>
          </a:p>
          <a:p>
            <a:pPr algn="just"/>
            <a:endParaRPr lang="en-US" sz="2400" dirty="0" smtClean="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In this example, the </a:t>
            </a:r>
            <a:r>
              <a:rPr lang="en-US" sz="2400" dirty="0" smtClean="0">
                <a:latin typeface="Times New Roman" pitchFamily="18" charset="0"/>
                <a:cs typeface="Times New Roman" pitchFamily="18" charset="0"/>
              </a:rPr>
              <a:t>reduce</a:t>
            </a:r>
            <a:r>
              <a:rPr lang="en-US" sz="2400" dirty="0">
                <a:latin typeface="Times New Roman" pitchFamily="18" charset="0"/>
                <a:cs typeface="Times New Roman" pitchFamily="18" charset="0"/>
              </a:rPr>
              <a:t> method is used to calculate the sum of all elements in the </a:t>
            </a:r>
            <a:r>
              <a:rPr lang="en-US" sz="2400" dirty="0" smtClean="0">
                <a:latin typeface="Times New Roman" pitchFamily="18" charset="0"/>
                <a:cs typeface="Times New Roman" pitchFamily="18" charset="0"/>
              </a:rPr>
              <a:t>numbers</a:t>
            </a:r>
            <a:r>
              <a:rPr lang="en-US" sz="2400" dirty="0">
                <a:latin typeface="Times New Roman" pitchFamily="18" charset="0"/>
                <a:cs typeface="Times New Roman" pitchFamily="18" charset="0"/>
              </a:rPr>
              <a:t> array. The initial value of the accumulator is set to </a:t>
            </a:r>
            <a:r>
              <a:rPr lang="en-US" sz="2400" dirty="0" smtClean="0">
                <a:latin typeface="Times New Roman" pitchFamily="18" charset="0"/>
                <a:cs typeface="Times New Roman" pitchFamily="18" charset="0"/>
              </a:rPr>
              <a:t>0</a:t>
            </a:r>
            <a:r>
              <a:rPr lang="en-US" sz="2400" dirty="0">
                <a:latin typeface="Times New Roman" pitchFamily="18" charset="0"/>
                <a:cs typeface="Times New Roman" pitchFamily="18" charset="0"/>
              </a:rPr>
              <a:t>, and the provided function is used to add each element to the accumulator.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8686800" cy="6001643"/>
          </a:xfrm>
          <a:prstGeom prst="rect">
            <a:avLst/>
          </a:prstGeom>
          <a:noFill/>
        </p:spPr>
        <p:txBody>
          <a:bodyPr wrap="square" rtlCol="0">
            <a:spAutoFit/>
          </a:bodyPr>
          <a:lstStyle/>
          <a:p>
            <a:pPr algn="just"/>
            <a:r>
              <a:rPr lang="en-US" sz="2400" b="1" dirty="0">
                <a:latin typeface="Times New Roman" pitchFamily="18" charset="0"/>
                <a:cs typeface="Times New Roman" pitchFamily="18" charset="0"/>
              </a:rPr>
              <a:t>Asynchronous Programming:</a:t>
            </a:r>
            <a:r>
              <a:rPr lang="en-US" sz="2400" dirty="0">
                <a:latin typeface="Times New Roman" pitchFamily="18" charset="0"/>
                <a:cs typeface="Times New Roman" pitchFamily="18" charset="0"/>
              </a:rPr>
              <a:t> JavaScript supports asynchronous programming, allowing tasks to be performed concurrently without blocking the execution of other code. This is crucial for handling events and making network requests without freezing the user interface</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Object-Oriented:</a:t>
            </a:r>
            <a:r>
              <a:rPr lang="en-US" sz="2400" dirty="0">
                <a:latin typeface="Times New Roman" pitchFamily="18" charset="0"/>
                <a:cs typeface="Times New Roman" pitchFamily="18" charset="0"/>
              </a:rPr>
              <a:t> JavaScript is object-oriented, meaning it uses objects to represent and manipulate data. This makes it a versatile language for organizing and structuring code</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Data types in JavaScript</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In JavaScript, data types are the classification or categorization of data items. They help define the nature of the data and how it should be treated. JavaScript is a dynamically typed language, meaning that the data type of a variable is determined at runtime.</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04800"/>
            <a:ext cx="8839200" cy="6740307"/>
          </a:xfrm>
          <a:prstGeom prst="rect">
            <a:avLst/>
          </a:prstGeom>
          <a:noFill/>
        </p:spPr>
        <p:txBody>
          <a:bodyPr wrap="square" rtlCol="0">
            <a:spAutoFit/>
          </a:bodyPr>
          <a:lstStyle/>
          <a:p>
            <a:pPr algn="just"/>
            <a:r>
              <a:rPr lang="en-US" sz="2400" b="1" dirty="0" smtClean="0">
                <a:latin typeface="Times New Roman" pitchFamily="18" charset="0"/>
                <a:cs typeface="Times New Roman" pitchFamily="18" charset="0"/>
              </a:rPr>
              <a:t>String and string methods: </a:t>
            </a:r>
            <a:r>
              <a:rPr lang="en-US" sz="2400" dirty="0">
                <a:latin typeface="Times New Roman" pitchFamily="18" charset="0"/>
                <a:cs typeface="Times New Roman" pitchFamily="18" charset="0"/>
              </a:rPr>
              <a:t>Certainly! In JavaScript, a string is a sequence of characters that represents text. Strings can be created using either single quotes ('), double quotes ("), or </a:t>
            </a:r>
            <a:r>
              <a:rPr lang="en-US" sz="2400" dirty="0" err="1">
                <a:latin typeface="Times New Roman" pitchFamily="18" charset="0"/>
                <a:cs typeface="Times New Roman" pitchFamily="18" charset="0"/>
              </a:rPr>
              <a:t>backticks</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Here's an example of creating strings</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let </a:t>
            </a:r>
            <a:r>
              <a:rPr lang="en-US" sz="2400" dirty="0" err="1" smtClean="0">
                <a:latin typeface="Times New Roman" pitchFamily="18" charset="0"/>
                <a:cs typeface="Times New Roman" pitchFamily="18" charset="0"/>
              </a:rPr>
              <a:t>singleQuotedString</a:t>
            </a:r>
            <a:r>
              <a:rPr lang="en-US" sz="2400" dirty="0" smtClean="0">
                <a:latin typeface="Times New Roman" pitchFamily="18" charset="0"/>
                <a:cs typeface="Times New Roman" pitchFamily="18" charset="0"/>
              </a:rPr>
              <a:t> = </a:t>
            </a:r>
            <a:r>
              <a:rPr lang="en-US" sz="2400" dirty="0">
                <a:latin typeface="Times New Roman" pitchFamily="18" charset="0"/>
                <a:cs typeface="Times New Roman" pitchFamily="18" charset="0"/>
              </a:rPr>
              <a:t>'Hello, World!'</a:t>
            </a:r>
            <a:r>
              <a:rPr lang="en-US" sz="2400" dirty="0" smtClean="0">
                <a:latin typeface="Times New Roman" pitchFamily="18" charset="0"/>
                <a:cs typeface="Times New Roman" pitchFamily="18" charset="0"/>
              </a:rPr>
              <a:t>; </a:t>
            </a:r>
          </a:p>
          <a:p>
            <a:pPr algn="just"/>
            <a:r>
              <a:rPr lang="en-US" sz="2400" dirty="0" smtClean="0">
                <a:latin typeface="Times New Roman" pitchFamily="18" charset="0"/>
                <a:cs typeface="Times New Roman" pitchFamily="18" charset="0"/>
              </a:rPr>
              <a:t>let </a:t>
            </a:r>
            <a:r>
              <a:rPr lang="en-US" sz="2400" dirty="0" err="1" smtClean="0">
                <a:latin typeface="Times New Roman" pitchFamily="18" charset="0"/>
                <a:cs typeface="Times New Roman" pitchFamily="18" charset="0"/>
              </a:rPr>
              <a:t>doubleQuotedString</a:t>
            </a:r>
            <a:r>
              <a:rPr lang="en-US" sz="2400" dirty="0" smtClean="0">
                <a:latin typeface="Times New Roman" pitchFamily="18" charset="0"/>
                <a:cs typeface="Times New Roman" pitchFamily="18" charset="0"/>
              </a:rPr>
              <a:t> = </a:t>
            </a:r>
            <a:r>
              <a:rPr lang="en-US" sz="2400" dirty="0">
                <a:latin typeface="Times New Roman" pitchFamily="18" charset="0"/>
                <a:cs typeface="Times New Roman" pitchFamily="18" charset="0"/>
              </a:rPr>
              <a:t>"Hello, World!"</a:t>
            </a:r>
            <a:r>
              <a:rPr lang="en-US" sz="2400" dirty="0" smtClean="0">
                <a:latin typeface="Times New Roman" pitchFamily="18" charset="0"/>
                <a:cs typeface="Times New Roman" pitchFamily="18" charset="0"/>
              </a:rPr>
              <a:t>; </a:t>
            </a:r>
          </a:p>
          <a:p>
            <a:pPr algn="just"/>
            <a:r>
              <a:rPr lang="en-US" sz="2400" dirty="0" smtClean="0">
                <a:latin typeface="Times New Roman" pitchFamily="18" charset="0"/>
                <a:cs typeface="Times New Roman" pitchFamily="18" charset="0"/>
              </a:rPr>
              <a:t>let </a:t>
            </a:r>
            <a:r>
              <a:rPr lang="en-US" sz="2400" dirty="0" err="1" smtClean="0">
                <a:latin typeface="Times New Roman" pitchFamily="18" charset="0"/>
                <a:cs typeface="Times New Roman" pitchFamily="18" charset="0"/>
              </a:rPr>
              <a:t>backtickString</a:t>
            </a:r>
            <a:r>
              <a:rPr lang="en-US" sz="2400" dirty="0" smtClean="0">
                <a:latin typeface="Times New Roman" pitchFamily="18" charset="0"/>
                <a:cs typeface="Times New Roman" pitchFamily="18" charset="0"/>
              </a:rPr>
              <a:t> = </a:t>
            </a:r>
            <a:r>
              <a:rPr lang="en-US" sz="2400" dirty="0">
                <a:latin typeface="Times New Roman" pitchFamily="18" charset="0"/>
                <a:cs typeface="Times New Roman" pitchFamily="18" charset="0"/>
              </a:rPr>
              <a:t>`Hello, World</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1. String Length:</a:t>
            </a:r>
          </a:p>
          <a:p>
            <a:r>
              <a:rPr lang="en-US" sz="2400" dirty="0">
                <a:latin typeface="Times New Roman" pitchFamily="18" charset="0"/>
                <a:cs typeface="Times New Roman" pitchFamily="18" charset="0"/>
              </a:rPr>
              <a:t>The length property is used to get the length of a string (the number of characters it contains).</a:t>
            </a:r>
          </a:p>
          <a:p>
            <a:r>
              <a:rPr lang="en-US" sz="2400" dirty="0" smtClean="0">
                <a:latin typeface="Times New Roman" pitchFamily="18" charset="0"/>
                <a:cs typeface="Times New Roman" pitchFamily="18" charset="0"/>
              </a:rPr>
              <a:t>let </a:t>
            </a:r>
            <a:r>
              <a:rPr lang="en-US" sz="2400" dirty="0" err="1" smtClean="0">
                <a:latin typeface="Times New Roman" pitchFamily="18" charset="0"/>
                <a:cs typeface="Times New Roman" pitchFamily="18" charset="0"/>
              </a:rPr>
              <a:t>myString</a:t>
            </a:r>
            <a:r>
              <a:rPr lang="en-US" sz="2400" dirty="0" smtClean="0">
                <a:latin typeface="Times New Roman" pitchFamily="18" charset="0"/>
                <a:cs typeface="Times New Roman" pitchFamily="18" charset="0"/>
              </a:rPr>
              <a:t> = </a:t>
            </a:r>
            <a:r>
              <a:rPr lang="en-US" sz="2400" dirty="0">
                <a:latin typeface="Times New Roman" pitchFamily="18" charset="0"/>
                <a:cs typeface="Times New Roman" pitchFamily="18" charset="0"/>
              </a:rPr>
              <a:t>"Hello, World!"</a:t>
            </a:r>
            <a:r>
              <a:rPr lang="en-US" sz="2400" dirty="0" smtClean="0">
                <a:latin typeface="Times New Roman" pitchFamily="18" charset="0"/>
                <a:cs typeface="Times New Roman" pitchFamily="18" charset="0"/>
              </a:rPr>
              <a:t>; </a:t>
            </a:r>
          </a:p>
          <a:p>
            <a:r>
              <a:rPr lang="en-US" sz="2400" dirty="0" smtClean="0">
                <a:latin typeface="Times New Roman" pitchFamily="18" charset="0"/>
                <a:cs typeface="Times New Roman" pitchFamily="18" charset="0"/>
              </a:rPr>
              <a:t>let length = </a:t>
            </a:r>
            <a:r>
              <a:rPr lang="en-US" sz="2400" dirty="0" err="1" smtClean="0">
                <a:latin typeface="Times New Roman" pitchFamily="18" charset="0"/>
                <a:cs typeface="Times New Roman" pitchFamily="18" charset="0"/>
              </a:rPr>
              <a:t>myString.length</a:t>
            </a:r>
            <a:r>
              <a:rPr lang="en-US" sz="2400" dirty="0" smtClean="0">
                <a:latin typeface="Times New Roman" pitchFamily="18" charset="0"/>
                <a:cs typeface="Times New Roman" pitchFamily="18" charset="0"/>
              </a:rPr>
              <a:t>; </a:t>
            </a:r>
          </a:p>
          <a:p>
            <a:r>
              <a:rPr lang="en-US" sz="2400" dirty="0" smtClean="0">
                <a:latin typeface="Times New Roman" pitchFamily="18" charset="0"/>
                <a:cs typeface="Times New Roman" pitchFamily="18" charset="0"/>
              </a:rPr>
              <a:t>console.log(length); // Output: 13</a:t>
            </a:r>
          </a:p>
          <a:p>
            <a:pPr algn="just"/>
            <a:endParaRPr lang="en-US" sz="2400" dirty="0" smtClean="0">
              <a:latin typeface="Times New Roman" pitchFamily="18" charset="0"/>
              <a:cs typeface="Times New Roman" pitchFamily="18" charset="0"/>
            </a:endParaRPr>
          </a:p>
          <a:p>
            <a:pPr algn="just"/>
            <a:endParaRPr lang="en-US" sz="2400" b="1"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2400" y="228600"/>
            <a:ext cx="8763000" cy="4893647"/>
          </a:xfrm>
          <a:prstGeom prst="rect">
            <a:avLst/>
          </a:prstGeom>
          <a:noFill/>
        </p:spPr>
        <p:txBody>
          <a:bodyPr wrap="square" rtlCol="0">
            <a:spAutoFit/>
          </a:bodyPr>
          <a:lstStyle/>
          <a:p>
            <a:pPr algn="just"/>
            <a:r>
              <a:rPr lang="en-US" sz="2400" b="1" dirty="0">
                <a:latin typeface="Times New Roman" pitchFamily="18" charset="0"/>
                <a:cs typeface="Times New Roman" pitchFamily="18" charset="0"/>
              </a:rPr>
              <a:t>2. Accessing Characters:</a:t>
            </a:r>
          </a:p>
          <a:p>
            <a:pPr algn="just"/>
            <a:r>
              <a:rPr lang="en-US" sz="2400" dirty="0">
                <a:latin typeface="Times New Roman" pitchFamily="18" charset="0"/>
                <a:cs typeface="Times New Roman" pitchFamily="18" charset="0"/>
              </a:rPr>
              <a:t>You can access individual characters in a string using square brackets and the zero-based index.</a:t>
            </a:r>
          </a:p>
          <a:p>
            <a:pPr algn="just"/>
            <a:r>
              <a:rPr lang="en-US" sz="2400" dirty="0" smtClean="0">
                <a:latin typeface="Times New Roman" pitchFamily="18" charset="0"/>
                <a:cs typeface="Times New Roman" pitchFamily="18" charset="0"/>
              </a:rPr>
              <a:t>let </a:t>
            </a:r>
            <a:r>
              <a:rPr lang="en-US" sz="2400" dirty="0" err="1" smtClean="0">
                <a:latin typeface="Times New Roman" pitchFamily="18" charset="0"/>
                <a:cs typeface="Times New Roman" pitchFamily="18" charset="0"/>
              </a:rPr>
              <a:t>myString</a:t>
            </a:r>
            <a:r>
              <a:rPr lang="en-US" sz="2400" dirty="0" smtClean="0">
                <a:latin typeface="Times New Roman" pitchFamily="18" charset="0"/>
                <a:cs typeface="Times New Roman" pitchFamily="18" charset="0"/>
              </a:rPr>
              <a:t> = </a:t>
            </a:r>
            <a:r>
              <a:rPr lang="en-US" sz="2400" dirty="0">
                <a:latin typeface="Times New Roman" pitchFamily="18" charset="0"/>
                <a:cs typeface="Times New Roman" pitchFamily="18" charset="0"/>
              </a:rPr>
              <a:t>"Hello, World!"</a:t>
            </a:r>
            <a:r>
              <a:rPr lang="en-US" sz="2400" dirty="0" smtClean="0">
                <a:latin typeface="Times New Roman" pitchFamily="18" charset="0"/>
                <a:cs typeface="Times New Roman" pitchFamily="18" charset="0"/>
              </a:rPr>
              <a:t>; </a:t>
            </a:r>
          </a:p>
          <a:p>
            <a:pPr algn="just"/>
            <a:r>
              <a:rPr lang="en-US" sz="2400" dirty="0" smtClean="0">
                <a:latin typeface="Times New Roman" pitchFamily="18" charset="0"/>
                <a:cs typeface="Times New Roman" pitchFamily="18" charset="0"/>
              </a:rPr>
              <a:t>let </a:t>
            </a:r>
            <a:r>
              <a:rPr lang="en-US" sz="2400" dirty="0" err="1" smtClean="0">
                <a:latin typeface="Times New Roman" pitchFamily="18" charset="0"/>
                <a:cs typeface="Times New Roman" pitchFamily="18" charset="0"/>
              </a:rPr>
              <a:t>firstCharacter</a:t>
            </a:r>
            <a:r>
              <a:rPr lang="en-US" sz="2400" dirty="0" smtClean="0">
                <a:latin typeface="Times New Roman" pitchFamily="18" charset="0"/>
                <a:cs typeface="Times New Roman" pitchFamily="18" charset="0"/>
              </a:rPr>
              <a:t> = </a:t>
            </a:r>
            <a:r>
              <a:rPr lang="en-US" sz="2400" dirty="0" err="1" smtClean="0">
                <a:latin typeface="Times New Roman" pitchFamily="18" charset="0"/>
                <a:cs typeface="Times New Roman" pitchFamily="18" charset="0"/>
              </a:rPr>
              <a:t>myString</a:t>
            </a: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0</a:t>
            </a:r>
            <a:r>
              <a:rPr lang="en-US" sz="2400" dirty="0" smtClean="0">
                <a:latin typeface="Times New Roman" pitchFamily="18" charset="0"/>
                <a:cs typeface="Times New Roman" pitchFamily="18" charset="0"/>
              </a:rPr>
              <a:t>]; </a:t>
            </a:r>
          </a:p>
          <a:p>
            <a:pPr algn="just"/>
            <a:r>
              <a:rPr lang="en-US" sz="2400" dirty="0" smtClean="0">
                <a:latin typeface="Times New Roman" pitchFamily="18" charset="0"/>
                <a:cs typeface="Times New Roman" pitchFamily="18" charset="0"/>
              </a:rPr>
              <a:t>console.log(</a:t>
            </a:r>
            <a:r>
              <a:rPr lang="en-US" sz="2400" dirty="0" err="1" smtClean="0">
                <a:latin typeface="Times New Roman" pitchFamily="18" charset="0"/>
                <a:cs typeface="Times New Roman" pitchFamily="18" charset="0"/>
              </a:rPr>
              <a:t>firstCharacter</a:t>
            </a:r>
            <a:r>
              <a:rPr lang="en-US" sz="2400" dirty="0" smtClean="0">
                <a:latin typeface="Times New Roman" pitchFamily="18" charset="0"/>
                <a:cs typeface="Times New Roman" pitchFamily="18" charset="0"/>
              </a:rPr>
              <a:t>); // Output: H</a:t>
            </a:r>
          </a:p>
          <a:p>
            <a:pPr algn="just"/>
            <a:endParaRPr lang="en-US" sz="2400" dirty="0" smtClean="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3. Concatenation:</a:t>
            </a:r>
          </a:p>
          <a:p>
            <a:pPr algn="just"/>
            <a:r>
              <a:rPr lang="en-US" sz="2400" dirty="0">
                <a:latin typeface="Times New Roman" pitchFamily="18" charset="0"/>
                <a:cs typeface="Times New Roman" pitchFamily="18" charset="0"/>
              </a:rPr>
              <a:t>Strings can be concatenated using the + operator or the </a:t>
            </a:r>
            <a:r>
              <a:rPr lang="en-US" sz="2400" dirty="0" err="1">
                <a:latin typeface="Times New Roman" pitchFamily="18" charset="0"/>
                <a:cs typeface="Times New Roman" pitchFamily="18" charset="0"/>
              </a:rPr>
              <a:t>concat</a:t>
            </a:r>
            <a:r>
              <a:rPr lang="en-US" sz="2400" dirty="0">
                <a:latin typeface="Times New Roman" pitchFamily="18" charset="0"/>
                <a:cs typeface="Times New Roman" pitchFamily="18" charset="0"/>
              </a:rPr>
              <a:t> method</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81000"/>
            <a:ext cx="8686800" cy="6370975"/>
          </a:xfrm>
          <a:prstGeom prst="rect">
            <a:avLst/>
          </a:prstGeom>
          <a:noFill/>
        </p:spPr>
        <p:txBody>
          <a:bodyPr wrap="square" rtlCol="0">
            <a:spAutoFit/>
          </a:bodyPr>
          <a:lstStyle/>
          <a:p>
            <a:r>
              <a:rPr lang="en-US" sz="2400" dirty="0" smtClean="0">
                <a:latin typeface="Times New Roman" pitchFamily="18" charset="0"/>
                <a:cs typeface="Times New Roman" pitchFamily="18" charset="0"/>
              </a:rPr>
              <a:t>let string1 = "Hello";</a:t>
            </a:r>
          </a:p>
          <a:p>
            <a:r>
              <a:rPr lang="en-US" sz="2400" dirty="0" smtClean="0">
                <a:latin typeface="Times New Roman" pitchFamily="18" charset="0"/>
                <a:cs typeface="Times New Roman" pitchFamily="18" charset="0"/>
              </a:rPr>
              <a:t>let string2 = "World";</a:t>
            </a:r>
          </a:p>
          <a:p>
            <a:r>
              <a:rPr lang="en-US" sz="2400" dirty="0" smtClean="0">
                <a:latin typeface="Times New Roman" pitchFamily="18" charset="0"/>
                <a:cs typeface="Times New Roman" pitchFamily="18" charset="0"/>
              </a:rPr>
              <a:t>let </a:t>
            </a:r>
            <a:r>
              <a:rPr lang="en-US" sz="2400" dirty="0" err="1" smtClean="0">
                <a:latin typeface="Times New Roman" pitchFamily="18" charset="0"/>
                <a:cs typeface="Times New Roman" pitchFamily="18" charset="0"/>
              </a:rPr>
              <a:t>concatenatedString</a:t>
            </a:r>
            <a:r>
              <a:rPr lang="en-US" sz="2400" dirty="0" smtClean="0">
                <a:latin typeface="Times New Roman" pitchFamily="18" charset="0"/>
                <a:cs typeface="Times New Roman" pitchFamily="18" charset="0"/>
              </a:rPr>
              <a:t> = string1 + ", " + string2 + "!";</a:t>
            </a:r>
          </a:p>
          <a:p>
            <a:r>
              <a:rPr lang="en-US" sz="2400" dirty="0" smtClean="0">
                <a:latin typeface="Times New Roman" pitchFamily="18" charset="0"/>
                <a:cs typeface="Times New Roman" pitchFamily="18" charset="0"/>
              </a:rPr>
              <a:t>console.log(</a:t>
            </a:r>
            <a:r>
              <a:rPr lang="en-US" sz="2400" dirty="0" err="1" smtClean="0">
                <a:latin typeface="Times New Roman" pitchFamily="18" charset="0"/>
                <a:cs typeface="Times New Roman" pitchFamily="18" charset="0"/>
              </a:rPr>
              <a:t>concatenatedString</a:t>
            </a:r>
            <a:r>
              <a:rPr lang="en-US" sz="2400" dirty="0" smtClean="0">
                <a:latin typeface="Times New Roman" pitchFamily="18" charset="0"/>
                <a:cs typeface="Times New Roman" pitchFamily="18" charset="0"/>
              </a:rPr>
              <a:t>); // Output: Hello, World!</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 Using </a:t>
            </a:r>
            <a:r>
              <a:rPr lang="en-US" sz="2400" dirty="0" err="1" smtClean="0">
                <a:latin typeface="Times New Roman" pitchFamily="18" charset="0"/>
                <a:cs typeface="Times New Roman" pitchFamily="18" charset="0"/>
              </a:rPr>
              <a:t>concat</a:t>
            </a:r>
            <a:r>
              <a:rPr lang="en-US" sz="2400" dirty="0" smtClean="0">
                <a:latin typeface="Times New Roman" pitchFamily="18" charset="0"/>
                <a:cs typeface="Times New Roman" pitchFamily="18" charset="0"/>
              </a:rPr>
              <a:t> method</a:t>
            </a:r>
          </a:p>
          <a:p>
            <a:r>
              <a:rPr lang="en-US" sz="2400" dirty="0" smtClean="0">
                <a:latin typeface="Times New Roman" pitchFamily="18" charset="0"/>
                <a:cs typeface="Times New Roman" pitchFamily="18" charset="0"/>
              </a:rPr>
              <a:t>let </a:t>
            </a:r>
            <a:r>
              <a:rPr lang="en-US" sz="2400" dirty="0" err="1" smtClean="0">
                <a:latin typeface="Times New Roman" pitchFamily="18" charset="0"/>
                <a:cs typeface="Times New Roman" pitchFamily="18" charset="0"/>
              </a:rPr>
              <a:t>concatMethodString</a:t>
            </a:r>
            <a:r>
              <a:rPr lang="en-US" sz="2400" dirty="0" smtClean="0">
                <a:latin typeface="Times New Roman" pitchFamily="18" charset="0"/>
                <a:cs typeface="Times New Roman" pitchFamily="18" charset="0"/>
              </a:rPr>
              <a:t> = string1.concat(", ", string2, "!");</a:t>
            </a:r>
          </a:p>
          <a:p>
            <a:r>
              <a:rPr lang="en-US" sz="2400" dirty="0" smtClean="0">
                <a:latin typeface="Times New Roman" pitchFamily="18" charset="0"/>
                <a:cs typeface="Times New Roman" pitchFamily="18" charset="0"/>
              </a:rPr>
              <a:t>console.log(</a:t>
            </a:r>
            <a:r>
              <a:rPr lang="en-US" sz="2400" dirty="0" err="1" smtClean="0">
                <a:latin typeface="Times New Roman" pitchFamily="18" charset="0"/>
                <a:cs typeface="Times New Roman" pitchFamily="18" charset="0"/>
              </a:rPr>
              <a:t>concatMethodString</a:t>
            </a:r>
            <a:r>
              <a:rPr lang="en-US" sz="2400" dirty="0" smtClean="0">
                <a:latin typeface="Times New Roman" pitchFamily="18" charset="0"/>
                <a:cs typeface="Times New Roman" pitchFamily="18" charset="0"/>
              </a:rPr>
              <a:t>); // Output: Hello, World!</a:t>
            </a:r>
          </a:p>
          <a:p>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4. Substring:</a:t>
            </a:r>
          </a:p>
          <a:p>
            <a:r>
              <a:rPr lang="en-US" sz="2400" dirty="0">
                <a:latin typeface="Times New Roman" pitchFamily="18" charset="0"/>
                <a:cs typeface="Times New Roman" pitchFamily="18" charset="0"/>
              </a:rPr>
              <a:t>The substring method extracts a portion of a string.</a:t>
            </a:r>
          </a:p>
          <a:p>
            <a:r>
              <a:rPr lang="en-US" sz="2400" dirty="0" smtClean="0">
                <a:latin typeface="Times New Roman" pitchFamily="18" charset="0"/>
                <a:cs typeface="Times New Roman" pitchFamily="18" charset="0"/>
              </a:rPr>
              <a:t>let </a:t>
            </a:r>
            <a:r>
              <a:rPr lang="en-US" sz="2400" dirty="0" err="1" smtClean="0">
                <a:latin typeface="Times New Roman" pitchFamily="18" charset="0"/>
                <a:cs typeface="Times New Roman" pitchFamily="18" charset="0"/>
              </a:rPr>
              <a:t>myString</a:t>
            </a:r>
            <a:r>
              <a:rPr lang="en-US" sz="2400" dirty="0" smtClean="0">
                <a:latin typeface="Times New Roman" pitchFamily="18" charset="0"/>
                <a:cs typeface="Times New Roman" pitchFamily="18" charset="0"/>
              </a:rPr>
              <a:t> = </a:t>
            </a:r>
            <a:r>
              <a:rPr lang="en-US" sz="2400" dirty="0">
                <a:latin typeface="Times New Roman" pitchFamily="18" charset="0"/>
                <a:cs typeface="Times New Roman" pitchFamily="18" charset="0"/>
              </a:rPr>
              <a:t>"Hello, World!"</a:t>
            </a:r>
            <a:r>
              <a:rPr lang="en-US" sz="2400" dirty="0" smtClean="0">
                <a:latin typeface="Times New Roman" pitchFamily="18" charset="0"/>
                <a:cs typeface="Times New Roman" pitchFamily="18" charset="0"/>
              </a:rPr>
              <a:t>; </a:t>
            </a:r>
          </a:p>
          <a:p>
            <a:r>
              <a:rPr lang="en-US" sz="2400" dirty="0" smtClean="0">
                <a:latin typeface="Times New Roman" pitchFamily="18" charset="0"/>
                <a:cs typeface="Times New Roman" pitchFamily="18" charset="0"/>
              </a:rPr>
              <a:t>let substring = </a:t>
            </a:r>
            <a:r>
              <a:rPr lang="en-US" sz="2400" dirty="0" err="1" smtClean="0">
                <a:latin typeface="Times New Roman" pitchFamily="18" charset="0"/>
                <a:cs typeface="Times New Roman" pitchFamily="18" charset="0"/>
              </a:rPr>
              <a:t>myString.</a:t>
            </a:r>
            <a:r>
              <a:rPr lang="en-US" sz="2400" dirty="0" err="1">
                <a:latin typeface="Times New Roman" pitchFamily="18" charset="0"/>
                <a:cs typeface="Times New Roman" pitchFamily="18" charset="0"/>
              </a:rPr>
              <a:t>substring</a:t>
            </a: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0</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5</a:t>
            </a:r>
            <a:r>
              <a:rPr lang="en-US" sz="2400" dirty="0" smtClean="0">
                <a:latin typeface="Times New Roman" pitchFamily="18" charset="0"/>
                <a:cs typeface="Times New Roman" pitchFamily="18" charset="0"/>
              </a:rPr>
              <a:t>); </a:t>
            </a:r>
          </a:p>
          <a:p>
            <a:r>
              <a:rPr lang="en-US" sz="2400" dirty="0" smtClean="0">
                <a:latin typeface="Times New Roman" pitchFamily="18" charset="0"/>
                <a:cs typeface="Times New Roman" pitchFamily="18" charset="0"/>
              </a:rPr>
              <a:t>console.log(substring); // Output: Hello</a:t>
            </a: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04800"/>
            <a:ext cx="8839200" cy="5632311"/>
          </a:xfrm>
          <a:prstGeom prst="rect">
            <a:avLst/>
          </a:prstGeom>
          <a:noFill/>
        </p:spPr>
        <p:txBody>
          <a:bodyPr wrap="square" rtlCol="0">
            <a:spAutoFit/>
          </a:bodyPr>
          <a:lstStyle/>
          <a:p>
            <a:r>
              <a:rPr lang="en-US" sz="2400" b="1" dirty="0">
                <a:latin typeface="Times New Roman" pitchFamily="18" charset="0"/>
                <a:cs typeface="Times New Roman" pitchFamily="18" charset="0"/>
              </a:rPr>
              <a:t>5. </a:t>
            </a:r>
            <a:r>
              <a:rPr lang="en-US" sz="2400" b="1" dirty="0" err="1">
                <a:latin typeface="Times New Roman" pitchFamily="18" charset="0"/>
                <a:cs typeface="Times New Roman" pitchFamily="18" charset="0"/>
              </a:rPr>
              <a:t>toLowerCase</a:t>
            </a:r>
            <a:r>
              <a:rPr lang="en-US" sz="2400" b="1" dirty="0">
                <a:latin typeface="Times New Roman" pitchFamily="18" charset="0"/>
                <a:cs typeface="Times New Roman" pitchFamily="18" charset="0"/>
              </a:rPr>
              <a:t> and </a:t>
            </a:r>
            <a:r>
              <a:rPr lang="en-US" sz="2400" b="1" dirty="0" err="1">
                <a:latin typeface="Times New Roman" pitchFamily="18" charset="0"/>
                <a:cs typeface="Times New Roman" pitchFamily="18" charset="0"/>
              </a:rPr>
              <a:t>toUpperCase</a:t>
            </a:r>
            <a:r>
              <a:rPr lang="en-US" sz="2400" b="1" dirty="0">
                <a:latin typeface="Times New Roman" pitchFamily="18" charset="0"/>
                <a:cs typeface="Times New Roman" pitchFamily="18" charset="0"/>
              </a:rPr>
              <a:t>:</a:t>
            </a:r>
          </a:p>
          <a:p>
            <a:r>
              <a:rPr lang="en-US" sz="2400" dirty="0">
                <a:latin typeface="Times New Roman" pitchFamily="18" charset="0"/>
                <a:cs typeface="Times New Roman" pitchFamily="18" charset="0"/>
              </a:rPr>
              <a:t>These methods convert a string to lowercase or uppercase.</a:t>
            </a:r>
          </a:p>
          <a:p>
            <a:r>
              <a:rPr lang="en-US" sz="2400" dirty="0" smtClean="0">
                <a:latin typeface="Times New Roman" pitchFamily="18" charset="0"/>
                <a:cs typeface="Times New Roman" pitchFamily="18" charset="0"/>
              </a:rPr>
              <a:t>let </a:t>
            </a:r>
            <a:r>
              <a:rPr lang="en-US" sz="2400" dirty="0" err="1" smtClean="0">
                <a:latin typeface="Times New Roman" pitchFamily="18" charset="0"/>
                <a:cs typeface="Times New Roman" pitchFamily="18" charset="0"/>
              </a:rPr>
              <a:t>myString</a:t>
            </a:r>
            <a:r>
              <a:rPr lang="en-US" sz="2400" dirty="0" smtClean="0">
                <a:latin typeface="Times New Roman" pitchFamily="18" charset="0"/>
                <a:cs typeface="Times New Roman" pitchFamily="18" charset="0"/>
              </a:rPr>
              <a:t> = </a:t>
            </a:r>
            <a:r>
              <a:rPr lang="en-US" sz="2400" dirty="0">
                <a:latin typeface="Times New Roman" pitchFamily="18" charset="0"/>
                <a:cs typeface="Times New Roman" pitchFamily="18" charset="0"/>
              </a:rPr>
              <a:t>"Hello, World!"</a:t>
            </a:r>
            <a:r>
              <a:rPr lang="en-US" sz="2400" dirty="0" smtClean="0">
                <a:latin typeface="Times New Roman" pitchFamily="18" charset="0"/>
                <a:cs typeface="Times New Roman" pitchFamily="18" charset="0"/>
              </a:rPr>
              <a:t>; </a:t>
            </a:r>
          </a:p>
          <a:p>
            <a:r>
              <a:rPr lang="en-US" sz="2400" dirty="0" smtClean="0">
                <a:latin typeface="Times New Roman" pitchFamily="18" charset="0"/>
                <a:cs typeface="Times New Roman" pitchFamily="18" charset="0"/>
              </a:rPr>
              <a:t>let </a:t>
            </a:r>
            <a:r>
              <a:rPr lang="en-US" sz="2400" dirty="0" err="1" smtClean="0">
                <a:latin typeface="Times New Roman" pitchFamily="18" charset="0"/>
                <a:cs typeface="Times New Roman" pitchFamily="18" charset="0"/>
              </a:rPr>
              <a:t>lowercaseString</a:t>
            </a:r>
            <a:r>
              <a:rPr lang="en-US" sz="2400" dirty="0" smtClean="0">
                <a:latin typeface="Times New Roman" pitchFamily="18" charset="0"/>
                <a:cs typeface="Times New Roman" pitchFamily="18" charset="0"/>
              </a:rPr>
              <a:t> = </a:t>
            </a:r>
            <a:r>
              <a:rPr lang="en-US" sz="2400" dirty="0" err="1" smtClean="0">
                <a:latin typeface="Times New Roman" pitchFamily="18" charset="0"/>
                <a:cs typeface="Times New Roman" pitchFamily="18" charset="0"/>
              </a:rPr>
              <a:t>myString.</a:t>
            </a:r>
            <a:r>
              <a:rPr lang="en-US" sz="2400" dirty="0" err="1">
                <a:latin typeface="Times New Roman" pitchFamily="18" charset="0"/>
                <a:cs typeface="Times New Roman" pitchFamily="18" charset="0"/>
              </a:rPr>
              <a:t>toLowerCase</a:t>
            </a:r>
            <a:r>
              <a:rPr lang="en-US" sz="2400" dirty="0" smtClean="0">
                <a:latin typeface="Times New Roman" pitchFamily="18" charset="0"/>
                <a:cs typeface="Times New Roman" pitchFamily="18" charset="0"/>
              </a:rPr>
              <a:t>(); </a:t>
            </a:r>
          </a:p>
          <a:p>
            <a:r>
              <a:rPr lang="en-US" sz="2400" dirty="0" smtClean="0">
                <a:latin typeface="Times New Roman" pitchFamily="18" charset="0"/>
                <a:cs typeface="Times New Roman" pitchFamily="18" charset="0"/>
              </a:rPr>
              <a:t>let </a:t>
            </a:r>
            <a:r>
              <a:rPr lang="en-US" sz="2400" dirty="0" err="1" smtClean="0">
                <a:latin typeface="Times New Roman" pitchFamily="18" charset="0"/>
                <a:cs typeface="Times New Roman" pitchFamily="18" charset="0"/>
              </a:rPr>
              <a:t>uppercaseString</a:t>
            </a:r>
            <a:r>
              <a:rPr lang="en-US" sz="2400" dirty="0" smtClean="0">
                <a:latin typeface="Times New Roman" pitchFamily="18" charset="0"/>
                <a:cs typeface="Times New Roman" pitchFamily="18" charset="0"/>
              </a:rPr>
              <a:t> = </a:t>
            </a:r>
            <a:r>
              <a:rPr lang="en-US" sz="2400" dirty="0" err="1" smtClean="0">
                <a:latin typeface="Times New Roman" pitchFamily="18" charset="0"/>
                <a:cs typeface="Times New Roman" pitchFamily="18" charset="0"/>
              </a:rPr>
              <a:t>myString.</a:t>
            </a:r>
            <a:r>
              <a:rPr lang="en-US" sz="2400" dirty="0" err="1">
                <a:latin typeface="Times New Roman" pitchFamily="18" charset="0"/>
                <a:cs typeface="Times New Roman" pitchFamily="18" charset="0"/>
              </a:rPr>
              <a:t>toUpperCase</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console</a:t>
            </a: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log</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lowercaseString</a:t>
            </a:r>
            <a:r>
              <a:rPr lang="en-US" sz="2400" dirty="0" smtClean="0">
                <a:latin typeface="Times New Roman" pitchFamily="18" charset="0"/>
                <a:cs typeface="Times New Roman" pitchFamily="18" charset="0"/>
              </a:rPr>
              <a:t>); // Output: hello, world! </a:t>
            </a:r>
            <a:r>
              <a:rPr lang="en-US" sz="2400" dirty="0">
                <a:latin typeface="Times New Roman" pitchFamily="18" charset="0"/>
                <a:cs typeface="Times New Roman" pitchFamily="18" charset="0"/>
              </a:rPr>
              <a:t>console</a:t>
            </a: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log</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uppercaseString</a:t>
            </a:r>
            <a:r>
              <a:rPr lang="en-US" sz="2400" dirty="0" smtClean="0">
                <a:latin typeface="Times New Roman" pitchFamily="18" charset="0"/>
                <a:cs typeface="Times New Roman" pitchFamily="18" charset="0"/>
              </a:rPr>
              <a:t>); // Output: HELLO, WORLD!</a:t>
            </a:r>
          </a:p>
          <a:p>
            <a:endParaRPr lang="en-US" sz="2400" dirty="0" smtClean="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6. </a:t>
            </a:r>
            <a:r>
              <a:rPr lang="en-US" sz="2400" b="1" dirty="0" err="1">
                <a:latin typeface="Times New Roman" pitchFamily="18" charset="0"/>
                <a:cs typeface="Times New Roman" pitchFamily="18" charset="0"/>
              </a:rPr>
              <a:t>indexOf</a:t>
            </a:r>
            <a:r>
              <a:rPr lang="en-US" sz="2400" b="1" dirty="0">
                <a:latin typeface="Times New Roman" pitchFamily="18" charset="0"/>
                <a:cs typeface="Times New Roman" pitchFamily="18" charset="0"/>
              </a:rPr>
              <a:t>:</a:t>
            </a:r>
          </a:p>
          <a:p>
            <a:pPr algn="just"/>
            <a:r>
              <a:rPr lang="en-US" sz="2400" dirty="0">
                <a:latin typeface="Times New Roman" pitchFamily="18" charset="0"/>
                <a:cs typeface="Times New Roman" pitchFamily="18" charset="0"/>
              </a:rPr>
              <a:t>The </a:t>
            </a:r>
            <a:r>
              <a:rPr lang="en-US" sz="2400" dirty="0" err="1">
                <a:latin typeface="Times New Roman" pitchFamily="18" charset="0"/>
                <a:cs typeface="Times New Roman" pitchFamily="18" charset="0"/>
              </a:rPr>
              <a:t>indexOf</a:t>
            </a:r>
            <a:r>
              <a:rPr lang="en-US" sz="2400" dirty="0">
                <a:latin typeface="Times New Roman" pitchFamily="18" charset="0"/>
                <a:cs typeface="Times New Roman" pitchFamily="18" charset="0"/>
              </a:rPr>
              <a:t> method returns the index of the first occurrence of a specified value.</a:t>
            </a:r>
          </a:p>
          <a:p>
            <a:pPr algn="just"/>
            <a:r>
              <a:rPr lang="en-US" sz="2400" dirty="0" smtClean="0">
                <a:latin typeface="Times New Roman" pitchFamily="18" charset="0"/>
                <a:cs typeface="Times New Roman" pitchFamily="18" charset="0"/>
              </a:rPr>
              <a:t>let </a:t>
            </a:r>
            <a:r>
              <a:rPr lang="en-US" sz="2400" dirty="0" err="1" smtClean="0">
                <a:latin typeface="Times New Roman" pitchFamily="18" charset="0"/>
                <a:cs typeface="Times New Roman" pitchFamily="18" charset="0"/>
              </a:rPr>
              <a:t>myString</a:t>
            </a:r>
            <a:r>
              <a:rPr lang="en-US" sz="2400" dirty="0" smtClean="0">
                <a:latin typeface="Times New Roman" pitchFamily="18" charset="0"/>
                <a:cs typeface="Times New Roman" pitchFamily="18" charset="0"/>
              </a:rPr>
              <a:t> = </a:t>
            </a:r>
            <a:r>
              <a:rPr lang="en-US" sz="2400" dirty="0">
                <a:latin typeface="Times New Roman" pitchFamily="18" charset="0"/>
                <a:cs typeface="Times New Roman" pitchFamily="18" charset="0"/>
              </a:rPr>
              <a:t>"Hello, World!"</a:t>
            </a:r>
            <a:r>
              <a:rPr lang="en-US" sz="2400" dirty="0" smtClean="0">
                <a:latin typeface="Times New Roman" pitchFamily="18" charset="0"/>
                <a:cs typeface="Times New Roman" pitchFamily="18" charset="0"/>
              </a:rPr>
              <a:t>; </a:t>
            </a:r>
          </a:p>
          <a:p>
            <a:pPr algn="just"/>
            <a:r>
              <a:rPr lang="en-US" sz="2400" dirty="0" smtClean="0">
                <a:latin typeface="Times New Roman" pitchFamily="18" charset="0"/>
                <a:cs typeface="Times New Roman" pitchFamily="18" charset="0"/>
              </a:rPr>
              <a:t>let </a:t>
            </a:r>
            <a:r>
              <a:rPr lang="en-US" sz="2400" dirty="0" err="1" smtClean="0">
                <a:latin typeface="Times New Roman" pitchFamily="18" charset="0"/>
                <a:cs typeface="Times New Roman" pitchFamily="18" charset="0"/>
              </a:rPr>
              <a:t>indexOfComma</a:t>
            </a:r>
            <a:r>
              <a:rPr lang="en-US" sz="2400" dirty="0" smtClean="0">
                <a:latin typeface="Times New Roman" pitchFamily="18" charset="0"/>
                <a:cs typeface="Times New Roman" pitchFamily="18" charset="0"/>
              </a:rPr>
              <a:t> = </a:t>
            </a:r>
            <a:r>
              <a:rPr lang="en-US" sz="2400" dirty="0" err="1" smtClean="0">
                <a:latin typeface="Times New Roman" pitchFamily="18" charset="0"/>
                <a:cs typeface="Times New Roman" pitchFamily="18" charset="0"/>
              </a:rPr>
              <a:t>myString.</a:t>
            </a:r>
            <a:r>
              <a:rPr lang="en-US" sz="2400" dirty="0" err="1">
                <a:latin typeface="Times New Roman" pitchFamily="18" charset="0"/>
                <a:cs typeface="Times New Roman" pitchFamily="18" charset="0"/>
              </a:rPr>
              <a:t>indexOf</a:t>
            </a: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console</a:t>
            </a: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log</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indexOfComma</a:t>
            </a:r>
            <a:r>
              <a:rPr lang="en-US" sz="2400" dirty="0" smtClean="0">
                <a:latin typeface="Times New Roman" pitchFamily="18" charset="0"/>
                <a:cs typeface="Times New Roman" pitchFamily="18" charset="0"/>
              </a:rPr>
              <a:t>); // Output: 5</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839200" cy="5262979"/>
          </a:xfrm>
          <a:prstGeom prst="rect">
            <a:avLst/>
          </a:prstGeom>
          <a:noFill/>
        </p:spPr>
        <p:txBody>
          <a:bodyPr wrap="square" rtlCol="0">
            <a:spAutoFit/>
          </a:bodyPr>
          <a:lstStyle/>
          <a:p>
            <a:pPr algn="just"/>
            <a:r>
              <a:rPr lang="en-US" sz="2400" b="1" dirty="0">
                <a:latin typeface="Times New Roman" pitchFamily="18" charset="0"/>
                <a:cs typeface="Times New Roman" pitchFamily="18" charset="0"/>
              </a:rPr>
              <a:t>7. replace:</a:t>
            </a:r>
          </a:p>
          <a:p>
            <a:pPr algn="just"/>
            <a:r>
              <a:rPr lang="en-US" sz="2400" dirty="0">
                <a:latin typeface="Times New Roman" pitchFamily="18" charset="0"/>
                <a:cs typeface="Times New Roman" pitchFamily="18" charset="0"/>
              </a:rPr>
              <a:t>The replace method replaces a specified value with another value in a string.</a:t>
            </a:r>
          </a:p>
          <a:p>
            <a:pPr algn="just"/>
            <a:r>
              <a:rPr lang="en-US" sz="2400" dirty="0" smtClean="0">
                <a:latin typeface="Times New Roman" pitchFamily="18" charset="0"/>
                <a:cs typeface="Times New Roman" pitchFamily="18" charset="0"/>
              </a:rPr>
              <a:t>let </a:t>
            </a:r>
            <a:r>
              <a:rPr lang="en-US" sz="2400" dirty="0" err="1" smtClean="0">
                <a:latin typeface="Times New Roman" pitchFamily="18" charset="0"/>
                <a:cs typeface="Times New Roman" pitchFamily="18" charset="0"/>
              </a:rPr>
              <a:t>myString</a:t>
            </a:r>
            <a:r>
              <a:rPr lang="en-US" sz="2400" dirty="0" smtClean="0">
                <a:latin typeface="Times New Roman" pitchFamily="18" charset="0"/>
                <a:cs typeface="Times New Roman" pitchFamily="18" charset="0"/>
              </a:rPr>
              <a:t> = </a:t>
            </a:r>
            <a:r>
              <a:rPr lang="en-US" sz="2400" dirty="0">
                <a:latin typeface="Times New Roman" pitchFamily="18" charset="0"/>
                <a:cs typeface="Times New Roman" pitchFamily="18" charset="0"/>
              </a:rPr>
              <a:t>"Hello, World!"</a:t>
            </a:r>
            <a:r>
              <a:rPr lang="en-US" sz="2400" dirty="0" smtClean="0">
                <a:latin typeface="Times New Roman" pitchFamily="18" charset="0"/>
                <a:cs typeface="Times New Roman" pitchFamily="18" charset="0"/>
              </a:rPr>
              <a:t>; </a:t>
            </a:r>
          </a:p>
          <a:p>
            <a:pPr algn="just"/>
            <a:r>
              <a:rPr lang="en-US" sz="2400" dirty="0" smtClean="0">
                <a:latin typeface="Times New Roman" pitchFamily="18" charset="0"/>
                <a:cs typeface="Times New Roman" pitchFamily="18" charset="0"/>
              </a:rPr>
              <a:t>let </a:t>
            </a:r>
            <a:r>
              <a:rPr lang="en-US" sz="2400" dirty="0" err="1" smtClean="0">
                <a:latin typeface="Times New Roman" pitchFamily="18" charset="0"/>
                <a:cs typeface="Times New Roman" pitchFamily="18" charset="0"/>
              </a:rPr>
              <a:t>newString</a:t>
            </a:r>
            <a:r>
              <a:rPr lang="en-US" sz="2400" dirty="0" smtClean="0">
                <a:latin typeface="Times New Roman" pitchFamily="18" charset="0"/>
                <a:cs typeface="Times New Roman" pitchFamily="18" charset="0"/>
              </a:rPr>
              <a:t> = </a:t>
            </a:r>
            <a:r>
              <a:rPr lang="en-US" sz="2400" dirty="0" err="1" smtClean="0">
                <a:latin typeface="Times New Roman" pitchFamily="18" charset="0"/>
                <a:cs typeface="Times New Roman" pitchFamily="18" charset="0"/>
              </a:rPr>
              <a:t>myString.</a:t>
            </a:r>
            <a:r>
              <a:rPr lang="en-US" sz="2400" dirty="0" err="1">
                <a:latin typeface="Times New Roman" pitchFamily="18" charset="0"/>
                <a:cs typeface="Times New Roman" pitchFamily="18" charset="0"/>
              </a:rPr>
              <a:t>replace</a:t>
            </a: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"World"</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"Universe"</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console</a:t>
            </a: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log</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newString</a:t>
            </a:r>
            <a:r>
              <a:rPr lang="en-US" sz="2400" dirty="0" smtClean="0">
                <a:latin typeface="Times New Roman" pitchFamily="18" charset="0"/>
                <a:cs typeface="Times New Roman" pitchFamily="18" charset="0"/>
              </a:rPr>
              <a:t>); // Output: Hello, Universe!</a:t>
            </a:r>
          </a:p>
          <a:p>
            <a:pPr algn="just"/>
            <a:endParaRPr lang="en-US" sz="2400" dirty="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Introduction to function (named functions, return and parameters):</a:t>
            </a:r>
          </a:p>
          <a:p>
            <a:pPr algn="just"/>
            <a:endParaRPr lang="en-US" sz="2400" b="1"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Functions in JavaScript:</a:t>
            </a:r>
          </a:p>
          <a:p>
            <a:pPr algn="just"/>
            <a:r>
              <a:rPr lang="en-US" sz="2400" dirty="0">
                <a:latin typeface="Times New Roman" pitchFamily="18" charset="0"/>
                <a:cs typeface="Times New Roman" pitchFamily="18" charset="0"/>
              </a:rPr>
              <a:t>A function in JavaScript is a reusable block of code that performs a specific task or set of tasks. Functions help in organizing code, promoting reusability, and making the code more modular</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839200" cy="7109639"/>
          </a:xfrm>
          <a:prstGeom prst="rect">
            <a:avLst/>
          </a:prstGeom>
          <a:noFill/>
        </p:spPr>
        <p:txBody>
          <a:bodyPr wrap="square" rtlCol="0">
            <a:spAutoFit/>
          </a:bodyPr>
          <a:lstStyle/>
          <a:p>
            <a:pPr algn="just"/>
            <a:r>
              <a:rPr lang="en-US" sz="2400" dirty="0">
                <a:latin typeface="Times New Roman" pitchFamily="18" charset="0"/>
                <a:cs typeface="Times New Roman" pitchFamily="18" charset="0"/>
              </a:rPr>
              <a:t>1. Declaring a Function:</a:t>
            </a:r>
          </a:p>
          <a:p>
            <a:pPr algn="just"/>
            <a:r>
              <a:rPr lang="en-US" sz="2400" dirty="0" smtClean="0">
                <a:latin typeface="Times New Roman" pitchFamily="18" charset="0"/>
                <a:cs typeface="Times New Roman" pitchFamily="18" charset="0"/>
              </a:rPr>
              <a:t>// Function declaration</a:t>
            </a:r>
          </a:p>
          <a:p>
            <a:pPr algn="just"/>
            <a:r>
              <a:rPr lang="en-US" sz="2400" dirty="0" smtClean="0">
                <a:latin typeface="Times New Roman" pitchFamily="18" charset="0"/>
                <a:cs typeface="Times New Roman" pitchFamily="18" charset="0"/>
              </a:rPr>
              <a:t>function greet() {</a:t>
            </a:r>
          </a:p>
          <a:p>
            <a:pPr algn="just"/>
            <a:r>
              <a:rPr lang="en-US" sz="2400" dirty="0" smtClean="0">
                <a:latin typeface="Times New Roman" pitchFamily="18" charset="0"/>
                <a:cs typeface="Times New Roman" pitchFamily="18" charset="0"/>
              </a:rPr>
              <a:t>  console.log("Hello, World!");</a:t>
            </a:r>
          </a:p>
          <a:p>
            <a:pPr algn="just"/>
            <a:r>
              <a:rPr lang="en-US" sz="2400" dirty="0" smtClean="0">
                <a:latin typeface="Times New Roman" pitchFamily="18" charset="0"/>
                <a:cs typeface="Times New Roman" pitchFamily="18" charset="0"/>
              </a:rPr>
              <a:t>}</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Calling the function</a:t>
            </a:r>
          </a:p>
          <a:p>
            <a:pPr algn="just"/>
            <a:r>
              <a:rPr lang="en-US" sz="2400" dirty="0" smtClean="0">
                <a:latin typeface="Times New Roman" pitchFamily="18" charset="0"/>
                <a:cs typeface="Times New Roman" pitchFamily="18" charset="0"/>
              </a:rPr>
              <a:t>greet();</a:t>
            </a:r>
          </a:p>
          <a:p>
            <a:pPr algn="just"/>
            <a:endParaRPr lang="en-US" sz="2400" dirty="0" smtClean="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2. Function Parameters:</a:t>
            </a:r>
          </a:p>
          <a:p>
            <a:pPr algn="just"/>
            <a:r>
              <a:rPr lang="en-US" sz="2400" dirty="0">
                <a:latin typeface="Times New Roman" pitchFamily="18" charset="0"/>
                <a:cs typeface="Times New Roman" pitchFamily="18" charset="0"/>
              </a:rPr>
              <a:t>Functions can accept parameters, which are values passed to the function to customize its behavior</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function greet(name) {</a:t>
            </a:r>
          </a:p>
          <a:p>
            <a:pPr algn="just"/>
            <a:r>
              <a:rPr lang="en-US" sz="2400" dirty="0" smtClean="0">
                <a:latin typeface="Times New Roman" pitchFamily="18" charset="0"/>
                <a:cs typeface="Times New Roman" pitchFamily="18" charset="0"/>
              </a:rPr>
              <a:t>  console.log("Hello, " + name + "!");</a:t>
            </a:r>
          </a:p>
          <a:p>
            <a:pPr algn="just"/>
            <a:r>
              <a:rPr lang="en-US" sz="2400" dirty="0" smtClean="0">
                <a:latin typeface="Times New Roman" pitchFamily="18" charset="0"/>
                <a:cs typeface="Times New Roman" pitchFamily="18" charset="0"/>
              </a:rPr>
              <a:t>}</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greet("John"); // Output: Hello, John!</a:t>
            </a:r>
          </a:p>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8686800" cy="6001643"/>
          </a:xfrm>
          <a:prstGeom prst="rect">
            <a:avLst/>
          </a:prstGeom>
          <a:noFill/>
        </p:spPr>
        <p:txBody>
          <a:bodyPr wrap="square" rtlCol="0">
            <a:spAutoFit/>
          </a:bodyPr>
          <a:lstStyle/>
          <a:p>
            <a:pPr algn="just"/>
            <a:r>
              <a:rPr lang="en-US" sz="2400" dirty="0">
                <a:latin typeface="Times New Roman" pitchFamily="18" charset="0"/>
                <a:cs typeface="Times New Roman" pitchFamily="18" charset="0"/>
              </a:rPr>
              <a:t>3. Return Statement:</a:t>
            </a:r>
          </a:p>
          <a:p>
            <a:pPr algn="just"/>
            <a:r>
              <a:rPr lang="en-US" sz="2400" dirty="0">
                <a:latin typeface="Times New Roman" pitchFamily="18" charset="0"/>
                <a:cs typeface="Times New Roman" pitchFamily="18" charset="0"/>
              </a:rPr>
              <a:t>A function can return a value using the return statement. This allows the function to produce a result that can be used elsewhere in the code.</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function add(a, b) {</a:t>
            </a:r>
          </a:p>
          <a:p>
            <a:pPr algn="just"/>
            <a:r>
              <a:rPr lang="en-US" sz="2400" dirty="0" smtClean="0">
                <a:latin typeface="Times New Roman" pitchFamily="18" charset="0"/>
                <a:cs typeface="Times New Roman" pitchFamily="18" charset="0"/>
              </a:rPr>
              <a:t>  return a + b;</a:t>
            </a:r>
          </a:p>
          <a:p>
            <a:pPr algn="just"/>
            <a:r>
              <a:rPr lang="en-US" sz="2400" dirty="0" smtClean="0">
                <a:latin typeface="Times New Roman" pitchFamily="18" charset="0"/>
                <a:cs typeface="Times New Roman" pitchFamily="18" charset="0"/>
              </a:rPr>
              <a:t>}</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let result = add(3, 4);</a:t>
            </a:r>
          </a:p>
          <a:p>
            <a:pPr algn="just"/>
            <a:r>
              <a:rPr lang="en-US" sz="2400" dirty="0" smtClean="0">
                <a:latin typeface="Times New Roman" pitchFamily="18" charset="0"/>
                <a:cs typeface="Times New Roman" pitchFamily="18" charset="0"/>
              </a:rPr>
              <a:t>console.log(result); // Output: 7</a:t>
            </a:r>
          </a:p>
          <a:p>
            <a:pPr algn="just"/>
            <a:endParaRPr lang="en-US" sz="2400" dirty="0" smtClean="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4. Function Expressions:</a:t>
            </a:r>
          </a:p>
          <a:p>
            <a:pPr algn="just"/>
            <a:r>
              <a:rPr lang="en-US" sz="2400" dirty="0">
                <a:latin typeface="Times New Roman" pitchFamily="18" charset="0"/>
                <a:cs typeface="Times New Roman" pitchFamily="18" charset="0"/>
              </a:rPr>
              <a:t>Functions can also be defined using expressions, where a function is assigned to a variable.</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8686800" cy="6740307"/>
          </a:xfrm>
          <a:prstGeom prst="rect">
            <a:avLst/>
          </a:prstGeom>
          <a:noFill/>
        </p:spPr>
        <p:txBody>
          <a:bodyPr wrap="square" rtlCol="0">
            <a:spAutoFit/>
          </a:bodyPr>
          <a:lstStyle/>
          <a:p>
            <a:pPr algn="just"/>
            <a:r>
              <a:rPr lang="en-US" sz="2400" dirty="0" smtClean="0">
                <a:latin typeface="Times New Roman" pitchFamily="18" charset="0"/>
                <a:cs typeface="Times New Roman" pitchFamily="18" charset="0"/>
              </a:rPr>
              <a:t>// Function expression</a:t>
            </a:r>
          </a:p>
          <a:p>
            <a:pPr algn="just"/>
            <a:r>
              <a:rPr lang="en-US" sz="2400" dirty="0" smtClean="0">
                <a:latin typeface="Times New Roman" pitchFamily="18" charset="0"/>
                <a:cs typeface="Times New Roman" pitchFamily="18" charset="0"/>
              </a:rPr>
              <a:t>let multiply = function(a, b) {</a:t>
            </a:r>
          </a:p>
          <a:p>
            <a:pPr algn="just"/>
            <a:r>
              <a:rPr lang="en-US" sz="2400" dirty="0" smtClean="0">
                <a:latin typeface="Times New Roman" pitchFamily="18" charset="0"/>
                <a:cs typeface="Times New Roman" pitchFamily="18" charset="0"/>
              </a:rPr>
              <a:t>  return a * b;</a:t>
            </a:r>
          </a:p>
          <a:p>
            <a:pPr algn="just"/>
            <a:r>
              <a:rPr lang="en-US" sz="2400" dirty="0" smtClean="0">
                <a:latin typeface="Times New Roman" pitchFamily="18" charset="0"/>
                <a:cs typeface="Times New Roman" pitchFamily="18" charset="0"/>
              </a:rPr>
              <a:t>};</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let product = multiply(2, 3);</a:t>
            </a:r>
          </a:p>
          <a:p>
            <a:pPr algn="just"/>
            <a:r>
              <a:rPr lang="en-US" sz="2400" dirty="0" smtClean="0">
                <a:latin typeface="Times New Roman" pitchFamily="18" charset="0"/>
                <a:cs typeface="Times New Roman" pitchFamily="18" charset="0"/>
              </a:rPr>
              <a:t>console.log(product); // Output: 6</a:t>
            </a:r>
          </a:p>
          <a:p>
            <a:pPr algn="just"/>
            <a:endParaRPr lang="en-US" sz="2400" dirty="0" smtClean="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5. Arrow Functions (ES6+):</a:t>
            </a:r>
          </a:p>
          <a:p>
            <a:pPr algn="just"/>
            <a:r>
              <a:rPr lang="en-US" sz="2400" dirty="0">
                <a:latin typeface="Times New Roman" pitchFamily="18" charset="0"/>
                <a:cs typeface="Times New Roman" pitchFamily="18" charset="0"/>
              </a:rPr>
              <a:t>Arrow functions provide a more concise syntax for writing functions.</a:t>
            </a:r>
          </a:p>
          <a:p>
            <a:pPr algn="just"/>
            <a:r>
              <a:rPr lang="en-US" sz="2400" dirty="0" smtClean="0">
                <a:latin typeface="Times New Roman" pitchFamily="18" charset="0"/>
                <a:cs typeface="Times New Roman" pitchFamily="18" charset="0"/>
              </a:rPr>
              <a:t>// Arrow function</a:t>
            </a:r>
          </a:p>
          <a:p>
            <a:pPr algn="just"/>
            <a:r>
              <a:rPr lang="en-US" sz="2400" dirty="0" smtClean="0">
                <a:latin typeface="Times New Roman" pitchFamily="18" charset="0"/>
                <a:cs typeface="Times New Roman" pitchFamily="18" charset="0"/>
              </a:rPr>
              <a:t>let square = (num) =&gt; {</a:t>
            </a:r>
          </a:p>
          <a:p>
            <a:pPr algn="just"/>
            <a:r>
              <a:rPr lang="en-US" sz="2400" dirty="0" smtClean="0">
                <a:latin typeface="Times New Roman" pitchFamily="18" charset="0"/>
                <a:cs typeface="Times New Roman" pitchFamily="18" charset="0"/>
              </a:rPr>
              <a:t>  return num * num;</a:t>
            </a:r>
          </a:p>
          <a:p>
            <a:pPr algn="just"/>
            <a:r>
              <a:rPr lang="en-US" sz="2400" dirty="0" smtClean="0">
                <a:latin typeface="Times New Roman" pitchFamily="18" charset="0"/>
                <a:cs typeface="Times New Roman" pitchFamily="18" charset="0"/>
              </a:rPr>
              <a:t>};</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let </a:t>
            </a:r>
            <a:r>
              <a:rPr lang="en-US" sz="2400" dirty="0" err="1" smtClean="0">
                <a:latin typeface="Times New Roman" pitchFamily="18" charset="0"/>
                <a:cs typeface="Times New Roman" pitchFamily="18" charset="0"/>
              </a:rPr>
              <a:t>squaredValue</a:t>
            </a:r>
            <a:r>
              <a:rPr lang="en-US" sz="2400" dirty="0" smtClean="0">
                <a:latin typeface="Times New Roman" pitchFamily="18" charset="0"/>
                <a:cs typeface="Times New Roman" pitchFamily="18" charset="0"/>
              </a:rPr>
              <a:t> = square(5);</a:t>
            </a:r>
          </a:p>
          <a:p>
            <a:pPr algn="just"/>
            <a:r>
              <a:rPr lang="en-US" sz="2400" dirty="0" smtClean="0">
                <a:latin typeface="Times New Roman" pitchFamily="18" charset="0"/>
                <a:cs typeface="Times New Roman" pitchFamily="18" charset="0"/>
              </a:rPr>
              <a:t>console.log(</a:t>
            </a:r>
            <a:r>
              <a:rPr lang="en-US" sz="2400" dirty="0" err="1" smtClean="0">
                <a:latin typeface="Times New Roman" pitchFamily="18" charset="0"/>
                <a:cs typeface="Times New Roman" pitchFamily="18" charset="0"/>
              </a:rPr>
              <a:t>squaredValue</a:t>
            </a:r>
            <a:r>
              <a:rPr lang="en-US" sz="2400" dirty="0" smtClean="0">
                <a:latin typeface="Times New Roman" pitchFamily="18" charset="0"/>
                <a:cs typeface="Times New Roman" pitchFamily="18" charset="0"/>
              </a:rPr>
              <a:t>); // Output: 25</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839200" cy="6740307"/>
          </a:xfrm>
          <a:prstGeom prst="rect">
            <a:avLst/>
          </a:prstGeom>
          <a:noFill/>
        </p:spPr>
        <p:txBody>
          <a:bodyPr wrap="square" rtlCol="0">
            <a:spAutoFit/>
          </a:bodyPr>
          <a:lstStyle/>
          <a:p>
            <a:r>
              <a:rPr lang="en-US" sz="2400" b="1" dirty="0">
                <a:latin typeface="Times New Roman" pitchFamily="18" charset="0"/>
                <a:cs typeface="Times New Roman" pitchFamily="18" charset="0"/>
              </a:rPr>
              <a:t>Examples with Named Functions, Parameters, and Return:</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 Named function with parameters and return statement</a:t>
            </a:r>
          </a:p>
          <a:p>
            <a:r>
              <a:rPr lang="en-US" sz="2400" dirty="0" smtClean="0">
                <a:latin typeface="Times New Roman" pitchFamily="18" charset="0"/>
                <a:cs typeface="Times New Roman" pitchFamily="18" charset="0"/>
              </a:rPr>
              <a:t>function </a:t>
            </a:r>
            <a:r>
              <a:rPr lang="en-US" sz="2400" dirty="0" err="1" smtClean="0">
                <a:latin typeface="Times New Roman" pitchFamily="18" charset="0"/>
                <a:cs typeface="Times New Roman" pitchFamily="18" charset="0"/>
              </a:rPr>
              <a:t>calculateSum</a:t>
            </a:r>
            <a:r>
              <a:rPr lang="en-US" sz="2400" dirty="0" smtClean="0">
                <a:latin typeface="Times New Roman" pitchFamily="18" charset="0"/>
                <a:cs typeface="Times New Roman" pitchFamily="18" charset="0"/>
              </a:rPr>
              <a:t>(a, b) {</a:t>
            </a:r>
          </a:p>
          <a:p>
            <a:r>
              <a:rPr lang="en-US" sz="2400" dirty="0" smtClean="0">
                <a:latin typeface="Times New Roman" pitchFamily="18" charset="0"/>
                <a:cs typeface="Times New Roman" pitchFamily="18" charset="0"/>
              </a:rPr>
              <a:t>  return a + b;</a:t>
            </a:r>
          </a:p>
          <a:p>
            <a:r>
              <a:rPr lang="en-US" sz="2400" dirty="0" smtClean="0">
                <a:latin typeface="Times New Roman" pitchFamily="18" charset="0"/>
                <a:cs typeface="Times New Roman" pitchFamily="18" charset="0"/>
              </a:rPr>
              <a:t>}</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let </a:t>
            </a:r>
            <a:r>
              <a:rPr lang="en-US" sz="2400" dirty="0" err="1" smtClean="0">
                <a:latin typeface="Times New Roman" pitchFamily="18" charset="0"/>
                <a:cs typeface="Times New Roman" pitchFamily="18" charset="0"/>
              </a:rPr>
              <a:t>sumResult</a:t>
            </a:r>
            <a:r>
              <a:rPr lang="en-US" sz="2400" dirty="0" smtClean="0">
                <a:latin typeface="Times New Roman" pitchFamily="18" charset="0"/>
                <a:cs typeface="Times New Roman" pitchFamily="18" charset="0"/>
              </a:rPr>
              <a:t> = </a:t>
            </a:r>
            <a:r>
              <a:rPr lang="en-US" sz="2400" dirty="0" err="1" smtClean="0">
                <a:latin typeface="Times New Roman" pitchFamily="18" charset="0"/>
                <a:cs typeface="Times New Roman" pitchFamily="18" charset="0"/>
              </a:rPr>
              <a:t>calculateSum</a:t>
            </a:r>
            <a:r>
              <a:rPr lang="en-US" sz="2400" dirty="0" smtClean="0">
                <a:latin typeface="Times New Roman" pitchFamily="18" charset="0"/>
                <a:cs typeface="Times New Roman" pitchFamily="18" charset="0"/>
              </a:rPr>
              <a:t>(10, 20);</a:t>
            </a:r>
          </a:p>
          <a:p>
            <a:r>
              <a:rPr lang="en-US" sz="2400" dirty="0" smtClean="0">
                <a:latin typeface="Times New Roman" pitchFamily="18" charset="0"/>
                <a:cs typeface="Times New Roman" pitchFamily="18" charset="0"/>
              </a:rPr>
              <a:t>console.log(</a:t>
            </a:r>
            <a:r>
              <a:rPr lang="en-US" sz="2400" dirty="0" err="1" smtClean="0">
                <a:latin typeface="Times New Roman" pitchFamily="18" charset="0"/>
                <a:cs typeface="Times New Roman" pitchFamily="18" charset="0"/>
              </a:rPr>
              <a:t>sumResult</a:t>
            </a:r>
            <a:r>
              <a:rPr lang="en-US" sz="2400" dirty="0" smtClean="0">
                <a:latin typeface="Times New Roman" pitchFamily="18" charset="0"/>
                <a:cs typeface="Times New Roman" pitchFamily="18" charset="0"/>
              </a:rPr>
              <a:t>); // Output: 30</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 Function expression with parameters and return statement</a:t>
            </a:r>
          </a:p>
          <a:p>
            <a:r>
              <a:rPr lang="en-US" sz="2400" dirty="0" smtClean="0">
                <a:latin typeface="Times New Roman" pitchFamily="18" charset="0"/>
                <a:cs typeface="Times New Roman" pitchFamily="18" charset="0"/>
              </a:rPr>
              <a:t>let </a:t>
            </a:r>
            <a:r>
              <a:rPr lang="en-US" sz="2400" dirty="0" err="1" smtClean="0">
                <a:latin typeface="Times New Roman" pitchFamily="18" charset="0"/>
                <a:cs typeface="Times New Roman" pitchFamily="18" charset="0"/>
              </a:rPr>
              <a:t>calculateProduct</a:t>
            </a:r>
            <a:r>
              <a:rPr lang="en-US" sz="2400" dirty="0" smtClean="0">
                <a:latin typeface="Times New Roman" pitchFamily="18" charset="0"/>
                <a:cs typeface="Times New Roman" pitchFamily="18" charset="0"/>
              </a:rPr>
              <a:t> = function(x, y) {</a:t>
            </a:r>
          </a:p>
          <a:p>
            <a:r>
              <a:rPr lang="en-US" sz="2400" dirty="0" smtClean="0">
                <a:latin typeface="Times New Roman" pitchFamily="18" charset="0"/>
                <a:cs typeface="Times New Roman" pitchFamily="18" charset="0"/>
              </a:rPr>
              <a:t>  return x * y;</a:t>
            </a:r>
          </a:p>
          <a:p>
            <a:r>
              <a:rPr lang="en-US" sz="2400" dirty="0" smtClean="0">
                <a:latin typeface="Times New Roman" pitchFamily="18" charset="0"/>
                <a:cs typeface="Times New Roman" pitchFamily="18" charset="0"/>
              </a:rPr>
              <a:t>};</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let </a:t>
            </a:r>
            <a:r>
              <a:rPr lang="en-US" sz="2400" dirty="0" err="1" smtClean="0">
                <a:latin typeface="Times New Roman" pitchFamily="18" charset="0"/>
                <a:cs typeface="Times New Roman" pitchFamily="18" charset="0"/>
              </a:rPr>
              <a:t>productResult</a:t>
            </a:r>
            <a:r>
              <a:rPr lang="en-US" sz="2400" dirty="0" smtClean="0">
                <a:latin typeface="Times New Roman" pitchFamily="18" charset="0"/>
                <a:cs typeface="Times New Roman" pitchFamily="18" charset="0"/>
              </a:rPr>
              <a:t> = </a:t>
            </a:r>
            <a:r>
              <a:rPr lang="en-US" sz="2400" dirty="0" err="1" smtClean="0">
                <a:latin typeface="Times New Roman" pitchFamily="18" charset="0"/>
                <a:cs typeface="Times New Roman" pitchFamily="18" charset="0"/>
              </a:rPr>
              <a:t>calculateProduct</a:t>
            </a:r>
            <a:r>
              <a:rPr lang="en-US" sz="2400" dirty="0" smtClean="0">
                <a:latin typeface="Times New Roman" pitchFamily="18" charset="0"/>
                <a:cs typeface="Times New Roman" pitchFamily="18" charset="0"/>
              </a:rPr>
              <a:t>(5, 6);</a:t>
            </a:r>
          </a:p>
          <a:p>
            <a:r>
              <a:rPr lang="en-US" sz="2400" dirty="0" smtClean="0">
                <a:latin typeface="Times New Roman" pitchFamily="18" charset="0"/>
                <a:cs typeface="Times New Roman" pitchFamily="18" charset="0"/>
              </a:rPr>
              <a:t>console.log(</a:t>
            </a:r>
            <a:r>
              <a:rPr lang="en-US" sz="2400" dirty="0" err="1" smtClean="0">
                <a:latin typeface="Times New Roman" pitchFamily="18" charset="0"/>
                <a:cs typeface="Times New Roman" pitchFamily="18" charset="0"/>
              </a:rPr>
              <a:t>productResult</a:t>
            </a:r>
            <a:r>
              <a:rPr lang="en-US" sz="2400" dirty="0" smtClean="0">
                <a:latin typeface="Times New Roman" pitchFamily="18" charset="0"/>
                <a:cs typeface="Times New Roman" pitchFamily="18" charset="0"/>
              </a:rPr>
              <a:t>); // Output: 30</a:t>
            </a:r>
          </a:p>
          <a:p>
            <a:endParaRPr lang="en-US" sz="2400" dirty="0">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04800"/>
            <a:ext cx="8839200" cy="6001643"/>
          </a:xfrm>
          <a:prstGeom prst="rect">
            <a:avLst/>
          </a:prstGeom>
          <a:noFill/>
        </p:spPr>
        <p:txBody>
          <a:bodyPr wrap="square" rtlCol="0">
            <a:spAutoFit/>
          </a:bodyPr>
          <a:lstStyle/>
          <a:p>
            <a:pPr algn="just"/>
            <a:r>
              <a:rPr lang="en-US" sz="2400" b="1" dirty="0" smtClean="0">
                <a:latin typeface="Times New Roman" pitchFamily="18" charset="0"/>
                <a:cs typeface="Times New Roman" pitchFamily="18" charset="0"/>
              </a:rPr>
              <a:t>function expression and IIFE: </a:t>
            </a:r>
          </a:p>
          <a:p>
            <a:pPr algn="just"/>
            <a:endParaRPr lang="en-US" sz="2400" b="1" dirty="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Function </a:t>
            </a:r>
            <a:r>
              <a:rPr lang="en-US" sz="2400" b="1" dirty="0">
                <a:latin typeface="Times New Roman" pitchFamily="18" charset="0"/>
                <a:cs typeface="Times New Roman" pitchFamily="18" charset="0"/>
              </a:rPr>
              <a:t>Expressions</a:t>
            </a:r>
            <a:r>
              <a:rPr lang="en-US" sz="2400" b="1" dirty="0" smtClean="0">
                <a:latin typeface="Times New Roman" pitchFamily="18" charset="0"/>
                <a:cs typeface="Times New Roman" pitchFamily="18" charset="0"/>
              </a:rPr>
              <a:t>:</a:t>
            </a:r>
          </a:p>
          <a:p>
            <a:pPr algn="just"/>
            <a:endParaRPr lang="en-US" sz="2400" b="1"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In JavaScript, functions can be defined using function expressions. Unlike function declarations, function expressions are created within an expression or statement. Here's a basic syntax for a function expression</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dirty="0" err="1" smtClean="0">
                <a:latin typeface="Times New Roman" pitchFamily="18" charset="0"/>
                <a:cs typeface="Times New Roman" pitchFamily="18" charset="0"/>
              </a:rPr>
              <a:t>var</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myFunction</a:t>
            </a:r>
            <a:r>
              <a:rPr lang="en-US" sz="2400" dirty="0" smtClean="0">
                <a:latin typeface="Times New Roman" pitchFamily="18" charset="0"/>
                <a:cs typeface="Times New Roman" pitchFamily="18" charset="0"/>
              </a:rPr>
              <a:t> = function(parameters) {</a:t>
            </a:r>
          </a:p>
          <a:p>
            <a:pPr algn="just"/>
            <a:r>
              <a:rPr lang="en-US" sz="2400" dirty="0" smtClean="0">
                <a:latin typeface="Times New Roman" pitchFamily="18" charset="0"/>
                <a:cs typeface="Times New Roman" pitchFamily="18" charset="0"/>
              </a:rPr>
              <a:t>  // code to be executed</a:t>
            </a:r>
          </a:p>
          <a:p>
            <a:pPr algn="just"/>
            <a:r>
              <a:rPr lang="en-US" sz="2400" dirty="0" smtClean="0">
                <a:latin typeface="Times New Roman" pitchFamily="18" charset="0"/>
                <a:cs typeface="Times New Roman" pitchFamily="18" charset="0"/>
              </a:rPr>
              <a:t>};</a:t>
            </a:r>
          </a:p>
          <a:p>
            <a:pPr algn="just"/>
            <a:endParaRPr lang="en-US" sz="2400" dirty="0" smtClean="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In this example, </a:t>
            </a:r>
            <a:r>
              <a:rPr lang="en-US" sz="2400" dirty="0" err="1" smtClean="0">
                <a:latin typeface="Times New Roman" pitchFamily="18" charset="0"/>
                <a:cs typeface="Times New Roman" pitchFamily="18" charset="0"/>
              </a:rPr>
              <a:t>myFunction</a:t>
            </a:r>
            <a:r>
              <a:rPr lang="en-US" sz="2400" dirty="0">
                <a:latin typeface="Times New Roman" pitchFamily="18" charset="0"/>
                <a:cs typeface="Times New Roman" pitchFamily="18" charset="0"/>
              </a:rPr>
              <a:t> is a variable that holds an anonymous function. You can also assign function expressions to named variables.</a:t>
            </a:r>
          </a:p>
          <a:p>
            <a:pPr algn="just"/>
            <a:endParaRPr lang="en-US" sz="2400" b="1"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839200" cy="5632311"/>
          </a:xfrm>
          <a:prstGeom prst="rect">
            <a:avLst/>
          </a:prstGeom>
          <a:noFill/>
        </p:spPr>
        <p:txBody>
          <a:bodyPr wrap="square" rtlCol="0">
            <a:spAutoFit/>
          </a:bodyPr>
          <a:lstStyle/>
          <a:p>
            <a:pPr algn="just"/>
            <a:r>
              <a:rPr lang="en-US" sz="2400" b="1" dirty="0">
                <a:latin typeface="Times New Roman" pitchFamily="18" charset="0"/>
                <a:cs typeface="Times New Roman" pitchFamily="18" charset="0"/>
              </a:rPr>
              <a:t>Primitive Data Types:</a:t>
            </a:r>
            <a:r>
              <a:rPr lang="en-US" sz="2400" dirty="0">
                <a:latin typeface="Times New Roman" pitchFamily="18" charset="0"/>
                <a:cs typeface="Times New Roman" pitchFamily="18" charset="0"/>
              </a:rPr>
              <a:t> These are the simplest and most basic data types in JavaScript.</a:t>
            </a:r>
          </a:p>
          <a:p>
            <a:pPr algn="just"/>
            <a:r>
              <a:rPr lang="en-US" sz="2400" b="1" dirty="0">
                <a:latin typeface="Times New Roman" pitchFamily="18" charset="0"/>
                <a:cs typeface="Times New Roman" pitchFamily="18" charset="0"/>
              </a:rPr>
              <a:t>String:</a:t>
            </a:r>
            <a:r>
              <a:rPr lang="en-US" sz="2400" dirty="0">
                <a:latin typeface="Times New Roman" pitchFamily="18" charset="0"/>
                <a:cs typeface="Times New Roman" pitchFamily="18" charset="0"/>
              </a:rPr>
              <a:t> Represents a sequence of characters. You can create strings using single or double quotes.</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let greeting = 'Hello, World!';</a:t>
            </a:r>
          </a:p>
          <a:p>
            <a:pPr algn="just"/>
            <a:r>
              <a:rPr lang="en-US" sz="2400" dirty="0" smtClean="0">
                <a:latin typeface="Times New Roman" pitchFamily="18" charset="0"/>
                <a:cs typeface="Times New Roman" pitchFamily="18" charset="0"/>
              </a:rPr>
              <a:t>let name = "John";</a:t>
            </a:r>
          </a:p>
          <a:p>
            <a:pPr algn="just"/>
            <a:endParaRPr lang="en-US" sz="2400" dirty="0" smtClean="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Number:</a:t>
            </a:r>
            <a:r>
              <a:rPr lang="en-US" sz="2400" dirty="0">
                <a:latin typeface="Times New Roman" pitchFamily="18" charset="0"/>
                <a:cs typeface="Times New Roman" pitchFamily="18" charset="0"/>
              </a:rPr>
              <a:t> Represents numeric values, including integers and floating-point numbers</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let age = 25;</a:t>
            </a:r>
          </a:p>
          <a:p>
            <a:pPr algn="just"/>
            <a:r>
              <a:rPr lang="en-US" sz="2400" dirty="0" smtClean="0">
                <a:latin typeface="Times New Roman" pitchFamily="18" charset="0"/>
                <a:cs typeface="Times New Roman" pitchFamily="18" charset="0"/>
              </a:rPr>
              <a:t>let price = 19.99;</a:t>
            </a:r>
          </a:p>
          <a:p>
            <a:pPr algn="just"/>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8686800" cy="6370975"/>
          </a:xfrm>
          <a:prstGeom prst="rect">
            <a:avLst/>
          </a:prstGeom>
          <a:noFill/>
        </p:spPr>
        <p:txBody>
          <a:bodyPr wrap="square" rtlCol="0">
            <a:spAutoFit/>
          </a:bodyPr>
          <a:lstStyle/>
          <a:p>
            <a:pPr algn="just"/>
            <a:r>
              <a:rPr lang="en-US" sz="2400" dirty="0" smtClean="0">
                <a:latin typeface="Times New Roman" pitchFamily="18" charset="0"/>
                <a:cs typeface="Times New Roman" pitchFamily="18" charset="0"/>
              </a:rPr>
              <a:t>// Named function expression</a:t>
            </a:r>
          </a:p>
          <a:p>
            <a:pPr algn="just"/>
            <a:r>
              <a:rPr lang="en-US" sz="2400" dirty="0" err="1" smtClean="0">
                <a:latin typeface="Times New Roman" pitchFamily="18" charset="0"/>
                <a:cs typeface="Times New Roman" pitchFamily="18" charset="0"/>
              </a:rPr>
              <a:t>var</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addNumbers</a:t>
            </a:r>
            <a:r>
              <a:rPr lang="en-US" sz="2400" dirty="0" smtClean="0">
                <a:latin typeface="Times New Roman" pitchFamily="18" charset="0"/>
                <a:cs typeface="Times New Roman" pitchFamily="18" charset="0"/>
              </a:rPr>
              <a:t> = function(a, b) {</a:t>
            </a:r>
          </a:p>
          <a:p>
            <a:pPr algn="just"/>
            <a:r>
              <a:rPr lang="en-US" sz="2400" dirty="0" smtClean="0">
                <a:latin typeface="Times New Roman" pitchFamily="18" charset="0"/>
                <a:cs typeface="Times New Roman" pitchFamily="18" charset="0"/>
              </a:rPr>
              <a:t>  return a + b;</a:t>
            </a:r>
          </a:p>
          <a:p>
            <a:pPr algn="just"/>
            <a:r>
              <a:rPr lang="en-US" sz="2400" dirty="0" smtClean="0">
                <a:latin typeface="Times New Roman" pitchFamily="18" charset="0"/>
                <a:cs typeface="Times New Roman" pitchFamily="18" charset="0"/>
              </a:rPr>
              <a:t>};</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console.log(</a:t>
            </a:r>
            <a:r>
              <a:rPr lang="en-US" sz="2400" dirty="0" err="1" smtClean="0">
                <a:latin typeface="Times New Roman" pitchFamily="18" charset="0"/>
                <a:cs typeface="Times New Roman" pitchFamily="18" charset="0"/>
              </a:rPr>
              <a:t>addNumbers</a:t>
            </a:r>
            <a:r>
              <a:rPr lang="en-US" sz="2400" dirty="0" smtClean="0">
                <a:latin typeface="Times New Roman" pitchFamily="18" charset="0"/>
                <a:cs typeface="Times New Roman" pitchFamily="18" charset="0"/>
              </a:rPr>
              <a:t>(5, 3)); // Outputs 8</a:t>
            </a:r>
          </a:p>
          <a:p>
            <a:pPr algn="just"/>
            <a:endParaRPr lang="en-US" sz="2400" dirty="0" smtClean="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Function expressions are often used in situations where functions are treated as first-class citizens, meaning they can be passed as arguments to other functions or assigned to variables</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IIFE (Immediately Invoked Function Expression):</a:t>
            </a:r>
          </a:p>
          <a:p>
            <a:pPr algn="just"/>
            <a:r>
              <a:rPr lang="en-US" sz="2400" dirty="0">
                <a:latin typeface="Times New Roman" pitchFamily="18" charset="0"/>
                <a:cs typeface="Times New Roman" pitchFamily="18" charset="0"/>
              </a:rPr>
              <a:t>An IIFE is a function expression that is executed immediately after it's created. It is wrapped in parentheses to make it an expression and then followed by another set of parentheses to invoke it immediately. Here's the syntax for IIFE:</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839200" cy="6370975"/>
          </a:xfrm>
          <a:prstGeom prst="rect">
            <a:avLst/>
          </a:prstGeom>
          <a:noFill/>
        </p:spPr>
        <p:txBody>
          <a:bodyPr wrap="square" rtlCol="0">
            <a:spAutoFit/>
          </a:bodyPr>
          <a:lstStyle/>
          <a:p>
            <a:pPr algn="just"/>
            <a:r>
              <a:rPr lang="en-US" sz="2400" dirty="0" smtClean="0">
                <a:latin typeface="Times New Roman" pitchFamily="18" charset="0"/>
                <a:cs typeface="Times New Roman" pitchFamily="18" charset="0"/>
              </a:rPr>
              <a:t>(function() {</a:t>
            </a:r>
          </a:p>
          <a:p>
            <a:pPr algn="just"/>
            <a:r>
              <a:rPr lang="en-US" sz="2400" dirty="0" smtClean="0">
                <a:latin typeface="Times New Roman" pitchFamily="18" charset="0"/>
                <a:cs typeface="Times New Roman" pitchFamily="18" charset="0"/>
              </a:rPr>
              <a:t>  // code to be executed</a:t>
            </a:r>
          </a:p>
          <a:p>
            <a:pPr algn="just"/>
            <a:r>
              <a:rPr lang="en-US" sz="2400" dirty="0" smtClean="0">
                <a:latin typeface="Times New Roman" pitchFamily="18" charset="0"/>
                <a:cs typeface="Times New Roman" pitchFamily="18" charset="0"/>
              </a:rPr>
              <a:t>})();</a:t>
            </a:r>
          </a:p>
          <a:p>
            <a:pPr algn="just"/>
            <a:endParaRPr lang="en-US" sz="2400" dirty="0" smtClean="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IIFE is commonly used to create a private scope for variables, preventing them from polluting the global scope. It's a way to encapsulate code and avoid naming conflicts</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(function() {</a:t>
            </a:r>
          </a:p>
          <a:p>
            <a:pPr algn="just"/>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var</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localVar</a:t>
            </a:r>
            <a:r>
              <a:rPr lang="en-US" sz="2400" dirty="0" smtClean="0">
                <a:latin typeface="Times New Roman" pitchFamily="18" charset="0"/>
                <a:cs typeface="Times New Roman" pitchFamily="18" charset="0"/>
              </a:rPr>
              <a:t> = "I am a local variable";</a:t>
            </a:r>
          </a:p>
          <a:p>
            <a:pPr algn="just"/>
            <a:r>
              <a:rPr lang="en-US" sz="2400" dirty="0" smtClean="0">
                <a:latin typeface="Times New Roman" pitchFamily="18" charset="0"/>
                <a:cs typeface="Times New Roman" pitchFamily="18" charset="0"/>
              </a:rPr>
              <a:t>  console.log(</a:t>
            </a:r>
            <a:r>
              <a:rPr lang="en-US" sz="2400" dirty="0" err="1" smtClean="0">
                <a:latin typeface="Times New Roman" pitchFamily="18" charset="0"/>
                <a:cs typeface="Times New Roman" pitchFamily="18" charset="0"/>
              </a:rPr>
              <a:t>localVar</a:t>
            </a:r>
            <a:r>
              <a:rPr lang="en-US" sz="2400" dirty="0" smtClean="0">
                <a:latin typeface="Times New Roman" pitchFamily="18" charset="0"/>
                <a:cs typeface="Times New Roman" pitchFamily="18" charset="0"/>
              </a:rPr>
              <a:t>); // Outputs: I am a local variable</a:t>
            </a:r>
          </a:p>
          <a:p>
            <a:pPr algn="just"/>
            <a:r>
              <a:rPr lang="en-US" sz="2400" dirty="0" smtClean="0">
                <a:latin typeface="Times New Roman" pitchFamily="18" charset="0"/>
                <a:cs typeface="Times New Roman" pitchFamily="18" charset="0"/>
              </a:rPr>
              <a:t>})();</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The following line will result in an error since </a:t>
            </a:r>
            <a:r>
              <a:rPr lang="en-US" sz="2400" dirty="0" err="1" smtClean="0">
                <a:latin typeface="Times New Roman" pitchFamily="18" charset="0"/>
                <a:cs typeface="Times New Roman" pitchFamily="18" charset="0"/>
              </a:rPr>
              <a:t>localVar</a:t>
            </a:r>
            <a:r>
              <a:rPr lang="en-US" sz="2400" dirty="0" smtClean="0">
                <a:latin typeface="Times New Roman" pitchFamily="18" charset="0"/>
                <a:cs typeface="Times New Roman" pitchFamily="18" charset="0"/>
              </a:rPr>
              <a:t> is not defined in the global scope</a:t>
            </a:r>
          </a:p>
          <a:p>
            <a:pPr algn="just"/>
            <a:r>
              <a:rPr lang="en-US" sz="2400" dirty="0" smtClean="0">
                <a:latin typeface="Times New Roman" pitchFamily="18" charset="0"/>
                <a:cs typeface="Times New Roman" pitchFamily="18" charset="0"/>
              </a:rPr>
              <a:t>// console.log(</a:t>
            </a:r>
            <a:r>
              <a:rPr lang="en-US" sz="2400" dirty="0" err="1" smtClean="0">
                <a:latin typeface="Times New Roman" pitchFamily="18" charset="0"/>
                <a:cs typeface="Times New Roman" pitchFamily="18" charset="0"/>
              </a:rPr>
              <a:t>localVar</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8763000" cy="5632311"/>
          </a:xfrm>
          <a:prstGeom prst="rect">
            <a:avLst/>
          </a:prstGeom>
          <a:noFill/>
        </p:spPr>
        <p:txBody>
          <a:bodyPr wrap="square" rtlCol="0">
            <a:spAutoFit/>
          </a:bodyPr>
          <a:lstStyle/>
          <a:p>
            <a:r>
              <a:rPr lang="en-US" sz="2400" dirty="0">
                <a:latin typeface="Times New Roman" pitchFamily="18" charset="0"/>
                <a:cs typeface="Times New Roman" pitchFamily="18" charset="0"/>
              </a:rPr>
              <a:t>IIFE can also take parameters</a:t>
            </a:r>
            <a:r>
              <a:rPr lang="en-US" sz="2400" dirty="0" smtClean="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(function(x, y) {</a:t>
            </a:r>
          </a:p>
          <a:p>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var</a:t>
            </a:r>
            <a:r>
              <a:rPr lang="en-US" sz="2400" dirty="0" smtClean="0">
                <a:latin typeface="Times New Roman" pitchFamily="18" charset="0"/>
                <a:cs typeface="Times New Roman" pitchFamily="18" charset="0"/>
              </a:rPr>
              <a:t> result = x + y;</a:t>
            </a:r>
          </a:p>
          <a:p>
            <a:r>
              <a:rPr lang="en-US" sz="2400" dirty="0" smtClean="0">
                <a:latin typeface="Times New Roman" pitchFamily="18" charset="0"/>
                <a:cs typeface="Times New Roman" pitchFamily="18" charset="0"/>
              </a:rPr>
              <a:t>  console.log(result);</a:t>
            </a:r>
          </a:p>
          <a:p>
            <a:r>
              <a:rPr lang="en-US" sz="2400" dirty="0" smtClean="0">
                <a:latin typeface="Times New Roman" pitchFamily="18" charset="0"/>
                <a:cs typeface="Times New Roman" pitchFamily="18" charset="0"/>
              </a:rPr>
              <a:t>})(3, 4); // Outputs: 7</a:t>
            </a:r>
          </a:p>
          <a:p>
            <a:endParaRPr lang="en-US" sz="2400" dirty="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Closures in JavaScript:</a:t>
            </a:r>
          </a:p>
          <a:p>
            <a:endParaRPr lang="en-US" sz="2400" b="1" dirty="0" smtClean="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In JavaScript, a closure is a combination of a function and the lexical environment within which that function was declared. The lexical environment consists of the variables that were in scope at the time the closure was created. In simpler terms, a closure allows a function to access variables from its outer (enclosing) scope even after the outer function has finished executing.</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228600"/>
            <a:ext cx="8686800" cy="6247864"/>
          </a:xfrm>
          <a:prstGeom prst="rect">
            <a:avLst/>
          </a:prstGeom>
          <a:noFill/>
        </p:spPr>
        <p:txBody>
          <a:bodyPr wrap="square" rtlCol="0">
            <a:spAutoFit/>
          </a:bodyPr>
          <a:lstStyle/>
          <a:p>
            <a:r>
              <a:rPr lang="en-US" sz="2000" dirty="0" smtClean="0">
                <a:latin typeface="Times New Roman" pitchFamily="18" charset="0"/>
                <a:cs typeface="Times New Roman" pitchFamily="18" charset="0"/>
              </a:rPr>
              <a:t>function </a:t>
            </a:r>
            <a:r>
              <a:rPr lang="en-US" sz="2000" dirty="0" err="1" smtClean="0">
                <a:latin typeface="Times New Roman" pitchFamily="18" charset="0"/>
                <a:cs typeface="Times New Roman" pitchFamily="18" charset="0"/>
              </a:rPr>
              <a:t>outerFunction</a:t>
            </a:r>
            <a:r>
              <a:rPr lang="en-US" sz="2000" dirty="0" smtClean="0">
                <a:latin typeface="Times New Roman" pitchFamily="18" charset="0"/>
                <a:cs typeface="Times New Roman" pitchFamily="18" charset="0"/>
              </a:rPr>
              <a:t>() {</a:t>
            </a:r>
          </a:p>
          <a:p>
            <a:r>
              <a:rPr lang="en-US" sz="2000" dirty="0" smtClean="0">
                <a:latin typeface="Times New Roman" pitchFamily="18" charset="0"/>
                <a:cs typeface="Times New Roman" pitchFamily="18" charset="0"/>
              </a:rPr>
              <a:t>  // Variable declared in the outer function</a:t>
            </a:r>
          </a:p>
          <a:p>
            <a:r>
              <a:rPr lang="en-US" sz="2000" dirty="0" smtClean="0">
                <a:latin typeface="Times New Roman" pitchFamily="18" charset="0"/>
                <a:cs typeface="Times New Roman" pitchFamily="18" charset="0"/>
              </a:rPr>
              <a:t>  let </a:t>
            </a:r>
            <a:r>
              <a:rPr lang="en-US" sz="2000" dirty="0" err="1" smtClean="0">
                <a:latin typeface="Times New Roman" pitchFamily="18" charset="0"/>
                <a:cs typeface="Times New Roman" pitchFamily="18" charset="0"/>
              </a:rPr>
              <a:t>outerVariable</a:t>
            </a:r>
            <a:r>
              <a:rPr lang="en-US" sz="2000" dirty="0" smtClean="0">
                <a:latin typeface="Times New Roman" pitchFamily="18" charset="0"/>
                <a:cs typeface="Times New Roman" pitchFamily="18" charset="0"/>
              </a:rPr>
              <a:t> = "I am from the outer function";</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 Inner function defined within the outer function</a:t>
            </a:r>
          </a:p>
          <a:p>
            <a:r>
              <a:rPr lang="en-US" sz="2000" dirty="0" smtClean="0">
                <a:latin typeface="Times New Roman" pitchFamily="18" charset="0"/>
                <a:cs typeface="Times New Roman" pitchFamily="18" charset="0"/>
              </a:rPr>
              <a:t>  function </a:t>
            </a:r>
            <a:r>
              <a:rPr lang="en-US" sz="2000" dirty="0" err="1" smtClean="0">
                <a:latin typeface="Times New Roman" pitchFamily="18" charset="0"/>
                <a:cs typeface="Times New Roman" pitchFamily="18" charset="0"/>
              </a:rPr>
              <a:t>innerFunction</a:t>
            </a:r>
            <a:r>
              <a:rPr lang="en-US" sz="2000" dirty="0" smtClean="0">
                <a:latin typeface="Times New Roman" pitchFamily="18" charset="0"/>
                <a:cs typeface="Times New Roman" pitchFamily="18" charset="0"/>
              </a:rPr>
              <a:t>() {</a:t>
            </a:r>
          </a:p>
          <a:p>
            <a:r>
              <a:rPr lang="en-US" sz="2000" dirty="0" smtClean="0">
                <a:latin typeface="Times New Roman" pitchFamily="18" charset="0"/>
                <a:cs typeface="Times New Roman" pitchFamily="18" charset="0"/>
              </a:rPr>
              <a:t>    // Accessing the </a:t>
            </a:r>
            <a:r>
              <a:rPr lang="en-US" sz="2000" dirty="0" err="1" smtClean="0">
                <a:latin typeface="Times New Roman" pitchFamily="18" charset="0"/>
                <a:cs typeface="Times New Roman" pitchFamily="18" charset="0"/>
              </a:rPr>
              <a:t>outerVariable</a:t>
            </a:r>
            <a:r>
              <a:rPr lang="en-US" sz="2000" dirty="0" smtClean="0">
                <a:latin typeface="Times New Roman" pitchFamily="18" charset="0"/>
                <a:cs typeface="Times New Roman" pitchFamily="18" charset="0"/>
              </a:rPr>
              <a:t> from the outer function's scope</a:t>
            </a:r>
          </a:p>
          <a:p>
            <a:r>
              <a:rPr lang="en-US" sz="2000" dirty="0" smtClean="0">
                <a:latin typeface="Times New Roman" pitchFamily="18" charset="0"/>
                <a:cs typeface="Times New Roman" pitchFamily="18" charset="0"/>
              </a:rPr>
              <a:t>    console.log(</a:t>
            </a:r>
            <a:r>
              <a:rPr lang="en-US" sz="2000" dirty="0" err="1" smtClean="0">
                <a:latin typeface="Times New Roman" pitchFamily="18" charset="0"/>
                <a:cs typeface="Times New Roman" pitchFamily="18" charset="0"/>
              </a:rPr>
              <a:t>outerVariable</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  }</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 Returning the inner function (closure)</a:t>
            </a:r>
          </a:p>
          <a:p>
            <a:r>
              <a:rPr lang="en-US" sz="2000" dirty="0" smtClean="0">
                <a:latin typeface="Times New Roman" pitchFamily="18" charset="0"/>
                <a:cs typeface="Times New Roman" pitchFamily="18" charset="0"/>
              </a:rPr>
              <a:t>  return </a:t>
            </a:r>
            <a:r>
              <a:rPr lang="en-US" sz="2000" dirty="0" err="1" smtClean="0">
                <a:latin typeface="Times New Roman" pitchFamily="18" charset="0"/>
                <a:cs typeface="Times New Roman" pitchFamily="18" charset="0"/>
              </a:rPr>
              <a:t>innerFunction</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Creating a closure by calling the outer function</a:t>
            </a:r>
          </a:p>
          <a:p>
            <a:r>
              <a:rPr lang="en-US" sz="2000" dirty="0" smtClean="0">
                <a:latin typeface="Times New Roman" pitchFamily="18" charset="0"/>
                <a:cs typeface="Times New Roman" pitchFamily="18" charset="0"/>
              </a:rPr>
              <a:t>let </a:t>
            </a:r>
            <a:r>
              <a:rPr lang="en-US" sz="2000" dirty="0" err="1" smtClean="0">
                <a:latin typeface="Times New Roman" pitchFamily="18" charset="0"/>
                <a:cs typeface="Times New Roman" pitchFamily="18" charset="0"/>
              </a:rPr>
              <a:t>closureExample</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outerFunction</a:t>
            </a:r>
            <a:r>
              <a:rPr lang="en-US" sz="2000" dirty="0" smtClean="0">
                <a:latin typeface="Times New Roman" pitchFamily="18" charset="0"/>
                <a:cs typeface="Times New Roman" pitchFamily="18" charset="0"/>
              </a:rPr>
              <a:t>();</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Invoking the closure, which still has access to </a:t>
            </a:r>
            <a:r>
              <a:rPr lang="en-US" sz="2000" dirty="0" err="1" smtClean="0">
                <a:latin typeface="Times New Roman" pitchFamily="18" charset="0"/>
                <a:cs typeface="Times New Roman" pitchFamily="18" charset="0"/>
              </a:rPr>
              <a:t>outerVariable</a:t>
            </a:r>
            <a:endParaRPr lang="en-US" sz="2000" dirty="0" smtClean="0">
              <a:latin typeface="Times New Roman" pitchFamily="18" charset="0"/>
              <a:cs typeface="Times New Roman" pitchFamily="18" charset="0"/>
            </a:endParaRPr>
          </a:p>
          <a:p>
            <a:r>
              <a:rPr lang="en-US" sz="2000" dirty="0" err="1" smtClean="0">
                <a:latin typeface="Times New Roman" pitchFamily="18" charset="0"/>
                <a:cs typeface="Times New Roman" pitchFamily="18" charset="0"/>
              </a:rPr>
              <a:t>closureExample</a:t>
            </a:r>
            <a:r>
              <a:rPr lang="en-US" sz="2000" dirty="0" smtClean="0">
                <a:latin typeface="Times New Roman" pitchFamily="18" charset="0"/>
                <a:cs typeface="Times New Roman" pitchFamily="18" charset="0"/>
              </a:rPr>
              <a:t>(); // Output: "I am from the outer function"</a:t>
            </a:r>
          </a:p>
          <a:p>
            <a:endParaRPr lang="en-US" sz="2000" dirty="0">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763000" cy="4893647"/>
          </a:xfrm>
          <a:prstGeom prst="rect">
            <a:avLst/>
          </a:prstGeom>
          <a:noFill/>
        </p:spPr>
        <p:txBody>
          <a:bodyPr wrap="square" rtlCol="0">
            <a:spAutoFit/>
          </a:bodyPr>
          <a:lstStyle/>
          <a:p>
            <a:pPr algn="just"/>
            <a:r>
              <a:rPr lang="en-US" sz="2400" dirty="0" err="1">
                <a:latin typeface="Times New Roman" pitchFamily="18" charset="0"/>
                <a:cs typeface="Times New Roman" pitchFamily="18" charset="0"/>
              </a:rPr>
              <a:t>outerFunction</a:t>
            </a:r>
            <a:r>
              <a:rPr lang="en-US" sz="2400" dirty="0">
                <a:latin typeface="Times New Roman" pitchFamily="18" charset="0"/>
                <a:cs typeface="Times New Roman" pitchFamily="18" charset="0"/>
              </a:rPr>
              <a:t> is defined, and within it, there's a variable </a:t>
            </a:r>
            <a:r>
              <a:rPr lang="en-US" sz="2400" dirty="0" err="1" smtClean="0">
                <a:latin typeface="Times New Roman" pitchFamily="18" charset="0"/>
                <a:cs typeface="Times New Roman" pitchFamily="18" charset="0"/>
              </a:rPr>
              <a:t>outerVariable</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and a nested function </a:t>
            </a:r>
            <a:r>
              <a:rPr lang="en-US" sz="2400" dirty="0" err="1">
                <a:latin typeface="Times New Roman" pitchFamily="18" charset="0"/>
                <a:cs typeface="Times New Roman" pitchFamily="18" charset="0"/>
              </a:rPr>
              <a:t>innerFunction</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dirty="0" err="1">
                <a:latin typeface="Times New Roman" pitchFamily="18" charset="0"/>
                <a:cs typeface="Times New Roman" pitchFamily="18" charset="0"/>
              </a:rPr>
              <a:t>outerFunction</a:t>
            </a:r>
            <a:r>
              <a:rPr lang="en-US" sz="2400" dirty="0">
                <a:latin typeface="Times New Roman" pitchFamily="18" charset="0"/>
                <a:cs typeface="Times New Roman" pitchFamily="18" charset="0"/>
              </a:rPr>
              <a:t> returns </a:t>
            </a:r>
            <a:r>
              <a:rPr lang="en-US" sz="2400" dirty="0" err="1">
                <a:latin typeface="Times New Roman" pitchFamily="18" charset="0"/>
                <a:cs typeface="Times New Roman" pitchFamily="18" charset="0"/>
              </a:rPr>
              <a:t>innerFunction</a:t>
            </a:r>
            <a:r>
              <a:rPr lang="en-US" sz="2400" dirty="0">
                <a:latin typeface="Times New Roman" pitchFamily="18" charset="0"/>
                <a:cs typeface="Times New Roman" pitchFamily="18" charset="0"/>
              </a:rPr>
              <a:t>, creating a closure because </a:t>
            </a:r>
            <a:r>
              <a:rPr lang="en-US" sz="2400" dirty="0" err="1">
                <a:latin typeface="Times New Roman" pitchFamily="18" charset="0"/>
                <a:cs typeface="Times New Roman" pitchFamily="18" charset="0"/>
              </a:rPr>
              <a:t>innerFunction</a:t>
            </a:r>
            <a:r>
              <a:rPr lang="en-US" sz="2400" dirty="0">
                <a:latin typeface="Times New Roman" pitchFamily="18" charset="0"/>
                <a:cs typeface="Times New Roman" pitchFamily="18" charset="0"/>
              </a:rPr>
              <a:t> retains access to </a:t>
            </a:r>
            <a:r>
              <a:rPr lang="en-US" sz="2400" dirty="0" err="1">
                <a:latin typeface="Times New Roman" pitchFamily="18" charset="0"/>
                <a:cs typeface="Times New Roman" pitchFamily="18" charset="0"/>
              </a:rPr>
              <a:t>outerVariable</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We then call </a:t>
            </a:r>
            <a:r>
              <a:rPr lang="en-US" sz="2400" dirty="0" err="1">
                <a:latin typeface="Times New Roman" pitchFamily="18" charset="0"/>
                <a:cs typeface="Times New Roman" pitchFamily="18" charset="0"/>
              </a:rPr>
              <a:t>outerFunction</a:t>
            </a:r>
            <a:r>
              <a:rPr lang="en-US" sz="2400" dirty="0">
                <a:latin typeface="Times New Roman" pitchFamily="18" charset="0"/>
                <a:cs typeface="Times New Roman" pitchFamily="18" charset="0"/>
              </a:rPr>
              <a:t> and store the returned </a:t>
            </a:r>
            <a:r>
              <a:rPr lang="en-US" sz="2400" dirty="0" err="1">
                <a:latin typeface="Times New Roman" pitchFamily="18" charset="0"/>
                <a:cs typeface="Times New Roman" pitchFamily="18" charset="0"/>
              </a:rPr>
              <a:t>innerFunction</a:t>
            </a:r>
            <a:r>
              <a:rPr lang="en-US" sz="2400" dirty="0">
                <a:latin typeface="Times New Roman" pitchFamily="18" charset="0"/>
                <a:cs typeface="Times New Roman" pitchFamily="18" charset="0"/>
              </a:rPr>
              <a:t> in the variable </a:t>
            </a:r>
            <a:r>
              <a:rPr lang="en-US" sz="2400" dirty="0" err="1">
                <a:latin typeface="Times New Roman" pitchFamily="18" charset="0"/>
                <a:cs typeface="Times New Roman" pitchFamily="18" charset="0"/>
              </a:rPr>
              <a:t>closureExample</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When </a:t>
            </a:r>
            <a:r>
              <a:rPr lang="en-US" sz="2400" dirty="0" err="1">
                <a:latin typeface="Times New Roman" pitchFamily="18" charset="0"/>
                <a:cs typeface="Times New Roman" pitchFamily="18" charset="0"/>
              </a:rPr>
              <a:t>closureExample</a:t>
            </a:r>
            <a:r>
              <a:rPr lang="en-US" sz="2400" dirty="0">
                <a:latin typeface="Times New Roman" pitchFamily="18" charset="0"/>
                <a:cs typeface="Times New Roman" pitchFamily="18" charset="0"/>
              </a:rPr>
              <a:t> is invoked, it still has access to the </a:t>
            </a:r>
            <a:r>
              <a:rPr lang="en-US" sz="2400" dirty="0" err="1">
                <a:latin typeface="Times New Roman" pitchFamily="18" charset="0"/>
                <a:cs typeface="Times New Roman" pitchFamily="18" charset="0"/>
              </a:rPr>
              <a:t>outerVariable</a:t>
            </a:r>
            <a:r>
              <a:rPr lang="en-US" sz="2400" dirty="0">
                <a:latin typeface="Times New Roman" pitchFamily="18" charset="0"/>
                <a:cs typeface="Times New Roman" pitchFamily="18" charset="0"/>
              </a:rPr>
              <a:t> from the lexical scope of </a:t>
            </a:r>
            <a:r>
              <a:rPr lang="en-US" sz="2400" dirty="0" err="1">
                <a:latin typeface="Times New Roman" pitchFamily="18" charset="0"/>
                <a:cs typeface="Times New Roman" pitchFamily="18" charset="0"/>
              </a:rPr>
              <a:t>outerFunction</a:t>
            </a:r>
            <a:r>
              <a:rPr lang="en-US" sz="2400" dirty="0">
                <a:latin typeface="Times New Roman" pitchFamily="18" charset="0"/>
                <a:cs typeface="Times New Roman" pitchFamily="18" charset="0"/>
              </a:rPr>
              <a:t>, even though </a:t>
            </a:r>
            <a:r>
              <a:rPr lang="en-US" sz="2400" dirty="0" err="1">
                <a:latin typeface="Times New Roman" pitchFamily="18" charset="0"/>
                <a:cs typeface="Times New Roman" pitchFamily="18" charset="0"/>
              </a:rPr>
              <a:t>outerFunction</a:t>
            </a:r>
            <a:r>
              <a:rPr lang="en-US" sz="2400" dirty="0">
                <a:latin typeface="Times New Roman" pitchFamily="18" charset="0"/>
                <a:cs typeface="Times New Roman" pitchFamily="18" charset="0"/>
              </a:rPr>
              <a:t> has already finished executing.</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04800"/>
            <a:ext cx="8763000" cy="4524315"/>
          </a:xfrm>
          <a:prstGeom prst="rect">
            <a:avLst/>
          </a:prstGeom>
          <a:noFill/>
        </p:spPr>
        <p:txBody>
          <a:bodyPr wrap="square" rtlCol="0">
            <a:spAutoFit/>
          </a:bodyPr>
          <a:lstStyle/>
          <a:p>
            <a:pPr algn="just"/>
            <a:r>
              <a:rPr lang="en-US" sz="2400" b="1" dirty="0" smtClean="0">
                <a:latin typeface="Times New Roman" pitchFamily="18" charset="0"/>
                <a:cs typeface="Times New Roman" pitchFamily="18" charset="0"/>
              </a:rPr>
              <a:t>introduction to DOM: </a:t>
            </a:r>
            <a:r>
              <a:rPr lang="en-US" sz="2400" dirty="0">
                <a:latin typeface="Times New Roman" pitchFamily="18" charset="0"/>
                <a:cs typeface="Times New Roman" pitchFamily="18" charset="0"/>
              </a:rPr>
              <a:t>The Document Object Model (DOM) is a programming interface for web documents. It represents the structure of a document as a tree of objects, where each object corresponds to a part of the document, such as elements, attributes, and text content. The DOM provides a way for programs to manipulate the structure, style, and content of web documents dynamically</a:t>
            </a:r>
            <a:r>
              <a:rPr lang="en-US" sz="2400" dirty="0" smtClean="0">
                <a:latin typeface="Times New Roman" pitchFamily="18" charset="0"/>
                <a:cs typeface="Times New Roman" pitchFamily="18" charset="0"/>
              </a:rPr>
              <a:t>.</a:t>
            </a:r>
          </a:p>
          <a:p>
            <a:pPr algn="just"/>
            <a:endParaRPr lang="en-US" sz="2400" b="1"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Tree Structure:</a:t>
            </a:r>
            <a:r>
              <a:rPr lang="en-US" sz="2400" dirty="0">
                <a:latin typeface="Times New Roman" pitchFamily="18" charset="0"/>
                <a:cs typeface="Times New Roman" pitchFamily="18" charset="0"/>
              </a:rPr>
              <a:t> The DOM represents the document as a tree structure, with each node in the tree corresponding to a part of the document, such as elements, attributes, or text content. The top node is the document itself, and it branches down to various elements, forming a hierarchical structure.</a:t>
            </a:r>
            <a:endParaRPr lang="en-US" sz="2400" b="1" dirty="0">
              <a:latin typeface="Times New Roman" pitchFamily="18" charset="0"/>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04800"/>
            <a:ext cx="8763000" cy="6370975"/>
          </a:xfrm>
          <a:prstGeom prst="rect">
            <a:avLst/>
          </a:prstGeom>
          <a:noFill/>
        </p:spPr>
        <p:txBody>
          <a:bodyPr wrap="square" rtlCol="0">
            <a:spAutoFit/>
          </a:bodyPr>
          <a:lstStyle/>
          <a:p>
            <a:pPr algn="just"/>
            <a:r>
              <a:rPr lang="en-US" sz="2400" b="1" dirty="0">
                <a:latin typeface="Times New Roman" pitchFamily="18" charset="0"/>
                <a:cs typeface="Times New Roman" pitchFamily="18" charset="0"/>
              </a:rPr>
              <a:t>Accessing Elements:</a:t>
            </a:r>
            <a:r>
              <a:rPr lang="en-US" sz="2400" dirty="0">
                <a:latin typeface="Times New Roman" pitchFamily="18" charset="0"/>
                <a:cs typeface="Times New Roman" pitchFamily="18" charset="0"/>
              </a:rPr>
              <a:t> You can access elements in the DOM using JavaScript. The most common method is </a:t>
            </a:r>
            <a:r>
              <a:rPr lang="en-US" sz="2400" dirty="0" err="1" smtClean="0">
                <a:latin typeface="Times New Roman" pitchFamily="18" charset="0"/>
                <a:cs typeface="Times New Roman" pitchFamily="18" charset="0"/>
              </a:rPr>
              <a:t>getElementById</a:t>
            </a:r>
            <a:r>
              <a:rPr lang="en-US" sz="2400" dirty="0">
                <a:latin typeface="Times New Roman" pitchFamily="18" charset="0"/>
                <a:cs typeface="Times New Roman" pitchFamily="18" charset="0"/>
              </a:rPr>
              <a:t>, which retrieves an element by its unique identifier. Other methods include </a:t>
            </a:r>
            <a:r>
              <a:rPr lang="en-US" sz="2400" dirty="0" err="1" smtClean="0">
                <a:latin typeface="Times New Roman" pitchFamily="18" charset="0"/>
                <a:cs typeface="Times New Roman" pitchFamily="18" charset="0"/>
              </a:rPr>
              <a:t>getElementsByClassName</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getElementsByTagName</a:t>
            </a:r>
            <a:r>
              <a:rPr lang="en-US" sz="2400" dirty="0">
                <a:latin typeface="Times New Roman" pitchFamily="18" charset="0"/>
                <a:cs typeface="Times New Roman" pitchFamily="18" charset="0"/>
              </a:rPr>
              <a:t>, and </a:t>
            </a:r>
            <a:r>
              <a:rPr lang="en-US" sz="2400" dirty="0" err="1" smtClean="0">
                <a:latin typeface="Times New Roman" pitchFamily="18" charset="0"/>
                <a:cs typeface="Times New Roman" pitchFamily="18" charset="0"/>
              </a:rPr>
              <a:t>querySelector</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&lt;div id="</a:t>
            </a:r>
            <a:r>
              <a:rPr lang="en-US" sz="2400" dirty="0" err="1" smtClean="0">
                <a:latin typeface="Times New Roman" pitchFamily="18" charset="0"/>
                <a:cs typeface="Times New Roman" pitchFamily="18" charset="0"/>
              </a:rPr>
              <a:t>myDiv</a:t>
            </a:r>
            <a:r>
              <a:rPr lang="en-US" sz="2400" dirty="0" smtClean="0">
                <a:latin typeface="Times New Roman" pitchFamily="18" charset="0"/>
                <a:cs typeface="Times New Roman" pitchFamily="18" charset="0"/>
              </a:rPr>
              <a:t>"&gt;Hello, World!&lt;/div&gt;</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&lt;script&gt;</a:t>
            </a:r>
          </a:p>
          <a:p>
            <a:pPr algn="just"/>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var</a:t>
            </a:r>
            <a:r>
              <a:rPr lang="en-US" sz="2400" dirty="0" smtClean="0">
                <a:latin typeface="Times New Roman" pitchFamily="18" charset="0"/>
                <a:cs typeface="Times New Roman" pitchFamily="18" charset="0"/>
              </a:rPr>
              <a:t> element = </a:t>
            </a:r>
            <a:r>
              <a:rPr lang="en-US" sz="2400" dirty="0" err="1" smtClean="0">
                <a:latin typeface="Times New Roman" pitchFamily="18" charset="0"/>
                <a:cs typeface="Times New Roman" pitchFamily="18" charset="0"/>
              </a:rPr>
              <a:t>document.getElementById</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myDiv</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  console.log(</a:t>
            </a:r>
            <a:r>
              <a:rPr lang="en-US" sz="2400" dirty="0" err="1" smtClean="0">
                <a:latin typeface="Times New Roman" pitchFamily="18" charset="0"/>
                <a:cs typeface="Times New Roman" pitchFamily="18" charset="0"/>
              </a:rPr>
              <a:t>element.textContent</a:t>
            </a:r>
            <a:r>
              <a:rPr lang="en-US" sz="2400" dirty="0" smtClean="0">
                <a:latin typeface="Times New Roman" pitchFamily="18" charset="0"/>
                <a:cs typeface="Times New Roman" pitchFamily="18" charset="0"/>
              </a:rPr>
              <a:t>); // Outputs: Hello, World!</a:t>
            </a:r>
          </a:p>
          <a:p>
            <a:pPr algn="just"/>
            <a:r>
              <a:rPr lang="en-US" sz="2400" dirty="0" smtClean="0">
                <a:latin typeface="Times New Roman" pitchFamily="18" charset="0"/>
                <a:cs typeface="Times New Roman" pitchFamily="18" charset="0"/>
              </a:rPr>
              <a:t>&lt;/script&gt;</a:t>
            </a:r>
          </a:p>
          <a:p>
            <a:pPr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Manipulating Elements:</a:t>
            </a:r>
            <a:r>
              <a:rPr lang="en-US" sz="2400" dirty="0">
                <a:latin typeface="Times New Roman" pitchFamily="18" charset="0"/>
                <a:cs typeface="Times New Roman" pitchFamily="18" charset="0"/>
              </a:rPr>
              <a:t> Once you have access to an element, you can manipulate its content, attributes, and style dynamically. Here's an example of changing the content of an element:</a:t>
            </a:r>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839200" cy="7109639"/>
          </a:xfrm>
          <a:prstGeom prst="rect">
            <a:avLst/>
          </a:prstGeom>
          <a:noFill/>
        </p:spPr>
        <p:txBody>
          <a:bodyPr wrap="square" rtlCol="0">
            <a:spAutoFit/>
          </a:bodyPr>
          <a:lstStyle/>
          <a:p>
            <a:pPr algn="just"/>
            <a:r>
              <a:rPr lang="en-US" sz="2400" dirty="0" smtClean="0">
                <a:latin typeface="Times New Roman" pitchFamily="18" charset="0"/>
                <a:cs typeface="Times New Roman" pitchFamily="18" charset="0"/>
              </a:rPr>
              <a:t>&lt;div id="</a:t>
            </a:r>
            <a:r>
              <a:rPr lang="en-US" sz="2400" dirty="0" err="1" smtClean="0">
                <a:latin typeface="Times New Roman" pitchFamily="18" charset="0"/>
                <a:cs typeface="Times New Roman" pitchFamily="18" charset="0"/>
              </a:rPr>
              <a:t>myDiv</a:t>
            </a:r>
            <a:r>
              <a:rPr lang="en-US" sz="2400" dirty="0" smtClean="0">
                <a:latin typeface="Times New Roman" pitchFamily="18" charset="0"/>
                <a:cs typeface="Times New Roman" pitchFamily="18" charset="0"/>
              </a:rPr>
              <a:t>"&gt;Hello, World!&lt;/div&gt;</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&lt;script&gt;</a:t>
            </a:r>
          </a:p>
          <a:p>
            <a:pPr algn="just"/>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var</a:t>
            </a:r>
            <a:r>
              <a:rPr lang="en-US" sz="2400" dirty="0" smtClean="0">
                <a:latin typeface="Times New Roman" pitchFamily="18" charset="0"/>
                <a:cs typeface="Times New Roman" pitchFamily="18" charset="0"/>
              </a:rPr>
              <a:t> element = </a:t>
            </a:r>
            <a:r>
              <a:rPr lang="en-US" sz="2400" dirty="0" err="1" smtClean="0">
                <a:latin typeface="Times New Roman" pitchFamily="18" charset="0"/>
                <a:cs typeface="Times New Roman" pitchFamily="18" charset="0"/>
              </a:rPr>
              <a:t>document.getElementById</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myDiv</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element.textContent</a:t>
            </a:r>
            <a:r>
              <a:rPr lang="en-US" sz="2400" dirty="0" smtClean="0">
                <a:latin typeface="Times New Roman" pitchFamily="18" charset="0"/>
                <a:cs typeface="Times New Roman" pitchFamily="18" charset="0"/>
              </a:rPr>
              <a:t> = "Goodbye, World!";</a:t>
            </a:r>
          </a:p>
          <a:p>
            <a:pPr algn="just"/>
            <a:r>
              <a:rPr lang="en-US" sz="2400" dirty="0" smtClean="0">
                <a:latin typeface="Times New Roman" pitchFamily="18" charset="0"/>
                <a:cs typeface="Times New Roman" pitchFamily="18" charset="0"/>
              </a:rPr>
              <a:t>&lt;/script&gt;</a:t>
            </a:r>
          </a:p>
          <a:p>
            <a:pPr algn="just"/>
            <a:endParaRPr lang="en-US" sz="2400" dirty="0" smtClean="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Creating and Modifying Elements:</a:t>
            </a:r>
            <a:r>
              <a:rPr lang="en-US" sz="2400" dirty="0">
                <a:latin typeface="Times New Roman" pitchFamily="18" charset="0"/>
                <a:cs typeface="Times New Roman" pitchFamily="18" charset="0"/>
              </a:rPr>
              <a:t> You can create new elements and append them to the document. The following example creates a new paragraph element, sets its content, and appends it to the body of the document</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&lt;script&gt;</a:t>
            </a:r>
          </a:p>
          <a:p>
            <a:pPr algn="just"/>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var</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newParagraph</a:t>
            </a:r>
            <a:r>
              <a:rPr lang="en-US" sz="2400" dirty="0" smtClean="0">
                <a:latin typeface="Times New Roman" pitchFamily="18" charset="0"/>
                <a:cs typeface="Times New Roman" pitchFamily="18" charset="0"/>
              </a:rPr>
              <a:t> = </a:t>
            </a:r>
            <a:r>
              <a:rPr lang="en-US" sz="2400" dirty="0" err="1" smtClean="0">
                <a:latin typeface="Times New Roman" pitchFamily="18" charset="0"/>
                <a:cs typeface="Times New Roman" pitchFamily="18" charset="0"/>
              </a:rPr>
              <a:t>document.createElement</a:t>
            </a:r>
            <a:r>
              <a:rPr lang="en-US" sz="2400" dirty="0" smtClean="0">
                <a:latin typeface="Times New Roman" pitchFamily="18" charset="0"/>
                <a:cs typeface="Times New Roman" pitchFamily="18" charset="0"/>
              </a:rPr>
              <a:t>("p");</a:t>
            </a:r>
          </a:p>
          <a:p>
            <a:pPr algn="just"/>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newParagraph.textContent</a:t>
            </a:r>
            <a:r>
              <a:rPr lang="en-US" sz="2400" dirty="0" smtClean="0">
                <a:latin typeface="Times New Roman" pitchFamily="18" charset="0"/>
                <a:cs typeface="Times New Roman" pitchFamily="18" charset="0"/>
              </a:rPr>
              <a:t> = "This is a new paragraph.";</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document.body.appendChild</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newParagraph</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&lt;/script&gt;</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839200" cy="5262979"/>
          </a:xfrm>
          <a:prstGeom prst="rect">
            <a:avLst/>
          </a:prstGeom>
          <a:noFill/>
        </p:spPr>
        <p:txBody>
          <a:bodyPr wrap="square" rtlCol="0">
            <a:spAutoFit/>
          </a:bodyPr>
          <a:lstStyle/>
          <a:p>
            <a:pPr algn="just"/>
            <a:r>
              <a:rPr lang="en-US" sz="2400" b="1" dirty="0">
                <a:latin typeface="Times New Roman" pitchFamily="18" charset="0"/>
                <a:cs typeface="Times New Roman" pitchFamily="18" charset="0"/>
              </a:rPr>
              <a:t>Events:</a:t>
            </a:r>
            <a:r>
              <a:rPr lang="en-US" sz="2400" dirty="0">
                <a:latin typeface="Times New Roman" pitchFamily="18" charset="0"/>
                <a:cs typeface="Times New Roman" pitchFamily="18" charset="0"/>
              </a:rPr>
              <a:t> The DOM allows you to respond to user actions through events. You can attach event listeners to elements to execute JavaScript code when certain events occur, such as clicking a button or submitting a form</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&lt;button id="</a:t>
            </a:r>
            <a:r>
              <a:rPr lang="en-US" sz="2400" dirty="0" err="1" smtClean="0">
                <a:latin typeface="Times New Roman" pitchFamily="18" charset="0"/>
                <a:cs typeface="Times New Roman" pitchFamily="18" charset="0"/>
              </a:rPr>
              <a:t>myButton</a:t>
            </a:r>
            <a:r>
              <a:rPr lang="en-US" sz="2400" dirty="0" smtClean="0">
                <a:latin typeface="Times New Roman" pitchFamily="18" charset="0"/>
                <a:cs typeface="Times New Roman" pitchFamily="18" charset="0"/>
              </a:rPr>
              <a:t>"&gt;Click me&lt;/button&gt;</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&lt;script&gt;</a:t>
            </a:r>
          </a:p>
          <a:p>
            <a:pPr algn="just"/>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var</a:t>
            </a:r>
            <a:r>
              <a:rPr lang="en-US" sz="2400" dirty="0" smtClean="0">
                <a:latin typeface="Times New Roman" pitchFamily="18" charset="0"/>
                <a:cs typeface="Times New Roman" pitchFamily="18" charset="0"/>
              </a:rPr>
              <a:t> button = </a:t>
            </a:r>
            <a:r>
              <a:rPr lang="en-US" sz="2400" dirty="0" err="1" smtClean="0">
                <a:latin typeface="Times New Roman" pitchFamily="18" charset="0"/>
                <a:cs typeface="Times New Roman" pitchFamily="18" charset="0"/>
              </a:rPr>
              <a:t>document.getElementById</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myButton</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button.addEventListener</a:t>
            </a:r>
            <a:r>
              <a:rPr lang="en-US" sz="2400" dirty="0" smtClean="0">
                <a:latin typeface="Times New Roman" pitchFamily="18" charset="0"/>
                <a:cs typeface="Times New Roman" pitchFamily="18" charset="0"/>
              </a:rPr>
              <a:t>("click", function() {</a:t>
            </a:r>
          </a:p>
          <a:p>
            <a:pPr algn="just"/>
            <a:r>
              <a:rPr lang="en-US" sz="2400" dirty="0" smtClean="0">
                <a:latin typeface="Times New Roman" pitchFamily="18" charset="0"/>
                <a:cs typeface="Times New Roman" pitchFamily="18" charset="0"/>
              </a:rPr>
              <a:t>    alert("Button clicked!");</a:t>
            </a:r>
          </a:p>
          <a:p>
            <a:pPr algn="just"/>
            <a:r>
              <a:rPr lang="en-US" sz="2400" dirty="0" smtClean="0">
                <a:latin typeface="Times New Roman" pitchFamily="18" charset="0"/>
                <a:cs typeface="Times New Roman" pitchFamily="18" charset="0"/>
              </a:rPr>
              <a:t>  });</a:t>
            </a:r>
          </a:p>
          <a:p>
            <a:pPr algn="just"/>
            <a:r>
              <a:rPr lang="en-US" sz="2400" dirty="0" smtClean="0">
                <a:latin typeface="Times New Roman" pitchFamily="18" charset="0"/>
                <a:cs typeface="Times New Roman" pitchFamily="18" charset="0"/>
              </a:rPr>
              <a:t>&lt;/script&gt;</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839200" cy="6863417"/>
          </a:xfrm>
          <a:prstGeom prst="rect">
            <a:avLst/>
          </a:prstGeom>
          <a:noFill/>
        </p:spPr>
        <p:txBody>
          <a:bodyPr wrap="square" rtlCol="0">
            <a:spAutoFit/>
          </a:bodyPr>
          <a:lstStyle/>
          <a:p>
            <a:pPr algn="just"/>
            <a:r>
              <a:rPr lang="en-US" sz="2200" b="1" dirty="0">
                <a:latin typeface="Times New Roman" pitchFamily="18" charset="0"/>
                <a:cs typeface="Times New Roman" pitchFamily="18" charset="0"/>
              </a:rPr>
              <a:t>E</a:t>
            </a:r>
            <a:r>
              <a:rPr lang="en-US" sz="2200" b="1" dirty="0" smtClean="0">
                <a:latin typeface="Times New Roman" pitchFamily="18" charset="0"/>
                <a:cs typeface="Times New Roman" pitchFamily="18" charset="0"/>
              </a:rPr>
              <a:t>vent handling and basic DOM methods: </a:t>
            </a:r>
            <a:endParaRPr lang="en-US" sz="2200" dirty="0" smtClean="0">
              <a:latin typeface="Times New Roman" pitchFamily="18" charset="0"/>
              <a:cs typeface="Times New Roman" pitchFamily="18" charset="0"/>
            </a:endParaRPr>
          </a:p>
          <a:p>
            <a:pPr algn="just"/>
            <a:endParaRPr lang="en-US" sz="2200" b="1" dirty="0">
              <a:latin typeface="Times New Roman" pitchFamily="18" charset="0"/>
              <a:cs typeface="Times New Roman" pitchFamily="18" charset="0"/>
            </a:endParaRPr>
          </a:p>
          <a:p>
            <a:pPr algn="just"/>
            <a:r>
              <a:rPr lang="en-US" sz="2200" b="1" dirty="0">
                <a:latin typeface="Times New Roman" pitchFamily="18" charset="0"/>
                <a:cs typeface="Times New Roman" pitchFamily="18" charset="0"/>
              </a:rPr>
              <a:t>Event Handling in JavaScript:</a:t>
            </a:r>
          </a:p>
          <a:p>
            <a:pPr algn="just"/>
            <a:r>
              <a:rPr lang="en-US" sz="2200" dirty="0">
                <a:latin typeface="Times New Roman" pitchFamily="18" charset="0"/>
                <a:cs typeface="Times New Roman" pitchFamily="18" charset="0"/>
              </a:rPr>
              <a:t>Event handling is a crucial aspect of web development, allowing you to respond to user interactions with your web page. Events can be triggered by user actions like clicks, </a:t>
            </a:r>
            <a:r>
              <a:rPr lang="en-US" sz="2200" dirty="0" err="1">
                <a:latin typeface="Times New Roman" pitchFamily="18" charset="0"/>
                <a:cs typeface="Times New Roman" pitchFamily="18" charset="0"/>
              </a:rPr>
              <a:t>keypresses</a:t>
            </a:r>
            <a:r>
              <a:rPr lang="en-US" sz="2200" dirty="0">
                <a:latin typeface="Times New Roman" pitchFamily="18" charset="0"/>
                <a:cs typeface="Times New Roman" pitchFamily="18" charset="0"/>
              </a:rPr>
              <a:t>, mouse movements, and more. JavaScript provides a way to capture and handle these events.</a:t>
            </a:r>
          </a:p>
          <a:p>
            <a:pPr algn="just"/>
            <a:r>
              <a:rPr lang="en-US" sz="2200" dirty="0">
                <a:latin typeface="Times New Roman" pitchFamily="18" charset="0"/>
                <a:cs typeface="Times New Roman" pitchFamily="18" charset="0"/>
              </a:rPr>
              <a:t>Basic Concepts:</a:t>
            </a:r>
          </a:p>
          <a:p>
            <a:pPr algn="just"/>
            <a:r>
              <a:rPr lang="en-US" sz="2200" b="1" dirty="0">
                <a:latin typeface="Times New Roman" pitchFamily="18" charset="0"/>
                <a:cs typeface="Times New Roman" pitchFamily="18" charset="0"/>
              </a:rPr>
              <a:t>Event Types:</a:t>
            </a:r>
            <a:endParaRPr lang="en-US" sz="2200" dirty="0">
              <a:latin typeface="Times New Roman" pitchFamily="18" charset="0"/>
              <a:cs typeface="Times New Roman" pitchFamily="18" charset="0"/>
            </a:endParaRPr>
          </a:p>
          <a:p>
            <a:pPr lvl="1" algn="just"/>
            <a:r>
              <a:rPr lang="en-US" sz="2200" dirty="0">
                <a:latin typeface="Times New Roman" pitchFamily="18" charset="0"/>
                <a:cs typeface="Times New Roman" pitchFamily="18" charset="0"/>
              </a:rPr>
              <a:t>Common events include click, submit, change, </a:t>
            </a:r>
            <a:r>
              <a:rPr lang="en-US" sz="2200" dirty="0" err="1">
                <a:latin typeface="Times New Roman" pitchFamily="18" charset="0"/>
                <a:cs typeface="Times New Roman" pitchFamily="18" charset="0"/>
              </a:rPr>
              <a:t>keydown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mouseover</a:t>
            </a:r>
            <a:r>
              <a:rPr lang="en-US" sz="2200" dirty="0">
                <a:latin typeface="Times New Roman" pitchFamily="18" charset="0"/>
                <a:cs typeface="Times New Roman" pitchFamily="18" charset="0"/>
              </a:rPr>
              <a:t>, etc.</a:t>
            </a:r>
          </a:p>
          <a:p>
            <a:pPr lvl="1" algn="just"/>
            <a:r>
              <a:rPr lang="en-US" sz="2200" dirty="0">
                <a:latin typeface="Times New Roman" pitchFamily="18" charset="0"/>
                <a:cs typeface="Times New Roman" pitchFamily="18" charset="0"/>
              </a:rPr>
              <a:t>You can attach event handlers to specific elements to respond to these events.</a:t>
            </a:r>
          </a:p>
          <a:p>
            <a:pPr algn="just"/>
            <a:r>
              <a:rPr lang="en-US" sz="2200" b="1" dirty="0">
                <a:latin typeface="Times New Roman" pitchFamily="18" charset="0"/>
                <a:cs typeface="Times New Roman" pitchFamily="18" charset="0"/>
              </a:rPr>
              <a:t>Event Handlers:</a:t>
            </a:r>
            <a:endParaRPr lang="en-US" sz="2200" dirty="0">
              <a:latin typeface="Times New Roman" pitchFamily="18" charset="0"/>
              <a:cs typeface="Times New Roman" pitchFamily="18" charset="0"/>
            </a:endParaRPr>
          </a:p>
          <a:p>
            <a:pPr lvl="1" algn="just"/>
            <a:r>
              <a:rPr lang="en-US" sz="2200" dirty="0">
                <a:latin typeface="Times New Roman" pitchFamily="18" charset="0"/>
                <a:cs typeface="Times New Roman" pitchFamily="18" charset="0"/>
              </a:rPr>
              <a:t>Event handlers are functions that execute in response to a specific event.</a:t>
            </a:r>
          </a:p>
          <a:p>
            <a:pPr lvl="1" algn="just"/>
            <a:r>
              <a:rPr lang="en-US" sz="2200" dirty="0">
                <a:latin typeface="Times New Roman" pitchFamily="18" charset="0"/>
                <a:cs typeface="Times New Roman" pitchFamily="18" charset="0"/>
              </a:rPr>
              <a:t>They are assigned to HTML elements to define behavior.</a:t>
            </a:r>
          </a:p>
          <a:p>
            <a:pPr algn="just"/>
            <a:r>
              <a:rPr lang="en-US" sz="2200" b="1" dirty="0">
                <a:latin typeface="Times New Roman" pitchFamily="18" charset="0"/>
                <a:cs typeface="Times New Roman" pitchFamily="18" charset="0"/>
              </a:rPr>
              <a:t>Event Listener:</a:t>
            </a:r>
            <a:endParaRPr lang="en-US" sz="2200" dirty="0">
              <a:latin typeface="Times New Roman" pitchFamily="18" charset="0"/>
              <a:cs typeface="Times New Roman" pitchFamily="18" charset="0"/>
            </a:endParaRPr>
          </a:p>
          <a:p>
            <a:pPr lvl="1" algn="just"/>
            <a:r>
              <a:rPr lang="en-US" sz="2200" dirty="0">
                <a:latin typeface="Times New Roman" pitchFamily="18" charset="0"/>
                <a:cs typeface="Times New Roman" pitchFamily="18" charset="0"/>
              </a:rPr>
              <a:t>An event listener is a method that waits for a specific event to occur on a particular element.</a:t>
            </a:r>
          </a:p>
          <a:p>
            <a:pPr algn="just"/>
            <a:endParaRPr lang="en-US" sz="2200" b="1"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04800"/>
            <a:ext cx="8839200" cy="6740307"/>
          </a:xfrm>
          <a:prstGeom prst="rect">
            <a:avLst/>
          </a:prstGeom>
          <a:noFill/>
        </p:spPr>
        <p:txBody>
          <a:bodyPr wrap="square" rtlCol="0">
            <a:spAutoFit/>
          </a:bodyPr>
          <a:lstStyle/>
          <a:p>
            <a:pPr algn="just"/>
            <a:r>
              <a:rPr lang="en-US" sz="2400" b="1" dirty="0">
                <a:latin typeface="Times New Roman" pitchFamily="18" charset="0"/>
                <a:cs typeface="Times New Roman" pitchFamily="18" charset="0"/>
              </a:rPr>
              <a:t>Boolean:</a:t>
            </a:r>
            <a:r>
              <a:rPr lang="en-US" sz="2400" dirty="0">
                <a:latin typeface="Times New Roman" pitchFamily="18" charset="0"/>
                <a:cs typeface="Times New Roman" pitchFamily="18" charset="0"/>
              </a:rPr>
              <a:t> Represents a logical value, either true or false.</a:t>
            </a:r>
          </a:p>
          <a:p>
            <a:pPr algn="just"/>
            <a:r>
              <a:rPr lang="en-US" sz="2400" dirty="0" smtClean="0">
                <a:latin typeface="Times New Roman" pitchFamily="18" charset="0"/>
                <a:cs typeface="Times New Roman" pitchFamily="18" charset="0"/>
              </a:rPr>
              <a:t>let </a:t>
            </a:r>
            <a:r>
              <a:rPr lang="en-US" sz="2400" dirty="0" err="1">
                <a:latin typeface="Times New Roman" pitchFamily="18" charset="0"/>
                <a:cs typeface="Times New Roman" pitchFamily="18" charset="0"/>
              </a:rPr>
              <a:t>isStudent</a:t>
            </a:r>
            <a:r>
              <a:rPr lang="en-US" sz="2400" dirty="0">
                <a:latin typeface="Times New Roman" pitchFamily="18" charset="0"/>
                <a:cs typeface="Times New Roman" pitchFamily="18" charset="0"/>
              </a:rPr>
              <a:t> = true;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let </a:t>
            </a:r>
            <a:r>
              <a:rPr lang="en-US" sz="2400" dirty="0" err="1">
                <a:latin typeface="Times New Roman" pitchFamily="18" charset="0"/>
                <a:cs typeface="Times New Roman" pitchFamily="18" charset="0"/>
              </a:rPr>
              <a:t>hasJob</a:t>
            </a:r>
            <a:r>
              <a:rPr lang="en-US" sz="2400" dirty="0">
                <a:latin typeface="Times New Roman" pitchFamily="18" charset="0"/>
                <a:cs typeface="Times New Roman" pitchFamily="18" charset="0"/>
              </a:rPr>
              <a:t> = false; </a:t>
            </a:r>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Null:</a:t>
            </a:r>
            <a:r>
              <a:rPr lang="en-US" sz="2400" dirty="0">
                <a:latin typeface="Times New Roman" pitchFamily="18" charset="0"/>
                <a:cs typeface="Times New Roman" pitchFamily="18" charset="0"/>
              </a:rPr>
              <a:t> Represents the intentional absence of any object value.</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let </a:t>
            </a:r>
            <a:r>
              <a:rPr lang="en-US" sz="2400" dirty="0" err="1">
                <a:latin typeface="Times New Roman" pitchFamily="18" charset="0"/>
                <a:cs typeface="Times New Roman" pitchFamily="18" charset="0"/>
              </a:rPr>
              <a:t>myVar</a:t>
            </a:r>
            <a:r>
              <a:rPr lang="en-US" sz="2400" dirty="0">
                <a:latin typeface="Times New Roman" pitchFamily="18" charset="0"/>
                <a:cs typeface="Times New Roman" pitchFamily="18" charset="0"/>
              </a:rPr>
              <a:t> = null; </a:t>
            </a:r>
          </a:p>
          <a:p>
            <a:pPr algn="just"/>
            <a:r>
              <a:rPr lang="en-US" sz="2400" b="1" dirty="0">
                <a:latin typeface="Times New Roman" pitchFamily="18" charset="0"/>
                <a:cs typeface="Times New Roman" pitchFamily="18" charset="0"/>
              </a:rPr>
              <a:t>Undefined:</a:t>
            </a:r>
            <a:r>
              <a:rPr lang="en-US" sz="2400" dirty="0">
                <a:latin typeface="Times New Roman" pitchFamily="18" charset="0"/>
                <a:cs typeface="Times New Roman" pitchFamily="18" charset="0"/>
              </a:rPr>
              <a:t> Represents a variable that has been declared but not assigned a value</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let </a:t>
            </a:r>
            <a:r>
              <a:rPr lang="en-US" sz="2400" dirty="0" err="1">
                <a:latin typeface="Times New Roman" pitchFamily="18" charset="0"/>
                <a:cs typeface="Times New Roman" pitchFamily="18" charset="0"/>
              </a:rPr>
              <a:t>myVar</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Symbol:</a:t>
            </a:r>
            <a:r>
              <a:rPr lang="en-US" sz="2400" dirty="0">
                <a:latin typeface="Times New Roman" pitchFamily="18" charset="0"/>
                <a:cs typeface="Times New Roman" pitchFamily="18" charset="0"/>
              </a:rPr>
              <a:t> Introduced in </a:t>
            </a:r>
            <a:r>
              <a:rPr lang="en-US" sz="2400" dirty="0" err="1">
                <a:latin typeface="Times New Roman" pitchFamily="18" charset="0"/>
                <a:cs typeface="Times New Roman" pitchFamily="18" charset="0"/>
              </a:rPr>
              <a:t>ECMAScript</a:t>
            </a:r>
            <a:r>
              <a:rPr lang="en-US" sz="2400" dirty="0">
                <a:latin typeface="Times New Roman" pitchFamily="18" charset="0"/>
                <a:cs typeface="Times New Roman" pitchFamily="18" charset="0"/>
              </a:rPr>
              <a:t> 6 (ES6), symbols are unique and immutable primitive values, often used as identifiers for object properties</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const </a:t>
            </a:r>
            <a:r>
              <a:rPr lang="en-US" sz="2400" dirty="0" err="1">
                <a:latin typeface="Times New Roman" pitchFamily="18" charset="0"/>
                <a:cs typeface="Times New Roman" pitchFamily="18" charset="0"/>
              </a:rPr>
              <a:t>mySymbol</a:t>
            </a:r>
            <a:r>
              <a:rPr lang="en-US" sz="2400" dirty="0">
                <a:latin typeface="Times New Roman" pitchFamily="18" charset="0"/>
                <a:cs typeface="Times New Roman" pitchFamily="18" charset="0"/>
              </a:rPr>
              <a:t> = Symbol('unique');</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04800"/>
            <a:ext cx="8839200" cy="6370975"/>
          </a:xfrm>
          <a:prstGeom prst="rect">
            <a:avLst/>
          </a:prstGeom>
          <a:noFill/>
        </p:spPr>
        <p:txBody>
          <a:bodyPr wrap="square" rtlCol="0">
            <a:spAutoFit/>
          </a:bodyPr>
          <a:lstStyle/>
          <a:p>
            <a:pPr algn="just"/>
            <a:r>
              <a:rPr lang="en-US" sz="2400" b="1" dirty="0">
                <a:latin typeface="Times New Roman" pitchFamily="18" charset="0"/>
                <a:cs typeface="Times New Roman" pitchFamily="18" charset="0"/>
              </a:rPr>
              <a:t>Basic DOM Methods in JavaScript:</a:t>
            </a:r>
          </a:p>
          <a:p>
            <a:pPr algn="just"/>
            <a:r>
              <a:rPr lang="en-US" sz="2400" dirty="0">
                <a:latin typeface="Times New Roman" pitchFamily="18" charset="0"/>
                <a:cs typeface="Times New Roman" pitchFamily="18" charset="0"/>
              </a:rPr>
              <a:t>The Document Object Model (DOM) represents the structure of a document as a tree of objects. It allows JavaScript to interact with and manipulate the content and structure of an HTML document.</a:t>
            </a:r>
          </a:p>
          <a:p>
            <a:pPr algn="just"/>
            <a:endParaRPr lang="en-US" sz="2400" dirty="0" smtClean="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Common DOM Methods</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b="1" dirty="0" err="1">
                <a:latin typeface="Times New Roman" pitchFamily="18" charset="0"/>
                <a:cs typeface="Times New Roman" pitchFamily="18" charset="0"/>
              </a:rPr>
              <a:t>document.getElementById</a:t>
            </a:r>
            <a:r>
              <a:rPr lang="en-US" sz="2400" b="1" dirty="0">
                <a:latin typeface="Times New Roman" pitchFamily="18" charset="0"/>
                <a:cs typeface="Times New Roman" pitchFamily="18" charset="0"/>
              </a:rPr>
              <a:t>(id):</a:t>
            </a:r>
            <a:endParaRPr lang="en-US" sz="2400" dirty="0">
              <a:latin typeface="Times New Roman" pitchFamily="18" charset="0"/>
              <a:cs typeface="Times New Roman" pitchFamily="18" charset="0"/>
            </a:endParaRPr>
          </a:p>
          <a:p>
            <a:pPr lvl="1" algn="just"/>
            <a:r>
              <a:rPr lang="en-US" sz="2400" dirty="0">
                <a:latin typeface="Times New Roman" pitchFamily="18" charset="0"/>
                <a:cs typeface="Times New Roman" pitchFamily="18" charset="0"/>
              </a:rPr>
              <a:t>Retrieves an element by its ID</a:t>
            </a:r>
            <a:r>
              <a:rPr lang="en-US" sz="2400" dirty="0" smtClean="0">
                <a:latin typeface="Times New Roman" pitchFamily="18" charset="0"/>
                <a:cs typeface="Times New Roman" pitchFamily="18" charset="0"/>
              </a:rPr>
              <a:t>.</a:t>
            </a:r>
          </a:p>
          <a:p>
            <a:pPr lvl="1" algn="just"/>
            <a:endParaRPr lang="en-US"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let </a:t>
            </a:r>
            <a:r>
              <a:rPr lang="en-US" sz="2400" dirty="0">
                <a:latin typeface="Times New Roman" pitchFamily="18" charset="0"/>
                <a:cs typeface="Times New Roman" pitchFamily="18" charset="0"/>
              </a:rPr>
              <a:t>element = </a:t>
            </a:r>
            <a:r>
              <a:rPr lang="en-US" sz="2400" dirty="0" err="1">
                <a:latin typeface="Times New Roman" pitchFamily="18" charset="0"/>
                <a:cs typeface="Times New Roman" pitchFamily="18" charset="0"/>
              </a:rPr>
              <a:t>document.getElementById</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myElement</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r>
              <a:rPr lang="en-US" sz="2400" b="1" dirty="0" err="1">
                <a:latin typeface="Times New Roman" pitchFamily="18" charset="0"/>
                <a:cs typeface="Times New Roman" pitchFamily="18" charset="0"/>
              </a:rPr>
              <a:t>document.getElementsByClassName</a:t>
            </a:r>
            <a:r>
              <a:rPr lang="en-US" sz="2400" b="1" dirty="0">
                <a:latin typeface="Times New Roman" pitchFamily="18" charset="0"/>
                <a:cs typeface="Times New Roman" pitchFamily="18" charset="0"/>
              </a:rPr>
              <a:t>(</a:t>
            </a:r>
            <a:r>
              <a:rPr lang="en-US" sz="2400" b="1" dirty="0" err="1">
                <a:latin typeface="Times New Roman" pitchFamily="18" charset="0"/>
                <a:cs typeface="Times New Roman" pitchFamily="18" charset="0"/>
              </a:rPr>
              <a:t>className</a:t>
            </a:r>
            <a:r>
              <a:rPr lang="en-US" sz="2400" b="1" dirty="0">
                <a:latin typeface="Times New Roman" pitchFamily="18" charset="0"/>
                <a:cs typeface="Times New Roman" pitchFamily="18" charset="0"/>
              </a:rPr>
              <a:t>):</a:t>
            </a:r>
            <a:endParaRPr lang="en-US" sz="2400" dirty="0">
              <a:latin typeface="Times New Roman" pitchFamily="18" charset="0"/>
              <a:cs typeface="Times New Roman" pitchFamily="18" charset="0"/>
            </a:endParaRPr>
          </a:p>
          <a:p>
            <a:pPr lvl="1" algn="just"/>
            <a:r>
              <a:rPr lang="en-US" sz="2400" dirty="0">
                <a:latin typeface="Times New Roman" pitchFamily="18" charset="0"/>
                <a:cs typeface="Times New Roman" pitchFamily="18" charset="0"/>
              </a:rPr>
              <a:t>Retrieves a collection of elements with the specified class name</a:t>
            </a:r>
            <a:r>
              <a:rPr lang="en-US" sz="2400" dirty="0" smtClean="0">
                <a:latin typeface="Times New Roman" pitchFamily="18" charset="0"/>
                <a:cs typeface="Times New Roman" pitchFamily="18" charset="0"/>
              </a:rPr>
              <a:t>.</a:t>
            </a:r>
          </a:p>
          <a:p>
            <a:pPr lvl="1" algn="just"/>
            <a:endParaRPr lang="en-US"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let </a:t>
            </a:r>
            <a:r>
              <a:rPr lang="en-US" sz="2400" dirty="0">
                <a:latin typeface="Times New Roman" pitchFamily="18" charset="0"/>
                <a:cs typeface="Times New Roman" pitchFamily="18" charset="0"/>
              </a:rPr>
              <a:t>elements = </a:t>
            </a:r>
            <a:r>
              <a:rPr lang="en-US" sz="2400" dirty="0" err="1">
                <a:latin typeface="Times New Roman" pitchFamily="18" charset="0"/>
                <a:cs typeface="Times New Roman" pitchFamily="18" charset="0"/>
              </a:rPr>
              <a:t>document.getElementsByClassName</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myClass</a:t>
            </a:r>
            <a:r>
              <a:rPr lang="en-US" sz="2400" dirty="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04800"/>
            <a:ext cx="8839200" cy="5632311"/>
          </a:xfrm>
          <a:prstGeom prst="rect">
            <a:avLst/>
          </a:prstGeom>
          <a:noFill/>
        </p:spPr>
        <p:txBody>
          <a:bodyPr wrap="square" rtlCol="0">
            <a:spAutoFit/>
          </a:bodyPr>
          <a:lstStyle/>
          <a:p>
            <a:pPr algn="just"/>
            <a:r>
              <a:rPr lang="en-US" sz="2400" b="1" dirty="0" err="1">
                <a:latin typeface="Times New Roman" pitchFamily="18" charset="0"/>
                <a:cs typeface="Times New Roman" pitchFamily="18" charset="0"/>
              </a:rPr>
              <a:t>document.getElementsByTagName</a:t>
            </a:r>
            <a:r>
              <a:rPr lang="en-US" sz="2400" b="1" dirty="0">
                <a:latin typeface="Times New Roman" pitchFamily="18" charset="0"/>
                <a:cs typeface="Times New Roman" pitchFamily="18" charset="0"/>
              </a:rPr>
              <a:t>(</a:t>
            </a:r>
            <a:r>
              <a:rPr lang="en-US" sz="2400" b="1" dirty="0" err="1">
                <a:latin typeface="Times New Roman" pitchFamily="18" charset="0"/>
                <a:cs typeface="Times New Roman" pitchFamily="18" charset="0"/>
              </a:rPr>
              <a:t>tagName</a:t>
            </a:r>
            <a:r>
              <a:rPr lang="en-US" sz="2400" b="1" dirty="0">
                <a:latin typeface="Times New Roman" pitchFamily="18" charset="0"/>
                <a:cs typeface="Times New Roman" pitchFamily="18" charset="0"/>
              </a:rPr>
              <a:t>):</a:t>
            </a:r>
            <a:endParaRPr lang="en-US" sz="2400" dirty="0">
              <a:latin typeface="Times New Roman" pitchFamily="18" charset="0"/>
              <a:cs typeface="Times New Roman" pitchFamily="18" charset="0"/>
            </a:endParaRPr>
          </a:p>
          <a:p>
            <a:pPr lvl="1" algn="just"/>
            <a:r>
              <a:rPr lang="en-US" sz="2400" dirty="0">
                <a:latin typeface="Times New Roman" pitchFamily="18" charset="0"/>
                <a:cs typeface="Times New Roman" pitchFamily="18" charset="0"/>
              </a:rPr>
              <a:t>Retrieves a collection of elements with the specified tag name</a:t>
            </a:r>
            <a:r>
              <a:rPr lang="en-US" sz="2400" dirty="0" smtClean="0">
                <a:latin typeface="Times New Roman" pitchFamily="18" charset="0"/>
                <a:cs typeface="Times New Roman" pitchFamily="18" charset="0"/>
              </a:rPr>
              <a:t>.</a:t>
            </a:r>
          </a:p>
          <a:p>
            <a:pPr lvl="1" algn="just"/>
            <a:endParaRPr lang="en-US"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let </a:t>
            </a:r>
            <a:r>
              <a:rPr lang="en-US" sz="2400" dirty="0">
                <a:latin typeface="Times New Roman" pitchFamily="18" charset="0"/>
                <a:cs typeface="Times New Roman" pitchFamily="18" charset="0"/>
              </a:rPr>
              <a:t>elements = </a:t>
            </a:r>
            <a:r>
              <a:rPr lang="en-US" sz="2400" dirty="0" err="1">
                <a:latin typeface="Times New Roman" pitchFamily="18" charset="0"/>
                <a:cs typeface="Times New Roman" pitchFamily="18" charset="0"/>
              </a:rPr>
              <a:t>document.getElementsByTagName</a:t>
            </a:r>
            <a:r>
              <a:rPr lang="en-US" sz="2400" dirty="0">
                <a:latin typeface="Times New Roman" pitchFamily="18" charset="0"/>
                <a:cs typeface="Times New Roman" pitchFamily="18" charset="0"/>
              </a:rPr>
              <a:t>('div'); </a:t>
            </a:r>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r>
              <a:rPr lang="en-US" sz="2400" b="1" dirty="0" err="1">
                <a:latin typeface="Times New Roman" pitchFamily="18" charset="0"/>
                <a:cs typeface="Times New Roman" pitchFamily="18" charset="0"/>
              </a:rPr>
              <a:t>document.querySelector</a:t>
            </a:r>
            <a:r>
              <a:rPr lang="en-US" sz="2400" b="1" dirty="0">
                <a:latin typeface="Times New Roman" pitchFamily="18" charset="0"/>
                <a:cs typeface="Times New Roman" pitchFamily="18" charset="0"/>
              </a:rPr>
              <a:t>(selector):</a:t>
            </a:r>
            <a:endParaRPr lang="en-US" sz="2400" dirty="0">
              <a:latin typeface="Times New Roman" pitchFamily="18" charset="0"/>
              <a:cs typeface="Times New Roman" pitchFamily="18" charset="0"/>
            </a:endParaRPr>
          </a:p>
          <a:p>
            <a:pPr lvl="1" algn="just"/>
            <a:r>
              <a:rPr lang="en-US" sz="2400" dirty="0">
                <a:latin typeface="Times New Roman" pitchFamily="18" charset="0"/>
                <a:cs typeface="Times New Roman" pitchFamily="18" charset="0"/>
              </a:rPr>
              <a:t>Retrieves the first element that matches the specified CSS selector</a:t>
            </a:r>
            <a:r>
              <a:rPr lang="en-US" sz="2400" dirty="0" smtClean="0">
                <a:latin typeface="Times New Roman" pitchFamily="18" charset="0"/>
                <a:cs typeface="Times New Roman" pitchFamily="18" charset="0"/>
              </a:rPr>
              <a:t>.</a:t>
            </a:r>
          </a:p>
          <a:p>
            <a:pPr lvl="1" algn="just"/>
            <a:endParaRPr lang="en-US"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let </a:t>
            </a:r>
            <a:r>
              <a:rPr lang="en-US" sz="2400" dirty="0">
                <a:latin typeface="Times New Roman" pitchFamily="18" charset="0"/>
                <a:cs typeface="Times New Roman" pitchFamily="18" charset="0"/>
              </a:rPr>
              <a:t>element = </a:t>
            </a:r>
            <a:r>
              <a:rPr lang="en-US" sz="2400" dirty="0" err="1">
                <a:latin typeface="Times New Roman" pitchFamily="18" charset="0"/>
                <a:cs typeface="Times New Roman" pitchFamily="18" charset="0"/>
              </a:rPr>
              <a:t>document.querySelector</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myElement</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a:p>
            <a:pPr algn="just"/>
            <a:r>
              <a:rPr lang="en-US" sz="2400" b="1" dirty="0" err="1">
                <a:latin typeface="Times New Roman" pitchFamily="18" charset="0"/>
                <a:cs typeface="Times New Roman" pitchFamily="18" charset="0"/>
              </a:rPr>
              <a:t>document.querySelectorAll</a:t>
            </a:r>
            <a:r>
              <a:rPr lang="en-US" sz="2400" b="1" dirty="0">
                <a:latin typeface="Times New Roman" pitchFamily="18" charset="0"/>
                <a:cs typeface="Times New Roman" pitchFamily="18" charset="0"/>
              </a:rPr>
              <a:t>(selector):</a:t>
            </a:r>
            <a:endParaRPr lang="en-US" sz="2400" dirty="0">
              <a:latin typeface="Times New Roman" pitchFamily="18" charset="0"/>
              <a:cs typeface="Times New Roman" pitchFamily="18" charset="0"/>
            </a:endParaRPr>
          </a:p>
          <a:p>
            <a:pPr lvl="1" algn="just"/>
            <a:r>
              <a:rPr lang="en-US" sz="2400" dirty="0">
                <a:latin typeface="Times New Roman" pitchFamily="18" charset="0"/>
                <a:cs typeface="Times New Roman" pitchFamily="18" charset="0"/>
              </a:rPr>
              <a:t>Retrieves all elements that match the specified CSS selector</a:t>
            </a:r>
            <a:r>
              <a:rPr lang="en-US" sz="2400" dirty="0" smtClean="0">
                <a:latin typeface="Times New Roman" pitchFamily="18" charset="0"/>
                <a:cs typeface="Times New Roman" pitchFamily="18" charset="0"/>
              </a:rPr>
              <a:t>.</a:t>
            </a:r>
          </a:p>
          <a:p>
            <a:pPr lvl="1" algn="just"/>
            <a:endParaRPr lang="en-US"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let </a:t>
            </a:r>
            <a:r>
              <a:rPr lang="en-US" sz="2400" dirty="0">
                <a:latin typeface="Times New Roman" pitchFamily="18" charset="0"/>
                <a:cs typeface="Times New Roman" pitchFamily="18" charset="0"/>
              </a:rPr>
              <a:t>elements = </a:t>
            </a:r>
            <a:r>
              <a:rPr lang="en-US" sz="2400" dirty="0" err="1">
                <a:latin typeface="Times New Roman" pitchFamily="18" charset="0"/>
                <a:cs typeface="Times New Roman" pitchFamily="18" charset="0"/>
              </a:rPr>
              <a:t>document.querySelectorAll</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myClass</a:t>
            </a:r>
            <a:r>
              <a:rPr lang="en-US" sz="2400" dirty="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8686800" cy="6247864"/>
          </a:xfrm>
          <a:prstGeom prst="rect">
            <a:avLst/>
          </a:prstGeom>
          <a:noFill/>
        </p:spPr>
        <p:txBody>
          <a:bodyPr wrap="square" rtlCol="0">
            <a:spAutoFit/>
          </a:bodyPr>
          <a:lstStyle/>
          <a:p>
            <a:pPr algn="just"/>
            <a:r>
              <a:rPr lang="en-US" sz="2000" b="1" dirty="0" smtClean="0">
                <a:latin typeface="Times New Roman" pitchFamily="18" charset="0"/>
                <a:cs typeface="Times New Roman" pitchFamily="18" charset="0"/>
              </a:rPr>
              <a:t>JavaScript objects and </a:t>
            </a:r>
            <a:r>
              <a:rPr lang="en-US" sz="2000" b="1" dirty="0" err="1" smtClean="0">
                <a:latin typeface="Times New Roman" pitchFamily="18" charset="0"/>
                <a:cs typeface="Times New Roman" pitchFamily="18" charset="0"/>
              </a:rPr>
              <a:t>Object.asssign</a:t>
            </a:r>
            <a:r>
              <a:rPr lang="en-US" sz="2000" b="1"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JavaScript objects are fundamental to the language, providing a way to store and manipulate data. An object in JavaScript is a collection of key-value pairs, where each key is a string (or a symbol) and each value can be any data type, including other objects. Objects are used to represent and organize data in a structured way</a:t>
            </a:r>
            <a:r>
              <a:rPr lang="en-US" sz="2000" dirty="0" smtClean="0">
                <a:latin typeface="Times New Roman" pitchFamily="18" charset="0"/>
                <a:cs typeface="Times New Roman" pitchFamily="18" charset="0"/>
              </a:rPr>
              <a:t>.</a:t>
            </a:r>
          </a:p>
          <a:p>
            <a:pPr algn="just"/>
            <a:endParaRPr lang="en-US" sz="2000" b="1"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In JavaScript, the </a:t>
            </a:r>
            <a:r>
              <a:rPr lang="en-US" sz="2000" dirty="0" err="1" smtClean="0">
                <a:latin typeface="Times New Roman" pitchFamily="18" charset="0"/>
                <a:cs typeface="Times New Roman" pitchFamily="18" charset="0"/>
              </a:rPr>
              <a:t>Object.assign</a:t>
            </a:r>
            <a:r>
              <a:rPr lang="en-US" sz="2000" dirty="0" smtClean="0">
                <a:latin typeface="Times New Roman" pitchFamily="18" charset="0"/>
                <a:cs typeface="Times New Roman" pitchFamily="18" charset="0"/>
              </a:rPr>
              <a:t>()</a:t>
            </a:r>
            <a:r>
              <a:rPr lang="en-US" sz="2000" dirty="0">
                <a:latin typeface="Times New Roman" pitchFamily="18" charset="0"/>
                <a:cs typeface="Times New Roman" pitchFamily="18" charset="0"/>
              </a:rPr>
              <a:t> method is used to copy the values of all enumerable own properties from one or more source objects to a target object. It returns the target object</a:t>
            </a:r>
            <a:r>
              <a:rPr lang="en-US" sz="2000" dirty="0" smtClean="0">
                <a:latin typeface="Times New Roman" pitchFamily="18" charset="0"/>
                <a:cs typeface="Times New Roman" pitchFamily="18" charset="0"/>
              </a:rPr>
              <a:t>.</a:t>
            </a:r>
          </a:p>
          <a:p>
            <a:pPr algn="just"/>
            <a:endParaRPr lang="en-US" sz="2000" b="1" dirty="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 Creating two objects</a:t>
            </a:r>
          </a:p>
          <a:p>
            <a:pPr algn="just"/>
            <a:r>
              <a:rPr lang="en-US" sz="2000" b="1" dirty="0" smtClean="0">
                <a:latin typeface="Times New Roman" pitchFamily="18" charset="0"/>
                <a:cs typeface="Times New Roman" pitchFamily="18" charset="0"/>
              </a:rPr>
              <a:t>let </a:t>
            </a:r>
            <a:r>
              <a:rPr lang="en-US" sz="2000" b="1" dirty="0" err="1" smtClean="0">
                <a:latin typeface="Times New Roman" pitchFamily="18" charset="0"/>
                <a:cs typeface="Times New Roman" pitchFamily="18" charset="0"/>
              </a:rPr>
              <a:t>targetObject</a:t>
            </a:r>
            <a:r>
              <a:rPr lang="en-US" sz="2000" b="1" dirty="0" smtClean="0">
                <a:latin typeface="Times New Roman" pitchFamily="18" charset="0"/>
                <a:cs typeface="Times New Roman" pitchFamily="18" charset="0"/>
              </a:rPr>
              <a:t> = { a: 1, b: 2 };</a:t>
            </a:r>
          </a:p>
          <a:p>
            <a:pPr algn="just"/>
            <a:r>
              <a:rPr lang="en-US" sz="2000" b="1" dirty="0" smtClean="0">
                <a:latin typeface="Times New Roman" pitchFamily="18" charset="0"/>
                <a:cs typeface="Times New Roman" pitchFamily="18" charset="0"/>
              </a:rPr>
              <a:t>let </a:t>
            </a:r>
            <a:r>
              <a:rPr lang="en-US" sz="2000" b="1" dirty="0" err="1" smtClean="0">
                <a:latin typeface="Times New Roman" pitchFamily="18" charset="0"/>
                <a:cs typeface="Times New Roman" pitchFamily="18" charset="0"/>
              </a:rPr>
              <a:t>sourceObject</a:t>
            </a:r>
            <a:r>
              <a:rPr lang="en-US" sz="2000" b="1" dirty="0" smtClean="0">
                <a:latin typeface="Times New Roman" pitchFamily="18" charset="0"/>
                <a:cs typeface="Times New Roman" pitchFamily="18" charset="0"/>
              </a:rPr>
              <a:t> = { b: 3, c: 4 };</a:t>
            </a:r>
          </a:p>
          <a:p>
            <a:pPr algn="just"/>
            <a:endParaRPr lang="en-US" sz="2000" b="1"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 Using </a:t>
            </a:r>
            <a:r>
              <a:rPr lang="en-US" sz="2000" b="1" dirty="0" err="1" smtClean="0">
                <a:latin typeface="Times New Roman" pitchFamily="18" charset="0"/>
                <a:cs typeface="Times New Roman" pitchFamily="18" charset="0"/>
              </a:rPr>
              <a:t>Object.assign</a:t>
            </a:r>
            <a:r>
              <a:rPr lang="en-US" sz="2000" b="1" dirty="0" smtClean="0">
                <a:latin typeface="Times New Roman" pitchFamily="18" charset="0"/>
                <a:cs typeface="Times New Roman" pitchFamily="18" charset="0"/>
              </a:rPr>
              <a:t>() to copy properties from </a:t>
            </a:r>
            <a:r>
              <a:rPr lang="en-US" sz="2000" b="1" dirty="0" err="1" smtClean="0">
                <a:latin typeface="Times New Roman" pitchFamily="18" charset="0"/>
                <a:cs typeface="Times New Roman" pitchFamily="18" charset="0"/>
              </a:rPr>
              <a:t>sourceObject</a:t>
            </a:r>
            <a:r>
              <a:rPr lang="en-US" sz="2000" b="1" dirty="0" smtClean="0">
                <a:latin typeface="Times New Roman" pitchFamily="18" charset="0"/>
                <a:cs typeface="Times New Roman" pitchFamily="18" charset="0"/>
              </a:rPr>
              <a:t> to </a:t>
            </a:r>
            <a:r>
              <a:rPr lang="en-US" sz="2000" b="1" dirty="0" err="1" smtClean="0">
                <a:latin typeface="Times New Roman" pitchFamily="18" charset="0"/>
                <a:cs typeface="Times New Roman" pitchFamily="18" charset="0"/>
              </a:rPr>
              <a:t>targetObject</a:t>
            </a:r>
            <a:endParaRPr lang="en-US" sz="2000" b="1"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let </a:t>
            </a:r>
            <a:r>
              <a:rPr lang="en-US" sz="2000" b="1" dirty="0" err="1" smtClean="0">
                <a:latin typeface="Times New Roman" pitchFamily="18" charset="0"/>
                <a:cs typeface="Times New Roman" pitchFamily="18" charset="0"/>
              </a:rPr>
              <a:t>resultObject</a:t>
            </a:r>
            <a:r>
              <a:rPr lang="en-US" sz="2000" b="1" dirty="0" smtClean="0">
                <a:latin typeface="Times New Roman" pitchFamily="18" charset="0"/>
                <a:cs typeface="Times New Roman" pitchFamily="18" charset="0"/>
              </a:rPr>
              <a:t> = </a:t>
            </a:r>
            <a:r>
              <a:rPr lang="en-US" sz="2000" b="1" dirty="0" err="1" smtClean="0">
                <a:latin typeface="Times New Roman" pitchFamily="18" charset="0"/>
                <a:cs typeface="Times New Roman" pitchFamily="18" charset="0"/>
              </a:rPr>
              <a:t>Object.assign</a:t>
            </a:r>
            <a:r>
              <a:rPr lang="en-US" sz="2000" b="1" dirty="0" smtClean="0">
                <a:latin typeface="Times New Roman" pitchFamily="18" charset="0"/>
                <a:cs typeface="Times New Roman" pitchFamily="18" charset="0"/>
              </a:rPr>
              <a:t>(</a:t>
            </a:r>
            <a:r>
              <a:rPr lang="en-US" sz="2000" b="1" dirty="0" err="1" smtClean="0">
                <a:latin typeface="Times New Roman" pitchFamily="18" charset="0"/>
                <a:cs typeface="Times New Roman" pitchFamily="18" charset="0"/>
              </a:rPr>
              <a:t>targetObject</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sourceObject</a:t>
            </a:r>
            <a:r>
              <a:rPr lang="en-US" sz="2000" b="1" dirty="0" smtClean="0">
                <a:latin typeface="Times New Roman" pitchFamily="18" charset="0"/>
                <a:cs typeface="Times New Roman" pitchFamily="18" charset="0"/>
              </a:rPr>
              <a:t>);</a:t>
            </a:r>
          </a:p>
          <a:p>
            <a:pPr algn="just"/>
            <a:endParaRPr lang="en-US" sz="2000" b="1"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console.log(</a:t>
            </a:r>
            <a:r>
              <a:rPr lang="en-US" sz="2000" b="1" dirty="0" err="1" smtClean="0">
                <a:latin typeface="Times New Roman" pitchFamily="18" charset="0"/>
                <a:cs typeface="Times New Roman" pitchFamily="18" charset="0"/>
              </a:rPr>
              <a:t>resultObject</a:t>
            </a:r>
            <a:r>
              <a:rPr lang="en-US" sz="2000" b="1" dirty="0" smtClean="0">
                <a:latin typeface="Times New Roman" pitchFamily="18" charset="0"/>
                <a:cs typeface="Times New Roman" pitchFamily="18" charset="0"/>
              </a:rPr>
              <a:t>); // Output: { a: 1, b: 3, c: 4 }</a:t>
            </a:r>
          </a:p>
          <a:p>
            <a:pPr algn="just"/>
            <a:r>
              <a:rPr lang="en-US" sz="2000" b="1" dirty="0" smtClean="0">
                <a:latin typeface="Times New Roman" pitchFamily="18" charset="0"/>
                <a:cs typeface="Times New Roman" pitchFamily="18" charset="0"/>
              </a:rPr>
              <a:t>console.log(</a:t>
            </a:r>
            <a:r>
              <a:rPr lang="en-US" sz="2000" b="1" dirty="0" err="1" smtClean="0">
                <a:latin typeface="Times New Roman" pitchFamily="18" charset="0"/>
                <a:cs typeface="Times New Roman" pitchFamily="18" charset="0"/>
              </a:rPr>
              <a:t>targetObject</a:t>
            </a:r>
            <a:r>
              <a:rPr lang="en-US" sz="2000" b="1" dirty="0" smtClean="0">
                <a:latin typeface="Times New Roman" pitchFamily="18" charset="0"/>
                <a:cs typeface="Times New Roman" pitchFamily="18" charset="0"/>
              </a:rPr>
              <a:t>); // Output: { a: 1, b: 3, c: 4 }</a:t>
            </a:r>
          </a:p>
          <a:p>
            <a:pPr algn="just"/>
            <a:endParaRPr lang="en-US" sz="2000" b="1" dirty="0">
              <a:latin typeface="Times New Roman" pitchFamily="18" charset="0"/>
              <a:cs typeface="Times New Roman"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04800"/>
            <a:ext cx="8839200" cy="6001643"/>
          </a:xfrm>
          <a:prstGeom prst="rect">
            <a:avLst/>
          </a:prstGeom>
          <a:noFill/>
        </p:spPr>
        <p:txBody>
          <a:bodyPr wrap="square" rtlCol="0">
            <a:spAutoFit/>
          </a:bodyPr>
          <a:lstStyle/>
          <a:p>
            <a:pPr algn="just"/>
            <a:r>
              <a:rPr lang="en-US" sz="2400" dirty="0">
                <a:latin typeface="Times New Roman" pitchFamily="18" charset="0"/>
                <a:cs typeface="Times New Roman" pitchFamily="18" charset="0"/>
              </a:rPr>
              <a:t>In this example, the properties from </a:t>
            </a:r>
            <a:r>
              <a:rPr lang="en-US" sz="2400" dirty="0" err="1" smtClean="0">
                <a:latin typeface="Times New Roman" pitchFamily="18" charset="0"/>
                <a:cs typeface="Times New Roman" pitchFamily="18" charset="0"/>
              </a:rPr>
              <a:t>sourceObject</a:t>
            </a:r>
            <a:r>
              <a:rPr lang="en-US" sz="2400" dirty="0">
                <a:latin typeface="Times New Roman" pitchFamily="18" charset="0"/>
                <a:cs typeface="Times New Roman" pitchFamily="18" charset="0"/>
              </a:rPr>
              <a:t> are copied to </a:t>
            </a:r>
            <a:r>
              <a:rPr lang="en-US" sz="2400" dirty="0" err="1" smtClean="0">
                <a:latin typeface="Times New Roman" pitchFamily="18" charset="0"/>
                <a:cs typeface="Times New Roman" pitchFamily="18" charset="0"/>
              </a:rPr>
              <a:t>targetObject</a:t>
            </a:r>
            <a:r>
              <a:rPr lang="en-US" sz="2400" dirty="0">
                <a:latin typeface="Times New Roman" pitchFamily="18" charset="0"/>
                <a:cs typeface="Times New Roman" pitchFamily="18" charset="0"/>
              </a:rPr>
              <a:t>, and the modified </a:t>
            </a:r>
            <a:r>
              <a:rPr lang="en-US" sz="2400" dirty="0" err="1" smtClean="0">
                <a:latin typeface="Times New Roman" pitchFamily="18" charset="0"/>
                <a:cs typeface="Times New Roman" pitchFamily="18" charset="0"/>
              </a:rPr>
              <a:t>targetObject</a:t>
            </a:r>
            <a:r>
              <a:rPr lang="en-US" sz="2400" dirty="0">
                <a:latin typeface="Times New Roman" pitchFamily="18" charset="0"/>
                <a:cs typeface="Times New Roman" pitchFamily="18" charset="0"/>
              </a:rPr>
              <a:t> is returned. If there are properties with the same name, the values are overwritten with the values from the source object</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ES6 concepts - default , rest and spread parameters, </a:t>
            </a:r>
            <a:r>
              <a:rPr lang="en-US" sz="2400" b="1" dirty="0" err="1" smtClean="0">
                <a:latin typeface="Times New Roman" pitchFamily="18" charset="0"/>
                <a:cs typeface="Times New Roman" pitchFamily="18" charset="0"/>
              </a:rPr>
              <a:t>destructuring</a:t>
            </a:r>
            <a:r>
              <a:rPr lang="en-US" sz="2400" b="1" dirty="0" smtClean="0">
                <a:latin typeface="Times New Roman" pitchFamily="18" charset="0"/>
                <a:cs typeface="Times New Roman" pitchFamily="18" charset="0"/>
              </a:rPr>
              <a:t>, for-of:</a:t>
            </a:r>
          </a:p>
          <a:p>
            <a:pPr algn="just"/>
            <a:endParaRPr lang="en-US" sz="2400" b="1" dirty="0">
              <a:latin typeface="Times New Roman" pitchFamily="18" charset="0"/>
              <a:cs typeface="Times New Roman" pitchFamily="18" charset="0"/>
            </a:endParaRPr>
          </a:p>
          <a:p>
            <a:pPr algn="just"/>
            <a:r>
              <a:rPr lang="en-US" sz="2400" dirty="0" err="1">
                <a:latin typeface="Times New Roman" pitchFamily="18" charset="0"/>
                <a:cs typeface="Times New Roman" pitchFamily="18" charset="0"/>
              </a:rPr>
              <a:t>ECMAScript</a:t>
            </a:r>
            <a:r>
              <a:rPr lang="en-US" sz="2400" dirty="0">
                <a:latin typeface="Times New Roman" pitchFamily="18" charset="0"/>
                <a:cs typeface="Times New Roman" pitchFamily="18" charset="0"/>
              </a:rPr>
              <a:t> 2015, also known as ES6, introduced several new features and enhancements to JavaScript. Among these, default parameters, rest parameters, spread syntax, </a:t>
            </a:r>
            <a:r>
              <a:rPr lang="en-US" sz="2400" dirty="0" err="1">
                <a:latin typeface="Times New Roman" pitchFamily="18" charset="0"/>
                <a:cs typeface="Times New Roman" pitchFamily="18" charset="0"/>
              </a:rPr>
              <a:t>destructuring</a:t>
            </a:r>
            <a:r>
              <a:rPr lang="en-US" sz="2400" dirty="0">
                <a:latin typeface="Times New Roman" pitchFamily="18" charset="0"/>
                <a:cs typeface="Times New Roman" pitchFamily="18" charset="0"/>
              </a:rPr>
              <a:t>, and the for-of loop are some of the key concepts</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Default Parameters:</a:t>
            </a:r>
            <a:r>
              <a:rPr lang="en-US" sz="2400" dirty="0">
                <a:latin typeface="Times New Roman" pitchFamily="18" charset="0"/>
                <a:cs typeface="Times New Roman" pitchFamily="18" charset="0"/>
              </a:rPr>
              <a:t> Default parameters allow you to provide default values for function parameters. If a value is not passed for a parameter, the default value will be used.</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839200" cy="5632311"/>
          </a:xfrm>
          <a:prstGeom prst="rect">
            <a:avLst/>
          </a:prstGeom>
          <a:noFill/>
        </p:spPr>
        <p:txBody>
          <a:bodyPr wrap="square" rtlCol="0">
            <a:spAutoFit/>
          </a:bodyPr>
          <a:lstStyle/>
          <a:p>
            <a:pPr algn="just"/>
            <a:r>
              <a:rPr lang="en-US" sz="2400" dirty="0" smtClean="0">
                <a:latin typeface="Times New Roman" pitchFamily="18" charset="0"/>
                <a:cs typeface="Times New Roman" pitchFamily="18" charset="0"/>
              </a:rPr>
              <a:t>function greet(name = 'Guest') {</a:t>
            </a:r>
          </a:p>
          <a:p>
            <a:pPr algn="just"/>
            <a:r>
              <a:rPr lang="en-US" sz="2400" dirty="0" smtClean="0">
                <a:latin typeface="Times New Roman" pitchFamily="18" charset="0"/>
                <a:cs typeface="Times New Roman" pitchFamily="18" charset="0"/>
              </a:rPr>
              <a:t>  console.log(`Hello, ${name}!`);</a:t>
            </a:r>
          </a:p>
          <a:p>
            <a:pPr algn="just"/>
            <a:r>
              <a:rPr lang="en-US" sz="2400" dirty="0" smtClean="0">
                <a:latin typeface="Times New Roman" pitchFamily="18" charset="0"/>
                <a:cs typeface="Times New Roman" pitchFamily="18" charset="0"/>
              </a:rPr>
              <a:t>}</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greet();        // Outputs: Hello, Guest!</a:t>
            </a:r>
          </a:p>
          <a:p>
            <a:pPr algn="just"/>
            <a:r>
              <a:rPr lang="en-US" sz="2400" dirty="0" smtClean="0">
                <a:latin typeface="Times New Roman" pitchFamily="18" charset="0"/>
                <a:cs typeface="Times New Roman" pitchFamily="18" charset="0"/>
              </a:rPr>
              <a:t>greet('John');  // Outputs: Hello, John!</a:t>
            </a:r>
          </a:p>
          <a:p>
            <a:pPr algn="just"/>
            <a:endParaRPr lang="en-US" sz="2400" dirty="0" smtClean="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Rest Parameters:</a:t>
            </a:r>
            <a:r>
              <a:rPr lang="en-US" sz="2400" dirty="0">
                <a:latin typeface="Times New Roman" pitchFamily="18" charset="0"/>
                <a:cs typeface="Times New Roman" pitchFamily="18" charset="0"/>
              </a:rPr>
              <a:t> Rest parameters allow you to represent an indefinite number of arguments as an array within a function</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function </a:t>
            </a:r>
            <a:r>
              <a:rPr lang="en-US" sz="2400" dirty="0">
                <a:latin typeface="Times New Roman" pitchFamily="18" charset="0"/>
                <a:cs typeface="Times New Roman" pitchFamily="18" charset="0"/>
              </a:rPr>
              <a:t>sum</a:t>
            </a:r>
            <a:r>
              <a:rPr lang="en-US" sz="2400" dirty="0" smtClean="0">
                <a:latin typeface="Times New Roman" pitchFamily="18" charset="0"/>
                <a:cs typeface="Times New Roman" pitchFamily="18" charset="0"/>
              </a:rPr>
              <a:t>(...numbers) { </a:t>
            </a:r>
          </a:p>
          <a:p>
            <a:pPr algn="just"/>
            <a:r>
              <a:rPr lang="en-US" sz="2400" dirty="0" smtClean="0">
                <a:latin typeface="Times New Roman" pitchFamily="18" charset="0"/>
                <a:cs typeface="Times New Roman" pitchFamily="18" charset="0"/>
              </a:rPr>
              <a:t>return </a:t>
            </a:r>
            <a:r>
              <a:rPr lang="en-US" sz="2400" dirty="0" err="1" smtClean="0">
                <a:latin typeface="Times New Roman" pitchFamily="18" charset="0"/>
                <a:cs typeface="Times New Roman" pitchFamily="18" charset="0"/>
              </a:rPr>
              <a:t>numbers.</a:t>
            </a:r>
            <a:r>
              <a:rPr lang="en-US" sz="2400" dirty="0" err="1">
                <a:latin typeface="Times New Roman" pitchFamily="18" charset="0"/>
                <a:cs typeface="Times New Roman" pitchFamily="18" charset="0"/>
              </a:rPr>
              <a:t>reduce</a:t>
            </a:r>
            <a:r>
              <a:rPr lang="en-US" sz="2400" dirty="0" smtClean="0">
                <a:latin typeface="Times New Roman" pitchFamily="18" charset="0"/>
                <a:cs typeface="Times New Roman" pitchFamily="18" charset="0"/>
              </a:rPr>
              <a:t>((acc, num) =&gt; acc + num, </a:t>
            </a:r>
            <a:r>
              <a:rPr lang="en-US" sz="2400" dirty="0">
                <a:latin typeface="Times New Roman" pitchFamily="18" charset="0"/>
                <a:cs typeface="Times New Roman" pitchFamily="18" charset="0"/>
              </a:rPr>
              <a:t>0</a:t>
            </a:r>
            <a:r>
              <a:rPr lang="en-US" sz="2400" dirty="0" smtClean="0">
                <a:latin typeface="Times New Roman" pitchFamily="18" charset="0"/>
                <a:cs typeface="Times New Roman" pitchFamily="18" charset="0"/>
              </a:rPr>
              <a:t>); </a:t>
            </a:r>
          </a:p>
          <a:p>
            <a:pPr algn="just"/>
            <a:r>
              <a:rPr lang="en-US" sz="2400" dirty="0" smtClean="0">
                <a:latin typeface="Times New Roman" pitchFamily="18" charset="0"/>
                <a:cs typeface="Times New Roman" pitchFamily="18" charset="0"/>
              </a:rPr>
              <a:t>} </a:t>
            </a:r>
          </a:p>
          <a:p>
            <a:pPr algn="just"/>
            <a:r>
              <a:rPr lang="en-US" sz="2400" dirty="0" smtClean="0">
                <a:latin typeface="Times New Roman" pitchFamily="18" charset="0"/>
                <a:cs typeface="Times New Roman" pitchFamily="18" charset="0"/>
              </a:rPr>
              <a:t>console.log(sum(1, </a:t>
            </a:r>
            <a:r>
              <a:rPr lang="en-US" sz="2400" dirty="0">
                <a:latin typeface="Times New Roman" pitchFamily="18" charset="0"/>
                <a:cs typeface="Times New Roman" pitchFamily="18" charset="0"/>
              </a:rPr>
              <a:t>2</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3</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4</a:t>
            </a:r>
            <a:r>
              <a:rPr lang="en-US" sz="2400" dirty="0" smtClean="0">
                <a:latin typeface="Times New Roman" pitchFamily="18" charset="0"/>
                <a:cs typeface="Times New Roman" pitchFamily="18" charset="0"/>
              </a:rPr>
              <a:t>)); // Outputs: 10</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8763000" cy="6001643"/>
          </a:xfrm>
          <a:prstGeom prst="rect">
            <a:avLst/>
          </a:prstGeom>
          <a:noFill/>
        </p:spPr>
        <p:txBody>
          <a:bodyPr wrap="square" rtlCol="0">
            <a:spAutoFit/>
          </a:bodyPr>
          <a:lstStyle/>
          <a:p>
            <a:pPr algn="just"/>
            <a:r>
              <a:rPr lang="en-US" sz="2400" b="1" dirty="0">
                <a:latin typeface="Times New Roman" pitchFamily="18" charset="0"/>
                <a:cs typeface="Times New Roman" pitchFamily="18" charset="0"/>
              </a:rPr>
              <a:t>Spread Syntax:</a:t>
            </a:r>
            <a:r>
              <a:rPr lang="en-US" sz="2400" dirty="0">
                <a:latin typeface="Times New Roman" pitchFamily="18" charset="0"/>
                <a:cs typeface="Times New Roman" pitchFamily="18" charset="0"/>
              </a:rPr>
              <a:t> Spread syntax allows an </a:t>
            </a:r>
            <a:r>
              <a:rPr lang="en-US" sz="2400" dirty="0" err="1">
                <a:latin typeface="Times New Roman" pitchFamily="18" charset="0"/>
                <a:cs typeface="Times New Roman" pitchFamily="18" charset="0"/>
              </a:rPr>
              <a:t>iterable</a:t>
            </a:r>
            <a:r>
              <a:rPr lang="en-US" sz="2400" dirty="0">
                <a:latin typeface="Times New Roman" pitchFamily="18" charset="0"/>
                <a:cs typeface="Times New Roman" pitchFamily="18" charset="0"/>
              </a:rPr>
              <a:t> (like an array or a string) to be expanded in places where zero or more arguments or elements are expected</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const numbers = [</a:t>
            </a:r>
            <a:r>
              <a:rPr lang="en-US" sz="2400" dirty="0">
                <a:latin typeface="Times New Roman" pitchFamily="18" charset="0"/>
                <a:cs typeface="Times New Roman" pitchFamily="18" charset="0"/>
              </a:rPr>
              <a:t>1</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2</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3</a:t>
            </a:r>
            <a:r>
              <a:rPr lang="en-US" sz="2400" dirty="0" smtClean="0">
                <a:latin typeface="Times New Roman" pitchFamily="18" charset="0"/>
                <a:cs typeface="Times New Roman" pitchFamily="18" charset="0"/>
              </a:rPr>
              <a:t>]; </a:t>
            </a:r>
          </a:p>
          <a:p>
            <a:pPr algn="just"/>
            <a:r>
              <a:rPr lang="en-US" sz="2400" dirty="0" smtClean="0">
                <a:latin typeface="Times New Roman" pitchFamily="18" charset="0"/>
                <a:cs typeface="Times New Roman" pitchFamily="18" charset="0"/>
              </a:rPr>
              <a:t>const </a:t>
            </a:r>
            <a:r>
              <a:rPr lang="en-US" sz="2400" dirty="0" err="1" smtClean="0">
                <a:latin typeface="Times New Roman" pitchFamily="18" charset="0"/>
                <a:cs typeface="Times New Roman" pitchFamily="18" charset="0"/>
              </a:rPr>
              <a:t>newNumbers</a:t>
            </a:r>
            <a:r>
              <a:rPr lang="en-US" sz="2400" dirty="0" smtClean="0">
                <a:latin typeface="Times New Roman" pitchFamily="18" charset="0"/>
                <a:cs typeface="Times New Roman" pitchFamily="18" charset="0"/>
              </a:rPr>
              <a:t> = [...numbers, </a:t>
            </a:r>
            <a:r>
              <a:rPr lang="en-US" sz="2400" dirty="0">
                <a:latin typeface="Times New Roman" pitchFamily="18" charset="0"/>
                <a:cs typeface="Times New Roman" pitchFamily="18" charset="0"/>
              </a:rPr>
              <a:t>4</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5</a:t>
            </a:r>
            <a:r>
              <a:rPr lang="en-US" sz="2400" dirty="0" smtClean="0">
                <a:latin typeface="Times New Roman" pitchFamily="18" charset="0"/>
                <a:cs typeface="Times New Roman" pitchFamily="18" charset="0"/>
              </a:rPr>
              <a:t>]; </a:t>
            </a:r>
          </a:p>
          <a:p>
            <a:pPr algn="just"/>
            <a:r>
              <a:rPr lang="en-US" sz="2400" dirty="0" smtClean="0">
                <a:latin typeface="Times New Roman" pitchFamily="18" charset="0"/>
                <a:cs typeface="Times New Roman" pitchFamily="18" charset="0"/>
              </a:rPr>
              <a:t>console.log(</a:t>
            </a:r>
            <a:r>
              <a:rPr lang="en-US" sz="2400" dirty="0" err="1" smtClean="0">
                <a:latin typeface="Times New Roman" pitchFamily="18" charset="0"/>
                <a:cs typeface="Times New Roman" pitchFamily="18" charset="0"/>
              </a:rPr>
              <a:t>newNumbers</a:t>
            </a:r>
            <a:r>
              <a:rPr lang="en-US" sz="2400" dirty="0" smtClean="0">
                <a:latin typeface="Times New Roman" pitchFamily="18" charset="0"/>
                <a:cs typeface="Times New Roman" pitchFamily="18" charset="0"/>
              </a:rPr>
              <a:t>); // Outputs: [1, 2, 3, 4, 5]</a:t>
            </a:r>
          </a:p>
          <a:p>
            <a:pPr algn="just"/>
            <a:endParaRPr lang="en-US" sz="2400" dirty="0">
              <a:latin typeface="Times New Roman" pitchFamily="18" charset="0"/>
              <a:cs typeface="Times New Roman" pitchFamily="18" charset="0"/>
            </a:endParaRPr>
          </a:p>
          <a:p>
            <a:r>
              <a:rPr lang="en-US" sz="2400" b="1" dirty="0" err="1">
                <a:latin typeface="Times New Roman" pitchFamily="18" charset="0"/>
                <a:cs typeface="Times New Roman" pitchFamily="18" charset="0"/>
              </a:rPr>
              <a:t>Destructuring</a:t>
            </a:r>
            <a:r>
              <a:rPr lang="en-US" sz="2400" b="1" dirty="0">
                <a:latin typeface="Times New Roman" pitchFamily="18" charset="0"/>
                <a:cs typeface="Times New Roman" pitchFamily="18" charset="0"/>
              </a:rPr>
              <a: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Destructuring</a:t>
            </a:r>
            <a:r>
              <a:rPr lang="en-US" sz="2400" dirty="0">
                <a:latin typeface="Times New Roman" pitchFamily="18" charset="0"/>
                <a:cs typeface="Times New Roman" pitchFamily="18" charset="0"/>
              </a:rPr>
              <a:t> allows you to extract values from arrays or objects and assign them to variables</a:t>
            </a:r>
            <a:r>
              <a:rPr lang="en-US" sz="2400" dirty="0" smtClean="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Array </a:t>
            </a:r>
            <a:r>
              <a:rPr lang="en-US" sz="2400" b="1" dirty="0" err="1">
                <a:latin typeface="Times New Roman" pitchFamily="18" charset="0"/>
                <a:cs typeface="Times New Roman" pitchFamily="18" charset="0"/>
              </a:rPr>
              <a:t>Destructuring</a:t>
            </a:r>
            <a:r>
              <a:rPr lang="en-US" sz="2400" b="1" dirty="0">
                <a:latin typeface="Times New Roman" pitchFamily="18" charset="0"/>
                <a:cs typeface="Times New Roman" pitchFamily="18" charset="0"/>
              </a:rPr>
              <a:t>:</a:t>
            </a:r>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const [first, second] = [</a:t>
            </a:r>
            <a:r>
              <a:rPr lang="en-US" sz="2400" dirty="0">
                <a:latin typeface="Times New Roman" pitchFamily="18" charset="0"/>
                <a:cs typeface="Times New Roman" pitchFamily="18" charset="0"/>
              </a:rPr>
              <a:t>1</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2</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console</a:t>
            </a: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log</a:t>
            </a:r>
            <a:r>
              <a:rPr lang="en-US" sz="2400" dirty="0" smtClean="0">
                <a:latin typeface="Times New Roman" pitchFamily="18" charset="0"/>
                <a:cs typeface="Times New Roman" pitchFamily="18" charset="0"/>
              </a:rPr>
              <a:t>(first); // Outputs: 1 </a:t>
            </a:r>
            <a:r>
              <a:rPr lang="en-US" sz="2400" dirty="0">
                <a:latin typeface="Times New Roman" pitchFamily="18" charset="0"/>
                <a:cs typeface="Times New Roman" pitchFamily="18" charset="0"/>
              </a:rPr>
              <a:t>console</a:t>
            </a: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log</a:t>
            </a:r>
            <a:r>
              <a:rPr lang="en-US" sz="2400" dirty="0" smtClean="0">
                <a:latin typeface="Times New Roman" pitchFamily="18" charset="0"/>
                <a:cs typeface="Times New Roman" pitchFamily="18" charset="0"/>
              </a:rPr>
              <a:t>(second); // Outputs: 2</a:t>
            </a:r>
          </a:p>
          <a:p>
            <a:pPr algn="just"/>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8686800" cy="4893647"/>
          </a:xfrm>
          <a:prstGeom prst="rect">
            <a:avLst/>
          </a:prstGeom>
          <a:noFill/>
        </p:spPr>
        <p:txBody>
          <a:bodyPr wrap="square" rtlCol="0">
            <a:spAutoFit/>
          </a:bodyPr>
          <a:lstStyle/>
          <a:p>
            <a:r>
              <a:rPr lang="en-US" sz="2400" b="1" dirty="0">
                <a:latin typeface="Times New Roman" pitchFamily="18" charset="0"/>
                <a:cs typeface="Times New Roman" pitchFamily="18" charset="0"/>
              </a:rPr>
              <a:t>Object </a:t>
            </a:r>
            <a:r>
              <a:rPr lang="en-US" sz="2400" b="1" dirty="0" err="1">
                <a:latin typeface="Times New Roman" pitchFamily="18" charset="0"/>
                <a:cs typeface="Times New Roman" pitchFamily="18" charset="0"/>
              </a:rPr>
              <a:t>Destructuring</a:t>
            </a:r>
            <a:r>
              <a:rPr lang="en-US" sz="2400" b="1" dirty="0">
                <a:latin typeface="Times New Roman" pitchFamily="18" charset="0"/>
                <a:cs typeface="Times New Roman" pitchFamily="18" charset="0"/>
              </a:rPr>
              <a:t>:</a:t>
            </a:r>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const person = { </a:t>
            </a:r>
            <a:r>
              <a:rPr lang="en-US" sz="2400" dirty="0">
                <a:latin typeface="Times New Roman" pitchFamily="18" charset="0"/>
                <a:cs typeface="Times New Roman" pitchFamily="18" charset="0"/>
              </a:rPr>
              <a:t>name</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'John'</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age</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30</a:t>
            </a:r>
            <a:r>
              <a:rPr lang="en-US" sz="2400" dirty="0" smtClean="0">
                <a:latin typeface="Times New Roman" pitchFamily="18" charset="0"/>
                <a:cs typeface="Times New Roman" pitchFamily="18" charset="0"/>
              </a:rPr>
              <a:t> }; </a:t>
            </a:r>
          </a:p>
          <a:p>
            <a:r>
              <a:rPr lang="en-US" sz="2400" dirty="0" smtClean="0">
                <a:latin typeface="Times New Roman" pitchFamily="18" charset="0"/>
                <a:cs typeface="Times New Roman" pitchFamily="18" charset="0"/>
              </a:rPr>
              <a:t>const { name, age } = person; </a:t>
            </a:r>
          </a:p>
          <a:p>
            <a:r>
              <a:rPr lang="en-US" sz="2400" dirty="0" smtClean="0">
                <a:latin typeface="Times New Roman" pitchFamily="18" charset="0"/>
                <a:cs typeface="Times New Roman" pitchFamily="18" charset="0"/>
              </a:rPr>
              <a:t>console.log(name); // Outputs: John </a:t>
            </a:r>
            <a:r>
              <a:rPr lang="en-US" sz="2400" dirty="0">
                <a:latin typeface="Times New Roman" pitchFamily="18" charset="0"/>
                <a:cs typeface="Times New Roman" pitchFamily="18" charset="0"/>
              </a:rPr>
              <a:t>console</a:t>
            </a: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log</a:t>
            </a:r>
            <a:r>
              <a:rPr lang="en-US" sz="2400" dirty="0" smtClean="0">
                <a:latin typeface="Times New Roman" pitchFamily="18" charset="0"/>
                <a:cs typeface="Times New Roman" pitchFamily="18" charset="0"/>
              </a:rPr>
              <a:t>(age); // Outputs: 30</a:t>
            </a:r>
          </a:p>
          <a:p>
            <a:endParaRPr lang="en-US" sz="2400" dirty="0" smtClean="0">
              <a:latin typeface="Times New Roman" pitchFamily="18" charset="0"/>
              <a:cs typeface="Times New Roman" pitchFamily="18" charset="0"/>
            </a:endParaRPr>
          </a:p>
          <a:p>
            <a:r>
              <a:rPr lang="en-US" sz="2400" b="1" dirty="0">
                <a:latin typeface="Times New Roman" pitchFamily="18" charset="0"/>
                <a:cs typeface="Times New Roman" pitchFamily="18" charset="0"/>
              </a:rPr>
              <a:t>For-of Loop:</a:t>
            </a:r>
            <a:r>
              <a:rPr lang="en-US" sz="2400" dirty="0">
                <a:latin typeface="Times New Roman" pitchFamily="18" charset="0"/>
                <a:cs typeface="Times New Roman" pitchFamily="18" charset="0"/>
              </a:rPr>
              <a:t> The for-of loop is used to iterate over the values of an </a:t>
            </a:r>
            <a:r>
              <a:rPr lang="en-US" sz="2400" dirty="0" err="1">
                <a:latin typeface="Times New Roman" pitchFamily="18" charset="0"/>
                <a:cs typeface="Times New Roman" pitchFamily="18" charset="0"/>
              </a:rPr>
              <a:t>iterable</a:t>
            </a:r>
            <a:r>
              <a:rPr lang="en-US" sz="2400" dirty="0">
                <a:latin typeface="Times New Roman" pitchFamily="18" charset="0"/>
                <a:cs typeface="Times New Roman" pitchFamily="18" charset="0"/>
              </a:rPr>
              <a:t>, such as an array or a string</a:t>
            </a:r>
            <a:r>
              <a:rPr lang="en-US" sz="2400" dirty="0" smtClean="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const fruits = [</a:t>
            </a:r>
            <a:r>
              <a:rPr lang="en-US" sz="2400" dirty="0">
                <a:latin typeface="Times New Roman" pitchFamily="18" charset="0"/>
                <a:cs typeface="Times New Roman" pitchFamily="18" charset="0"/>
              </a:rPr>
              <a:t>'apple'</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'banana'</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'orange</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for</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const</a:t>
            </a:r>
            <a:r>
              <a:rPr lang="en-US" sz="2400" dirty="0" smtClean="0">
                <a:latin typeface="Times New Roman" pitchFamily="18" charset="0"/>
                <a:cs typeface="Times New Roman" pitchFamily="18" charset="0"/>
              </a:rPr>
              <a:t> fruit </a:t>
            </a:r>
            <a:r>
              <a:rPr lang="en-US" sz="2400" dirty="0">
                <a:latin typeface="Times New Roman" pitchFamily="18" charset="0"/>
                <a:cs typeface="Times New Roman" pitchFamily="18" charset="0"/>
              </a:rPr>
              <a:t>of</a:t>
            </a:r>
            <a:r>
              <a:rPr lang="en-US" sz="2400" dirty="0" smtClean="0">
                <a:latin typeface="Times New Roman" pitchFamily="18" charset="0"/>
                <a:cs typeface="Times New Roman" pitchFamily="18" charset="0"/>
              </a:rPr>
              <a:t> fruits) { </a:t>
            </a:r>
          </a:p>
          <a:p>
            <a:r>
              <a:rPr lang="en-US" sz="2400" dirty="0" smtClean="0">
                <a:latin typeface="Times New Roman" pitchFamily="18" charset="0"/>
                <a:cs typeface="Times New Roman" pitchFamily="18" charset="0"/>
              </a:rPr>
              <a:t>console.log(fruit); </a:t>
            </a:r>
          </a:p>
          <a:p>
            <a:r>
              <a:rPr lang="en-US" sz="2400" dirty="0" smtClean="0">
                <a:latin typeface="Times New Roman" pitchFamily="18" charset="0"/>
                <a:cs typeface="Times New Roman" pitchFamily="18" charset="0"/>
              </a:rPr>
              <a:t>} // Outputs: // apple // banana // orange</a:t>
            </a:r>
          </a:p>
          <a:p>
            <a:endParaRPr lang="en-US" sz="2400" dirty="0">
              <a:latin typeface="Times New Roman" pitchFamily="18" charset="0"/>
              <a:cs typeface="Times New Roman"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763000" cy="6740307"/>
          </a:xfrm>
          <a:prstGeom prst="rect">
            <a:avLst/>
          </a:prstGeom>
          <a:noFill/>
        </p:spPr>
        <p:txBody>
          <a:bodyPr wrap="square" rtlCol="0">
            <a:spAutoFit/>
          </a:bodyPr>
          <a:lstStyle/>
          <a:p>
            <a:pPr algn="just"/>
            <a:r>
              <a:rPr lang="en-US" sz="2400" b="1" dirty="0" smtClean="0">
                <a:latin typeface="Times New Roman" pitchFamily="18" charset="0"/>
                <a:cs typeface="Times New Roman" pitchFamily="18" charset="0"/>
              </a:rPr>
              <a:t>fetch API and storage: </a:t>
            </a:r>
            <a:endParaRPr lang="en-US" sz="2400" dirty="0" smtClean="0">
              <a:latin typeface="Times New Roman" pitchFamily="18" charset="0"/>
              <a:cs typeface="Times New Roman" pitchFamily="18" charset="0"/>
            </a:endParaRPr>
          </a:p>
          <a:p>
            <a:pPr algn="just"/>
            <a:endParaRPr lang="en-US" sz="2400" b="1"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Fetch API:</a:t>
            </a:r>
          </a:p>
          <a:p>
            <a:pPr algn="just"/>
            <a:r>
              <a:rPr lang="en-US" sz="2400" dirty="0">
                <a:latin typeface="Times New Roman" pitchFamily="18" charset="0"/>
                <a:cs typeface="Times New Roman" pitchFamily="18" charset="0"/>
              </a:rPr>
              <a:t>The Fetch API is a modern interface for making network requests in web browsers. It provides a more powerful and flexible way to interact with the web compared to older methods like </a:t>
            </a:r>
            <a:r>
              <a:rPr lang="en-US" sz="2400" dirty="0" err="1">
                <a:latin typeface="Times New Roman" pitchFamily="18" charset="0"/>
                <a:cs typeface="Times New Roman" pitchFamily="18" charset="0"/>
              </a:rPr>
              <a:t>XMLHttpRequest</a:t>
            </a:r>
            <a:r>
              <a:rPr lang="en-US" sz="2400" dirty="0">
                <a:latin typeface="Times New Roman" pitchFamily="18" charset="0"/>
                <a:cs typeface="Times New Roman" pitchFamily="18" charset="0"/>
              </a:rPr>
              <a:t>. The Fetch API is designed to be simple, yet powerful, making it easier to work with asynchronous data and handle HTTP requests</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Storage in JavaScript:</a:t>
            </a:r>
          </a:p>
          <a:p>
            <a:pPr algn="just"/>
            <a:r>
              <a:rPr lang="en-US" sz="2400" dirty="0">
                <a:latin typeface="Times New Roman" pitchFamily="18" charset="0"/>
                <a:cs typeface="Times New Roman" pitchFamily="18" charset="0"/>
              </a:rPr>
              <a:t>JavaScript provides two storage mechanisms for persisting data on the client side: </a:t>
            </a:r>
            <a:r>
              <a:rPr lang="en-US" sz="2400" dirty="0" err="1">
                <a:latin typeface="Times New Roman" pitchFamily="18" charset="0"/>
                <a:cs typeface="Times New Roman" pitchFamily="18" charset="0"/>
              </a:rPr>
              <a:t>localStorage</a:t>
            </a:r>
            <a:r>
              <a:rPr lang="en-US" sz="2400" dirty="0">
                <a:latin typeface="Times New Roman" pitchFamily="18" charset="0"/>
                <a:cs typeface="Times New Roman" pitchFamily="18" charset="0"/>
              </a:rPr>
              <a:t> and </a:t>
            </a:r>
            <a:r>
              <a:rPr lang="en-US" sz="2400" dirty="0" err="1">
                <a:latin typeface="Times New Roman" pitchFamily="18" charset="0"/>
                <a:cs typeface="Times New Roman" pitchFamily="18" charset="0"/>
              </a:rPr>
              <a:t>sessionStorage</a:t>
            </a:r>
            <a:r>
              <a:rPr lang="en-US" sz="2400" dirty="0">
                <a:latin typeface="Times New Roman" pitchFamily="18" charset="0"/>
                <a:cs typeface="Times New Roman" pitchFamily="18" charset="0"/>
              </a:rPr>
              <a:t>. Both storage options allow you to store key-value pairs as strings.</a:t>
            </a:r>
          </a:p>
          <a:p>
            <a:pPr algn="just"/>
            <a:r>
              <a:rPr lang="en-US" sz="2400" b="1" dirty="0" err="1">
                <a:latin typeface="Times New Roman" pitchFamily="18" charset="0"/>
                <a:cs typeface="Times New Roman" pitchFamily="18" charset="0"/>
              </a:rPr>
              <a:t>localStorage</a:t>
            </a:r>
            <a:r>
              <a:rPr lang="en-US" sz="2400" b="1" dirty="0">
                <a:latin typeface="Times New Roman" pitchFamily="18" charset="0"/>
                <a:cs typeface="Times New Roman" pitchFamily="18" charset="0"/>
              </a:rPr>
              <a:t>:</a:t>
            </a:r>
            <a:r>
              <a:rPr lang="en-US" sz="2400" dirty="0">
                <a:latin typeface="Times New Roman" pitchFamily="18" charset="0"/>
                <a:cs typeface="Times New Roman" pitchFamily="18" charset="0"/>
              </a:rPr>
              <a:t> Data stored in </a:t>
            </a:r>
            <a:r>
              <a:rPr lang="en-US" sz="2400" dirty="0" err="1">
                <a:latin typeface="Times New Roman" pitchFamily="18" charset="0"/>
                <a:cs typeface="Times New Roman" pitchFamily="18" charset="0"/>
              </a:rPr>
              <a:t>localStorage</a:t>
            </a:r>
            <a:r>
              <a:rPr lang="en-US" sz="2400" dirty="0">
                <a:latin typeface="Times New Roman" pitchFamily="18" charset="0"/>
                <a:cs typeface="Times New Roman" pitchFamily="18" charset="0"/>
              </a:rPr>
              <a:t> persists even after the browser is closed and reopened. It has no expiration time.</a:t>
            </a:r>
          </a:p>
          <a:p>
            <a:pPr algn="just"/>
            <a:endParaRPr lang="en-US" sz="2400" dirty="0">
              <a:latin typeface="Times New Roman" pitchFamily="18" charset="0"/>
              <a:cs typeface="Times New Roman" pitchFamily="18" charset="0"/>
            </a:endParaRPr>
          </a:p>
          <a:p>
            <a:pPr algn="just"/>
            <a:endParaRPr lang="en-US" sz="2400" b="1" dirty="0">
              <a:latin typeface="Times New Roman" pitchFamily="18" charset="0"/>
              <a:cs typeface="Times New Roman"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04800"/>
            <a:ext cx="8839200" cy="3416320"/>
          </a:xfrm>
          <a:prstGeom prst="rect">
            <a:avLst/>
          </a:prstGeom>
          <a:noFill/>
        </p:spPr>
        <p:txBody>
          <a:bodyPr wrap="square" rtlCol="0">
            <a:spAutoFit/>
          </a:bodyPr>
          <a:lstStyle/>
          <a:p>
            <a:pPr algn="just"/>
            <a:r>
              <a:rPr lang="en-US" sz="2400" b="1" dirty="0" err="1">
                <a:latin typeface="Times New Roman" pitchFamily="18" charset="0"/>
                <a:cs typeface="Times New Roman" pitchFamily="18" charset="0"/>
              </a:rPr>
              <a:t>sessionStorage</a:t>
            </a:r>
            <a:r>
              <a:rPr lang="en-US" sz="2400" b="1" dirty="0">
                <a:latin typeface="Times New Roman" pitchFamily="18" charset="0"/>
                <a:cs typeface="Times New Roman" pitchFamily="18" charset="0"/>
              </a:rPr>
              <a:t>:</a:t>
            </a:r>
            <a:r>
              <a:rPr lang="en-US" sz="2400" dirty="0">
                <a:latin typeface="Times New Roman" pitchFamily="18" charset="0"/>
                <a:cs typeface="Times New Roman" pitchFamily="18" charset="0"/>
              </a:rPr>
              <a:t> Data stored in </a:t>
            </a:r>
            <a:r>
              <a:rPr lang="en-US" sz="2400" dirty="0" err="1" smtClean="0">
                <a:latin typeface="Times New Roman" pitchFamily="18" charset="0"/>
                <a:cs typeface="Times New Roman" pitchFamily="18" charset="0"/>
              </a:rPr>
              <a:t>sessionStorage</a:t>
            </a:r>
            <a:r>
              <a:rPr lang="en-US" sz="2400" dirty="0">
                <a:latin typeface="Times New Roman" pitchFamily="18" charset="0"/>
                <a:cs typeface="Times New Roman" pitchFamily="18" charset="0"/>
              </a:rPr>
              <a:t> only lasts for the duration of the page session. It is cleared when the browser tab or window is closed</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These storage mechanisms are useful for persisting data on the client side, such as user preferences, authentication tokens, or any data that needs to be maintained across page reloads or sessions. Keep in mind that these storages have size limits, and sensitive data should be handled securely.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839200" cy="5262979"/>
          </a:xfrm>
          <a:prstGeom prst="rect">
            <a:avLst/>
          </a:prstGeom>
          <a:noFill/>
        </p:spPr>
        <p:txBody>
          <a:bodyPr wrap="square" rtlCol="0">
            <a:spAutoFit/>
          </a:bodyPr>
          <a:lstStyle/>
          <a:p>
            <a:pPr algn="just"/>
            <a:r>
              <a:rPr lang="en-US" sz="2400" b="1" dirty="0">
                <a:latin typeface="Times New Roman" pitchFamily="18" charset="0"/>
                <a:cs typeface="Times New Roman" pitchFamily="18" charset="0"/>
              </a:rPr>
              <a:t>Object Data Type:</a:t>
            </a:r>
            <a:r>
              <a:rPr lang="en-US" sz="2400" dirty="0">
                <a:latin typeface="Times New Roman" pitchFamily="18" charset="0"/>
                <a:cs typeface="Times New Roman" pitchFamily="18" charset="0"/>
              </a:rPr>
              <a:t> Objects in JavaScript are complex data types that allow you to store collections of key-value pairs</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let person = {</a:t>
            </a:r>
          </a:p>
          <a:p>
            <a:pPr algn="just"/>
            <a:r>
              <a:rPr lang="en-US" sz="2400" dirty="0" smtClean="0">
                <a:latin typeface="Times New Roman" pitchFamily="18" charset="0"/>
                <a:cs typeface="Times New Roman" pitchFamily="18" charset="0"/>
              </a:rPr>
              <a:t>  name: 'Alice',</a:t>
            </a:r>
          </a:p>
          <a:p>
            <a:pPr algn="just"/>
            <a:r>
              <a:rPr lang="en-US" sz="2400" dirty="0" smtClean="0">
                <a:latin typeface="Times New Roman" pitchFamily="18" charset="0"/>
                <a:cs typeface="Times New Roman" pitchFamily="18" charset="0"/>
              </a:rPr>
              <a:t>  age: 30,</a:t>
            </a:r>
          </a:p>
          <a:p>
            <a:pPr algn="just"/>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isStudent</a:t>
            </a:r>
            <a:r>
              <a:rPr lang="en-US" sz="2400" dirty="0" smtClean="0">
                <a:latin typeface="Times New Roman" pitchFamily="18" charset="0"/>
                <a:cs typeface="Times New Roman" pitchFamily="18" charset="0"/>
              </a:rPr>
              <a:t>: false</a:t>
            </a:r>
          </a:p>
          <a:p>
            <a:pPr algn="just"/>
            <a:r>
              <a:rPr lang="en-US" sz="2400" dirty="0" smtClean="0">
                <a:latin typeface="Times New Roman" pitchFamily="18" charset="0"/>
                <a:cs typeface="Times New Roman" pitchFamily="18" charset="0"/>
              </a:rPr>
              <a:t>};</a:t>
            </a:r>
          </a:p>
          <a:p>
            <a:pPr algn="just"/>
            <a:endParaRPr lang="en-US" sz="2400" dirty="0" smtClean="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Array Data Type:</a:t>
            </a:r>
            <a:r>
              <a:rPr lang="en-US" sz="2400" dirty="0">
                <a:latin typeface="Times New Roman" pitchFamily="18" charset="0"/>
                <a:cs typeface="Times New Roman" pitchFamily="18" charset="0"/>
              </a:rPr>
              <a:t> Arrays are used to store ordered lists of values</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let colors = ['red', 'green', 'blue'];</a:t>
            </a:r>
          </a:p>
          <a:p>
            <a:pPr algn="just"/>
            <a:r>
              <a:rPr lang="en-US" sz="2400" dirty="0" smtClean="0">
                <a:latin typeface="Times New Roman" pitchFamily="18" charset="0"/>
                <a:cs typeface="Times New Roman" pitchFamily="18" charset="0"/>
              </a:rPr>
              <a:t>let numbers = [1, 2, 3, 4, 5];</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8686800" cy="6740307"/>
          </a:xfrm>
          <a:prstGeom prst="rect">
            <a:avLst/>
          </a:prstGeom>
          <a:noFill/>
        </p:spPr>
        <p:txBody>
          <a:bodyPr wrap="square" rtlCol="0">
            <a:spAutoFit/>
          </a:bodyPr>
          <a:lstStyle/>
          <a:p>
            <a:pPr algn="just"/>
            <a:r>
              <a:rPr lang="en-US" sz="2400" b="1" dirty="0">
                <a:latin typeface="Times New Roman" pitchFamily="18" charset="0"/>
                <a:cs typeface="Times New Roman" pitchFamily="18" charset="0"/>
              </a:rPr>
              <a:t>Function Data Type:</a:t>
            </a:r>
            <a:r>
              <a:rPr lang="en-US" sz="2400" dirty="0">
                <a:latin typeface="Times New Roman" pitchFamily="18" charset="0"/>
                <a:cs typeface="Times New Roman" pitchFamily="18" charset="0"/>
              </a:rPr>
              <a:t> Functions in JavaScript are also considered a type of object, and they can be assigned to variables, passed as arguments, and returned from other functions</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function greet(name) {</a:t>
            </a:r>
          </a:p>
          <a:p>
            <a:pPr algn="just"/>
            <a:r>
              <a:rPr lang="en-US" sz="2400" dirty="0" smtClean="0">
                <a:latin typeface="Times New Roman" pitchFamily="18" charset="0"/>
                <a:cs typeface="Times New Roman" pitchFamily="18" charset="0"/>
              </a:rPr>
              <a:t>  return 'Hello, ' + name + '!';</a:t>
            </a:r>
          </a:p>
          <a:p>
            <a:pPr algn="just"/>
            <a:r>
              <a:rPr lang="en-US" sz="2400" dirty="0" smtClean="0">
                <a:latin typeface="Times New Roman" pitchFamily="18" charset="0"/>
                <a:cs typeface="Times New Roman" pitchFamily="18" charset="0"/>
              </a:rPr>
              <a:t>}</a:t>
            </a:r>
          </a:p>
          <a:p>
            <a:pPr algn="just"/>
            <a:endParaRPr lang="en-US" sz="2400" dirty="0" smtClean="0">
              <a:latin typeface="Times New Roman" pitchFamily="18" charset="0"/>
              <a:cs typeface="Times New Roman" pitchFamily="18" charset="0"/>
            </a:endParaRPr>
          </a:p>
          <a:p>
            <a:pPr algn="just"/>
            <a:r>
              <a:rPr lang="en-US" sz="2400" b="1" dirty="0" err="1">
                <a:latin typeface="Times New Roman" pitchFamily="18" charset="0"/>
                <a:cs typeface="Times New Roman" pitchFamily="18" charset="0"/>
              </a:rPr>
              <a:t>typeof</a:t>
            </a:r>
            <a:r>
              <a:rPr lang="en-US" sz="2400" b="1" dirty="0">
                <a:latin typeface="Times New Roman" pitchFamily="18" charset="0"/>
                <a:cs typeface="Times New Roman" pitchFamily="18" charset="0"/>
              </a:rPr>
              <a:t> Operator:</a:t>
            </a:r>
            <a:r>
              <a:rPr lang="en-US" sz="2400" dirty="0">
                <a:latin typeface="Times New Roman" pitchFamily="18" charset="0"/>
                <a:cs typeface="Times New Roman" pitchFamily="18" charset="0"/>
              </a:rPr>
              <a:t> You can use the </a:t>
            </a:r>
            <a:r>
              <a:rPr lang="en-US" sz="2400" dirty="0" err="1" smtClean="0">
                <a:latin typeface="Times New Roman" pitchFamily="18" charset="0"/>
                <a:cs typeface="Times New Roman" pitchFamily="18" charset="0"/>
              </a:rPr>
              <a:t>typeof</a:t>
            </a:r>
            <a:r>
              <a:rPr lang="en-US" sz="2400" dirty="0">
                <a:latin typeface="Times New Roman" pitchFamily="18" charset="0"/>
                <a:cs typeface="Times New Roman" pitchFamily="18" charset="0"/>
              </a:rPr>
              <a:t> operator to determine the data type of a variable</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console.log(</a:t>
            </a:r>
            <a:r>
              <a:rPr lang="en-US" sz="2400" dirty="0" err="1" smtClean="0">
                <a:latin typeface="Times New Roman" pitchFamily="18" charset="0"/>
                <a:cs typeface="Times New Roman" pitchFamily="18" charset="0"/>
              </a:rPr>
              <a:t>typeof</a:t>
            </a:r>
            <a:r>
              <a:rPr lang="en-US" sz="2400" dirty="0" smtClean="0">
                <a:latin typeface="Times New Roman" pitchFamily="18" charset="0"/>
                <a:cs typeface="Times New Roman" pitchFamily="18" charset="0"/>
              </a:rPr>
              <a:t> greeting); // "string"</a:t>
            </a:r>
          </a:p>
          <a:p>
            <a:pPr algn="just"/>
            <a:r>
              <a:rPr lang="en-US" sz="2400" dirty="0" smtClean="0">
                <a:latin typeface="Times New Roman" pitchFamily="18" charset="0"/>
                <a:cs typeface="Times New Roman" pitchFamily="18" charset="0"/>
              </a:rPr>
              <a:t>console.log(</a:t>
            </a:r>
            <a:r>
              <a:rPr lang="en-US" sz="2400" dirty="0" err="1" smtClean="0">
                <a:latin typeface="Times New Roman" pitchFamily="18" charset="0"/>
                <a:cs typeface="Times New Roman" pitchFamily="18" charset="0"/>
              </a:rPr>
              <a:t>typeof</a:t>
            </a:r>
            <a:r>
              <a:rPr lang="en-US" sz="2400" dirty="0" smtClean="0">
                <a:latin typeface="Times New Roman" pitchFamily="18" charset="0"/>
                <a:cs typeface="Times New Roman" pitchFamily="18" charset="0"/>
              </a:rPr>
              <a:t> age);      // "number"</a:t>
            </a:r>
          </a:p>
          <a:p>
            <a:pPr algn="just"/>
            <a:r>
              <a:rPr lang="en-US" sz="2400" dirty="0" smtClean="0">
                <a:latin typeface="Times New Roman" pitchFamily="18" charset="0"/>
                <a:cs typeface="Times New Roman" pitchFamily="18" charset="0"/>
              </a:rPr>
              <a:t>console.log(</a:t>
            </a:r>
            <a:r>
              <a:rPr lang="en-US" sz="2400" dirty="0" err="1" smtClean="0">
                <a:latin typeface="Times New Roman" pitchFamily="18" charset="0"/>
                <a:cs typeface="Times New Roman" pitchFamily="18" charset="0"/>
              </a:rPr>
              <a:t>typeof</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isStudent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boolean</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console.log(</a:t>
            </a:r>
            <a:r>
              <a:rPr lang="en-US" sz="2400" dirty="0" err="1" smtClean="0">
                <a:latin typeface="Times New Roman" pitchFamily="18" charset="0"/>
                <a:cs typeface="Times New Roman" pitchFamily="18" charset="0"/>
              </a:rPr>
              <a:t>typeof</a:t>
            </a:r>
            <a:r>
              <a:rPr lang="en-US" sz="2400" dirty="0" smtClean="0">
                <a:latin typeface="Times New Roman" pitchFamily="18" charset="0"/>
                <a:cs typeface="Times New Roman" pitchFamily="18" charset="0"/>
              </a:rPr>
              <a:t> person);   // "object"</a:t>
            </a:r>
          </a:p>
          <a:p>
            <a:pPr algn="just"/>
            <a:r>
              <a:rPr lang="en-US" sz="2400" dirty="0" smtClean="0">
                <a:latin typeface="Times New Roman" pitchFamily="18" charset="0"/>
                <a:cs typeface="Times New Roman" pitchFamily="18" charset="0"/>
              </a:rPr>
              <a:t>console.log(</a:t>
            </a:r>
            <a:r>
              <a:rPr lang="en-US" sz="2400" dirty="0" err="1" smtClean="0">
                <a:latin typeface="Times New Roman" pitchFamily="18" charset="0"/>
                <a:cs typeface="Times New Roman" pitchFamily="18" charset="0"/>
              </a:rPr>
              <a:t>typeof</a:t>
            </a:r>
            <a:r>
              <a:rPr lang="en-US" sz="2400" dirty="0" smtClean="0">
                <a:latin typeface="Times New Roman" pitchFamily="18" charset="0"/>
                <a:cs typeface="Times New Roman" pitchFamily="18" charset="0"/>
              </a:rPr>
              <a:t> colors);   // "object"</a:t>
            </a:r>
          </a:p>
          <a:p>
            <a:pPr algn="just"/>
            <a:r>
              <a:rPr lang="en-US" sz="2400" dirty="0" smtClean="0">
                <a:latin typeface="Times New Roman" pitchFamily="18" charset="0"/>
                <a:cs typeface="Times New Roman" pitchFamily="18" charset="0"/>
              </a:rPr>
              <a:t>console.log(</a:t>
            </a:r>
            <a:r>
              <a:rPr lang="en-US" sz="2400" dirty="0" err="1" smtClean="0">
                <a:latin typeface="Times New Roman" pitchFamily="18" charset="0"/>
                <a:cs typeface="Times New Roman" pitchFamily="18" charset="0"/>
              </a:rPr>
              <a:t>typeof</a:t>
            </a:r>
            <a:r>
              <a:rPr lang="en-US" sz="2400" dirty="0" smtClean="0">
                <a:latin typeface="Times New Roman" pitchFamily="18" charset="0"/>
                <a:cs typeface="Times New Roman" pitchFamily="18" charset="0"/>
              </a:rPr>
              <a:t> greet);    // "function"</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04800"/>
            <a:ext cx="8763000" cy="7109639"/>
          </a:xfrm>
          <a:prstGeom prst="rect">
            <a:avLst/>
          </a:prstGeom>
          <a:noFill/>
        </p:spPr>
        <p:txBody>
          <a:bodyPr wrap="square" rtlCol="0">
            <a:spAutoFit/>
          </a:bodyPr>
          <a:lstStyle/>
          <a:p>
            <a:pPr algn="just"/>
            <a:r>
              <a:rPr lang="en-US" sz="2400" b="1" dirty="0">
                <a:latin typeface="Times New Roman" pitchFamily="18" charset="0"/>
                <a:cs typeface="Times New Roman" pitchFamily="18" charset="0"/>
              </a:rPr>
              <a:t>Variables in JavaScript:</a:t>
            </a:r>
          </a:p>
          <a:p>
            <a:pPr algn="just"/>
            <a:r>
              <a:rPr lang="en-US" sz="2400" dirty="0">
                <a:latin typeface="Times New Roman" pitchFamily="18" charset="0"/>
                <a:cs typeface="Times New Roman" pitchFamily="18" charset="0"/>
              </a:rPr>
              <a:t>Variables are used to store and manage data in a program. In JavaScript, you can declare variables using </a:t>
            </a:r>
            <a:r>
              <a:rPr lang="en-US" sz="2400" dirty="0" err="1">
                <a:latin typeface="Times New Roman" pitchFamily="18" charset="0"/>
                <a:cs typeface="Times New Roman" pitchFamily="18" charset="0"/>
              </a:rPr>
              <a:t>var</a:t>
            </a:r>
            <a:r>
              <a:rPr lang="en-US" sz="2400" dirty="0">
                <a:latin typeface="Times New Roman" pitchFamily="18" charset="0"/>
                <a:cs typeface="Times New Roman" pitchFamily="18" charset="0"/>
              </a:rPr>
              <a:t>, let, or const.</a:t>
            </a:r>
          </a:p>
          <a:p>
            <a:pPr algn="just"/>
            <a:endParaRPr lang="en-US" sz="2400" dirty="0" smtClean="0">
              <a:latin typeface="Times New Roman" pitchFamily="18" charset="0"/>
              <a:cs typeface="Times New Roman" pitchFamily="18" charset="0"/>
            </a:endParaRPr>
          </a:p>
          <a:p>
            <a:pPr algn="just"/>
            <a:r>
              <a:rPr lang="en-US" sz="2400" b="1" dirty="0" err="1">
                <a:latin typeface="Times New Roman" pitchFamily="18" charset="0"/>
                <a:cs typeface="Times New Roman" pitchFamily="18" charset="0"/>
              </a:rPr>
              <a:t>var</a:t>
            </a:r>
            <a:r>
              <a:rPr lang="en-US" sz="2400" b="1" dirty="0">
                <a:latin typeface="Times New Roman" pitchFamily="18" charset="0"/>
                <a:cs typeface="Times New Roman" pitchFamily="18" charset="0"/>
              </a:rPr>
              <a:t>:</a:t>
            </a:r>
            <a:r>
              <a:rPr lang="en-US" sz="2400" dirty="0">
                <a:latin typeface="Times New Roman" pitchFamily="18" charset="0"/>
                <a:cs typeface="Times New Roman" pitchFamily="18" charset="0"/>
              </a:rPr>
              <a:t> It was traditionally used to declare variables, but it has some scope-related issues. Nowadays, it's better to use let and const</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dirty="0" err="1" smtClean="0">
                <a:latin typeface="Times New Roman" pitchFamily="18" charset="0"/>
                <a:cs typeface="Times New Roman" pitchFamily="18" charset="0"/>
              </a:rPr>
              <a:t>var</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myVariable</a:t>
            </a:r>
            <a:r>
              <a:rPr lang="en-US" sz="2400" dirty="0">
                <a:latin typeface="Times New Roman" pitchFamily="18" charset="0"/>
                <a:cs typeface="Times New Roman" pitchFamily="18" charset="0"/>
              </a:rPr>
              <a:t> = "Hello, World!"; </a:t>
            </a:r>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let:</a:t>
            </a:r>
            <a:r>
              <a:rPr lang="en-US" sz="2400" dirty="0">
                <a:latin typeface="Times New Roman" pitchFamily="18" charset="0"/>
                <a:cs typeface="Times New Roman" pitchFamily="18" charset="0"/>
              </a:rPr>
              <a:t> Introduced in ES6, it allows you to declare variables with block scope.</a:t>
            </a:r>
          </a:p>
          <a:p>
            <a:pPr algn="just"/>
            <a:r>
              <a:rPr lang="en-US" sz="2400" dirty="0" smtClean="0">
                <a:latin typeface="Times New Roman" pitchFamily="18" charset="0"/>
                <a:cs typeface="Times New Roman" pitchFamily="18" charset="0"/>
              </a:rPr>
              <a:t>let </a:t>
            </a:r>
            <a:r>
              <a:rPr lang="en-US" sz="2400" dirty="0" err="1">
                <a:latin typeface="Times New Roman" pitchFamily="18" charset="0"/>
                <a:cs typeface="Times New Roman" pitchFamily="18" charset="0"/>
              </a:rPr>
              <a:t>myVariable</a:t>
            </a:r>
            <a:r>
              <a:rPr lang="en-US" sz="2400" dirty="0">
                <a:latin typeface="Times New Roman" pitchFamily="18" charset="0"/>
                <a:cs typeface="Times New Roman" pitchFamily="18" charset="0"/>
              </a:rPr>
              <a:t> = "Hello, World</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const:</a:t>
            </a:r>
            <a:r>
              <a:rPr lang="en-US" sz="2400" dirty="0">
                <a:latin typeface="Times New Roman" pitchFamily="18" charset="0"/>
                <a:cs typeface="Times New Roman" pitchFamily="18" charset="0"/>
              </a:rPr>
              <a:t> Also introduced in ES6, it is used to declare constants. Once a value is assigned, it cannot be reassigned</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const </a:t>
            </a:r>
            <a:r>
              <a:rPr lang="en-US" sz="2400" dirty="0" err="1" smtClean="0">
                <a:latin typeface="Times New Roman" pitchFamily="18" charset="0"/>
                <a:cs typeface="Times New Roman" pitchFamily="18" charset="0"/>
              </a:rPr>
              <a:t>myConstant</a:t>
            </a:r>
            <a:r>
              <a:rPr lang="en-US" sz="2400" dirty="0" smtClean="0">
                <a:latin typeface="Times New Roman" pitchFamily="18" charset="0"/>
                <a:cs typeface="Times New Roman" pitchFamily="18" charset="0"/>
              </a:rPr>
              <a:t> = </a:t>
            </a:r>
            <a:r>
              <a:rPr lang="en-US" sz="2400" dirty="0">
                <a:latin typeface="Times New Roman" pitchFamily="18" charset="0"/>
                <a:cs typeface="Times New Roman" pitchFamily="18" charset="0"/>
              </a:rPr>
              <a:t>42</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04800"/>
            <a:ext cx="8839200" cy="7109639"/>
          </a:xfrm>
          <a:prstGeom prst="rect">
            <a:avLst/>
          </a:prstGeom>
          <a:noFill/>
        </p:spPr>
        <p:txBody>
          <a:bodyPr wrap="square" rtlCol="0">
            <a:spAutoFit/>
          </a:bodyPr>
          <a:lstStyle/>
          <a:p>
            <a:pPr algn="just"/>
            <a:r>
              <a:rPr lang="en-US" sz="2400" b="1" dirty="0">
                <a:latin typeface="Times New Roman" pitchFamily="18" charset="0"/>
                <a:cs typeface="Times New Roman" pitchFamily="18" charset="0"/>
              </a:rPr>
              <a:t>Operators in JavaScript:</a:t>
            </a:r>
          </a:p>
          <a:p>
            <a:pPr algn="just"/>
            <a:r>
              <a:rPr lang="en-US" sz="2400" dirty="0">
                <a:latin typeface="Times New Roman" pitchFamily="18" charset="0"/>
                <a:cs typeface="Times New Roman" pitchFamily="18" charset="0"/>
              </a:rPr>
              <a:t>Operators are symbols that perform operations on variables or values</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Arithmetic Operators</a:t>
            </a:r>
            <a:r>
              <a:rPr lang="en-US" sz="2400" b="1"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let </a:t>
            </a:r>
            <a:r>
              <a:rPr lang="en-US" sz="2400" dirty="0">
                <a:latin typeface="Times New Roman" pitchFamily="18" charset="0"/>
                <a:cs typeface="Times New Roman" pitchFamily="18" charset="0"/>
              </a:rPr>
              <a:t>sum = 5 + 3;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let </a:t>
            </a:r>
            <a:r>
              <a:rPr lang="en-US" sz="2400" dirty="0">
                <a:latin typeface="Times New Roman" pitchFamily="18" charset="0"/>
                <a:cs typeface="Times New Roman" pitchFamily="18" charset="0"/>
              </a:rPr>
              <a:t>difference = 8 - 4;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let </a:t>
            </a:r>
            <a:r>
              <a:rPr lang="en-US" sz="2400" dirty="0">
                <a:latin typeface="Times New Roman" pitchFamily="18" charset="0"/>
                <a:cs typeface="Times New Roman" pitchFamily="18" charset="0"/>
              </a:rPr>
              <a:t>product = 2 * 6;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let </a:t>
            </a:r>
            <a:r>
              <a:rPr lang="en-US" sz="2400" dirty="0">
                <a:latin typeface="Times New Roman" pitchFamily="18" charset="0"/>
                <a:cs typeface="Times New Roman" pitchFamily="18" charset="0"/>
              </a:rPr>
              <a:t>quotient = 10 / 2;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let </a:t>
            </a:r>
            <a:r>
              <a:rPr lang="en-US" sz="2400" dirty="0">
                <a:latin typeface="Times New Roman" pitchFamily="18" charset="0"/>
                <a:cs typeface="Times New Roman" pitchFamily="18" charset="0"/>
              </a:rPr>
              <a:t>remainder = 11 % 3;</a:t>
            </a:r>
          </a:p>
          <a:p>
            <a:pPr algn="just"/>
            <a:endParaRPr lang="en-US" sz="2400" dirty="0" smtClean="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Assignment Operators:</a:t>
            </a:r>
            <a:endParaRPr lang="en-US"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let </a:t>
            </a:r>
            <a:r>
              <a:rPr lang="en-US" sz="2400" dirty="0">
                <a:latin typeface="Times New Roman" pitchFamily="18" charset="0"/>
                <a:cs typeface="Times New Roman" pitchFamily="18" charset="0"/>
              </a:rPr>
              <a:t>x = 10;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x </a:t>
            </a:r>
            <a:r>
              <a:rPr lang="en-US" sz="2400" dirty="0">
                <a:latin typeface="Times New Roman" pitchFamily="18" charset="0"/>
                <a:cs typeface="Times New Roman" pitchFamily="18" charset="0"/>
              </a:rPr>
              <a:t>+= 5; // x is now 15 </a:t>
            </a:r>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Comparison Operators:</a:t>
            </a:r>
            <a:endParaRPr lang="en-US"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let </a:t>
            </a:r>
            <a:r>
              <a:rPr lang="en-US" sz="2400" dirty="0" err="1">
                <a:latin typeface="Times New Roman" pitchFamily="18" charset="0"/>
                <a:cs typeface="Times New Roman" pitchFamily="18" charset="0"/>
              </a:rPr>
              <a:t>isEqual</a:t>
            </a:r>
            <a:r>
              <a:rPr lang="en-US" sz="2400" dirty="0">
                <a:latin typeface="Times New Roman" pitchFamily="18" charset="0"/>
                <a:cs typeface="Times New Roman" pitchFamily="18" charset="0"/>
              </a:rPr>
              <a:t> = (5 == '5'); // true (loose equality)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let </a:t>
            </a:r>
            <a:r>
              <a:rPr lang="en-US" sz="2400" dirty="0" err="1">
                <a:latin typeface="Times New Roman" pitchFamily="18" charset="0"/>
                <a:cs typeface="Times New Roman" pitchFamily="18" charset="0"/>
              </a:rPr>
              <a:t>isStrictEqual</a:t>
            </a:r>
            <a:r>
              <a:rPr lang="en-US" sz="2400" dirty="0">
                <a:latin typeface="Times New Roman" pitchFamily="18" charset="0"/>
                <a:cs typeface="Times New Roman" pitchFamily="18" charset="0"/>
              </a:rPr>
              <a:t> = (5 === '5'); // false (strict equality)</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04800"/>
            <a:ext cx="8839200" cy="4893647"/>
          </a:xfrm>
          <a:prstGeom prst="rect">
            <a:avLst/>
          </a:prstGeom>
          <a:noFill/>
        </p:spPr>
        <p:txBody>
          <a:bodyPr wrap="square" rtlCol="0">
            <a:spAutoFit/>
          </a:bodyPr>
          <a:lstStyle/>
          <a:p>
            <a:pPr algn="just"/>
            <a:r>
              <a:rPr lang="en-US" sz="2400" b="1" dirty="0">
                <a:latin typeface="Times New Roman" pitchFamily="18" charset="0"/>
                <a:cs typeface="Times New Roman" pitchFamily="18" charset="0"/>
              </a:rPr>
              <a:t>Dialog Boxes in JavaScript:</a:t>
            </a:r>
          </a:p>
          <a:p>
            <a:pPr algn="just"/>
            <a:r>
              <a:rPr lang="en-US" sz="2400" dirty="0">
                <a:latin typeface="Times New Roman" pitchFamily="18" charset="0"/>
                <a:cs typeface="Times New Roman" pitchFamily="18" charset="0"/>
              </a:rPr>
              <a:t>Dialog boxes are used to interact with users. The most common ones are alert(), confirm(), and prompt</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alert():</a:t>
            </a:r>
            <a:r>
              <a:rPr lang="en-US" sz="2400" dirty="0">
                <a:latin typeface="Times New Roman" pitchFamily="18" charset="0"/>
                <a:cs typeface="Times New Roman" pitchFamily="18" charset="0"/>
              </a:rPr>
              <a:t> Displays a message to the user.</a:t>
            </a:r>
          </a:p>
          <a:p>
            <a:pPr algn="just"/>
            <a:r>
              <a:rPr lang="en-US" sz="2400" dirty="0" smtClean="0">
                <a:latin typeface="Times New Roman" pitchFamily="18" charset="0"/>
                <a:cs typeface="Times New Roman" pitchFamily="18" charset="0"/>
              </a:rPr>
              <a:t>alert</a:t>
            </a:r>
            <a:r>
              <a:rPr lang="en-US" sz="2400" dirty="0">
                <a:latin typeface="Times New Roman" pitchFamily="18" charset="0"/>
                <a:cs typeface="Times New Roman" pitchFamily="18" charset="0"/>
              </a:rPr>
              <a:t>("Hello, World!"); </a:t>
            </a:r>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confirm():</a:t>
            </a:r>
            <a:r>
              <a:rPr lang="en-US" sz="2400" dirty="0">
                <a:latin typeface="Times New Roman" pitchFamily="18" charset="0"/>
                <a:cs typeface="Times New Roman" pitchFamily="18" charset="0"/>
              </a:rPr>
              <a:t> Prompts the user to confirm or cancel an action.</a:t>
            </a:r>
          </a:p>
          <a:p>
            <a:pPr algn="just"/>
            <a:r>
              <a:rPr lang="en-US" sz="2400" dirty="0" smtClean="0">
                <a:latin typeface="Times New Roman" pitchFamily="18" charset="0"/>
                <a:cs typeface="Times New Roman" pitchFamily="18" charset="0"/>
              </a:rPr>
              <a:t>let </a:t>
            </a:r>
            <a:r>
              <a:rPr lang="en-US" sz="2400" dirty="0" err="1">
                <a:latin typeface="Times New Roman" pitchFamily="18" charset="0"/>
                <a:cs typeface="Times New Roman" pitchFamily="18" charset="0"/>
              </a:rPr>
              <a:t>userConfirmed</a:t>
            </a:r>
            <a:r>
              <a:rPr lang="en-US" sz="2400" dirty="0">
                <a:latin typeface="Times New Roman" pitchFamily="18" charset="0"/>
                <a:cs typeface="Times New Roman" pitchFamily="18" charset="0"/>
              </a:rPr>
              <a:t> = confirm("Are you sure?"); </a:t>
            </a:r>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prompt():</a:t>
            </a:r>
            <a:r>
              <a:rPr lang="en-US" sz="2400" dirty="0">
                <a:latin typeface="Times New Roman" pitchFamily="18" charset="0"/>
                <a:cs typeface="Times New Roman" pitchFamily="18" charset="0"/>
              </a:rPr>
              <a:t> Prompts the user to enter some data.</a:t>
            </a:r>
          </a:p>
          <a:p>
            <a:pPr algn="just"/>
            <a:r>
              <a:rPr lang="en-US" sz="2400" dirty="0" smtClean="0">
                <a:latin typeface="Times New Roman" pitchFamily="18" charset="0"/>
                <a:cs typeface="Times New Roman" pitchFamily="18" charset="0"/>
              </a:rPr>
              <a:t>let </a:t>
            </a:r>
            <a:r>
              <a:rPr lang="en-US" sz="2400" dirty="0" err="1">
                <a:latin typeface="Times New Roman" pitchFamily="18" charset="0"/>
                <a:cs typeface="Times New Roman" pitchFamily="18" charset="0"/>
              </a:rPr>
              <a:t>userInput</a:t>
            </a:r>
            <a:r>
              <a:rPr lang="en-US" sz="2400" dirty="0">
                <a:latin typeface="Times New Roman" pitchFamily="18" charset="0"/>
                <a:cs typeface="Times New Roman" pitchFamily="18" charset="0"/>
              </a:rPr>
              <a:t> = prompt("Enter your name:", "John Doe");</a:t>
            </a:r>
          </a:p>
          <a:p>
            <a:pPr algn="just"/>
            <a:endParaRPr lang="en-US" sz="24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443</TotalTime>
  <Words>4511</Words>
  <Application>Microsoft Office PowerPoint</Application>
  <PresentationFormat>On-screen Show (4:3)</PresentationFormat>
  <Paragraphs>548</Paragraphs>
  <Slides>48</Slides>
  <Notes>0</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Amol</dc:creator>
  <cp:lastModifiedBy>Amol</cp:lastModifiedBy>
  <cp:revision>51</cp:revision>
  <dcterms:created xsi:type="dcterms:W3CDTF">2024-01-18T05:54:24Z</dcterms:created>
  <dcterms:modified xsi:type="dcterms:W3CDTF">2024-01-18T13:17:58Z</dcterms:modified>
</cp:coreProperties>
</file>