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notesMasterIdLst>
    <p:notesMasterId r:id="rId19"/>
  </p:notesMasterIdLst>
  <p:sldIdLst>
    <p:sldId id="256" r:id="rId2"/>
    <p:sldId id="257" r:id="rId3"/>
    <p:sldId id="280" r:id="rId4"/>
    <p:sldId id="258" r:id="rId5"/>
    <p:sldId id="281" r:id="rId6"/>
    <p:sldId id="283" r:id="rId7"/>
    <p:sldId id="259" r:id="rId8"/>
    <p:sldId id="282" r:id="rId9"/>
    <p:sldId id="284" r:id="rId10"/>
    <p:sldId id="286" r:id="rId11"/>
    <p:sldId id="285" r:id="rId12"/>
    <p:sldId id="288" r:id="rId13"/>
    <p:sldId id="289" r:id="rId14"/>
    <p:sldId id="290" r:id="rId15"/>
    <p:sldId id="291" r:id="rId16"/>
    <p:sldId id="292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9" d="100"/>
          <a:sy n="79" d="100"/>
        </p:scale>
        <p:origin x="76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D6533-BB12-4124-AC0F-9535C299FEB2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1E974-9756-48BB-9ED4-8B198EB9CD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44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1E974-9756-48BB-9ED4-8B198EB9CD0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890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9B6B7-0074-ED8F-1F47-352C80331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E3737E-317E-9B49-EC78-833CE36278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797874-AAAF-22A4-F9AF-49F63DED86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416D2-42A1-0AF9-73E1-96C01FABD7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1E974-9756-48BB-9ED4-8B198EB9CD0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13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C68F-F25F-4468-0222-3939A479C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F6B78-CFCD-0160-7413-9B30ADF3D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29B45-E9E7-CC81-82AF-7CC76876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91D4-1776-4995-A35C-3325F13C84EB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3A923-3B23-6A4F-055A-F51913D4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7C19C-DDB2-9054-04EE-8F716DA0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58C-1B8D-4712-B5C2-9CA9FC5EB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32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C42B-D2FD-C919-B696-6679DBA8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4E07E-4CB2-2222-A41D-434D6C372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F9EBE-E976-9D56-FEDE-098D6309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91D4-1776-4995-A35C-3325F13C84EB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7CA66-A58D-21D3-92B7-AFD3BD86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B85DA-147A-2661-5E85-8C7F49D3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58C-1B8D-4712-B5C2-9CA9FC5EB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74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83202-54B4-BF97-5471-15A84B1CE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5CEE8-7D7C-C87B-958C-470A49587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12019-72B7-2714-8F02-63D51E40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91D4-1776-4995-A35C-3325F13C84EB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17D30-6114-789A-C5E2-4829530C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ED39E-F7D3-5AA5-3175-1FCF3D35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58C-1B8D-4712-B5C2-9CA9FC5EB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31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AB512-5BE3-921D-BD26-3464B3840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C9C28-0A10-7277-6C1C-3419460BB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1A8C6-6E62-75B6-DC94-455636FB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91D4-1776-4995-A35C-3325F13C84EB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5C768-64F3-8728-DE54-27D43BDD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F2863-EF73-17B8-6D90-3AAF7C22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58C-1B8D-4712-B5C2-9CA9FC5EB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93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FBFB-7F15-A2D8-9679-5C96731D3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CCE56-6CAF-A24C-ABF6-B766C085F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825E1-9878-EF42-57C3-69D172D7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91D4-1776-4995-A35C-3325F13C84EB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412B3-11D8-C25A-785A-AD1E91297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C35C1-A4F9-B983-24CF-A15FD75F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58C-1B8D-4712-B5C2-9CA9FC5EB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68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5EBC-CB9F-5BB9-400C-21391C75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1754C-47A0-44FF-AF51-57A67472E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A7647-5BAB-BED9-BED5-A8A355AC3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67534-D46B-9498-4464-D39E780F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91D4-1776-4995-A35C-3325F13C84EB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CE44B-F69A-0459-4B1B-B876324EF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D4FF0-04C0-A664-1026-35CF078B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58C-1B8D-4712-B5C2-9CA9FC5EB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63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DEAB8-2557-C962-0CCF-2864AC1A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D79C5-DA35-5CF7-4655-5F7F4ADC1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E7C99-3378-BF32-FE44-DD968707C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944EC-F8A4-0059-5B1A-4EDC9B8A7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2F015-6A47-869A-0643-96761236D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49E82-5301-2D67-E05B-342F875F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91D4-1776-4995-A35C-3325F13C84EB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700F3-179F-389B-CDEF-67A4AC5A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8D624-326F-4115-59F0-AFB996F6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58C-1B8D-4712-B5C2-9CA9FC5EB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27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856B-877F-2A0E-7955-947BC9E8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E7F3BD-3B8E-6775-917D-C6D7D0D3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91D4-1776-4995-A35C-3325F13C84EB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D72FB-2065-3078-C2C4-E320BBB6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789AC-C6F5-24AD-A117-43A50E70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58C-1B8D-4712-B5C2-9CA9FC5EB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07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48B36-B021-49FC-A62F-E7A2542B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91D4-1776-4995-A35C-3325F13C84EB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7437B-F991-419C-FEF7-6D7093D1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533BC-21D0-FF3F-FBCA-64E10F70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58C-1B8D-4712-B5C2-9CA9FC5EB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69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134A-F126-C293-D345-3E83CA479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2C2F-806E-AEED-6889-511508F81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18B3E-3947-211E-A5B4-EF0E1417A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EB010-17D9-E246-3587-8A18BA53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91D4-1776-4995-A35C-3325F13C84EB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B5CB1-4946-92D2-C75F-3D4D3209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573AD-DDA2-91BA-A4B1-B78D8B440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58C-1B8D-4712-B5C2-9CA9FC5EB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12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6B07-4989-DCC2-44A1-9892A04A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EBDF3-2C86-79B0-7073-5DBE13F41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85FB4-054A-BD12-12DE-E009C6200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DE7C5-0EE4-2130-9AE7-636A0DCB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91D4-1776-4995-A35C-3325F13C84EB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35944-481D-7663-951A-3E57EC8D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D1851-A21B-C3C8-C67C-9D836B04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958C-1B8D-4712-B5C2-9CA9FC5EB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97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280A4-F69B-D599-306C-648EF16E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5E2E6-5302-9B56-BFA9-C58CEC770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0D387-AA76-3C29-AB24-5D0042F40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E91D4-1776-4995-A35C-3325F13C84EB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3539E-47D7-A6ED-B8B5-A11ED625E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47C7C-A7EF-F565-E955-F8041CF23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5958C-1B8D-4712-B5C2-9CA9FC5EB8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39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841DCF-3160-77D8-0F5E-EFD8B74E0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81000"/>
            <a:ext cx="9753600" cy="6096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D6B437-DFCA-733B-1FAB-4AC76BC8AEFF}"/>
              </a:ext>
            </a:extLst>
          </p:cNvPr>
          <p:cNvSpPr/>
          <p:nvPr/>
        </p:nvSpPr>
        <p:spPr>
          <a:xfrm>
            <a:off x="3112851" y="953311"/>
            <a:ext cx="6177064" cy="82685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SFNS Display" panose="00000500000000000000" pitchFamily="2" charset="0"/>
              </a:rPr>
              <a:t>CAR SALES ANALYSIS</a:t>
            </a:r>
            <a:endParaRPr lang="en-IN" sz="4400" b="1" dirty="0">
              <a:solidFill>
                <a:schemeClr val="tx1"/>
              </a:solidFill>
              <a:latin typeface="SFNS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171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A0D42-3374-9B7D-BCCB-D86C91753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01924D0-7ABE-CEFC-7123-344F77952413}"/>
              </a:ext>
            </a:extLst>
          </p:cNvPr>
          <p:cNvSpPr/>
          <p:nvPr/>
        </p:nvSpPr>
        <p:spPr>
          <a:xfrm>
            <a:off x="2534518" y="3005847"/>
            <a:ext cx="7122963" cy="84630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SFNS Display" panose="00000500000000000000" pitchFamily="2" charset="0"/>
              </a:rPr>
              <a:t>II. PRICE TREND ANALYSIS</a:t>
            </a:r>
            <a:endParaRPr lang="en-IN" sz="4400" b="1" dirty="0">
              <a:solidFill>
                <a:schemeClr val="tx1"/>
              </a:solidFill>
              <a:latin typeface="SFNS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225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453FC-4AEE-02BA-9A1F-50087BCA1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A41CCD-C898-22B1-E9B2-43DF73F4E692}"/>
              </a:ext>
            </a:extLst>
          </p:cNvPr>
          <p:cNvSpPr/>
          <p:nvPr/>
        </p:nvSpPr>
        <p:spPr>
          <a:xfrm>
            <a:off x="283029" y="252919"/>
            <a:ext cx="11549742" cy="84630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SFNS Display" panose="00000500000000000000" pitchFamily="2" charset="0"/>
              </a:rPr>
              <a:t>TOP 10 BRANDS BY REVENUE</a:t>
            </a:r>
            <a:endParaRPr lang="en-IN" sz="4400" b="1" dirty="0">
              <a:solidFill>
                <a:schemeClr val="tx1"/>
              </a:solidFill>
              <a:latin typeface="SFNS Display" panose="00000500000000000000" pitchFamily="2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B71DE2D-ADF8-E844-9EF7-531F36E8C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29" y="1912564"/>
            <a:ext cx="6186597" cy="3944324"/>
          </a:xfrm>
          <a:prstGeom prst="roundRect">
            <a:avLst>
              <a:gd name="adj" fmla="val 54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400" dirty="0">
                <a:latin typeface="SFNS Display" panose="00000500000000000000" pitchFamily="2" charset="0"/>
              </a:rPr>
              <a:t>This visualization ranks the top car brands based on total sales revenue.</a:t>
            </a:r>
          </a:p>
          <a:p>
            <a:pPr algn="just">
              <a:lnSpc>
                <a:spcPct val="100000"/>
              </a:lnSpc>
            </a:pPr>
            <a:r>
              <a:rPr lang="en-US" sz="1400" b="1" dirty="0">
                <a:latin typeface="SFNS Display" panose="00000500000000000000" pitchFamily="2" charset="0"/>
              </a:rPr>
              <a:t>Ford</a:t>
            </a:r>
            <a:r>
              <a:rPr lang="en-US" sz="1400" dirty="0">
                <a:latin typeface="SFNS Display" panose="00000500000000000000" pitchFamily="2" charset="0"/>
              </a:rPr>
              <a:t> leads the market with 0.87 billion, followed by </a:t>
            </a:r>
            <a:r>
              <a:rPr lang="en-US" sz="1400" b="1" dirty="0">
                <a:latin typeface="SFNS Display" panose="00000500000000000000" pitchFamily="2" charset="0"/>
              </a:rPr>
              <a:t>Chevrolet</a:t>
            </a:r>
            <a:r>
              <a:rPr lang="en-US" sz="1400" dirty="0">
                <a:latin typeface="SFNS Display" panose="00000500000000000000" pitchFamily="2" charset="0"/>
              </a:rPr>
              <a:t> (0.72bn) and </a:t>
            </a:r>
            <a:r>
              <a:rPr lang="en-US" sz="1400" b="1" dirty="0">
                <a:latin typeface="SFNS Display" panose="00000500000000000000" pitchFamily="2" charset="0"/>
              </a:rPr>
              <a:t>Toyota</a:t>
            </a:r>
            <a:r>
              <a:rPr lang="en-US" sz="1400" dirty="0">
                <a:latin typeface="SFNS Display" panose="00000500000000000000" pitchFamily="2" charset="0"/>
              </a:rPr>
              <a:t> (0.57bn). Premium and luxury brands like </a:t>
            </a:r>
            <a:r>
              <a:rPr lang="en-US" sz="1400" b="1" dirty="0">
                <a:latin typeface="SFNS Display" panose="00000500000000000000" pitchFamily="2" charset="0"/>
              </a:rPr>
              <a:t>BMW</a:t>
            </a:r>
            <a:r>
              <a:rPr lang="en-US" sz="1400" dirty="0">
                <a:latin typeface="SFNS Display" panose="00000500000000000000" pitchFamily="2" charset="0"/>
              </a:rPr>
              <a:t>, </a:t>
            </a:r>
            <a:r>
              <a:rPr lang="en-US" sz="1400" b="1" dirty="0">
                <a:latin typeface="SFNS Display" panose="00000500000000000000" pitchFamily="2" charset="0"/>
              </a:rPr>
              <a:t>Mercedes</a:t>
            </a:r>
            <a:r>
              <a:rPr lang="en-US" sz="1400" dirty="0">
                <a:latin typeface="SFNS Display" panose="00000500000000000000" pitchFamily="2" charset="0"/>
              </a:rPr>
              <a:t>, and </a:t>
            </a:r>
            <a:r>
              <a:rPr lang="en-US" sz="1400" b="1" dirty="0">
                <a:latin typeface="SFNS Display" panose="00000500000000000000" pitchFamily="2" charset="0"/>
              </a:rPr>
              <a:t>Audi</a:t>
            </a:r>
            <a:r>
              <a:rPr lang="en-US" sz="1400" dirty="0">
                <a:latin typeface="SFNS Display" panose="00000500000000000000" pitchFamily="2" charset="0"/>
              </a:rPr>
              <a:t> also appear in the top 10, highlighting their strong market presence despite premium pricing.</a:t>
            </a:r>
          </a:p>
          <a:p>
            <a:pPr algn="just">
              <a:lnSpc>
                <a:spcPct val="100000"/>
              </a:lnSpc>
              <a:buNone/>
            </a:pPr>
            <a:r>
              <a:rPr lang="en-IN" sz="1400" b="1" dirty="0">
                <a:latin typeface="SFNS Display" panose="00000500000000000000" pitchFamily="2" charset="0"/>
              </a:rPr>
              <a:t>Key Insights</a:t>
            </a:r>
            <a:endParaRPr lang="en-IN" sz="1400" dirty="0">
              <a:latin typeface="SFNS Display" panose="00000500000000000000" pitchFamily="2" charset="0"/>
            </a:endParaRPr>
          </a:p>
          <a:p>
            <a:pPr lvl="1" algn="just">
              <a:lnSpc>
                <a:spcPct val="100000"/>
              </a:lnSpc>
            </a:pPr>
            <a:r>
              <a:rPr lang="en-IN" sz="1400" dirty="0">
                <a:latin typeface="SFNS Display" panose="00000500000000000000" pitchFamily="2" charset="0"/>
              </a:rPr>
              <a:t>Ford dominates with a total revenue of 0.87 billion, significantly higher than all other brands.</a:t>
            </a:r>
          </a:p>
          <a:p>
            <a:pPr lvl="1" algn="just">
              <a:lnSpc>
                <a:spcPct val="100000"/>
              </a:lnSpc>
            </a:pPr>
            <a:r>
              <a:rPr lang="en-IN" sz="1400" b="1" dirty="0">
                <a:latin typeface="SFNS Display" panose="00000500000000000000" pitchFamily="2" charset="0"/>
              </a:rPr>
              <a:t>Strong performers: </a:t>
            </a:r>
            <a:r>
              <a:rPr lang="en-IN" sz="1400" dirty="0">
                <a:latin typeface="SFNS Display" panose="00000500000000000000" pitchFamily="2" charset="0"/>
              </a:rPr>
              <a:t>Chevrolet: 0.72bn , Toyota: 0.57bn</a:t>
            </a:r>
          </a:p>
          <a:p>
            <a:pPr lvl="1" algn="just">
              <a:lnSpc>
                <a:spcPct val="100000"/>
              </a:lnSpc>
            </a:pPr>
            <a:r>
              <a:rPr lang="en-IN" sz="1400" b="1" dirty="0">
                <a:latin typeface="SFNS Display" panose="00000500000000000000" pitchFamily="2" charset="0"/>
              </a:rPr>
              <a:t>Mid-range brands: </a:t>
            </a:r>
            <a:r>
              <a:rPr lang="en-IN" sz="1400" dirty="0">
                <a:latin typeface="SFNS Display" panose="00000500000000000000" pitchFamily="2" charset="0"/>
              </a:rPr>
              <a:t>BMW (0.47bn), GMC (0.46bn), Mercedes (0.43bn), and Jeep (0.42bn) are close competitors in the mid-range category.</a:t>
            </a:r>
          </a:p>
          <a:p>
            <a:pPr lvl="1" algn="just">
              <a:lnSpc>
                <a:spcPct val="100000"/>
              </a:lnSpc>
            </a:pPr>
            <a:r>
              <a:rPr lang="en-IN" sz="1400" b="1" dirty="0">
                <a:latin typeface="SFNS Display" panose="00000500000000000000" pitchFamily="2" charset="0"/>
              </a:rPr>
              <a:t>Lower tier: </a:t>
            </a:r>
            <a:r>
              <a:rPr lang="en-IN" sz="1400" dirty="0">
                <a:latin typeface="SFNS Display" panose="00000500000000000000" pitchFamily="2" charset="0"/>
              </a:rPr>
              <a:t>RAM (0.31bn), Audi (0.28bn), and Lexus (0.25bn) generate comparatively lower revenue but still rank among the top 10</a:t>
            </a:r>
          </a:p>
          <a:p>
            <a:pPr algn="just">
              <a:lnSpc>
                <a:spcPct val="100000"/>
              </a:lnSpc>
              <a:buNone/>
            </a:pPr>
            <a:endParaRPr lang="en-US" sz="1400" dirty="0">
              <a:latin typeface="SFNS Display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0BC657-CBC7-8F32-3D5D-C8F50478B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971" y="2008138"/>
            <a:ext cx="5617029" cy="37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52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FD182-0AA0-19A4-1443-19A93597A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A35BC9-953F-01B2-C307-895A9D3F943C}"/>
              </a:ext>
            </a:extLst>
          </p:cNvPr>
          <p:cNvSpPr/>
          <p:nvPr/>
        </p:nvSpPr>
        <p:spPr>
          <a:xfrm>
            <a:off x="283029" y="252919"/>
            <a:ext cx="11549742" cy="84630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SFNS Display" panose="00000500000000000000" pitchFamily="2" charset="0"/>
              </a:rPr>
              <a:t>AVERAGE PRICE BY YEAR</a:t>
            </a:r>
            <a:endParaRPr lang="en-IN" sz="4400" b="1" dirty="0">
              <a:solidFill>
                <a:schemeClr val="tx1"/>
              </a:solidFill>
              <a:latin typeface="SFNS Display" panose="00000500000000000000" pitchFamily="2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CC75D10-4076-7FB1-AAD9-5D6F36C9E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374" y="1263433"/>
            <a:ext cx="6312045" cy="5496182"/>
          </a:xfrm>
          <a:prstGeom prst="roundRect">
            <a:avLst>
              <a:gd name="adj" fmla="val 54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SFNS Display" panose="00000500000000000000" pitchFamily="2" charset="0"/>
              </a:rPr>
              <a:t>This visualization highlights average car prices by year from 1960 to 2023. 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SFNS Display" panose="00000500000000000000" pitchFamily="2" charset="0"/>
              </a:rPr>
              <a:t>The chart reveals significant pricing spikes in the 1960s and 70s, likely due to data outliers or rare luxury vehicles. 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SFNS Display" panose="00000500000000000000" pitchFamily="2" charset="0"/>
              </a:rPr>
              <a:t>More consistent trends emerge post-1980, with a notable surge in prices after 2015. The recent increase reflects market inflation and growing demand for high-end or electric vehicles.</a:t>
            </a:r>
          </a:p>
          <a:p>
            <a:pPr>
              <a:buNone/>
            </a:pPr>
            <a:r>
              <a:rPr lang="en-US" sz="1400" b="1" dirty="0">
                <a:latin typeface="SFNS Display" panose="00000500000000000000" pitchFamily="2" charset="0"/>
              </a:rPr>
              <a:t>	Key Insights</a:t>
            </a:r>
            <a:endParaRPr lang="en-US" sz="1400" dirty="0">
              <a:latin typeface="SFNS Display" panose="00000500000000000000" pitchFamily="2" charset="0"/>
            </a:endParaRPr>
          </a:p>
          <a:p>
            <a:pPr lvl="1"/>
            <a:r>
              <a:rPr lang="en-US" sz="1400" b="1" dirty="0">
                <a:latin typeface="SFNS Display" panose="00000500000000000000" pitchFamily="2" charset="0"/>
              </a:rPr>
              <a:t>Extreme Peaks in Early Decades</a:t>
            </a:r>
          </a:p>
          <a:p>
            <a:pPr lvl="2"/>
            <a:r>
              <a:rPr lang="en-US" sz="1400" dirty="0">
                <a:latin typeface="SFNS Display" panose="00000500000000000000" pitchFamily="2" charset="0"/>
              </a:rPr>
              <a:t>1960: Sharp spike to 145K, followed by a dramatic drop to 13K.</a:t>
            </a:r>
          </a:p>
          <a:p>
            <a:pPr lvl="2"/>
            <a:r>
              <a:rPr lang="en-US" sz="1400" dirty="0">
                <a:latin typeface="SFNS Display" panose="00000500000000000000" pitchFamily="2" charset="0"/>
              </a:rPr>
              <a:t>1970: Another major jump to 128K, again followed by a steep fall.</a:t>
            </a:r>
          </a:p>
          <a:p>
            <a:pPr lvl="2"/>
            <a:r>
              <a:rPr lang="en-US" sz="1400" dirty="0">
                <a:latin typeface="SFNS Display" panose="00000500000000000000" pitchFamily="2" charset="0"/>
              </a:rPr>
              <a:t>These anomalies may be due to data outliers, limited entries, or luxury vehicles in those early years.</a:t>
            </a:r>
          </a:p>
          <a:p>
            <a:pPr lvl="1"/>
            <a:r>
              <a:rPr lang="en-US" sz="1400" b="1" dirty="0">
                <a:latin typeface="SFNS Display" panose="00000500000000000000" pitchFamily="2" charset="0"/>
              </a:rPr>
              <a:t>Stabilization After 1980</a:t>
            </a:r>
          </a:p>
          <a:p>
            <a:pPr lvl="2"/>
            <a:r>
              <a:rPr lang="en-US" sz="1400" dirty="0">
                <a:latin typeface="SFNS Display" panose="00000500000000000000" pitchFamily="2" charset="0"/>
              </a:rPr>
              <a:t>From 1980 onward, prices became more consistent, with values mostly ranging between 15K and 48K.	</a:t>
            </a:r>
          </a:p>
          <a:p>
            <a:pPr lvl="2"/>
            <a:r>
              <a:rPr lang="en-US" sz="1400" dirty="0">
                <a:latin typeface="SFNS Display" panose="00000500000000000000" pitchFamily="2" charset="0"/>
              </a:rPr>
              <a:t>Minor peaks seen in 1983, 1987, 1995, and 1999</a:t>
            </a:r>
          </a:p>
          <a:p>
            <a:pPr lvl="1"/>
            <a:r>
              <a:rPr lang="en-US" sz="1400" dirty="0">
                <a:latin typeface="SFNS Display" panose="00000500000000000000" pitchFamily="2" charset="0"/>
              </a:rPr>
              <a:t>Since 2015, there's a steady upward trend in average car prices.</a:t>
            </a:r>
          </a:p>
          <a:p>
            <a:pPr lvl="1"/>
            <a:r>
              <a:rPr lang="en-US" sz="1400" dirty="0">
                <a:latin typeface="SFNS Display" panose="00000500000000000000" pitchFamily="2" charset="0"/>
              </a:rPr>
              <a:t>From a low of 19K, prices rose sharply to 63K in 2022, indicating increased demand, inflation, and possibly EV or luxury model influence.</a:t>
            </a:r>
          </a:p>
          <a:p>
            <a:pPr>
              <a:lnSpc>
                <a:spcPct val="100000"/>
              </a:lnSpc>
            </a:pPr>
            <a:endParaRPr lang="en-US" sz="1400" dirty="0">
              <a:latin typeface="SFNS Display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823FF-B845-BE57-8838-553473C6E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19" y="2253314"/>
            <a:ext cx="5491581" cy="288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92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3DEBD-0704-A92D-6596-ED638D211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D402A9-613C-41EB-8711-B5F986F9D04E}"/>
              </a:ext>
            </a:extLst>
          </p:cNvPr>
          <p:cNvSpPr/>
          <p:nvPr/>
        </p:nvSpPr>
        <p:spPr>
          <a:xfrm>
            <a:off x="283029" y="252919"/>
            <a:ext cx="11549742" cy="84630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SFNS Display" panose="00000500000000000000" pitchFamily="2" charset="0"/>
              </a:rPr>
              <a:t>AVERAGE PRICE BY BRAND &amp; STATUS</a:t>
            </a:r>
            <a:endParaRPr lang="en-IN" sz="4400" b="1" dirty="0">
              <a:solidFill>
                <a:schemeClr val="tx1"/>
              </a:solidFill>
              <a:latin typeface="SFNS Display" panose="00000500000000000000" pitchFamily="2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7C96D3E-E61C-03C5-C678-CD487DCD8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374" y="1284051"/>
            <a:ext cx="6312045" cy="5321030"/>
          </a:xfrm>
          <a:prstGeom prst="roundRect">
            <a:avLst>
              <a:gd name="adj" fmla="val 54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400" dirty="0">
                <a:latin typeface="SFNS Display" panose="00000500000000000000" pitchFamily="2" charset="0"/>
              </a:rPr>
              <a:t>The analysis reveals premium pricing trends for brands like Mercedes and BMW, while also highlighting significant depreciation patterns from new to used vehicles. </a:t>
            </a:r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SFNS Display" panose="00000500000000000000" pitchFamily="2" charset="0"/>
              </a:rPr>
              <a:t>This helps understand brand value perception and pricing strategy across the market segments.</a:t>
            </a:r>
          </a:p>
          <a:p>
            <a:pPr algn="just">
              <a:lnSpc>
                <a:spcPct val="100000"/>
              </a:lnSpc>
              <a:buNone/>
            </a:pPr>
            <a:r>
              <a:rPr lang="en-US" sz="1400" b="1" dirty="0">
                <a:latin typeface="SFNS Display" panose="00000500000000000000" pitchFamily="2" charset="0"/>
              </a:rPr>
              <a:t>	Key Insights</a:t>
            </a:r>
            <a:endParaRPr lang="en-US" sz="1400" dirty="0">
              <a:latin typeface="SFNS Display" panose="00000500000000000000" pitchFamily="2" charset="0"/>
            </a:endParaRPr>
          </a:p>
          <a:p>
            <a:pPr lvl="1" algn="just">
              <a:lnSpc>
                <a:spcPct val="100000"/>
              </a:lnSpc>
              <a:buFont typeface="+mj-lt"/>
              <a:buAutoNum type="arabicPeriod"/>
            </a:pPr>
            <a:r>
              <a:rPr lang="en-US" sz="1400" b="1" dirty="0">
                <a:latin typeface="SFNS Display" panose="00000500000000000000" pitchFamily="2" charset="0"/>
              </a:rPr>
              <a:t>Premium Brands Lead in Average Price</a:t>
            </a:r>
            <a:r>
              <a:rPr lang="en-US" sz="1400" dirty="0">
                <a:latin typeface="SFNS Display" panose="00000500000000000000" pitchFamily="2" charset="0"/>
              </a:rPr>
              <a:t> </a:t>
            </a:r>
          </a:p>
          <a:p>
            <a:pPr lvl="2" algn="just">
              <a:lnSpc>
                <a:spcPct val="100000"/>
              </a:lnSpc>
            </a:pPr>
            <a:r>
              <a:rPr lang="en-US" sz="1400" b="1" dirty="0">
                <a:latin typeface="SFNS Display" panose="00000500000000000000" pitchFamily="2" charset="0"/>
              </a:rPr>
              <a:t>Mercedes</a:t>
            </a:r>
            <a:r>
              <a:rPr lang="en-US" sz="1400" dirty="0">
                <a:latin typeface="SFNS Display" panose="00000500000000000000" pitchFamily="2" charset="0"/>
              </a:rPr>
              <a:t> has the </a:t>
            </a:r>
            <a:r>
              <a:rPr lang="en-US" sz="1400" b="1" dirty="0">
                <a:latin typeface="SFNS Display" panose="00000500000000000000" pitchFamily="2" charset="0"/>
              </a:rPr>
              <a:t>highest average prices</a:t>
            </a:r>
            <a:r>
              <a:rPr lang="en-US" sz="1400" dirty="0">
                <a:latin typeface="SFNS Display" panose="00000500000000000000" pitchFamily="2" charset="0"/>
              </a:rPr>
              <a:t> across all statuses: Certified: 72K, New: 97K, Used: 50K</a:t>
            </a:r>
          </a:p>
          <a:p>
            <a:pPr lvl="2" algn="just">
              <a:lnSpc>
                <a:spcPct val="100000"/>
              </a:lnSpc>
            </a:pPr>
            <a:r>
              <a:rPr lang="en-US" sz="1400" b="1" dirty="0">
                <a:latin typeface="SFNS Display" panose="00000500000000000000" pitchFamily="2" charset="0"/>
              </a:rPr>
              <a:t>BMW</a:t>
            </a:r>
            <a:r>
              <a:rPr lang="en-US" sz="1400" dirty="0">
                <a:latin typeface="SFNS Display" panose="00000500000000000000" pitchFamily="2" charset="0"/>
              </a:rPr>
              <a:t> and </a:t>
            </a:r>
            <a:r>
              <a:rPr lang="en-US" sz="1400" b="1" dirty="0">
                <a:latin typeface="SFNS Display" panose="00000500000000000000" pitchFamily="2" charset="0"/>
              </a:rPr>
              <a:t>Lexus</a:t>
            </a:r>
            <a:r>
              <a:rPr lang="en-US" sz="1400" dirty="0">
                <a:latin typeface="SFNS Display" panose="00000500000000000000" pitchFamily="2" charset="0"/>
              </a:rPr>
              <a:t> follow closely, especially in Certified and New categories.</a:t>
            </a:r>
          </a:p>
          <a:p>
            <a:pPr lvl="1" algn="just">
              <a:lnSpc>
                <a:spcPct val="100000"/>
              </a:lnSpc>
              <a:buFont typeface="+mj-lt"/>
              <a:buAutoNum type="arabicPeriod"/>
            </a:pPr>
            <a:r>
              <a:rPr lang="en-US" sz="1400" b="1" dirty="0">
                <a:latin typeface="SFNS Display" panose="00000500000000000000" pitchFamily="2" charset="0"/>
              </a:rPr>
              <a:t>Price Drop from New to Used</a:t>
            </a:r>
            <a:r>
              <a:rPr lang="en-US" sz="1400" dirty="0">
                <a:latin typeface="SFNS Display" panose="00000500000000000000" pitchFamily="2" charset="0"/>
              </a:rPr>
              <a:t> </a:t>
            </a:r>
          </a:p>
          <a:p>
            <a:pPr lvl="2" algn="just">
              <a:lnSpc>
                <a:spcPct val="100000"/>
              </a:lnSpc>
            </a:pPr>
            <a:r>
              <a:rPr lang="en-US" sz="1400" dirty="0">
                <a:latin typeface="SFNS Display" panose="00000500000000000000" pitchFamily="2" charset="0"/>
              </a:rPr>
              <a:t>All brands show a clear </a:t>
            </a:r>
            <a:r>
              <a:rPr lang="en-US" sz="1400" b="1" dirty="0">
                <a:latin typeface="SFNS Display" panose="00000500000000000000" pitchFamily="2" charset="0"/>
              </a:rPr>
              <a:t>price reduction trend from New to Used</a:t>
            </a:r>
            <a:r>
              <a:rPr lang="en-US" sz="1400" dirty="0">
                <a:latin typeface="SFNS Display" panose="00000500000000000000" pitchFamily="2" charset="0"/>
              </a:rPr>
              <a:t>, which is expected.</a:t>
            </a:r>
          </a:p>
          <a:p>
            <a:pPr lvl="1" algn="just">
              <a:lnSpc>
                <a:spcPct val="100000"/>
              </a:lnSpc>
              <a:buFont typeface="+mj-lt"/>
              <a:buAutoNum type="arabicPeriod"/>
            </a:pPr>
            <a:r>
              <a:rPr lang="en-US" sz="1400" b="1" dirty="0">
                <a:latin typeface="SFNS Display" panose="00000500000000000000" pitchFamily="2" charset="0"/>
              </a:rPr>
              <a:t>Lower Average Price Brands</a:t>
            </a:r>
            <a:r>
              <a:rPr lang="en-US" sz="1400" dirty="0">
                <a:latin typeface="SFNS Display" panose="00000500000000000000" pitchFamily="2" charset="0"/>
              </a:rPr>
              <a:t> </a:t>
            </a:r>
          </a:p>
          <a:p>
            <a:pPr lvl="2" algn="just">
              <a:lnSpc>
                <a:spcPct val="100000"/>
              </a:lnSpc>
            </a:pPr>
            <a:r>
              <a:rPr lang="en-US" sz="1400" b="1" dirty="0">
                <a:latin typeface="SFNS Display" panose="00000500000000000000" pitchFamily="2" charset="0"/>
              </a:rPr>
              <a:t>Honda</a:t>
            </a:r>
            <a:r>
              <a:rPr lang="en-US" sz="1400" dirty="0">
                <a:latin typeface="SFNS Display" panose="00000500000000000000" pitchFamily="2" charset="0"/>
              </a:rPr>
              <a:t>, </a:t>
            </a:r>
            <a:r>
              <a:rPr lang="en-US" sz="1400" b="1" dirty="0">
                <a:latin typeface="SFNS Display" panose="00000500000000000000" pitchFamily="2" charset="0"/>
              </a:rPr>
              <a:t>Toyota</a:t>
            </a:r>
            <a:r>
              <a:rPr lang="en-US" sz="1400" dirty="0">
                <a:latin typeface="SFNS Display" panose="00000500000000000000" pitchFamily="2" charset="0"/>
              </a:rPr>
              <a:t>, and </a:t>
            </a:r>
            <a:r>
              <a:rPr lang="en-US" sz="1400" b="1" dirty="0">
                <a:latin typeface="SFNS Display" panose="00000500000000000000" pitchFamily="2" charset="0"/>
              </a:rPr>
              <a:t>Jeep</a:t>
            </a:r>
            <a:r>
              <a:rPr lang="en-US" sz="1400" dirty="0">
                <a:latin typeface="SFNS Display" panose="00000500000000000000" pitchFamily="2" charset="0"/>
              </a:rPr>
              <a:t> represent more </a:t>
            </a:r>
            <a:r>
              <a:rPr lang="en-US" sz="1400" b="1" dirty="0">
                <a:latin typeface="SFNS Display" panose="00000500000000000000" pitchFamily="2" charset="0"/>
              </a:rPr>
              <a:t>budget-friendly brands</a:t>
            </a:r>
            <a:r>
              <a:rPr lang="en-US" sz="1400" dirty="0">
                <a:latin typeface="SFNS Display" panose="00000500000000000000" pitchFamily="2" charset="0"/>
              </a:rPr>
              <a:t>, with average prices below 50K in all categories.</a:t>
            </a:r>
          </a:p>
          <a:p>
            <a:pPr lvl="1" algn="just">
              <a:lnSpc>
                <a:spcPct val="100000"/>
              </a:lnSpc>
              <a:buFont typeface="+mj-lt"/>
              <a:buAutoNum type="arabicPeriod"/>
            </a:pPr>
            <a:r>
              <a:rPr lang="en-US" sz="1400" b="1" dirty="0">
                <a:latin typeface="SFNS Display" panose="00000500000000000000" pitchFamily="2" charset="0"/>
              </a:rPr>
              <a:t>Certified Cars Generally Priced Between New and Used</a:t>
            </a:r>
            <a:r>
              <a:rPr lang="en-US" sz="1400" dirty="0">
                <a:latin typeface="SFNS Display" panose="00000500000000000000" pitchFamily="2" charset="0"/>
              </a:rPr>
              <a:t> </a:t>
            </a:r>
          </a:p>
          <a:p>
            <a:pPr lvl="2" algn="just">
              <a:lnSpc>
                <a:spcPct val="100000"/>
              </a:lnSpc>
            </a:pPr>
            <a:r>
              <a:rPr lang="en-US" sz="1400" dirty="0">
                <a:latin typeface="SFNS Display" panose="00000500000000000000" pitchFamily="2" charset="0"/>
              </a:rPr>
              <a:t>Certified prices often sit </a:t>
            </a:r>
            <a:r>
              <a:rPr lang="en-US" sz="1400" b="1" dirty="0">
                <a:latin typeface="SFNS Display" panose="00000500000000000000" pitchFamily="2" charset="0"/>
              </a:rPr>
              <a:t>between New and Used</a:t>
            </a:r>
            <a:r>
              <a:rPr lang="en-US" sz="1400" dirty="0">
                <a:latin typeface="SFNS Display" panose="00000500000000000000" pitchFamily="2" charset="0"/>
              </a:rPr>
              <a:t>, aligning with standard dealership pricing strategies.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400" dirty="0">
              <a:latin typeface="SFNS Display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DC7E11-C8A6-902B-57DF-E7724C3D4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19" y="2652905"/>
            <a:ext cx="5491581" cy="258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7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647E4-A898-61F5-71CC-6C69346F4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652518-8CE4-C3F4-4A26-140E59E4C374}"/>
              </a:ext>
            </a:extLst>
          </p:cNvPr>
          <p:cNvSpPr/>
          <p:nvPr/>
        </p:nvSpPr>
        <p:spPr>
          <a:xfrm>
            <a:off x="838200" y="3005847"/>
            <a:ext cx="10515600" cy="84630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SFNS Display" panose="00000500000000000000" pitchFamily="2" charset="0"/>
              </a:rPr>
              <a:t>3. INSIGHTS &amp; RECOMMENDATIONS</a:t>
            </a:r>
            <a:endParaRPr lang="en-IN" sz="4400" b="1" dirty="0">
              <a:solidFill>
                <a:schemeClr val="tx1"/>
              </a:solidFill>
              <a:latin typeface="SFNS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271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48ECDD-EDA8-6AD8-172F-9103100CC54C}"/>
              </a:ext>
            </a:extLst>
          </p:cNvPr>
          <p:cNvSpPr/>
          <p:nvPr/>
        </p:nvSpPr>
        <p:spPr>
          <a:xfrm>
            <a:off x="580417" y="252919"/>
            <a:ext cx="10826885" cy="84630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SFNS Display" panose="00000500000000000000" pitchFamily="2" charset="0"/>
              </a:rPr>
              <a:t>INSIGHTS</a:t>
            </a:r>
            <a:endParaRPr lang="en-IN" sz="4400" b="1" dirty="0">
              <a:solidFill>
                <a:schemeClr val="tx1"/>
              </a:solidFill>
              <a:latin typeface="SFNS Display" panose="000005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8BE610-3044-AB84-EF5A-6134C34A34D8}"/>
              </a:ext>
            </a:extLst>
          </p:cNvPr>
          <p:cNvSpPr/>
          <p:nvPr/>
        </p:nvSpPr>
        <p:spPr>
          <a:xfrm>
            <a:off x="580416" y="1355593"/>
            <a:ext cx="10826885" cy="5249488"/>
          </a:xfrm>
          <a:prstGeom prst="roundRect">
            <a:avLst>
              <a:gd name="adj" fmla="val 72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tx1"/>
                </a:solidFill>
                <a:latin typeface="SFNS Display" panose="00000500000000000000" pitchFamily="2" charset="0"/>
              </a:rPr>
              <a:t>1. Total Cars by Status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SFNS Display" panose="00000500000000000000" pitchFamily="2" charset="0"/>
              </a:rPr>
              <a:t>Used cars</a:t>
            </a: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 dominate the inventory, indicating strong resale market activity.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SFNS Display" panose="00000500000000000000" pitchFamily="2" charset="0"/>
              </a:rPr>
              <a:t>New cars</a:t>
            </a: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 follow next, while </a:t>
            </a:r>
            <a:r>
              <a:rPr lang="en-US" sz="1400" b="1" dirty="0">
                <a:solidFill>
                  <a:schemeClr val="tx1"/>
                </a:solidFill>
                <a:latin typeface="SFNS Display" panose="00000500000000000000" pitchFamily="2" charset="0"/>
              </a:rPr>
              <a:t>Certified cars</a:t>
            </a: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 make up the smallest portion.</a:t>
            </a:r>
          </a:p>
          <a:p>
            <a:pPr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tx1"/>
                </a:solidFill>
                <a:latin typeface="SFNS Display" panose="00000500000000000000" pitchFamily="2" charset="0"/>
              </a:rPr>
              <a:t>2. Average Price by Status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SFNS Display" panose="00000500000000000000" pitchFamily="2" charset="0"/>
              </a:rPr>
              <a:t>New cars</a:t>
            </a: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 have the highest average price, as expected.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SFNS Display" panose="00000500000000000000" pitchFamily="2" charset="0"/>
              </a:rPr>
              <a:t>Certified cars</a:t>
            </a: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 are priced higher than used cars, reflecting added quality assurance and warranty.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SFNS Display" panose="00000500000000000000" pitchFamily="2" charset="0"/>
              </a:rPr>
              <a:t>Used cars</a:t>
            </a: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 are the most affordable, catering to budget-conscious buyers.</a:t>
            </a:r>
          </a:p>
          <a:p>
            <a:pPr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tx1"/>
                </a:solidFill>
                <a:latin typeface="SFNS Display" panose="00000500000000000000" pitchFamily="2" charset="0"/>
              </a:rPr>
              <a:t>3. Top Brands by Total Sales Price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Brands like </a:t>
            </a:r>
            <a:r>
              <a:rPr lang="en-US" sz="1400" b="1" dirty="0">
                <a:solidFill>
                  <a:schemeClr val="tx1"/>
                </a:solidFill>
                <a:latin typeface="SFNS Display" panose="00000500000000000000" pitchFamily="2" charset="0"/>
              </a:rPr>
              <a:t>Toyota</a:t>
            </a: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, </a:t>
            </a:r>
            <a:r>
              <a:rPr lang="en-US" sz="1400" b="1" dirty="0">
                <a:solidFill>
                  <a:schemeClr val="tx1"/>
                </a:solidFill>
                <a:latin typeface="SFNS Display" panose="00000500000000000000" pitchFamily="2" charset="0"/>
              </a:rPr>
              <a:t>Ford</a:t>
            </a: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, and </a:t>
            </a:r>
            <a:r>
              <a:rPr lang="en-US" sz="1400" b="1" dirty="0">
                <a:solidFill>
                  <a:schemeClr val="tx1"/>
                </a:solidFill>
                <a:latin typeface="SFNS Display" panose="00000500000000000000" pitchFamily="2" charset="0"/>
              </a:rPr>
              <a:t>Chevrolet</a:t>
            </a: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 lead in total sales value.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These brands likely balance volume with value, showing a wide consumer base.</a:t>
            </a:r>
          </a:p>
          <a:p>
            <a:pPr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tx1"/>
                </a:solidFill>
                <a:latin typeface="SFNS Display" panose="00000500000000000000" pitchFamily="2" charset="0"/>
              </a:rPr>
              <a:t>4. Yearly Price Trend by Car Status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A </a:t>
            </a:r>
            <a:r>
              <a:rPr lang="en-US" sz="1400" b="1" dirty="0">
                <a:solidFill>
                  <a:schemeClr val="tx1"/>
                </a:solidFill>
                <a:latin typeface="SFNS Display" panose="00000500000000000000" pitchFamily="2" charset="0"/>
              </a:rPr>
              <a:t>dramatic spike in new car prices</a:t>
            </a: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 (~1.9B) occurred around early 2020s, possibly due to </a:t>
            </a:r>
            <a:r>
              <a:rPr lang="en-US" sz="1400" b="1" dirty="0">
                <a:solidFill>
                  <a:schemeClr val="tx1"/>
                </a:solidFill>
                <a:latin typeface="SFNS Display" panose="00000500000000000000" pitchFamily="2" charset="0"/>
              </a:rPr>
              <a:t>supply chain issues</a:t>
            </a: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 or </a:t>
            </a:r>
            <a:r>
              <a:rPr lang="en-US" sz="1400" b="1" dirty="0">
                <a:solidFill>
                  <a:schemeClr val="tx1"/>
                </a:solidFill>
                <a:latin typeface="SFNS Display" panose="00000500000000000000" pitchFamily="2" charset="0"/>
              </a:rPr>
              <a:t>pandemic-related shortages</a:t>
            </a: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SFNS Display" panose="00000500000000000000" pitchFamily="2" charset="0"/>
              </a:rPr>
              <a:t>Used car prices</a:t>
            </a: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 steadily increased, reaching around 0.20B, highlighting strong demand in the second-hand market.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SFNS Display" panose="00000500000000000000" pitchFamily="2" charset="0"/>
              </a:rPr>
              <a:t>Certified car prices</a:t>
            </a: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 remained consistently low, peaking only at 0.05B, suggesting limited market penetration.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1400" b="1" dirty="0">
              <a:solidFill>
                <a:schemeClr val="tx1"/>
              </a:solidFill>
              <a:effectLst/>
              <a:latin typeface="SFNS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33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012D2-A4E6-17D8-3792-F7A7543C7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1C6BA1F-35BC-BB1A-2B8E-784E1A499304}"/>
              </a:ext>
            </a:extLst>
          </p:cNvPr>
          <p:cNvSpPr/>
          <p:nvPr/>
        </p:nvSpPr>
        <p:spPr>
          <a:xfrm>
            <a:off x="580417" y="252919"/>
            <a:ext cx="10826885" cy="84630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SFNS Display" panose="00000500000000000000" pitchFamily="2" charset="0"/>
              </a:rPr>
              <a:t>RECOMMENDATIONS</a:t>
            </a:r>
            <a:endParaRPr lang="en-IN" sz="4400" b="1" dirty="0">
              <a:solidFill>
                <a:schemeClr val="tx1"/>
              </a:solidFill>
              <a:latin typeface="SFNS Display" panose="000005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A22D79-2007-7037-352E-4F054916D9E1}"/>
              </a:ext>
            </a:extLst>
          </p:cNvPr>
          <p:cNvSpPr/>
          <p:nvPr/>
        </p:nvSpPr>
        <p:spPr>
          <a:xfrm>
            <a:off x="580417" y="1609593"/>
            <a:ext cx="10929025" cy="3206247"/>
          </a:xfrm>
          <a:prstGeom prst="roundRect">
            <a:avLst>
              <a:gd name="adj" fmla="val 72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solidFill>
                  <a:schemeClr val="tx1"/>
                </a:solidFill>
                <a:latin typeface="SFNS Display" panose="00000500000000000000" pitchFamily="2" charset="0"/>
              </a:rPr>
              <a:t>For Dealerships:</a:t>
            </a: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Increase focus on </a:t>
            </a:r>
            <a:r>
              <a:rPr lang="en-US" sz="1400" b="1" dirty="0">
                <a:solidFill>
                  <a:schemeClr val="tx1"/>
                </a:solidFill>
                <a:latin typeface="SFNS Display" panose="00000500000000000000" pitchFamily="2" charset="0"/>
              </a:rPr>
              <a:t>used car inventory</a:t>
            </a: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, as it holds the majority market share and steady price growth.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Promote </a:t>
            </a:r>
            <a:r>
              <a:rPr lang="en-US" sz="1400" b="1" dirty="0">
                <a:solidFill>
                  <a:schemeClr val="tx1"/>
                </a:solidFill>
                <a:latin typeface="SFNS Display" panose="00000500000000000000" pitchFamily="2" charset="0"/>
              </a:rPr>
              <a:t>certified cars</a:t>
            </a: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 more aggressively—they offer better margins than used cars and attract trust-focused buyers.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solidFill>
                  <a:schemeClr val="tx1"/>
                </a:solidFill>
                <a:latin typeface="SFNS Display" panose="00000500000000000000" pitchFamily="2" charset="0"/>
              </a:rPr>
              <a:t>For Buyers:</a:t>
            </a: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If budget-conscious, the </a:t>
            </a:r>
            <a:r>
              <a:rPr lang="en-US" sz="1400" b="1" dirty="0">
                <a:solidFill>
                  <a:schemeClr val="tx1"/>
                </a:solidFill>
                <a:latin typeface="SFNS Display" panose="00000500000000000000" pitchFamily="2" charset="0"/>
              </a:rPr>
              <a:t>used car segment</a:t>
            </a: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 remains the best value proposition.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Buyers seeking reliability and warranties at a lower price than new cars should consider </a:t>
            </a:r>
            <a:r>
              <a:rPr lang="en-US" sz="1400" b="1" dirty="0">
                <a:solidFill>
                  <a:schemeClr val="tx1"/>
                </a:solidFill>
                <a:latin typeface="SFNS Display" panose="00000500000000000000" pitchFamily="2" charset="0"/>
              </a:rPr>
              <a:t>certified pre-owned</a:t>
            </a: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 vehicles.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solidFill>
                  <a:schemeClr val="tx1"/>
                </a:solidFill>
                <a:latin typeface="SFNS Display" panose="00000500000000000000" pitchFamily="2" charset="0"/>
              </a:rPr>
              <a:t>For Manufacturers:</a:t>
            </a: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Monitor the volatility in </a:t>
            </a:r>
            <a:r>
              <a:rPr lang="en-US" sz="1400" b="1" dirty="0">
                <a:solidFill>
                  <a:schemeClr val="tx1"/>
                </a:solidFill>
                <a:latin typeface="SFNS Display" panose="00000500000000000000" pitchFamily="2" charset="0"/>
              </a:rPr>
              <a:t>new car pricing</a:t>
            </a: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—ensure production and supply chain stability to avoid future price spikes.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Develop more </a:t>
            </a:r>
            <a:r>
              <a:rPr lang="en-US" sz="1400" b="1" dirty="0">
                <a:solidFill>
                  <a:schemeClr val="tx1"/>
                </a:solidFill>
                <a:latin typeface="SFNS Display" panose="00000500000000000000" pitchFamily="2" charset="0"/>
              </a:rPr>
              <a:t>certification programs</a:t>
            </a: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 to boost the certified car market share and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2035205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417E61F-E303-783C-7344-073B8F26A30D}"/>
              </a:ext>
            </a:extLst>
          </p:cNvPr>
          <p:cNvSpPr/>
          <p:nvPr/>
        </p:nvSpPr>
        <p:spPr>
          <a:xfrm>
            <a:off x="3804557" y="2830286"/>
            <a:ext cx="4582886" cy="11974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SFNS Display" panose="00000500000000000000" pitchFamily="2" charset="0"/>
              </a:rPr>
              <a:t>THANK YOU</a:t>
            </a:r>
            <a:endParaRPr lang="en-IN" sz="5400" b="1" dirty="0">
              <a:solidFill>
                <a:schemeClr val="tx1"/>
              </a:solidFill>
              <a:latin typeface="SFNS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27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D24E9A-6996-8DB0-C6E3-F0C16672D0B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A5A5A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981" y="2657258"/>
            <a:ext cx="4847618" cy="2714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1A1A2F-F672-10CD-606D-61CE5AE5CD23}"/>
              </a:ext>
            </a:extLst>
          </p:cNvPr>
          <p:cNvSpPr/>
          <p:nvPr/>
        </p:nvSpPr>
        <p:spPr>
          <a:xfrm>
            <a:off x="580417" y="252919"/>
            <a:ext cx="10826885" cy="84630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SFNS Display" panose="00000500000000000000" pitchFamily="2" charset="0"/>
              </a:rPr>
              <a:t>OVERVIEW</a:t>
            </a:r>
            <a:endParaRPr lang="en-IN" sz="4400" b="1" dirty="0">
              <a:solidFill>
                <a:schemeClr val="tx1"/>
              </a:solidFill>
              <a:latin typeface="SFNS Display" panose="00000500000000000000" pitchFamily="2" charset="0"/>
            </a:endParaRPr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089E100D-2DD8-3538-FAD0-43113A9D7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17" y="1627780"/>
            <a:ext cx="4847618" cy="4773020"/>
          </a:xfrm>
          <a:prstGeom prst="roundRect">
            <a:avLst>
              <a:gd name="adj" fmla="val 54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 b="1" dirty="0">
                <a:latin typeface="SFNS Display" panose="00000500000000000000" pitchFamily="2" charset="0"/>
              </a:rPr>
              <a:t>Business Problem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 b="1" dirty="0">
                <a:latin typeface="SFNS Display" panose="00000500000000000000" pitchFamily="2" charset="0"/>
              </a:rPr>
              <a:t>Analysis And Findings</a:t>
            </a:r>
          </a:p>
          <a:p>
            <a:pPr marL="857250" lvl="1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en-US" sz="1600" b="1" dirty="0">
                <a:latin typeface="SFNS Display" panose="00000500000000000000" pitchFamily="2" charset="0"/>
              </a:rPr>
              <a:t>Inventory Analysis</a:t>
            </a:r>
          </a:p>
          <a:p>
            <a:pPr marL="1314450" lvl="2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sz="1400" b="1" dirty="0">
                <a:latin typeface="SFNS Display" panose="00000500000000000000" pitchFamily="2" charset="0"/>
              </a:rPr>
              <a:t>Total Cars By Status</a:t>
            </a:r>
          </a:p>
          <a:p>
            <a:pPr marL="1314450" lvl="2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sz="1400" b="1" dirty="0">
                <a:latin typeface="SFNS Display" panose="00000500000000000000" pitchFamily="2" charset="0"/>
              </a:rPr>
              <a:t>Total Cars By Brand</a:t>
            </a:r>
          </a:p>
          <a:p>
            <a:pPr marL="1314450" lvl="2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sz="1400" b="1" dirty="0">
                <a:latin typeface="SFNS Display" panose="00000500000000000000" pitchFamily="2" charset="0"/>
              </a:rPr>
              <a:t>Dealer Wise Inventory Breakdown</a:t>
            </a:r>
          </a:p>
          <a:p>
            <a:pPr marL="857250" lvl="1" indent="-400050" algn="just">
              <a:lnSpc>
                <a:spcPct val="150000"/>
              </a:lnSpc>
              <a:buFont typeface="+mj-lt"/>
              <a:buAutoNum type="romanUcPeriod"/>
            </a:pPr>
            <a:r>
              <a:rPr lang="en-US" sz="1600" b="1" dirty="0">
                <a:latin typeface="SFNS Display" panose="00000500000000000000" pitchFamily="2" charset="0"/>
              </a:rPr>
              <a:t>Price Trend Analysis</a:t>
            </a:r>
          </a:p>
          <a:p>
            <a:pPr marL="1314450" lvl="2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sz="1400" b="1" dirty="0">
                <a:latin typeface="SFNS Display" panose="00000500000000000000" pitchFamily="2" charset="0"/>
              </a:rPr>
              <a:t>Top 10 Brands By Revenue</a:t>
            </a:r>
          </a:p>
          <a:p>
            <a:pPr marL="1314450" lvl="2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sz="1400" b="1" dirty="0">
                <a:latin typeface="SFNS Display" panose="00000500000000000000" pitchFamily="2" charset="0"/>
              </a:rPr>
              <a:t>Average Price By Year</a:t>
            </a:r>
          </a:p>
          <a:p>
            <a:pPr marL="1314450" lvl="2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sz="1400" b="1" dirty="0">
                <a:latin typeface="SFNS Display" panose="00000500000000000000" pitchFamily="2" charset="0"/>
              </a:rPr>
              <a:t>Average Price By Brand And Status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b="1" dirty="0">
                <a:latin typeface="SFNS Display" panose="00000500000000000000" pitchFamily="2" charset="0"/>
              </a:rPr>
              <a:t>3. Insights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84012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6C66DD-0326-48F1-442C-AE3886479592}"/>
              </a:ext>
            </a:extLst>
          </p:cNvPr>
          <p:cNvSpPr/>
          <p:nvPr/>
        </p:nvSpPr>
        <p:spPr>
          <a:xfrm>
            <a:off x="2760247" y="3030166"/>
            <a:ext cx="6671506" cy="7976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ysClr val="windowText" lastClr="000000"/>
                </a:solidFill>
                <a:latin typeface="SFNS Display" panose="00000500000000000000" pitchFamily="2" charset="0"/>
              </a:rPr>
              <a:t>1. BUSINESS PROBLEM</a:t>
            </a:r>
            <a:endParaRPr lang="en-IN" sz="4400" b="1" dirty="0">
              <a:solidFill>
                <a:sysClr val="windowText" lastClr="000000"/>
              </a:solidFill>
              <a:latin typeface="SFNS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48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C86455-5126-FD36-016D-A25FEE2200E8}"/>
              </a:ext>
            </a:extLst>
          </p:cNvPr>
          <p:cNvSpPr/>
          <p:nvPr/>
        </p:nvSpPr>
        <p:spPr>
          <a:xfrm>
            <a:off x="580417" y="252919"/>
            <a:ext cx="10826885" cy="84630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SFNS Display" panose="00000500000000000000" pitchFamily="2" charset="0"/>
              </a:rPr>
              <a:t>BUSINESS PROBLEM</a:t>
            </a:r>
            <a:endParaRPr lang="en-IN" sz="4400" b="1" dirty="0">
              <a:solidFill>
                <a:schemeClr val="tx1"/>
              </a:solidFill>
              <a:latin typeface="SFNS Display" panose="00000500000000000000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39D6A7D-DA4A-DFA1-F4C6-804BD56B9542}"/>
              </a:ext>
            </a:extLst>
          </p:cNvPr>
          <p:cNvSpPr/>
          <p:nvPr/>
        </p:nvSpPr>
        <p:spPr>
          <a:xfrm>
            <a:off x="580416" y="2470826"/>
            <a:ext cx="10826885" cy="2402732"/>
          </a:xfrm>
          <a:prstGeom prst="roundRect">
            <a:avLst>
              <a:gd name="adj" fmla="val 1720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SFNS Display" panose="00000500000000000000" pitchFamily="2" charset="0"/>
              </a:rPr>
              <a:t>A leading car dealership is facing challenges in balancing inventory distribution and optimizing pricing strategies across new, used, and certified pre-owned cars. With fluctuating price trends and disproportionate inventory composition, the dealership seeks insights to improve inventory planning, price positioning, and ultimately boost profitability.</a:t>
            </a:r>
            <a:endParaRPr lang="en-IN" sz="1800" b="1" dirty="0">
              <a:solidFill>
                <a:schemeClr val="tx1"/>
              </a:solidFill>
              <a:effectLst/>
              <a:latin typeface="SFNS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28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CBB7F6-E0CA-67C5-94F2-5266B1C96861}"/>
              </a:ext>
            </a:extLst>
          </p:cNvPr>
          <p:cNvSpPr/>
          <p:nvPr/>
        </p:nvSpPr>
        <p:spPr>
          <a:xfrm>
            <a:off x="2489123" y="3005847"/>
            <a:ext cx="7213753" cy="84630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SFNS Display" panose="00000500000000000000" pitchFamily="2" charset="0"/>
              </a:rPr>
              <a:t>2. ANALYSIS &amp; FINDINGS</a:t>
            </a:r>
            <a:endParaRPr lang="en-IN" sz="4400" b="1" dirty="0">
              <a:solidFill>
                <a:schemeClr val="tx1"/>
              </a:solidFill>
              <a:latin typeface="SFNS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86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EB8E5FE-7000-9ED4-5B1D-CCDE64DDDCFA}"/>
              </a:ext>
            </a:extLst>
          </p:cNvPr>
          <p:cNvSpPr/>
          <p:nvPr/>
        </p:nvSpPr>
        <p:spPr>
          <a:xfrm>
            <a:off x="2783037" y="3005847"/>
            <a:ext cx="6625926" cy="84630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SFNS Display" panose="00000500000000000000" pitchFamily="2" charset="0"/>
              </a:rPr>
              <a:t>I. INVENTORY ANALYSIS</a:t>
            </a:r>
            <a:endParaRPr lang="en-IN" sz="4400" b="1" dirty="0">
              <a:solidFill>
                <a:schemeClr val="tx1"/>
              </a:solidFill>
              <a:latin typeface="SFNS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94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08B4C4-DE9B-BAF5-05EA-0B98304C2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86" y="2424690"/>
            <a:ext cx="4463076" cy="282639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2EC25F9-8D3C-DB63-B586-7309F39A20E9}"/>
              </a:ext>
            </a:extLst>
          </p:cNvPr>
          <p:cNvSpPr/>
          <p:nvPr/>
        </p:nvSpPr>
        <p:spPr>
          <a:xfrm>
            <a:off x="580417" y="252919"/>
            <a:ext cx="10826885" cy="84630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SFNS Display" panose="00000500000000000000" pitchFamily="2" charset="0"/>
              </a:rPr>
              <a:t>TOTAL CARS BY STATUS</a:t>
            </a:r>
            <a:endParaRPr lang="en-IN" sz="4400" b="1" dirty="0">
              <a:solidFill>
                <a:schemeClr val="tx1"/>
              </a:solidFill>
              <a:latin typeface="SFNS Display" panose="00000500000000000000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75DE96-6F5D-46E1-23EE-760A0092F616}"/>
              </a:ext>
            </a:extLst>
          </p:cNvPr>
          <p:cNvSpPr/>
          <p:nvPr/>
        </p:nvSpPr>
        <p:spPr>
          <a:xfrm>
            <a:off x="580417" y="2030720"/>
            <a:ext cx="6877455" cy="3614332"/>
          </a:xfrm>
          <a:prstGeom prst="roundRect">
            <a:avLst>
              <a:gd name="adj" fmla="val 1006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US" sz="1400" dirty="0">
              <a:solidFill>
                <a:schemeClr val="tx1"/>
              </a:solidFill>
              <a:latin typeface="SFNS Display" panose="00000500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This </a:t>
            </a:r>
            <a:r>
              <a:rPr lang="en-US" sz="1400" b="1" dirty="0">
                <a:solidFill>
                  <a:schemeClr val="tx1"/>
                </a:solidFill>
                <a:effectLst/>
                <a:latin typeface="SFNS Display" panose="00000500000000000000" pitchFamily="2" charset="0"/>
              </a:rPr>
              <a:t>donut chart</a:t>
            </a: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 gives a clear summary of </a:t>
            </a:r>
            <a:r>
              <a:rPr lang="en-US" sz="1400" b="1" dirty="0">
                <a:solidFill>
                  <a:schemeClr val="tx1"/>
                </a:solidFill>
                <a:effectLst/>
                <a:latin typeface="SFNS Display" panose="00000500000000000000" pitchFamily="2" charset="0"/>
              </a:rPr>
              <a:t>total cars by status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This donut chart visualizes the distribution of total vehicles across three categories: </a:t>
            </a:r>
            <a:r>
              <a:rPr lang="en-US" sz="1400" b="1" dirty="0">
                <a:solidFill>
                  <a:schemeClr val="tx1"/>
                </a:solidFill>
                <a:latin typeface="SFNS Display" panose="00000500000000000000" pitchFamily="2" charset="0"/>
              </a:rPr>
              <a:t>New</a:t>
            </a: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 (58.9%), </a:t>
            </a:r>
            <a:r>
              <a:rPr lang="en-US" sz="1400" b="1" dirty="0">
                <a:solidFill>
                  <a:schemeClr val="tx1"/>
                </a:solidFill>
                <a:latin typeface="SFNS Display" panose="00000500000000000000" pitchFamily="2" charset="0"/>
              </a:rPr>
              <a:t>Used</a:t>
            </a: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 (35.5%), and </a:t>
            </a:r>
            <a:r>
              <a:rPr lang="en-US" sz="1400" b="1" dirty="0">
                <a:solidFill>
                  <a:schemeClr val="tx1"/>
                </a:solidFill>
                <a:latin typeface="SFNS Display" panose="00000500000000000000" pitchFamily="2" charset="0"/>
              </a:rPr>
              <a:t>Certified</a:t>
            </a:r>
            <a:r>
              <a:rPr lang="en-US" sz="1400" dirty="0">
                <a:solidFill>
                  <a:schemeClr val="tx1"/>
                </a:solidFill>
                <a:latin typeface="SFNS Display" panose="00000500000000000000" pitchFamily="2" charset="0"/>
              </a:rPr>
              <a:t> (5.6%). The analysis highlights that new cars dominate the inventory with 80,000 units, followed by 48,000 used cars and 8,000 certified ones, helping dealerships prioritize stocking and marketing strategies accordingly.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1400" b="1" dirty="0">
                <a:solidFill>
                  <a:schemeClr val="tx1"/>
                </a:solidFill>
                <a:latin typeface="SFNS Display" panose="00000500000000000000" pitchFamily="2" charset="0"/>
              </a:rPr>
              <a:t>       Breakdown of Inventory 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tx1"/>
                </a:solidFill>
                <a:latin typeface="SFNS Display" panose="00000500000000000000" pitchFamily="2" charset="0"/>
              </a:rPr>
              <a:t>New: </a:t>
            </a:r>
            <a:r>
              <a:rPr lang="en-IN" sz="1400" dirty="0">
                <a:solidFill>
                  <a:schemeClr val="tx1"/>
                </a:solidFill>
                <a:latin typeface="SFNS Display" panose="00000500000000000000" pitchFamily="2" charset="0"/>
              </a:rPr>
              <a:t>80K vehicles, </a:t>
            </a:r>
            <a:r>
              <a:rPr lang="en-IN" sz="1400" b="1" dirty="0">
                <a:solidFill>
                  <a:schemeClr val="tx1"/>
                </a:solidFill>
                <a:latin typeface="SFNS Display" panose="00000500000000000000" pitchFamily="2" charset="0"/>
              </a:rPr>
              <a:t>58.89%</a:t>
            </a:r>
            <a:r>
              <a:rPr lang="en-IN" sz="1400" dirty="0">
                <a:solidFill>
                  <a:schemeClr val="tx1"/>
                </a:solidFill>
                <a:latin typeface="SFNS Display" panose="00000500000000000000" pitchFamily="2" charset="0"/>
              </a:rPr>
              <a:t> of total inventory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tx1"/>
                </a:solidFill>
                <a:latin typeface="SFNS Display" panose="00000500000000000000" pitchFamily="2" charset="0"/>
              </a:rPr>
              <a:t>Used: </a:t>
            </a:r>
            <a:r>
              <a:rPr lang="en-IN" sz="1400" dirty="0">
                <a:solidFill>
                  <a:schemeClr val="tx1"/>
                </a:solidFill>
                <a:latin typeface="SFNS Display" panose="00000500000000000000" pitchFamily="2" charset="0"/>
              </a:rPr>
              <a:t>48K vehicles, </a:t>
            </a:r>
            <a:r>
              <a:rPr lang="en-IN" sz="1400" b="1" dirty="0">
                <a:solidFill>
                  <a:schemeClr val="tx1"/>
                </a:solidFill>
                <a:latin typeface="SFNS Display" panose="00000500000000000000" pitchFamily="2" charset="0"/>
              </a:rPr>
              <a:t>35.52%</a:t>
            </a:r>
            <a:endParaRPr lang="en-IN" sz="1400" dirty="0">
              <a:solidFill>
                <a:schemeClr val="tx1"/>
              </a:solidFill>
              <a:latin typeface="SFNS Display" panose="00000500000000000000" pitchFamily="2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tx1"/>
                </a:solidFill>
                <a:latin typeface="SFNS Display" panose="00000500000000000000" pitchFamily="2" charset="0"/>
              </a:rPr>
              <a:t>Certified: </a:t>
            </a:r>
            <a:r>
              <a:rPr lang="en-IN" sz="1400" dirty="0">
                <a:solidFill>
                  <a:schemeClr val="tx1"/>
                </a:solidFill>
                <a:latin typeface="SFNS Display" panose="00000500000000000000" pitchFamily="2" charset="0"/>
              </a:rPr>
              <a:t> 8K vehicles , </a:t>
            </a:r>
            <a:r>
              <a:rPr lang="en-IN" sz="1400" b="1" dirty="0">
                <a:solidFill>
                  <a:schemeClr val="tx1"/>
                </a:solidFill>
                <a:latin typeface="SFNS Display" panose="00000500000000000000" pitchFamily="2" charset="0"/>
              </a:rPr>
              <a:t>5.59%</a:t>
            </a:r>
            <a:endParaRPr lang="en-IN" sz="1400" dirty="0">
              <a:solidFill>
                <a:schemeClr val="tx1"/>
              </a:solidFill>
              <a:latin typeface="SFNS Display" panose="00000500000000000000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1400" dirty="0">
              <a:solidFill>
                <a:schemeClr val="tx1"/>
              </a:solidFill>
              <a:latin typeface="SFNS Displa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03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0D2C3-72A4-3BB9-8E17-68B11446E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075482-5DEF-2E81-E28D-AAE3E777E65C}"/>
              </a:ext>
            </a:extLst>
          </p:cNvPr>
          <p:cNvSpPr/>
          <p:nvPr/>
        </p:nvSpPr>
        <p:spPr>
          <a:xfrm>
            <a:off x="580417" y="252919"/>
            <a:ext cx="10826885" cy="84630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SFNS Display" panose="00000500000000000000" pitchFamily="2" charset="0"/>
              </a:rPr>
              <a:t>TOTAL CARS BY BRAND</a:t>
            </a:r>
            <a:endParaRPr lang="en-IN" sz="4400" b="1" dirty="0">
              <a:solidFill>
                <a:schemeClr val="tx1"/>
              </a:solidFill>
              <a:latin typeface="SFNS Display" panose="00000500000000000000" pitchFamily="2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6386FC3-7EFF-E629-44E9-6BF8A84EF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17" y="1322264"/>
            <a:ext cx="5849565" cy="5077839"/>
          </a:xfrm>
          <a:prstGeom prst="roundRect">
            <a:avLst>
              <a:gd name="adj" fmla="val 526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1400" dirty="0">
                <a:latin typeface="SFNS Display" panose="00000500000000000000" pitchFamily="2" charset="0"/>
              </a:rPr>
              <a:t>The </a:t>
            </a:r>
            <a:r>
              <a:rPr lang="en-US" sz="1400" b="1" dirty="0">
                <a:latin typeface="SFNS Display" panose="00000500000000000000" pitchFamily="2" charset="0"/>
              </a:rPr>
              <a:t>bar chart </a:t>
            </a:r>
            <a:r>
              <a:rPr lang="en-US" sz="1400" dirty="0">
                <a:latin typeface="SFNS Display" panose="00000500000000000000" pitchFamily="2" charset="0"/>
              </a:rPr>
              <a:t>gives a clear summary of </a:t>
            </a:r>
            <a:r>
              <a:rPr lang="en-US" sz="1400" b="1" dirty="0">
                <a:effectLst/>
                <a:latin typeface="SFNS Display" panose="00000500000000000000" pitchFamily="2" charset="0"/>
              </a:rPr>
              <a:t>total cars by brand</a:t>
            </a:r>
          </a:p>
          <a:p>
            <a:pPr>
              <a:lnSpc>
                <a:spcPct val="150000"/>
              </a:lnSpc>
              <a:buNone/>
            </a:pPr>
            <a:r>
              <a:rPr lang="en-US" sz="1400" b="1" dirty="0">
                <a:latin typeface="SFNS Display" panose="00000500000000000000" pitchFamily="2" charset="0"/>
              </a:rPr>
              <a:t>Insights</a:t>
            </a:r>
            <a:r>
              <a:rPr lang="en-US" sz="1400" dirty="0">
                <a:latin typeface="SFNS Display" panose="00000500000000000000" pitchFamily="2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SFNS Display" panose="00000500000000000000" pitchFamily="2" charset="0"/>
              </a:rPr>
              <a:t>The inventory is heavily concentrated among three major brands: </a:t>
            </a:r>
            <a:r>
              <a:rPr lang="en-US" sz="1400" b="1" dirty="0">
                <a:latin typeface="SFNS Display" panose="00000500000000000000" pitchFamily="2" charset="0"/>
              </a:rPr>
              <a:t>Ford (16.5K), Chevrolet (13.9K), and Toyota (13.7K)</a:t>
            </a:r>
            <a:r>
              <a:rPr lang="en-US" sz="1400" dirty="0">
                <a:latin typeface="SFNS Display" panose="00000500000000000000" pitchFamily="2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SFNS Display" panose="00000500000000000000" pitchFamily="2" charset="0"/>
              </a:rPr>
              <a:t>These top 3 brands alone account for nearly </a:t>
            </a:r>
            <a:r>
              <a:rPr lang="en-US" sz="1400" b="1" dirty="0">
                <a:latin typeface="SFNS Display" panose="00000500000000000000" pitchFamily="2" charset="0"/>
              </a:rPr>
              <a:t>50%+</a:t>
            </a:r>
            <a:r>
              <a:rPr lang="en-US" sz="1400" dirty="0">
                <a:latin typeface="SFNS Display" panose="00000500000000000000" pitchFamily="2" charset="0"/>
              </a:rPr>
              <a:t> of the total stock.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SFNS Display" panose="00000500000000000000" pitchFamily="2" charset="0"/>
              </a:rPr>
              <a:t>Other brands like </a:t>
            </a:r>
            <a:r>
              <a:rPr lang="en-US" sz="1400" b="1" dirty="0">
                <a:latin typeface="SFNS Display" panose="00000500000000000000" pitchFamily="2" charset="0"/>
              </a:rPr>
              <a:t>RAM, Lexus, and Honda</a:t>
            </a:r>
            <a:r>
              <a:rPr lang="en-US" sz="1400" dirty="0">
                <a:latin typeface="SFNS Display" panose="00000500000000000000" pitchFamily="2" charset="0"/>
              </a:rPr>
              <a:t> are underrepresented.</a:t>
            </a:r>
          </a:p>
          <a:p>
            <a:pPr>
              <a:lnSpc>
                <a:spcPct val="150000"/>
              </a:lnSpc>
              <a:buNone/>
            </a:pPr>
            <a:r>
              <a:rPr lang="en-US" sz="1400" b="1" dirty="0">
                <a:latin typeface="SFNS Display" panose="00000500000000000000" pitchFamily="2" charset="0"/>
              </a:rPr>
              <a:t>Business Implication</a:t>
            </a:r>
            <a:r>
              <a:rPr lang="en-US" sz="1400" dirty="0">
                <a:latin typeface="SFNS Display" panose="00000500000000000000" pitchFamily="2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SFNS Display" panose="00000500000000000000" pitchFamily="2" charset="0"/>
              </a:rPr>
              <a:t>The brand skew could indicate market preference, dealership partnerships, or demand assumptions.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latin typeface="SFNS Display" panose="00000500000000000000" pitchFamily="2" charset="0"/>
              </a:rPr>
              <a:t>However, over-dependence on certain brands may lead to risks if market trends shift.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270964-AC09-9196-5C71-86D937D8A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763" y="2438425"/>
            <a:ext cx="5310778" cy="304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1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97519-D525-AD99-99C6-0116609A5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08ED965-990E-1CB4-FAF1-B7342B30AF4E}"/>
              </a:ext>
            </a:extLst>
          </p:cNvPr>
          <p:cNvSpPr/>
          <p:nvPr/>
        </p:nvSpPr>
        <p:spPr>
          <a:xfrm>
            <a:off x="283029" y="252919"/>
            <a:ext cx="11549742" cy="84630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SFNS Display" panose="00000500000000000000" pitchFamily="2" charset="0"/>
              </a:rPr>
              <a:t>DEALER WISE INVENTORY BREAKDOWN</a:t>
            </a:r>
            <a:endParaRPr lang="en-IN" sz="4400" b="1" dirty="0">
              <a:solidFill>
                <a:schemeClr val="tx1"/>
              </a:solidFill>
              <a:latin typeface="SFNS Display" panose="00000500000000000000" pitchFamily="2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B6D890E-219A-A6E6-6ED4-2F2041A73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374" y="1427125"/>
            <a:ext cx="6469807" cy="4626429"/>
          </a:xfrm>
          <a:prstGeom prst="roundRect">
            <a:avLst>
              <a:gd name="adj" fmla="val 543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400" dirty="0">
                <a:latin typeface="SFNS Display" panose="00000500000000000000" pitchFamily="2" charset="0"/>
              </a:rPr>
              <a:t>This </a:t>
            </a:r>
            <a:r>
              <a:rPr lang="en-US" sz="1400" b="1" dirty="0">
                <a:latin typeface="SFNS Display" panose="00000500000000000000" pitchFamily="2" charset="0"/>
              </a:rPr>
              <a:t>stacked bar chart </a:t>
            </a:r>
            <a:r>
              <a:rPr lang="en-US" sz="1400" dirty="0">
                <a:latin typeface="SFNS Display" panose="00000500000000000000" pitchFamily="2" charset="0"/>
              </a:rPr>
              <a:t>displays the total inventory value of each dealer.</a:t>
            </a:r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SFNS Display" panose="00000500000000000000" pitchFamily="2" charset="0"/>
              </a:rPr>
              <a:t>The </a:t>
            </a:r>
            <a:r>
              <a:rPr lang="en-US" sz="1400" b="1" dirty="0">
                <a:latin typeface="SFNS Display" panose="00000500000000000000" pitchFamily="2" charset="0"/>
              </a:rPr>
              <a:t>"Not Available" </a:t>
            </a:r>
            <a:r>
              <a:rPr lang="en-US" sz="1400" dirty="0">
                <a:latin typeface="SFNS Display" panose="00000500000000000000" pitchFamily="2" charset="0"/>
              </a:rPr>
              <a:t>category leads with $21M, mostly in used cars. </a:t>
            </a:r>
          </a:p>
          <a:p>
            <a:pPr algn="just">
              <a:lnSpc>
                <a:spcPct val="100000"/>
              </a:lnSpc>
            </a:pPr>
            <a:r>
              <a:rPr lang="en-US" sz="1400" dirty="0" err="1">
                <a:latin typeface="SFNS Display" panose="00000500000000000000" pitchFamily="2" charset="0"/>
              </a:rPr>
              <a:t>Knauz</a:t>
            </a:r>
            <a:r>
              <a:rPr lang="en-US" sz="1400" dirty="0">
                <a:latin typeface="SFNS Display" panose="00000500000000000000" pitchFamily="2" charset="0"/>
              </a:rPr>
              <a:t> Auto Park and Auto Hub follow closely with significant shares across all categories.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400" b="1" dirty="0">
                <a:latin typeface="SFNS Display" panose="00000500000000000000" pitchFamily="2" charset="0"/>
              </a:rPr>
              <a:t>     Key Insights</a:t>
            </a:r>
            <a:endParaRPr lang="en-US" sz="1400" dirty="0">
              <a:latin typeface="SFNS Display" panose="00000500000000000000" pitchFamily="2" charset="0"/>
            </a:endParaRPr>
          </a:p>
          <a:p>
            <a:pPr lvl="1" algn="just">
              <a:lnSpc>
                <a:spcPct val="100000"/>
              </a:lnSpc>
              <a:buFont typeface="+mj-lt"/>
              <a:buAutoNum type="arabicPeriod"/>
            </a:pPr>
            <a:r>
              <a:rPr lang="en-US" sz="1400" b="1" dirty="0">
                <a:latin typeface="SFNS Display" panose="00000500000000000000" pitchFamily="2" charset="0"/>
              </a:rPr>
              <a:t>Highest Total Inventory:</a:t>
            </a:r>
            <a:r>
              <a:rPr lang="en-US" sz="1400" dirty="0">
                <a:latin typeface="SFNS Display" panose="00000500000000000000" pitchFamily="2" charset="0"/>
              </a:rPr>
              <a:t> </a:t>
            </a:r>
          </a:p>
          <a:p>
            <a:pPr lvl="1" algn="just">
              <a:lnSpc>
                <a:spcPct val="100000"/>
              </a:lnSpc>
            </a:pPr>
            <a:r>
              <a:rPr lang="en-US" sz="1400" b="1" dirty="0">
                <a:latin typeface="SFNS Display" panose="00000500000000000000" pitchFamily="2" charset="0"/>
              </a:rPr>
              <a:t>	Not Available</a:t>
            </a:r>
            <a:r>
              <a:rPr lang="en-US" sz="1400" dirty="0">
                <a:latin typeface="SFNS Display" panose="00000500000000000000" pitchFamily="2" charset="0"/>
              </a:rPr>
              <a:t> tops the list with </a:t>
            </a:r>
            <a:r>
              <a:rPr lang="en-US" sz="1400" b="1" dirty="0">
                <a:latin typeface="SFNS Display" panose="00000500000000000000" pitchFamily="2" charset="0"/>
              </a:rPr>
              <a:t>$21M</a:t>
            </a:r>
            <a:r>
              <a:rPr lang="en-US" sz="1400" dirty="0">
                <a:latin typeface="SFNS Display" panose="00000500000000000000" pitchFamily="2" charset="0"/>
              </a:rPr>
              <a:t> in inventory</a:t>
            </a:r>
          </a:p>
          <a:p>
            <a:pPr lvl="1" algn="just">
              <a:lnSpc>
                <a:spcPct val="100000"/>
              </a:lnSpc>
            </a:pPr>
            <a:r>
              <a:rPr lang="en-US" sz="1400" b="1" dirty="0">
                <a:latin typeface="SFNS Display" panose="00000500000000000000" pitchFamily="2" charset="0"/>
              </a:rPr>
              <a:t>	</a:t>
            </a:r>
            <a:r>
              <a:rPr lang="en-US" sz="1400" b="1" dirty="0" err="1">
                <a:latin typeface="SFNS Display" panose="00000500000000000000" pitchFamily="2" charset="0"/>
              </a:rPr>
              <a:t>Knauz</a:t>
            </a:r>
            <a:r>
              <a:rPr lang="en-US" sz="1400" b="1" dirty="0">
                <a:latin typeface="SFNS Display" panose="00000500000000000000" pitchFamily="2" charset="0"/>
              </a:rPr>
              <a:t> Auto Park</a:t>
            </a:r>
            <a:r>
              <a:rPr lang="en-US" sz="1400" dirty="0">
                <a:latin typeface="SFNS Display" panose="00000500000000000000" pitchFamily="2" charset="0"/>
              </a:rPr>
              <a:t> has </a:t>
            </a:r>
            <a:r>
              <a:rPr lang="en-US" sz="1400" b="1" dirty="0">
                <a:latin typeface="SFNS Display" panose="00000500000000000000" pitchFamily="2" charset="0"/>
              </a:rPr>
              <a:t>$12M</a:t>
            </a:r>
            <a:r>
              <a:rPr lang="en-US" sz="1400" dirty="0">
                <a:latin typeface="SFNS Display" panose="00000500000000000000" pitchFamily="2" charset="0"/>
              </a:rPr>
              <a:t>, with a balanced split across all 	categories.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1400" b="1" dirty="0">
                <a:latin typeface="SFNS Display" panose="00000500000000000000" pitchFamily="2" charset="0"/>
              </a:rPr>
              <a:t>2.  High Inventory Dealers:</a:t>
            </a:r>
            <a:r>
              <a:rPr lang="en-US" sz="1400" dirty="0">
                <a:latin typeface="SFNS Display" panose="00000500000000000000" pitchFamily="2" charset="0"/>
              </a:rPr>
              <a:t> </a:t>
            </a:r>
          </a:p>
          <a:p>
            <a:pPr lvl="1" algn="just">
              <a:lnSpc>
                <a:spcPct val="100000"/>
              </a:lnSpc>
            </a:pPr>
            <a:r>
              <a:rPr lang="en-US" sz="1400" dirty="0">
                <a:latin typeface="SFNS Display" panose="00000500000000000000" pitchFamily="2" charset="0"/>
              </a:rPr>
              <a:t>	Auto Hub, Pat Lobb Toyota of McKinney, Koons Tysons Toyota, 	and Ourisman Lexus all have </a:t>
            </a:r>
            <a:r>
              <a:rPr lang="en-US" sz="1400" b="1" dirty="0">
                <a:latin typeface="SFNS Display" panose="00000500000000000000" pitchFamily="2" charset="0"/>
              </a:rPr>
              <a:t>~$9M</a:t>
            </a:r>
            <a:r>
              <a:rPr lang="en-US" sz="1400" dirty="0">
                <a:latin typeface="SFNS Display" panose="00000500000000000000" pitchFamily="2" charset="0"/>
              </a:rPr>
              <a:t> in inventory.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400" b="1" dirty="0">
                <a:latin typeface="SFNS Display" panose="00000500000000000000" pitchFamily="2" charset="0"/>
              </a:rPr>
              <a:t>           3. Lower Inventory Dealers:</a:t>
            </a:r>
            <a:r>
              <a:rPr lang="en-US" sz="1400" dirty="0">
                <a:latin typeface="SFNS Display" panose="00000500000000000000" pitchFamily="2" charset="0"/>
              </a:rPr>
              <a:t> </a:t>
            </a: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en-US" sz="1400" dirty="0">
                <a:latin typeface="SFNS Display" panose="00000500000000000000" pitchFamily="2" charset="0"/>
              </a:rPr>
              <a:t>	Dealerships like </a:t>
            </a:r>
            <a:r>
              <a:rPr lang="en-US" sz="1400" b="1" dirty="0">
                <a:latin typeface="SFNS Display" panose="00000500000000000000" pitchFamily="2" charset="0"/>
              </a:rPr>
              <a:t>Elite Motors</a:t>
            </a:r>
            <a:r>
              <a:rPr lang="en-US" sz="1400" dirty="0">
                <a:latin typeface="SFNS Display" panose="00000500000000000000" pitchFamily="2" charset="0"/>
              </a:rPr>
              <a:t>, </a:t>
            </a:r>
            <a:r>
              <a:rPr lang="en-US" sz="1400" b="1" dirty="0">
                <a:latin typeface="SFNS Display" panose="00000500000000000000" pitchFamily="2" charset="0"/>
              </a:rPr>
              <a:t>Fair Oaks Ford</a:t>
            </a:r>
            <a:r>
              <a:rPr lang="en-US" sz="1400" dirty="0">
                <a:latin typeface="SFNS Display" panose="00000500000000000000" pitchFamily="2" charset="0"/>
              </a:rPr>
              <a:t>, and </a:t>
            </a:r>
            <a:r>
              <a:rPr lang="en-US" sz="1400" b="1" dirty="0">
                <a:latin typeface="SFNS Display" panose="00000500000000000000" pitchFamily="2" charset="0"/>
              </a:rPr>
              <a:t>Castle Chrysler 	Dodge</a:t>
            </a:r>
            <a:r>
              <a:rPr lang="en-US" sz="1400" dirty="0">
                <a:latin typeface="SFNS Display" panose="00000500000000000000" pitchFamily="2" charset="0"/>
              </a:rPr>
              <a:t> show around </a:t>
            </a:r>
            <a:r>
              <a:rPr lang="en-US" sz="1400" b="1" dirty="0">
                <a:latin typeface="SFNS Display" panose="00000500000000000000" pitchFamily="2" charset="0"/>
              </a:rPr>
              <a:t>$7M</a:t>
            </a:r>
            <a:r>
              <a:rPr lang="en-US" sz="1400" dirty="0">
                <a:latin typeface="SFNS Display" panose="00000500000000000000" pitchFamily="2" charset="0"/>
              </a:rPr>
              <a:t> inventory, still substantial but below the 	top performers.</a:t>
            </a:r>
          </a:p>
          <a:p>
            <a:pPr algn="just">
              <a:lnSpc>
                <a:spcPct val="100000"/>
              </a:lnSpc>
              <a:buNone/>
            </a:pPr>
            <a:endParaRPr lang="en-US" sz="1400" dirty="0">
              <a:latin typeface="SFNS Display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4D2A8-6F14-BE53-F1E3-FBA0906D6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286" y="2157569"/>
            <a:ext cx="5170714" cy="316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6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</TotalTime>
  <Words>1283</Words>
  <Application>Microsoft Office PowerPoint</Application>
  <PresentationFormat>Widescreen</PresentationFormat>
  <Paragraphs>112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SFNS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Sujay S</dc:creator>
  <cp:lastModifiedBy>Sujay S</cp:lastModifiedBy>
  <cp:revision>100</cp:revision>
  <dcterms:created xsi:type="dcterms:W3CDTF">2025-05-03T06:50:20Z</dcterms:created>
  <dcterms:modified xsi:type="dcterms:W3CDTF">2025-05-13T12:08:42Z</dcterms:modified>
</cp:coreProperties>
</file>