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0" r:id="rId4"/>
    <p:sldId id="258" r:id="rId5"/>
    <p:sldId id="281" r:id="rId6"/>
    <p:sldId id="266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77" r:id="rId16"/>
    <p:sldId id="268" r:id="rId17"/>
    <p:sldId id="269" r:id="rId18"/>
    <p:sldId id="271" r:id="rId19"/>
    <p:sldId id="270" r:id="rId20"/>
    <p:sldId id="278" r:id="rId21"/>
    <p:sldId id="272" r:id="rId22"/>
    <p:sldId id="273" r:id="rId23"/>
    <p:sldId id="274" r:id="rId24"/>
    <p:sldId id="279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89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3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1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8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5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0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1BE91D4-1776-4995-A35C-3325F13C84E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9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6E5B6B-7922-B703-AB7F-1A6773613662}"/>
              </a:ext>
            </a:extLst>
          </p:cNvPr>
          <p:cNvSpPr/>
          <p:nvPr/>
        </p:nvSpPr>
        <p:spPr>
          <a:xfrm>
            <a:off x="2492289" y="1341873"/>
            <a:ext cx="72074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NS Display" panose="00000500000000000000" pitchFamily="2" charset="0"/>
                <a:ea typeface="SF Pro Display" panose="00000400000000000000" pitchFamily="50" charset="0"/>
              </a:rPr>
              <a:t>YOUTUBE GROWTH &amp; 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NS Display" panose="00000500000000000000" pitchFamily="2" charset="0"/>
                <a:ea typeface="SF Pro Display" panose="00000400000000000000" pitchFamily="50" charset="0"/>
              </a:rPr>
              <a:t>REVENUE ANALYSIS</a:t>
            </a:r>
          </a:p>
        </p:txBody>
      </p:sp>
    </p:spTree>
    <p:extLst>
      <p:ext uri="{BB962C8B-B14F-4D97-AF65-F5344CB8AC3E}">
        <p14:creationId xmlns:p14="http://schemas.microsoft.com/office/powerpoint/2010/main" val="390517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B190-19F5-FEE7-9BE6-7ECBF4A7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CATEGORY WISE HIGHEST MONTHLY EARNINGS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BC40-4355-4965-FB44-7CB70BA4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98" y="2132484"/>
            <a:ext cx="6774180" cy="4023360"/>
          </a:xfrm>
        </p:spPr>
        <p:txBody>
          <a:bodyPr>
            <a:noAutofit/>
          </a:bodyPr>
          <a:lstStyle/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pie chart is displaying the distribution of highest monthly earnings by category. 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“Entertainment”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has the highest share of earnings at 36.3%.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“Music”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follows with 28.2%.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“People &amp; Blogs”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constitutes 15.8% of the earnings.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“Comedy”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accounts for 11.6%.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“Education”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has the smallest share at 8.1%.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Dominant Categories: “Entertainment”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and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“Music”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are the top-earning categories. The Entertainment category significantly outperforms other categories in terms of earnings, indicating the strong monetization potential in this segment. Music also holds a substantial share, reflecting its global appeal and high engagement rates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Smaller Categories: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Categories like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“People &amp; Blogs”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and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“Comedy”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, while popular, generate relatively lower earnings compared to Entertainment and Music.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Education”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has the smallest share, suggesting either fewer monetization opportunities or a smaller audience base in comparison to other categories</a:t>
            </a:r>
          </a:p>
          <a:p>
            <a:pPr>
              <a:lnSpc>
                <a:spcPct val="100000"/>
              </a:lnSpc>
            </a:pPr>
            <a:endParaRPr lang="en-IN" sz="1400" dirty="0">
              <a:latin typeface="SFNS Display" panose="000005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06409395-C8F3-6037-5E08-A7798457EE77}"/>
              </a:ext>
            </a:extLst>
          </p:cNvPr>
          <p:cNvSpPr/>
          <p:nvPr/>
        </p:nvSpPr>
        <p:spPr>
          <a:xfrm>
            <a:off x="7949032" y="2729152"/>
            <a:ext cx="3533615" cy="2830023"/>
          </a:xfrm>
          <a:custGeom>
            <a:avLst/>
            <a:gdLst/>
            <a:ahLst/>
            <a:cxnLst/>
            <a:rect l="l" t="t" r="r" b="b"/>
            <a:pathLst>
              <a:path w="6476101" h="4974749">
                <a:moveTo>
                  <a:pt x="0" y="0"/>
                </a:moveTo>
                <a:lnTo>
                  <a:pt x="6476102" y="0"/>
                </a:lnTo>
                <a:lnTo>
                  <a:pt x="6476102" y="4974750"/>
                </a:lnTo>
                <a:lnTo>
                  <a:pt x="0" y="4974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2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6722-5019-335B-2979-0852CF55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CATEGORY WISE HIGHEST YEARLY EARNINGS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346F-B162-D340-0C58-0EA4643D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4" y="1921164"/>
            <a:ext cx="11249892" cy="1921465"/>
          </a:xfrm>
        </p:spPr>
        <p:txBody>
          <a:bodyPr>
            <a:normAutofit lnSpcReduction="10000"/>
          </a:bodyPr>
          <a:lstStyle/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violin plot represents the category wise highest yearly earnings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Categories such as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“Music”, “Film &amp; Animation”, and “Entertainment”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show a broad distribution with several high-earning outliers. The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“Shows”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category has the widest spread, indicating a highly variable range of earnings.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Categories like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“How to &amp; Style” and “Nonprofits &amp; Activism”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have a more concentrated distribution, suggesting consistent earnings among these channels.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“Gaming” and “Education”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categories also show a fairly concentrated earnings range with fewer outliers.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Outliers: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Several categories, such as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“Music”, “Film &amp; Animation”, and “Shows”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, have significant outliers. The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“Pets &amp; Animals”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and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“Autos &amp; Vehicles”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categories also show some variability but with fewer extreme outliers.</a:t>
            </a:r>
          </a:p>
          <a:p>
            <a:pPr>
              <a:lnSpc>
                <a:spcPct val="100000"/>
              </a:lnSpc>
            </a:pPr>
            <a:endParaRPr lang="en-IN" sz="1400" dirty="0">
              <a:latin typeface="SFNS Display" panose="000005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2AA7F989-6B9C-7D8D-515A-020507964B15}"/>
              </a:ext>
            </a:extLst>
          </p:cNvPr>
          <p:cNvSpPr/>
          <p:nvPr/>
        </p:nvSpPr>
        <p:spPr>
          <a:xfrm>
            <a:off x="3037768" y="3958116"/>
            <a:ext cx="6116464" cy="2899884"/>
          </a:xfrm>
          <a:custGeom>
            <a:avLst/>
            <a:gdLst/>
            <a:ahLst/>
            <a:cxnLst/>
            <a:rect l="l" t="t" r="r" b="b"/>
            <a:pathLst>
              <a:path w="9769532" h="5324395">
                <a:moveTo>
                  <a:pt x="0" y="0"/>
                </a:moveTo>
                <a:lnTo>
                  <a:pt x="9769532" y="0"/>
                </a:lnTo>
                <a:lnTo>
                  <a:pt x="9769532" y="5324395"/>
                </a:lnTo>
                <a:lnTo>
                  <a:pt x="0" y="532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3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B2FA10-0114-ABEC-5BD5-F1A988F21A96}"/>
              </a:ext>
            </a:extLst>
          </p:cNvPr>
          <p:cNvSpPr txBox="1"/>
          <p:nvPr/>
        </p:nvSpPr>
        <p:spPr>
          <a:xfrm>
            <a:off x="2807854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SFNS Display" panose="00000500000000000000" pitchFamily="2" charset="0"/>
              </a:rPr>
              <a:t>2. CHANNEL TYPE ANALYSIS</a:t>
            </a:r>
            <a:endParaRPr lang="en-IN" sz="4000" b="1" dirty="0">
              <a:solidFill>
                <a:schemeClr val="accent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2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2B18-FDBC-CEDE-57E8-281B974A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SFNS Display" panose="00000500000000000000" pitchFamily="2" charset="0"/>
              </a:rPr>
              <a:t>	</a:t>
            </a:r>
            <a:r>
              <a:rPr lang="en-US" sz="4000" b="1" dirty="0">
                <a:latin typeface="SFNS Display" panose="00000500000000000000" pitchFamily="2" charset="0"/>
              </a:rPr>
              <a:t>CHANNEL TYPE DISTRIBUTION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D7B5-3E50-59B9-0320-1117536A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6" y="2058170"/>
            <a:ext cx="6116320" cy="4023360"/>
          </a:xfrm>
        </p:spPr>
        <p:txBody>
          <a:bodyPr>
            <a:normAutofit/>
          </a:bodyPr>
          <a:lstStyle/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pie chart shows the distribution of different channel types.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Dominant Channel Type: “Entertainment”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channels have the largest share, making up 41.7% of the total distribution. This suggests that entertainment is the most popular channel type in this dataset.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Significant Channel Types: “Music”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channels are the second most common type, constituting 29.6% of the total.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“Games”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channels account for 12.4% of the distribution.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Smaller Categories: “People”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channels make up 9.0% of the distribution.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“Comedy”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channels have the smallest share at 7.3%</a:t>
            </a:r>
          </a:p>
          <a:p>
            <a:pPr>
              <a:lnSpc>
                <a:spcPct val="150000"/>
              </a:lnSpc>
            </a:pPr>
            <a:endParaRPr lang="en-IN" sz="1400" dirty="0">
              <a:latin typeface="SFNS Display" panose="000005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BC1A4BF6-1F5E-DC0E-7611-C3BB14E0E8C0}"/>
              </a:ext>
            </a:extLst>
          </p:cNvPr>
          <p:cNvSpPr/>
          <p:nvPr/>
        </p:nvSpPr>
        <p:spPr>
          <a:xfrm>
            <a:off x="7177723" y="2493819"/>
            <a:ext cx="4099877" cy="3433378"/>
          </a:xfrm>
          <a:custGeom>
            <a:avLst/>
            <a:gdLst/>
            <a:ahLst/>
            <a:cxnLst/>
            <a:rect l="l" t="t" r="r" b="b"/>
            <a:pathLst>
              <a:path w="6293368" h="5291955">
                <a:moveTo>
                  <a:pt x="0" y="0"/>
                </a:moveTo>
                <a:lnTo>
                  <a:pt x="6293369" y="0"/>
                </a:lnTo>
                <a:lnTo>
                  <a:pt x="6293369" y="5291954"/>
                </a:lnTo>
                <a:lnTo>
                  <a:pt x="0" y="529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3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A5E5-6D5F-566D-52F5-CF5C88DC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CHANNEL TYPE HIGHEST MONTHLY EARNINGS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7627-4428-BAA8-951B-4FACB428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82" y="1976583"/>
            <a:ext cx="11157526" cy="1973950"/>
          </a:xfrm>
        </p:spPr>
        <p:txBody>
          <a:bodyPr>
            <a:noAutofit/>
          </a:bodyPr>
          <a:lstStyle/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box plot shows the distribution of monthly earnings for various channel types on YouTube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Channel type highest monthly earnings: “Tech channels”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have the highest median monthly earnings, followed by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Animals” and “Entertainment channels”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.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Channel type with lower monthly earnings: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median earnings of channels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like “Sports”, “How-to”, and “Nonprofit”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are relatively lower compared to other categories. The length of the boxes indicates the interquartile range (IQR), showing the spread of earnings within each category. The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“Animals”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and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“Entertainment”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categories have a wider IQR, indicating a greater variation in monthly earnings among channels in these categories. Categories like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“Games” and “How-to”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have a narrower IQR, suggesting less variation in their monthly earnings..</a:t>
            </a:r>
          </a:p>
          <a:p>
            <a:pPr>
              <a:lnSpc>
                <a:spcPct val="100000"/>
              </a:lnSpc>
            </a:pPr>
            <a:endParaRPr lang="en-IN" sz="1400" dirty="0">
              <a:latin typeface="SFNS Display" panose="000005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49C906CC-06A4-730A-0A30-B268A230A3A1}"/>
              </a:ext>
            </a:extLst>
          </p:cNvPr>
          <p:cNvSpPr/>
          <p:nvPr/>
        </p:nvSpPr>
        <p:spPr>
          <a:xfrm>
            <a:off x="1478830" y="3950532"/>
            <a:ext cx="9234339" cy="2907468"/>
          </a:xfrm>
          <a:custGeom>
            <a:avLst/>
            <a:gdLst/>
            <a:ahLst/>
            <a:cxnLst/>
            <a:rect l="l" t="t" r="r" b="b"/>
            <a:pathLst>
              <a:path w="11301259" h="3870681">
                <a:moveTo>
                  <a:pt x="0" y="0"/>
                </a:moveTo>
                <a:lnTo>
                  <a:pt x="11301259" y="0"/>
                </a:lnTo>
                <a:lnTo>
                  <a:pt x="11301259" y="3870681"/>
                </a:lnTo>
                <a:lnTo>
                  <a:pt x="0" y="3870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0396E-A6A2-8B5E-DF79-2B2578207CD4}"/>
              </a:ext>
            </a:extLst>
          </p:cNvPr>
          <p:cNvSpPr txBox="1"/>
          <p:nvPr/>
        </p:nvSpPr>
        <p:spPr>
          <a:xfrm>
            <a:off x="2807854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SFNS Display" panose="00000500000000000000" pitchFamily="2" charset="0"/>
              </a:rPr>
              <a:t>3. SUBSCRIBER TRENDS &amp;  CONTENT ACTIVITY</a:t>
            </a:r>
            <a:endParaRPr lang="en-IN" sz="4000" b="1" dirty="0">
              <a:solidFill>
                <a:schemeClr val="accent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2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6637-4DA5-5104-6013-84C20C22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COUNTRY WISE SUBSCRIBERS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22EA-DF69-2214-3C9D-FF51A8D9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56" y="1376932"/>
            <a:ext cx="11029615" cy="3259723"/>
          </a:xfrm>
        </p:spPr>
        <p:txBody>
          <a:bodyPr>
            <a:normAutofit/>
          </a:bodyPr>
          <a:lstStyle/>
          <a:p>
            <a:pPr marL="410209" lvl="1" indent="-205105" algn="just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bar chart represents the total subscribers for each country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Dominant Country: The United States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has the highest number of total subscribers, significantly more than any other country. Its bar is much taller than the others, indicating a very large subscriber base.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Top Countries: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After the United States, the countries with the highest subscriber counts are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India, Brazil, and the United Kingdom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. These countries have a noticeable drop in subscriber numbers compared to the United States but still stand out among the rest.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Other Countries: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remaining countries have relatively small numbers of subscribers, as indicated by the short bars. These include a wide range of countries from different regions, such as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Indonesia, Mexico, and South Korea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, among others.</a:t>
            </a:r>
          </a:p>
          <a:p>
            <a:pPr marL="0" indent="0">
              <a:buNone/>
            </a:pPr>
            <a:endParaRPr lang="en-IN" sz="1400" dirty="0">
              <a:latin typeface="SFNS Display" panose="000005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B5D871E2-73C8-EAAA-97C7-15DAE65AC3A2}"/>
              </a:ext>
            </a:extLst>
          </p:cNvPr>
          <p:cNvSpPr/>
          <p:nvPr/>
        </p:nvSpPr>
        <p:spPr>
          <a:xfrm>
            <a:off x="2537913" y="4226107"/>
            <a:ext cx="7116174" cy="2509921"/>
          </a:xfrm>
          <a:custGeom>
            <a:avLst/>
            <a:gdLst/>
            <a:ahLst/>
            <a:cxnLst/>
            <a:rect l="l" t="t" r="r" b="b"/>
            <a:pathLst>
              <a:path w="8218587" h="5013338">
                <a:moveTo>
                  <a:pt x="0" y="0"/>
                </a:moveTo>
                <a:lnTo>
                  <a:pt x="8218587" y="0"/>
                </a:lnTo>
                <a:lnTo>
                  <a:pt x="8218587" y="5013339"/>
                </a:lnTo>
                <a:lnTo>
                  <a:pt x="0" y="5013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5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0B40-21FE-E64C-DB74-DC3A4435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DISTRIBUTION OF SUBSCRIBERS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AE3BF-E7BE-D7DA-0FC1-FD6C9F45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4" y="1902691"/>
            <a:ext cx="11249892" cy="1526309"/>
          </a:xfrm>
        </p:spPr>
        <p:txBody>
          <a:bodyPr>
            <a:noAutofit/>
          </a:bodyPr>
          <a:lstStyle/>
          <a:p>
            <a:pPr marL="410209" lvl="1" indent="-205105" algn="just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</a:t>
            </a:r>
            <a:r>
              <a:rPr lang="en-US" sz="1400" dirty="0" err="1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histplot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represents the distribution of subscribers across YouTubers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plot shows a clear right-skew, meaning that the majority of YouTubers have relatively low subscriber counts, while a few channels have very high subscriber numbers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Most of the data is concentrated in the first few bins (toward the left side of the chart), indicating that a large number of YouTubers have subscribers in the lower range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748AABA0-A095-38F2-52BC-51A4A7AD240F}"/>
              </a:ext>
            </a:extLst>
          </p:cNvPr>
          <p:cNvSpPr/>
          <p:nvPr/>
        </p:nvSpPr>
        <p:spPr>
          <a:xfrm>
            <a:off x="3827029" y="3615735"/>
            <a:ext cx="4537941" cy="3242265"/>
          </a:xfrm>
          <a:custGeom>
            <a:avLst/>
            <a:gdLst/>
            <a:ahLst/>
            <a:cxnLst/>
            <a:rect l="l" t="t" r="r" b="b"/>
            <a:pathLst>
              <a:path w="7578436" h="4859672">
                <a:moveTo>
                  <a:pt x="0" y="0"/>
                </a:moveTo>
                <a:lnTo>
                  <a:pt x="7578436" y="0"/>
                </a:lnTo>
                <a:lnTo>
                  <a:pt x="7578436" y="4859672"/>
                </a:lnTo>
                <a:lnTo>
                  <a:pt x="0" y="4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9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6D7F-E722-22A8-AD6E-C4D46A53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AVERAGE UPLOADS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B3B229-9CED-9953-3290-B57461EC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1" y="1975042"/>
            <a:ext cx="6336844" cy="4324158"/>
          </a:xfrm>
        </p:spPr>
        <p:txBody>
          <a:bodyPr>
            <a:noAutofit/>
          </a:bodyPr>
          <a:lstStyle/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bar chart represents the total subscribers for each country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Dominant Country: The United States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has the highest number of total subscribers, significantly more than any other country. Its bar is much taller than the others, indicating a very large subscriber base.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Top Countries: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After the United States, the countries with the highest subscriber counts are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India, Brazil, and the United Kingdom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. These countries have a noticeable drop in subscriber numbers compared to the United States but still stand out among the rest.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Other Countries: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remaining countries have relatively small numbers of subscribers, as indicated by the short bars. These include a wide range of countries from different regions, such as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Indonesia, Mexico, and South Korea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, among others.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DE5BD2B-79D9-65BA-5B5B-46D28A63EB7F}"/>
              </a:ext>
            </a:extLst>
          </p:cNvPr>
          <p:cNvSpPr/>
          <p:nvPr/>
        </p:nvSpPr>
        <p:spPr>
          <a:xfrm>
            <a:off x="7047344" y="2556262"/>
            <a:ext cx="4299357" cy="3442140"/>
          </a:xfrm>
          <a:custGeom>
            <a:avLst/>
            <a:gdLst/>
            <a:ahLst/>
            <a:cxnLst/>
            <a:rect l="l" t="t" r="r" b="b"/>
            <a:pathLst>
              <a:path w="7176314" h="5032390">
                <a:moveTo>
                  <a:pt x="0" y="0"/>
                </a:moveTo>
                <a:lnTo>
                  <a:pt x="7176314" y="0"/>
                </a:lnTo>
                <a:lnTo>
                  <a:pt x="7176314" y="5032390"/>
                </a:lnTo>
                <a:lnTo>
                  <a:pt x="0" y="503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3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38E6-8B47-522B-F1D7-815D16D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RELATION BETWEEN SUBSCRIBERS</a:t>
            </a:r>
            <a:br>
              <a:rPr lang="en-US" sz="4000" b="1" dirty="0">
                <a:latin typeface="SFNS Display" panose="00000500000000000000" pitchFamily="2" charset="0"/>
              </a:rPr>
            </a:br>
            <a:r>
              <a:rPr lang="en-US" sz="4000" b="1" dirty="0">
                <a:latin typeface="SFNS Display" panose="00000500000000000000" pitchFamily="2" charset="0"/>
              </a:rPr>
              <a:t> &amp; UPLOADS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4D0677-DDF6-C445-BE88-3DD65D1B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4" y="1868096"/>
            <a:ext cx="11249892" cy="1921465"/>
          </a:xfrm>
        </p:spPr>
        <p:txBody>
          <a:bodyPr>
            <a:noAutofit/>
          </a:bodyPr>
          <a:lstStyle/>
          <a:p>
            <a:pPr marL="410209" lvl="1" indent="-205105" algn="just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scatter plot shows the relationship between subscribers and uploads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scatter plot shows a large concentration of data points towards the lower left corner, indicating that many channels have fewer uploads and subscribers.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number of channels significantly decreases as the number of uploads increases beyond 50,000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Outliers: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There are a few outliers visible on the plot, where channels have an exceptionally high number of subscribers (over 200 million) despite having a relatively low number of uploads (around 50,000). Another set of outliers includes channels with high uploads (above 100,000) but moderate subscriber counts.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89FF88D5-3F30-D34C-5DDB-E715A93DCD80}"/>
              </a:ext>
            </a:extLst>
          </p:cNvPr>
          <p:cNvSpPr/>
          <p:nvPr/>
        </p:nvSpPr>
        <p:spPr>
          <a:xfrm>
            <a:off x="3908143" y="3789561"/>
            <a:ext cx="4375713" cy="2996209"/>
          </a:xfrm>
          <a:custGeom>
            <a:avLst/>
            <a:gdLst/>
            <a:ahLst/>
            <a:cxnLst/>
            <a:rect l="l" t="t" r="r" b="b"/>
            <a:pathLst>
              <a:path w="7513753" h="5447471">
                <a:moveTo>
                  <a:pt x="0" y="0"/>
                </a:moveTo>
                <a:lnTo>
                  <a:pt x="7513753" y="0"/>
                </a:lnTo>
                <a:lnTo>
                  <a:pt x="7513753" y="5447471"/>
                </a:lnTo>
                <a:lnTo>
                  <a:pt x="0" y="5447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8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0615-37C3-5A11-BBF9-AA90519C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CONTENTS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A919-632D-BD8B-7474-E0DABA6B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61" y="2132484"/>
            <a:ext cx="5257339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/>
                </a:solidFill>
                <a:latin typeface="SFNS Display" panose="00000500000000000000" pitchFamily="2" charset="0"/>
              </a:rPr>
              <a:t>I. </a:t>
            </a:r>
            <a:r>
              <a:rPr lang="en-US" b="1" dirty="0">
                <a:solidFill>
                  <a:schemeClr val="tx1"/>
                </a:solidFill>
                <a:latin typeface="SFNS Display" panose="00000500000000000000" pitchFamily="2" charset="0"/>
              </a:rPr>
              <a:t>BUSINESS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/>
                </a:solidFill>
                <a:latin typeface="SFNS Display" panose="00000500000000000000" pitchFamily="2" charset="0"/>
              </a:rPr>
              <a:t>II. </a:t>
            </a:r>
            <a:r>
              <a:rPr lang="en-US" b="1" dirty="0">
                <a:solidFill>
                  <a:schemeClr val="tx1"/>
                </a:solidFill>
                <a:latin typeface="SFNS Display" panose="00000500000000000000" pitchFamily="2" charset="0"/>
              </a:rPr>
              <a:t>ANALYSIS AND FINDINGS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FNS Display" panose="00000500000000000000" pitchFamily="2" charset="0"/>
              </a:rPr>
              <a:t>CATEGORY LEVEL FINDINGS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FNS Display" panose="00000500000000000000" pitchFamily="2" charset="0"/>
              </a:rPr>
              <a:t>CHANNEL TYPE ANALYSIS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FNS Display" panose="00000500000000000000" pitchFamily="2" charset="0"/>
              </a:rPr>
              <a:t>SUBSCRIBER TRENDS &amp; CONTENT ACTIVITY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FNS Display" panose="00000500000000000000" pitchFamily="2" charset="0"/>
              </a:rPr>
              <a:t>EARNINGS INSIGHTS: TOP PERFORMERS &amp; REVENUE CORRELATIONS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/>
                </a:solidFill>
                <a:latin typeface="SFNS Display" panose="00000500000000000000" pitchFamily="2" charset="0"/>
              </a:rPr>
              <a:t>III. </a:t>
            </a:r>
            <a:r>
              <a:rPr lang="en-US" b="1" dirty="0">
                <a:solidFill>
                  <a:schemeClr val="tx1"/>
                </a:solidFill>
                <a:latin typeface="SFNS Display" panose="00000500000000000000" pitchFamily="2" charset="0"/>
              </a:rPr>
              <a:t>INSIGHTS AND RECOMMENDATIONS</a:t>
            </a:r>
          </a:p>
          <a:p>
            <a:pPr marL="384048" lvl="2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D82069B2-62AC-9B3D-C83A-65BCCCDC32CF}"/>
              </a:ext>
            </a:extLst>
          </p:cNvPr>
          <p:cNvSpPr/>
          <p:nvPr/>
        </p:nvSpPr>
        <p:spPr>
          <a:xfrm>
            <a:off x="6653877" y="2595227"/>
            <a:ext cx="4459316" cy="3097874"/>
          </a:xfrm>
          <a:custGeom>
            <a:avLst/>
            <a:gdLst/>
            <a:ahLst/>
            <a:cxnLst/>
            <a:rect l="l" t="t" r="r" b="b"/>
            <a:pathLst>
              <a:path w="7154073" h="4555062">
                <a:moveTo>
                  <a:pt x="0" y="0"/>
                </a:moveTo>
                <a:lnTo>
                  <a:pt x="7154073" y="0"/>
                </a:lnTo>
                <a:lnTo>
                  <a:pt x="7154073" y="4555062"/>
                </a:lnTo>
                <a:lnTo>
                  <a:pt x="0" y="455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840126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4D764-2F2B-F7E1-298C-97566D4BD8AB}"/>
              </a:ext>
            </a:extLst>
          </p:cNvPr>
          <p:cNvSpPr txBox="1"/>
          <p:nvPr/>
        </p:nvSpPr>
        <p:spPr>
          <a:xfrm>
            <a:off x="1011381" y="2767280"/>
            <a:ext cx="10169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SFNS Display" panose="00000500000000000000" pitchFamily="2" charset="0"/>
              </a:rPr>
              <a:t>4. EARNINGS INSIGHTS: TOP PERFORMERS &amp; REVENUE CORRELATIONS</a:t>
            </a:r>
            <a:endParaRPr lang="en-IN" sz="4000" b="1" dirty="0">
              <a:solidFill>
                <a:schemeClr val="accent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09A8-EE5F-8C88-98EC-8ED1CD4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YOUTUBERS WITH HIGHEST </a:t>
            </a:r>
            <a:br>
              <a:rPr lang="en-US" sz="4000" b="1" dirty="0">
                <a:latin typeface="SFNS Display" panose="00000500000000000000" pitchFamily="2" charset="0"/>
              </a:rPr>
            </a:br>
            <a:r>
              <a:rPr lang="en-US" sz="4000" b="1" dirty="0">
                <a:latin typeface="SFNS Display" panose="00000500000000000000" pitchFamily="2" charset="0"/>
              </a:rPr>
              <a:t>MONTHLY EARNINGS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609D57-D3CD-1D97-70BF-640DA4A0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90" y="2092036"/>
            <a:ext cx="7249846" cy="3934691"/>
          </a:xfrm>
        </p:spPr>
        <p:txBody>
          <a:bodyPr>
            <a:noAutofit/>
          </a:bodyPr>
          <a:lstStyle/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This visual is a bar chart representing the monthly earnings of the top five YouTubers with the highest earnings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Top earning YouTubers: “</a:t>
            </a:r>
            <a:r>
              <a:rPr lang="en-US" sz="1400" b="1" dirty="0" err="1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Dafuq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!?Boom!”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has the highest monthly earnings, slightly above 9 million. This indicates a strong performance, likely due to high views, ad revenue, or sponsorship deals.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Other high earning YouTubers: “T-Series”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follows closely with monthly earnings slightly below </a:t>
            </a:r>
            <a:r>
              <a:rPr lang="en-US" sz="1400" dirty="0" err="1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Dafuq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!?Boom!, showcasing its popularity and extensive reach, especially in the Indian market. “</a:t>
            </a:r>
            <a:r>
              <a:rPr lang="en-US" sz="1400" b="1" dirty="0" err="1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Cocomelon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- Nursery Rhymes”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ranks third, reflecting the high demand for children’s content on YouTube.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SET India” and “Zee TV”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also feature in the top five, highlighting the dominance of Indian entertainment channels on the platform.</a:t>
            </a: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1B6A2172-75AA-819C-C29A-73AA1FF9CEB1}"/>
              </a:ext>
            </a:extLst>
          </p:cNvPr>
          <p:cNvSpPr/>
          <p:nvPr/>
        </p:nvSpPr>
        <p:spPr>
          <a:xfrm>
            <a:off x="7813966" y="2456874"/>
            <a:ext cx="3796842" cy="4313381"/>
          </a:xfrm>
          <a:custGeom>
            <a:avLst/>
            <a:gdLst/>
            <a:ahLst/>
            <a:cxnLst/>
            <a:rect l="l" t="t" r="r" b="b"/>
            <a:pathLst>
              <a:path w="5571336" h="6197134">
                <a:moveTo>
                  <a:pt x="0" y="0"/>
                </a:moveTo>
                <a:lnTo>
                  <a:pt x="5571336" y="0"/>
                </a:lnTo>
                <a:lnTo>
                  <a:pt x="5571336" y="6197134"/>
                </a:lnTo>
                <a:lnTo>
                  <a:pt x="0" y="6197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5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C5C4-5C65-2850-7621-D50519B1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YOUTUBERS WITH HIGHEST </a:t>
            </a:r>
            <a:br>
              <a:rPr lang="en-US" sz="4000" b="1" dirty="0">
                <a:latin typeface="SFNS Display" panose="00000500000000000000" pitchFamily="2" charset="0"/>
              </a:rPr>
            </a:br>
            <a:r>
              <a:rPr lang="en-US" sz="4000" b="1" dirty="0">
                <a:latin typeface="SFNS Display" panose="00000500000000000000" pitchFamily="2" charset="0"/>
              </a:rPr>
              <a:t>YEARLY EARNINGS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7FE32-464C-F3A7-1D40-60A69DE2D08D}"/>
              </a:ext>
            </a:extLst>
          </p:cNvPr>
          <p:cNvSpPr txBox="1"/>
          <p:nvPr/>
        </p:nvSpPr>
        <p:spPr>
          <a:xfrm>
            <a:off x="434109" y="2275020"/>
            <a:ext cx="6862618" cy="263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above line chart represents the YouTubers with highest yearly earnings.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Highest Earner: “</a:t>
            </a:r>
            <a:r>
              <a:rPr lang="en-US" sz="1400" b="1" dirty="0" err="1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DaFuq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!?Boom!”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appears to have the highest yearly earnings, exceeding 1.0 x 10^8 (100 million) in the represented currency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Top Contenders: “T-Series”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closely follows, with earnings nearly equal to </a:t>
            </a:r>
            <a:r>
              <a:rPr lang="en-US" sz="1400" dirty="0" err="1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DaFuq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!?Boom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!. “</a:t>
            </a:r>
            <a:r>
              <a:rPr lang="en-US" sz="1400" b="1" dirty="0" err="1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Cocomelon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- Nursery Rhymes”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is the third highest, with earnings slightly below T-Series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Other Significant Channels: “SET India” and “Zee TV”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are fourth and fifth, respectively. Their earnings are lower than the top three but still substantial.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67195A88-ABEB-308C-BBE7-25697EF07784}"/>
              </a:ext>
            </a:extLst>
          </p:cNvPr>
          <p:cNvSpPr/>
          <p:nvPr/>
        </p:nvSpPr>
        <p:spPr>
          <a:xfrm>
            <a:off x="7956388" y="2016402"/>
            <a:ext cx="3654420" cy="4428037"/>
          </a:xfrm>
          <a:custGeom>
            <a:avLst/>
            <a:gdLst/>
            <a:ahLst/>
            <a:cxnLst/>
            <a:rect l="l" t="t" r="r" b="b"/>
            <a:pathLst>
              <a:path w="5701711" h="6197134">
                <a:moveTo>
                  <a:pt x="0" y="0"/>
                </a:moveTo>
                <a:lnTo>
                  <a:pt x="5701711" y="0"/>
                </a:lnTo>
                <a:lnTo>
                  <a:pt x="5701711" y="6197134"/>
                </a:lnTo>
                <a:lnTo>
                  <a:pt x="0" y="6197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12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6C4F-8C06-55D1-3044-7808BAD2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CORRELATION B/W SUBSCRIBERS, </a:t>
            </a:r>
            <a:br>
              <a:rPr lang="en-US" sz="4000" b="1" dirty="0">
                <a:latin typeface="SFNS Display" panose="00000500000000000000" pitchFamily="2" charset="0"/>
              </a:rPr>
            </a:br>
            <a:r>
              <a:rPr lang="en-US" sz="4000" b="1" dirty="0">
                <a:latin typeface="SFNS Display" panose="00000500000000000000" pitchFamily="2" charset="0"/>
              </a:rPr>
              <a:t>VIEWS &amp; EARNINGS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D7E8-D34E-1DD9-B0F4-B4CE771B0EE2}"/>
              </a:ext>
            </a:extLst>
          </p:cNvPr>
          <p:cNvSpPr txBox="1"/>
          <p:nvPr/>
        </p:nvSpPr>
        <p:spPr>
          <a:xfrm>
            <a:off x="175491" y="2033502"/>
            <a:ext cx="5920509" cy="457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This visual is a correlation matrix, which shows the relationships between different variables using correlation coefficients.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Subscribers &amp; Video Views: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Correlation of 0.79. This is a strong positive correlation, indicating that as the number of subscribers increases, the number of video views also tends to increase. 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Video Views &amp; Monthly Earnings (both lowest and highest):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Correlation of 0.64. This suggests a moderate positive relationship, meaning that higher video views are associated with higher monthly earnings.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Subscribers &amp; Monthly Earnings (both lowest and highest):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Correlation of 0.5. This indicates a moderate positive relationship, suggesting that an increase in subscribers is moderately associated with an increase in monthly earnings. </a:t>
            </a:r>
          </a:p>
          <a:p>
            <a:pPr marL="410209" lvl="1" indent="-205105" algn="just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Lowest &amp; Highest Monthly Earnings: Correlation of 1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1AF7ACC3-FF61-E4B9-8D05-74B5982D6985}"/>
              </a:ext>
            </a:extLst>
          </p:cNvPr>
          <p:cNvSpPr/>
          <p:nvPr/>
        </p:nvSpPr>
        <p:spPr>
          <a:xfrm>
            <a:off x="6724072" y="2159301"/>
            <a:ext cx="4987651" cy="4398841"/>
          </a:xfrm>
          <a:custGeom>
            <a:avLst/>
            <a:gdLst/>
            <a:ahLst/>
            <a:cxnLst/>
            <a:rect l="l" t="t" r="r" b="b"/>
            <a:pathLst>
              <a:path w="6520902" h="5371593">
                <a:moveTo>
                  <a:pt x="0" y="0"/>
                </a:moveTo>
                <a:lnTo>
                  <a:pt x="6520902" y="0"/>
                </a:lnTo>
                <a:lnTo>
                  <a:pt x="6520902" y="5371593"/>
                </a:lnTo>
                <a:lnTo>
                  <a:pt x="0" y="537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1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A6A85-82C5-93BE-C76F-E6AF4B345498}"/>
              </a:ext>
            </a:extLst>
          </p:cNvPr>
          <p:cNvSpPr txBox="1"/>
          <p:nvPr/>
        </p:nvSpPr>
        <p:spPr>
          <a:xfrm>
            <a:off x="2807854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SFNS Display" panose="00000500000000000000" pitchFamily="2" charset="0"/>
              </a:rPr>
              <a:t>III. INSIGHTS &amp;   RECOMMENDATIONS</a:t>
            </a:r>
            <a:endParaRPr lang="en-IN" sz="4000" b="1" dirty="0">
              <a:solidFill>
                <a:schemeClr val="accent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23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7762-1656-B847-CDCC-CBB5BD82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INSIGHTS &amp; RECOMMENDATIONS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AC0131EC-5728-411F-1102-1992B817A722}"/>
              </a:ext>
            </a:extLst>
          </p:cNvPr>
          <p:cNvSpPr txBox="1"/>
          <p:nvPr/>
        </p:nvSpPr>
        <p:spPr>
          <a:xfrm>
            <a:off x="476073" y="1936489"/>
            <a:ext cx="11281818" cy="5152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500" b="1" dirty="0">
                <a:latin typeface="SFNS Display" panose="00000500000000000000" pitchFamily="2" charset="0"/>
              </a:rPr>
              <a:t>“Gaming”, “Music”, and “Entertainment”</a:t>
            </a:r>
            <a:r>
              <a:rPr lang="en-US" sz="1500" dirty="0">
                <a:latin typeface="SFNS Display" panose="00000500000000000000" pitchFamily="2" charset="0"/>
              </a:rPr>
              <a:t> emerged as the most active and highly subscribed categories, but also show high competition.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500" b="1" dirty="0">
                <a:latin typeface="SFNS Display" panose="00000500000000000000" pitchFamily="2" charset="0"/>
              </a:rPr>
              <a:t>Certain categories</a:t>
            </a:r>
            <a:r>
              <a:rPr lang="en-US" sz="1500" dirty="0">
                <a:latin typeface="SFNS Display" panose="00000500000000000000" pitchFamily="2" charset="0"/>
              </a:rPr>
              <a:t> like “</a:t>
            </a:r>
            <a:r>
              <a:rPr lang="en-US" sz="1500" b="1" dirty="0">
                <a:latin typeface="SFNS Display" panose="00000500000000000000" pitchFamily="2" charset="0"/>
              </a:rPr>
              <a:t>Education” or “How-to &amp; Style” </a:t>
            </a:r>
            <a:r>
              <a:rPr lang="en-US" sz="1500" dirty="0">
                <a:latin typeface="SFNS Display" panose="00000500000000000000" pitchFamily="2" charset="0"/>
              </a:rPr>
              <a:t>show promising subscriber counts with relatively fewer channels — indicating lower saturation.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SFNS Display" panose="00000500000000000000" pitchFamily="2" charset="0"/>
              </a:rPr>
              <a:t>Channel types such as “</a:t>
            </a:r>
            <a:r>
              <a:rPr lang="en-US" sz="1500" b="1" dirty="0">
                <a:latin typeface="SFNS Display" panose="00000500000000000000" pitchFamily="2" charset="0"/>
              </a:rPr>
              <a:t>Entertainment” </a:t>
            </a:r>
            <a:r>
              <a:rPr lang="en-US" sz="1500" dirty="0">
                <a:latin typeface="SFNS Display" panose="00000500000000000000" pitchFamily="2" charset="0"/>
              </a:rPr>
              <a:t>and “</a:t>
            </a:r>
            <a:r>
              <a:rPr lang="en-US" sz="1500" b="1" dirty="0">
                <a:latin typeface="SFNS Display" panose="00000500000000000000" pitchFamily="2" charset="0"/>
              </a:rPr>
              <a:t>Gaming”</a:t>
            </a:r>
            <a:r>
              <a:rPr lang="en-US" sz="1500" dirty="0">
                <a:latin typeface="SFNS Display" panose="00000500000000000000" pitchFamily="2" charset="0"/>
              </a:rPr>
              <a:t> have the highest monthly earnings, while </a:t>
            </a:r>
            <a:r>
              <a:rPr lang="en-US" sz="1500" i="1" dirty="0">
                <a:latin typeface="SFNS Display" panose="00000500000000000000" pitchFamily="2" charset="0"/>
              </a:rPr>
              <a:t>How-to</a:t>
            </a:r>
            <a:r>
              <a:rPr lang="en-US" sz="1500" dirty="0">
                <a:latin typeface="SFNS Display" panose="00000500000000000000" pitchFamily="2" charset="0"/>
              </a:rPr>
              <a:t> and </a:t>
            </a:r>
            <a:r>
              <a:rPr lang="en-US" sz="1500" i="1" dirty="0">
                <a:latin typeface="SFNS Display" panose="00000500000000000000" pitchFamily="2" charset="0"/>
              </a:rPr>
              <a:t>News</a:t>
            </a:r>
            <a:r>
              <a:rPr lang="en-US" sz="1500" dirty="0">
                <a:latin typeface="SFNS Display" panose="00000500000000000000" pitchFamily="2" charset="0"/>
              </a:rPr>
              <a:t> channels often have steady but lower revenue.</a:t>
            </a:r>
            <a:endParaRPr lang="en-US" sz="1500" dirty="0">
              <a:solidFill>
                <a:srgbClr val="000000"/>
              </a:solidFill>
              <a:latin typeface="SFNS Display" panose="00000500000000000000" pitchFamily="2" charset="0"/>
              <a:ea typeface="Helvetica World"/>
              <a:cs typeface="Helvetica World"/>
              <a:sym typeface="Helvetica World"/>
            </a:endParaRP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Channels in </a:t>
            </a:r>
            <a:r>
              <a:rPr lang="en-US" sz="15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“Entertainment”, “Music”, “Tech”, and “Animals” </a:t>
            </a:r>
            <a:r>
              <a:rPr lang="en-US" sz="15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can boost earnings by maintaining consistent content and forming brand partnerships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YouTubers can expand their reach by targeting countries beyond the US, India, and the UK, where digital literacy and infrastructure are improving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Creators can expand globally by producing multilingual content or localizing videos for regions with growing digital access, particularly outside top markets like the US, India, and the UK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Creators can optimize content strategies by leveraging performance data, such as top-performing video types and viewer demographics, to boost engagement and audience retention.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  <a:latin typeface="SFNS Display" panose="00000500000000000000" pitchFamily="2" charset="0"/>
              <a:ea typeface="Helvetica World"/>
              <a:cs typeface="Helvetica World"/>
              <a:sym typeface="Helvetica World"/>
            </a:endParaRPr>
          </a:p>
        </p:txBody>
      </p:sp>
    </p:spTree>
    <p:extLst>
      <p:ext uri="{BB962C8B-B14F-4D97-AF65-F5344CB8AC3E}">
        <p14:creationId xmlns:p14="http://schemas.microsoft.com/office/powerpoint/2010/main" val="133231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B58212-0C1E-0AB0-0D9E-A667CE88485F}"/>
              </a:ext>
            </a:extLst>
          </p:cNvPr>
          <p:cNvSpPr txBox="1">
            <a:spLocks/>
          </p:cNvSpPr>
          <p:nvPr/>
        </p:nvSpPr>
        <p:spPr>
          <a:xfrm>
            <a:off x="1145659" y="2442025"/>
            <a:ext cx="9900682" cy="19739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104" lvl="1" indent="0" algn="ctr">
              <a:buNone/>
            </a:pPr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THANK YOU</a:t>
            </a:r>
            <a:endParaRPr lang="en-US" sz="5400" b="1" dirty="0">
              <a:solidFill>
                <a:schemeClr val="accent1"/>
              </a:solidFill>
              <a:latin typeface="SFNS Display" panose="00000500000000000000" pitchFamily="2" charset="0"/>
              <a:ea typeface="Helvetica World"/>
              <a:cs typeface="Helvetica World"/>
              <a:sym typeface="Helvetica World"/>
            </a:endParaRPr>
          </a:p>
        </p:txBody>
      </p:sp>
    </p:spTree>
    <p:extLst>
      <p:ext uri="{BB962C8B-B14F-4D97-AF65-F5344CB8AC3E}">
        <p14:creationId xmlns:p14="http://schemas.microsoft.com/office/powerpoint/2010/main" val="151827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C4292-7D33-6B61-A121-BA86BAE71F64}"/>
              </a:ext>
            </a:extLst>
          </p:cNvPr>
          <p:cNvSpPr txBox="1"/>
          <p:nvPr/>
        </p:nvSpPr>
        <p:spPr>
          <a:xfrm>
            <a:off x="2807854" y="3075057"/>
            <a:ext cx="657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SFNS Display" panose="00000500000000000000" pitchFamily="2" charset="0"/>
              </a:rPr>
              <a:t>I. BUSINESS PROBLEM</a:t>
            </a:r>
            <a:endParaRPr lang="en-IN" sz="4000" b="1" dirty="0">
              <a:solidFill>
                <a:schemeClr val="accent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8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2D62-A631-5821-D535-5D0F2783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BUSINESS PROBLEM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A6EB-FD3E-8583-606B-FA02F7E8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5881"/>
            <a:ext cx="6484626" cy="278754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This project presents an in-depth exploratory data analysis (EDA) of a comprehensive YouTube dataset, focusing on uncovering trends in content categories, channel types, countries, and creator performance.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The primary objective is to identify actionable insights that could guide aspiring content creators, marketers, or media strategists in understanding where growth and monetization opportunities lie on the platform.</a:t>
            </a:r>
            <a:endParaRPr lang="en-IN" sz="1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1B1F86-FFA9-1415-5E99-B3BCDE9D48AA}"/>
              </a:ext>
            </a:extLst>
          </p:cNvPr>
          <p:cNvGrpSpPr>
            <a:grpSpLocks noChangeAspect="1"/>
          </p:cNvGrpSpPr>
          <p:nvPr/>
        </p:nvGrpSpPr>
        <p:grpSpPr>
          <a:xfrm>
            <a:off x="7435273" y="1953029"/>
            <a:ext cx="3995268" cy="4073249"/>
            <a:chOff x="0" y="0"/>
            <a:chExt cx="6350000" cy="65582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0297B96-72E9-2743-44D3-FA5A70E8FE19}"/>
                </a:ext>
              </a:extLst>
            </p:cNvPr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679" r="-1679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FBC034-BE9F-E3D9-194B-46CE4A291740}"/>
                </a:ext>
              </a:extLst>
            </p:cNvPr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D4D8CF"/>
            </a:solid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7228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B291-12DD-6B4D-957D-1EA27B3938F1}"/>
              </a:ext>
            </a:extLst>
          </p:cNvPr>
          <p:cNvSpPr txBox="1"/>
          <p:nvPr/>
        </p:nvSpPr>
        <p:spPr>
          <a:xfrm>
            <a:off x="2807854" y="3075057"/>
            <a:ext cx="657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SFNS Display" panose="00000500000000000000" pitchFamily="2" charset="0"/>
              </a:rPr>
              <a:t>II. ANALYSIS &amp; FINDINGS</a:t>
            </a:r>
            <a:endParaRPr lang="en-IN" sz="4000" b="1" dirty="0">
              <a:solidFill>
                <a:schemeClr val="accent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6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2CEF0-E7CD-F315-560D-6AE53C8BE2C1}"/>
              </a:ext>
            </a:extLst>
          </p:cNvPr>
          <p:cNvSpPr txBox="1"/>
          <p:nvPr/>
        </p:nvSpPr>
        <p:spPr>
          <a:xfrm>
            <a:off x="2807854" y="2767280"/>
            <a:ext cx="657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SFNS Display" panose="00000500000000000000" pitchFamily="2" charset="0"/>
              </a:rPr>
              <a:t>1. CATEGORY LEVEL FINDINGS</a:t>
            </a:r>
            <a:endParaRPr lang="en-IN" sz="4000" b="1" dirty="0">
              <a:solidFill>
                <a:schemeClr val="accent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8DCE-2B8E-32D1-6A03-AC0F41AA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3934"/>
            <a:ext cx="10058400" cy="90029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CATEGORY WISE AVERAGE SUBSCRIBERS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5BE1-0D02-1DA7-28FF-CE689313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31" y="1997579"/>
            <a:ext cx="7043651" cy="40233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The bar chart represents the average number of subscribers across different YouTube categories.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"Shows"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category has the highest average number of subscribers, exceeding 40 million, making it the most popular category.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"Trailers"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category also boasts a significant average subscriber count, likely reflecting the broad interest in movie and TV trailers.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"Film and Animation"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maintains a solid average of over 30 million subscribers, highlighting the appeal of creative and visual content.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"Nonprofits and Activism"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follows with a respectable average of around 30 million subscribers, despite its focus on social causes and activism.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"Education"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category closely follows, suggesting that educational content maintains strong demand among audiences.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0C2D497C-284E-C8DE-3099-CE66C97B20CF}"/>
              </a:ext>
            </a:extLst>
          </p:cNvPr>
          <p:cNvSpPr/>
          <p:nvPr/>
        </p:nvSpPr>
        <p:spPr>
          <a:xfrm>
            <a:off x="7930061" y="2289080"/>
            <a:ext cx="3741008" cy="4327051"/>
          </a:xfrm>
          <a:custGeom>
            <a:avLst/>
            <a:gdLst/>
            <a:ahLst/>
            <a:cxnLst/>
            <a:rect l="l" t="t" r="r" b="b"/>
            <a:pathLst>
              <a:path w="6188926" h="6248029">
                <a:moveTo>
                  <a:pt x="0" y="0"/>
                </a:moveTo>
                <a:lnTo>
                  <a:pt x="6188926" y="0"/>
                </a:lnTo>
                <a:lnTo>
                  <a:pt x="6188926" y="6248030"/>
                </a:lnTo>
                <a:lnTo>
                  <a:pt x="0" y="6248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3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0F61-54FA-36BD-DF5A-0FD1C40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CATEGORY WITH HIGHEST ACTIVITY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DF99-8175-636F-D87C-90228B16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2456873"/>
            <a:ext cx="6761018" cy="4069850"/>
          </a:xfrm>
        </p:spPr>
        <p:txBody>
          <a:bodyPr>
            <a:noAutofit/>
          </a:bodyPr>
          <a:lstStyle/>
          <a:p>
            <a:pPr marL="324000" lvl="1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bar chart represents the categories with the highest activity, likely represented by the count of occurrences for each category.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Top categories: “Entertainment”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has the highest activity, with around 200 occurrences. This indicates that Entertainment is the most active category in this dataset.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Music”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follows as the second most active category, with a count slightly lower than Entertainment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Moderate Activity Categories: “People &amp; Blogs”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and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Gaming”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are also popular categories, with substantial counts compared to others.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Comedy”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has a notable count but is less active compared to the top categories.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Lower Activity Categories: “Education”, “Film &amp; Animation”,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and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How to &amp; Style”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fall into the mid-range in terms of activity.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News &amp; Politics” and “Science &amp; Technology”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have lower activity compared to the more general and entertainment-oriented categories.</a:t>
            </a:r>
          </a:p>
          <a:p>
            <a:pPr marL="410209" lvl="1" indent="-205105" algn="just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Least Active Categories: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Categories like “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Shows”, “Sports”, “Pets &amp; Animals”, “Trailers”, “Nonprofits &amp; Activism”, “Movies”, “Autos &amp; Vehicles”, and “Travel &amp; Events”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have the least activity, with very low counts.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SFNS Display" panose="00000500000000000000" pitchFamily="2" charset="0"/>
              <a:ea typeface="Helvetica World"/>
              <a:cs typeface="Helvetica World"/>
              <a:sym typeface="Helvetica World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SFNS Display" panose="000005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2DFFE2C1-BFB8-E40B-E997-0092F9C953A3}"/>
              </a:ext>
            </a:extLst>
          </p:cNvPr>
          <p:cNvSpPr/>
          <p:nvPr/>
        </p:nvSpPr>
        <p:spPr>
          <a:xfrm>
            <a:off x="7429652" y="2456873"/>
            <a:ext cx="4282057" cy="3905134"/>
          </a:xfrm>
          <a:custGeom>
            <a:avLst/>
            <a:gdLst/>
            <a:ahLst/>
            <a:cxnLst/>
            <a:rect l="l" t="t" r="r" b="b"/>
            <a:pathLst>
              <a:path w="6328910" h="5181795">
                <a:moveTo>
                  <a:pt x="0" y="0"/>
                </a:moveTo>
                <a:lnTo>
                  <a:pt x="6328910" y="0"/>
                </a:lnTo>
                <a:lnTo>
                  <a:pt x="6328910" y="5181796"/>
                </a:lnTo>
                <a:lnTo>
                  <a:pt x="0" y="5181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3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C6D9-4397-5FBF-FEDC-8EB30CD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SFNS Display" panose="00000500000000000000" pitchFamily="2" charset="0"/>
              </a:rPr>
              <a:t>CATEGORY WISE UPLOADS</a:t>
            </a:r>
            <a:endParaRPr lang="en-IN" sz="4000" b="1" dirty="0">
              <a:latin typeface="SFNS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6B7B-DA7F-1FC7-0A7F-6D8FABA3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65" y="2355427"/>
            <a:ext cx="6481618" cy="4023360"/>
          </a:xfrm>
        </p:spPr>
        <p:txBody>
          <a:bodyPr>
            <a:noAutofit/>
          </a:bodyPr>
          <a:lstStyle/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This visual is a horizontal bar chart that displays the number of uploads across different content categories.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Top categories: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“Nonprofits &amp; Activism”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category leads in the number of uploads, nearing 200,000, indicating a strong focus on content centered around social causes and activism. The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“News &amp; Politics”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category follows closely, reflecting a substantial volume of content related to current events, news, and political commentary. Meanwhile, the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“People &amp; Blogs”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category exhibits a moderate level of uploads, suggesting that personal vlogs and blogs are also popular, though not to the same extent as the aforementioned categories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Moderate categories: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The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“Shows”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category has a considerable number of uploads, followed by the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“Sports”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category which shows a moderate volume of uploads, indicating a consistent flow of content related to sports activities, events, and discussions.</a:t>
            </a:r>
          </a:p>
          <a:p>
            <a:pPr marL="410209" lvl="1" indent="-205105" algn="just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Low upload categories: 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Categories like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“Movies”, “Autos &amp; Vehicles”, “Travel &amp; Events”, and “Trailers”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have very low numbers of uploads. Categories like </a:t>
            </a:r>
            <a:r>
              <a:rPr lang="en-US" sz="1400" b="1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“Education”, “Science &amp; Technology”, and “Music”</a:t>
            </a:r>
            <a:r>
              <a:rPr lang="en-US" sz="1400" dirty="0">
                <a:solidFill>
                  <a:srgbClr val="000000"/>
                </a:solidFill>
                <a:latin typeface="SFNS Display" panose="00000500000000000000" pitchFamily="2" charset="0"/>
                <a:ea typeface="Helvetica World"/>
                <a:cs typeface="Helvetica World"/>
                <a:sym typeface="Helvetica World"/>
              </a:rPr>
              <a:t> have relatively low uploads compared to the top categories. This could suggest either a lower interest or fewer creators in these areas.</a:t>
            </a:r>
          </a:p>
          <a:p>
            <a:pPr>
              <a:lnSpc>
                <a:spcPct val="100000"/>
              </a:lnSpc>
            </a:pPr>
            <a:endParaRPr lang="en-IN" sz="1400" dirty="0">
              <a:latin typeface="SFNS Display" panose="00000500000000000000" pitchFamily="2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C020F987-A43C-D772-7923-2243726E46E1}"/>
              </a:ext>
            </a:extLst>
          </p:cNvPr>
          <p:cNvSpPr/>
          <p:nvPr/>
        </p:nvSpPr>
        <p:spPr>
          <a:xfrm>
            <a:off x="7420033" y="2555241"/>
            <a:ext cx="3973497" cy="3823546"/>
          </a:xfrm>
          <a:custGeom>
            <a:avLst/>
            <a:gdLst/>
            <a:ahLst/>
            <a:cxnLst/>
            <a:rect l="l" t="t" r="r" b="b"/>
            <a:pathLst>
              <a:path w="6049384" h="4945372">
                <a:moveTo>
                  <a:pt x="0" y="0"/>
                </a:moveTo>
                <a:lnTo>
                  <a:pt x="6049384" y="0"/>
                </a:lnTo>
                <a:lnTo>
                  <a:pt x="6049384" y="4945372"/>
                </a:lnTo>
                <a:lnTo>
                  <a:pt x="0" y="4945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810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601</TotalTime>
  <Words>2360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SFNS Display</vt:lpstr>
      <vt:lpstr>Wingdings 2</vt:lpstr>
      <vt:lpstr>Dividend</vt:lpstr>
      <vt:lpstr>PowerPoint Presentation</vt:lpstr>
      <vt:lpstr>CONTENTS</vt:lpstr>
      <vt:lpstr>PowerPoint Presentation</vt:lpstr>
      <vt:lpstr>BUSINESS PROBLEM</vt:lpstr>
      <vt:lpstr>PowerPoint Presentation</vt:lpstr>
      <vt:lpstr>PowerPoint Presentation</vt:lpstr>
      <vt:lpstr>CATEGORY WISE AVERAGE SUBSCRIBERS</vt:lpstr>
      <vt:lpstr>CATEGORY WITH HIGHEST ACTIVITY</vt:lpstr>
      <vt:lpstr>CATEGORY WISE UPLOADS</vt:lpstr>
      <vt:lpstr>CATEGORY WISE HIGHEST MONTHLY EARNINGS</vt:lpstr>
      <vt:lpstr>CATEGORY WISE HIGHEST YEARLY EARNINGS</vt:lpstr>
      <vt:lpstr>PowerPoint Presentation</vt:lpstr>
      <vt:lpstr> CHANNEL TYPE DISTRIBUTION</vt:lpstr>
      <vt:lpstr>CHANNEL TYPE HIGHEST MONTHLY EARNINGS</vt:lpstr>
      <vt:lpstr>PowerPoint Presentation</vt:lpstr>
      <vt:lpstr>COUNTRY WISE SUBSCRIBERS</vt:lpstr>
      <vt:lpstr>DISTRIBUTION OF SUBSCRIBERS</vt:lpstr>
      <vt:lpstr>AVERAGE UPLOADS</vt:lpstr>
      <vt:lpstr>RELATION BETWEEN SUBSCRIBERS  &amp; UPLOADS</vt:lpstr>
      <vt:lpstr>PowerPoint Presentation</vt:lpstr>
      <vt:lpstr>YOUTUBERS WITH HIGHEST  MONTHLY EARNINGS</vt:lpstr>
      <vt:lpstr>YOUTUBERS WITH HIGHEST  YEARLY EARNINGS</vt:lpstr>
      <vt:lpstr>CORRELATION B/W SUBSCRIBERS,  VIEWS &amp; EARNINGS</vt:lpstr>
      <vt:lpstr>PowerPoint Presentation</vt:lpstr>
      <vt:lpstr>INSIGHTS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Sujay S</dc:creator>
  <cp:lastModifiedBy>Sujay S</cp:lastModifiedBy>
  <cp:revision>38</cp:revision>
  <dcterms:created xsi:type="dcterms:W3CDTF">2025-05-03T06:50:20Z</dcterms:created>
  <dcterms:modified xsi:type="dcterms:W3CDTF">2025-05-03T16:52:19Z</dcterms:modified>
</cp:coreProperties>
</file>