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Proxima Nova"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84629baf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c84629baf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89228265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c89228265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84e79d7f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c84e79d7f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c87cd21c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c87cd21c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c84e79d7f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c84e79d7f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c8ee7fb2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c8ee7fb2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8ee7fb2e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c8ee7fb2e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84e79d7fa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84e79d7f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c89228265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c89228265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89228265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c89228265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84629ba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84629ba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Michael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84e79d7fa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c84e79d7f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Sujay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84e79d7fa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84e79d7f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c84e79d7fa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c84e79d7f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c84e79d7f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c84e79d7f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c9295201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c9295201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84e79d7fa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84e79d7f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c84629baf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84629baf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c84e79d7fa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c84e79d7f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c84e79d7f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c84e79d7f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Sujay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c84e79d7fa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c84e79d7fa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84e79d7f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84e79d7f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c84e79d7fa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c84e79d7f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4AA1Ijp_upE"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Support Vector Machines (SVMs)</a:t>
            </a:r>
            <a:endParaRPr/>
          </a:p>
        </p:txBody>
      </p:sp>
      <p:sp>
        <p:nvSpPr>
          <p:cNvPr id="60" name="Google Shape;60;p13"/>
          <p:cNvSpPr txBox="1">
            <a:spLocks noGrp="1"/>
          </p:cNvSpPr>
          <p:nvPr>
            <p:ph type="subTitle" idx="1"/>
          </p:nvPr>
        </p:nvSpPr>
        <p:spPr>
          <a:xfrm>
            <a:off x="510450" y="3200325"/>
            <a:ext cx="8056500" cy="13869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sz="1500"/>
              <a:t>Sujay Jakka, Shane Rivera, Amaan Haque, and Michael Moskowitz</a:t>
            </a:r>
            <a:endParaRPr sz="1500"/>
          </a:p>
        </p:txBody>
      </p:sp>
      <p:sp>
        <p:nvSpPr>
          <p:cNvPr id="61" name="Google Shape;61;p13"/>
          <p:cNvSpPr txBox="1"/>
          <p:nvPr/>
        </p:nvSpPr>
        <p:spPr>
          <a:xfrm>
            <a:off x="6144000" y="4587225"/>
            <a:ext cx="30000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200">
                <a:solidFill>
                  <a:schemeClr val="lt1"/>
                </a:solidFill>
                <a:latin typeface="Proxima Nova"/>
                <a:ea typeface="Proxima Nova"/>
                <a:cs typeface="Proxima Nova"/>
                <a:sym typeface="Proxima Nova"/>
              </a:rPr>
              <a:t>COMP 5130 - Data Mining</a:t>
            </a:r>
            <a:endParaRPr sz="1200">
              <a:solidFill>
                <a:schemeClr val="lt1"/>
              </a:solidFill>
              <a:latin typeface="Proxima Nova"/>
              <a:ea typeface="Proxima Nova"/>
              <a:cs typeface="Proxima Nova"/>
              <a:sym typeface="Proxima Nova"/>
            </a:endParaRPr>
          </a:p>
          <a:p>
            <a:pPr marL="0" marR="0" lvl="0" indent="0" algn="l" rtl="0">
              <a:lnSpc>
                <a:spcPct val="100000"/>
              </a:lnSpc>
              <a:spcBef>
                <a:spcPts val="0"/>
              </a:spcBef>
              <a:spcAft>
                <a:spcPts val="0"/>
              </a:spcAft>
              <a:buNone/>
            </a:pPr>
            <a:r>
              <a:rPr lang="en" sz="1200">
                <a:solidFill>
                  <a:schemeClr val="lt1"/>
                </a:solidFill>
                <a:latin typeface="Proxima Nova"/>
                <a:ea typeface="Proxima Nova"/>
                <a:cs typeface="Proxima Nova"/>
                <a:sym typeface="Proxima Nova"/>
              </a:rPr>
              <a:t>Undergraduate Final Project</a:t>
            </a:r>
            <a:endParaRPr sz="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Difference between a Soft Margin and a Hard Margin SVM</a:t>
            </a:r>
            <a:endParaRPr/>
          </a:p>
        </p:txBody>
      </p:sp>
      <p:sp>
        <p:nvSpPr>
          <p:cNvPr id="119" name="Google Shape;11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600"/>
              </a:spcBef>
              <a:spcAft>
                <a:spcPts val="0"/>
              </a:spcAft>
              <a:buSzPts val="2000"/>
              <a:buChar char="●"/>
            </a:pPr>
            <a:r>
              <a:rPr lang="en" sz="2000"/>
              <a:t>Hard margin SVM is used when data is perfectly separable.</a:t>
            </a:r>
            <a:endParaRPr sz="2000"/>
          </a:p>
          <a:p>
            <a:pPr marL="914400" lvl="1" indent="-330200" algn="l" rtl="0">
              <a:spcBef>
                <a:spcPts val="0"/>
              </a:spcBef>
              <a:spcAft>
                <a:spcPts val="0"/>
              </a:spcAft>
              <a:buSzPts val="1600"/>
              <a:buChar char="○"/>
            </a:pPr>
            <a:r>
              <a:rPr lang="en" sz="1600"/>
              <a:t>Finds widest margin between classes with no misclassifications allowed.</a:t>
            </a:r>
            <a:endParaRPr sz="1600"/>
          </a:p>
          <a:p>
            <a:pPr marL="457200" lvl="0" indent="-355600" algn="l" rtl="0">
              <a:spcBef>
                <a:spcPts val="0"/>
              </a:spcBef>
              <a:spcAft>
                <a:spcPts val="0"/>
              </a:spcAft>
              <a:buSzPts val="2000"/>
              <a:buChar char="●"/>
            </a:pPr>
            <a:r>
              <a:rPr lang="en" sz="2000"/>
              <a:t>Soft margin SVM is used when data is not separable or to allow some misclassifications.</a:t>
            </a:r>
            <a:endParaRPr sz="2000"/>
          </a:p>
          <a:p>
            <a:pPr marL="914400" lvl="1" indent="-330200" algn="l" rtl="0">
              <a:spcBef>
                <a:spcPts val="0"/>
              </a:spcBef>
              <a:spcAft>
                <a:spcPts val="0"/>
              </a:spcAft>
              <a:buSzPts val="1600"/>
              <a:buChar char="○"/>
            </a:pPr>
            <a:r>
              <a:rPr lang="en" sz="1600"/>
              <a:t>Introduces slack variables to allow some data points to be on the wrong side of the margin .</a:t>
            </a:r>
            <a:endParaRPr sz="1600"/>
          </a:p>
          <a:p>
            <a:pPr marL="457200" lvl="0" indent="-355600" algn="l" rtl="0">
              <a:spcBef>
                <a:spcPts val="0"/>
              </a:spcBef>
              <a:spcAft>
                <a:spcPts val="0"/>
              </a:spcAft>
              <a:buSzPts val="2000"/>
              <a:buChar char="●"/>
            </a:pPr>
            <a:r>
              <a:rPr lang="en" sz="2000"/>
              <a:t>In practice, soft margin SVM is more widely used because it can handle noise and outliers in the training set. In the real world our data will not always be perfectly separable.</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3"/>
          <p:cNvPicPr preferRelativeResize="0"/>
          <p:nvPr/>
        </p:nvPicPr>
        <p:blipFill>
          <a:blip r:embed="rId3">
            <a:alphaModFix/>
          </a:blip>
          <a:stretch>
            <a:fillRect/>
          </a:stretch>
        </p:blipFill>
        <p:spPr>
          <a:xfrm>
            <a:off x="1596988" y="284913"/>
            <a:ext cx="5950025" cy="4573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394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Primal Problem for Soft-Margin SVMs</a:t>
            </a:r>
            <a:endParaRPr/>
          </a:p>
        </p:txBody>
      </p:sp>
      <p:sp>
        <p:nvSpPr>
          <p:cNvPr id="130" name="Google Shape;130;p24"/>
          <p:cNvSpPr txBox="1">
            <a:spLocks noGrp="1"/>
          </p:cNvSpPr>
          <p:nvPr>
            <p:ph type="body" idx="1"/>
          </p:nvPr>
        </p:nvSpPr>
        <p:spPr>
          <a:xfrm>
            <a:off x="311700" y="2571750"/>
            <a:ext cx="8520600" cy="2296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2000"/>
              <a:t>The primal problem for the Soft-Margin SVM introduces a slack term, ξ, for each data point. These slack terms allow us to be able to create SVMs that allow for misclassification. The C term here is a regularization term that penalizes misclassifications. It determines how much the combined slack across all data points matters to our optimization problem. The larger C is the more we allow it to penalize our function,</a:t>
            </a:r>
            <a:endParaRPr sz="2000"/>
          </a:p>
        </p:txBody>
      </p:sp>
      <p:pic>
        <p:nvPicPr>
          <p:cNvPr id="131" name="Google Shape;131;p24"/>
          <p:cNvPicPr preferRelativeResize="0"/>
          <p:nvPr/>
        </p:nvPicPr>
        <p:blipFill>
          <a:blip r:embed="rId3">
            <a:alphaModFix/>
          </a:blip>
          <a:stretch>
            <a:fillRect/>
          </a:stretch>
        </p:blipFill>
        <p:spPr>
          <a:xfrm>
            <a:off x="758350" y="1092888"/>
            <a:ext cx="7627311" cy="12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172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Dual Problem For Soft-Margin SVMs</a:t>
            </a:r>
            <a:endParaRPr/>
          </a:p>
        </p:txBody>
      </p:sp>
      <p:sp>
        <p:nvSpPr>
          <p:cNvPr id="137" name="Google Shape;137;p25"/>
          <p:cNvSpPr txBox="1">
            <a:spLocks noGrp="1"/>
          </p:cNvSpPr>
          <p:nvPr>
            <p:ph type="body" idx="1"/>
          </p:nvPr>
        </p:nvSpPr>
        <p:spPr>
          <a:xfrm>
            <a:off x="207888" y="3439350"/>
            <a:ext cx="8728200" cy="1377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a:t>The Dual Problem is exactly the same as the Dual Problem for Hard Margin SVMs except that there is an additional constraint on our Lagrangian Multipliers. Similar to Hard Margin SVMs the Lagrangian Multipliers have to be greater than or equal to 0 however now the Lagrangian Multipliers also have to be less than or equal to C.</a:t>
            </a:r>
            <a:endParaRPr/>
          </a:p>
        </p:txBody>
      </p:sp>
      <p:pic>
        <p:nvPicPr>
          <p:cNvPr id="138" name="Google Shape;138;p25"/>
          <p:cNvPicPr preferRelativeResize="0"/>
          <p:nvPr/>
        </p:nvPicPr>
        <p:blipFill>
          <a:blip r:embed="rId3">
            <a:alphaModFix/>
          </a:blip>
          <a:stretch>
            <a:fillRect/>
          </a:stretch>
        </p:blipFill>
        <p:spPr>
          <a:xfrm>
            <a:off x="1206965" y="891548"/>
            <a:ext cx="6730050" cy="1461675"/>
          </a:xfrm>
          <a:prstGeom prst="rect">
            <a:avLst/>
          </a:prstGeom>
          <a:noFill/>
          <a:ln>
            <a:noFill/>
          </a:ln>
        </p:spPr>
      </p:pic>
      <p:pic>
        <p:nvPicPr>
          <p:cNvPr id="139" name="Google Shape;139;p25"/>
          <p:cNvPicPr preferRelativeResize="0"/>
          <p:nvPr/>
        </p:nvPicPr>
        <p:blipFill>
          <a:blip r:embed="rId4">
            <a:alphaModFix/>
          </a:blip>
          <a:stretch>
            <a:fillRect/>
          </a:stretch>
        </p:blipFill>
        <p:spPr>
          <a:xfrm>
            <a:off x="2498037" y="2409425"/>
            <a:ext cx="4147915" cy="908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Kernel Functions</a:t>
            </a:r>
            <a:endParaRPr/>
          </a:p>
        </p:txBody>
      </p:sp>
      <p:sp>
        <p:nvSpPr>
          <p:cNvPr id="145" name="Google Shape;145;p26"/>
          <p:cNvSpPr txBox="1">
            <a:spLocks noGrp="1"/>
          </p:cNvSpPr>
          <p:nvPr>
            <p:ph type="body" idx="1"/>
          </p:nvPr>
        </p:nvSpPr>
        <p:spPr>
          <a:xfrm>
            <a:off x="311700" y="1064200"/>
            <a:ext cx="8520600" cy="366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Transformation Tool: A kernel function in SVMs transforms the original data into a higher-dimensional space.</a:t>
            </a:r>
            <a:endParaRPr/>
          </a:p>
          <a:p>
            <a:pPr marL="914400" lvl="1" indent="-317500" algn="l" rtl="0">
              <a:spcBef>
                <a:spcPts val="0"/>
              </a:spcBef>
              <a:spcAft>
                <a:spcPts val="0"/>
              </a:spcAft>
              <a:buSzPts val="1400"/>
              <a:buChar char="○"/>
            </a:pPr>
            <a:r>
              <a:rPr lang="en"/>
              <a:t>By transforming the data, the kernel helps to find a clearer separation between different classes or categories in the dataset.</a:t>
            </a:r>
            <a:endParaRPr/>
          </a:p>
          <a:p>
            <a:pPr marL="914400" lvl="1" indent="-317500" algn="l" rtl="0">
              <a:spcBef>
                <a:spcPts val="0"/>
              </a:spcBef>
              <a:spcAft>
                <a:spcPts val="0"/>
              </a:spcAft>
              <a:buSzPts val="1400"/>
              <a:buChar char="○"/>
            </a:pPr>
            <a:r>
              <a:rPr lang="en"/>
              <a:t>Kernel’s are useful when the data isn't easily separable linearly in its original form, allowing SVMs to deal with non-linear relationships.</a:t>
            </a:r>
            <a:endParaRPr/>
          </a:p>
          <a:p>
            <a:pPr marL="457200" lvl="0" indent="-342900" algn="l" rtl="0">
              <a:spcBef>
                <a:spcPts val="0"/>
              </a:spcBef>
              <a:spcAft>
                <a:spcPts val="0"/>
              </a:spcAft>
              <a:buSzPts val="1800"/>
              <a:buChar char="●"/>
            </a:pPr>
            <a:r>
              <a:rPr lang="en"/>
              <a:t>Inner Product Mapper (dot products):</a:t>
            </a:r>
            <a:endParaRPr/>
          </a:p>
          <a:p>
            <a:pPr marL="914400" lvl="1" indent="-317500" algn="l" rtl="0">
              <a:spcBef>
                <a:spcPts val="0"/>
              </a:spcBef>
              <a:spcAft>
                <a:spcPts val="0"/>
              </a:spcAft>
              <a:buSzPts val="1400"/>
              <a:buChar char="○"/>
            </a:pPr>
            <a:r>
              <a:rPr lang="en"/>
              <a:t>Instead of explicitly computing the coordinates in this higher-dimensional space and then finding the dot products between each of these transformed points, the kernel computes dot products between pairs of data points, and then applies the transformation which is more computationally efficient.</a:t>
            </a:r>
            <a:endParaRPr/>
          </a:p>
          <a:p>
            <a:pPr marL="457200" lvl="0" indent="-342900" algn="l" rtl="0">
              <a:spcBef>
                <a:spcPts val="0"/>
              </a:spcBef>
              <a:spcAft>
                <a:spcPts val="0"/>
              </a:spcAft>
              <a:buSzPts val="1800"/>
              <a:buChar char="●"/>
            </a:pPr>
            <a:r>
              <a:rPr lang="en"/>
              <a:t>Options: SVMs can utilize various kernel functions</a:t>
            </a:r>
            <a:endParaRPr/>
          </a:p>
          <a:p>
            <a:pPr marL="914400" lvl="1" indent="-317500" algn="l" rtl="0">
              <a:spcBef>
                <a:spcPts val="0"/>
              </a:spcBef>
              <a:spcAft>
                <a:spcPts val="0"/>
              </a:spcAft>
              <a:buSzPts val="1400"/>
              <a:buChar char="○"/>
            </a:pPr>
            <a:r>
              <a:rPr lang="en"/>
              <a:t>Linear (no transformation), polynomial (raise the data to a power), and radial basis functions (maps the data to an infinite-dimensional space).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1048975" y="600138"/>
            <a:ext cx="7046050" cy="3943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8"/>
          <p:cNvPicPr preferRelativeResize="0"/>
          <p:nvPr/>
        </p:nvPicPr>
        <p:blipFill>
          <a:blip r:embed="rId3">
            <a:alphaModFix/>
          </a:blip>
          <a:stretch>
            <a:fillRect/>
          </a:stretch>
        </p:blipFill>
        <p:spPr>
          <a:xfrm>
            <a:off x="335188" y="887350"/>
            <a:ext cx="8473624" cy="3567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Can SVM’s be used for Multi-Class Classification?</a:t>
            </a:r>
            <a:endParaRPr/>
          </a:p>
        </p:txBody>
      </p:sp>
      <p:sp>
        <p:nvSpPr>
          <p:cNvPr id="161" name="Google Shape;161;p29"/>
          <p:cNvSpPr txBox="1">
            <a:spLocks noGrp="1"/>
          </p:cNvSpPr>
          <p:nvPr>
            <p:ph type="body" idx="1"/>
          </p:nvPr>
        </p:nvSpPr>
        <p:spPr>
          <a:xfrm>
            <a:off x="311700" y="1152475"/>
            <a:ext cx="8520600" cy="3754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SVMs are not limited to binary classification tasks. They can indeed be extended for multi-class classification problems.</a:t>
            </a:r>
            <a:endParaRPr/>
          </a:p>
          <a:p>
            <a:pPr marL="457200" lvl="0" indent="-342900" algn="l" rtl="0">
              <a:spcBef>
                <a:spcPts val="0"/>
              </a:spcBef>
              <a:spcAft>
                <a:spcPts val="0"/>
              </a:spcAft>
              <a:buSzPts val="1800"/>
              <a:buChar char="●"/>
            </a:pPr>
            <a:r>
              <a:rPr lang="en"/>
              <a:t>One-Versus-One:</a:t>
            </a:r>
            <a:endParaRPr/>
          </a:p>
          <a:p>
            <a:pPr marL="914400" lvl="1" indent="-317500" algn="l" rtl="0">
              <a:spcBef>
                <a:spcPts val="0"/>
              </a:spcBef>
              <a:spcAft>
                <a:spcPts val="0"/>
              </a:spcAft>
              <a:buSzPts val="1400"/>
              <a:buChar char="○"/>
            </a:pPr>
            <a:r>
              <a:rPr lang="en"/>
              <a:t>One common approach is to use a "one-versus-one" strategy, where SVMs are trained to distinguish between pairs of classes at a time.</a:t>
            </a:r>
            <a:endParaRPr/>
          </a:p>
          <a:p>
            <a:pPr marL="457200" lvl="0" indent="-342900" algn="l" rtl="0">
              <a:spcBef>
                <a:spcPts val="0"/>
              </a:spcBef>
              <a:spcAft>
                <a:spcPts val="0"/>
              </a:spcAft>
              <a:buSzPts val="1800"/>
              <a:buChar char="●"/>
            </a:pPr>
            <a:r>
              <a:rPr lang="en"/>
              <a:t>One-Versus-All:</a:t>
            </a:r>
            <a:endParaRPr/>
          </a:p>
          <a:p>
            <a:pPr marL="914400" lvl="1" indent="-317500" algn="l" rtl="0">
              <a:spcBef>
                <a:spcPts val="0"/>
              </a:spcBef>
              <a:spcAft>
                <a:spcPts val="0"/>
              </a:spcAft>
              <a:buSzPts val="1400"/>
              <a:buChar char="○"/>
            </a:pPr>
            <a:r>
              <a:rPr lang="en"/>
              <a:t>Alternatively, the "one-versus-all" strategy involves training multiple SVMs, each one focusing on distinguishing one class from all other classes.</a:t>
            </a:r>
            <a:endParaRPr/>
          </a:p>
          <a:p>
            <a:pPr marL="457200" lvl="0" indent="-342900" algn="l" rtl="0">
              <a:spcBef>
                <a:spcPts val="0"/>
              </a:spcBef>
              <a:spcAft>
                <a:spcPts val="0"/>
              </a:spcAft>
              <a:buSzPts val="1800"/>
              <a:buChar char="●"/>
            </a:pPr>
            <a:r>
              <a:rPr lang="en"/>
              <a:t>With both approaches, the final prediction is made by combining the outputs of all SVMs utilized, usually through choosing the class with the highest confidence score(One-Versus-All) and majority voting(One-Versus-One).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1430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One-Versus-One</a:t>
            </a:r>
            <a:endParaRPr/>
          </a:p>
        </p:txBody>
      </p:sp>
      <p:pic>
        <p:nvPicPr>
          <p:cNvPr id="167" name="Google Shape;167;p30"/>
          <p:cNvPicPr preferRelativeResize="0"/>
          <p:nvPr/>
        </p:nvPicPr>
        <p:blipFill>
          <a:blip r:embed="rId3">
            <a:alphaModFix/>
          </a:blip>
          <a:stretch>
            <a:fillRect/>
          </a:stretch>
        </p:blipFill>
        <p:spPr>
          <a:xfrm>
            <a:off x="2241050" y="715700"/>
            <a:ext cx="4661925" cy="4125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One-Versus-All</a:t>
            </a:r>
            <a:endParaRPr/>
          </a:p>
        </p:txBody>
      </p:sp>
      <p:pic>
        <p:nvPicPr>
          <p:cNvPr id="173" name="Google Shape;173;p31"/>
          <p:cNvPicPr preferRelativeResize="0"/>
          <p:nvPr/>
        </p:nvPicPr>
        <p:blipFill>
          <a:blip r:embed="rId3">
            <a:alphaModFix/>
          </a:blip>
          <a:stretch>
            <a:fillRect/>
          </a:stretch>
        </p:blipFill>
        <p:spPr>
          <a:xfrm>
            <a:off x="1655200" y="948050"/>
            <a:ext cx="5833608"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110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20"/>
              <a:t>What are SVMs?</a:t>
            </a:r>
            <a:endParaRPr sz="2720"/>
          </a:p>
        </p:txBody>
      </p:sp>
      <p:sp>
        <p:nvSpPr>
          <p:cNvPr id="67" name="Google Shape;67;p14"/>
          <p:cNvSpPr txBox="1">
            <a:spLocks noGrp="1"/>
          </p:cNvSpPr>
          <p:nvPr>
            <p:ph type="body" idx="1"/>
          </p:nvPr>
        </p:nvSpPr>
        <p:spPr>
          <a:xfrm>
            <a:off x="311700" y="683500"/>
            <a:ext cx="8520600" cy="43305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SzPts val="1650"/>
              <a:buChar char="●"/>
            </a:pPr>
            <a:r>
              <a:rPr lang="en" sz="1650"/>
              <a:t>Supervised learning models for classification and regression, though mainly binary classification.</a:t>
            </a:r>
            <a:endParaRPr sz="1650"/>
          </a:p>
          <a:p>
            <a:pPr marL="457200" lvl="0" indent="-333375" algn="l" rtl="0">
              <a:spcBef>
                <a:spcPts val="0"/>
              </a:spcBef>
              <a:spcAft>
                <a:spcPts val="0"/>
              </a:spcAft>
              <a:buSzPts val="1650"/>
              <a:buChar char="●"/>
            </a:pPr>
            <a:r>
              <a:rPr lang="en" sz="1650"/>
              <a:t>Goal is to find optimal hyperplane that best separates data into different classes.</a:t>
            </a:r>
            <a:endParaRPr sz="1650"/>
          </a:p>
          <a:p>
            <a:pPr marL="457200" lvl="0" indent="-333375" algn="l" rtl="0">
              <a:spcBef>
                <a:spcPts val="0"/>
              </a:spcBef>
              <a:spcAft>
                <a:spcPts val="0"/>
              </a:spcAft>
              <a:buSzPts val="1650"/>
              <a:buChar char="●"/>
            </a:pPr>
            <a:r>
              <a:rPr lang="en" sz="1650"/>
              <a:t>Hyperplane maximizes margin between closest data points of different classes (support vectors).</a:t>
            </a:r>
            <a:endParaRPr sz="1650"/>
          </a:p>
          <a:p>
            <a:pPr marL="457200" lvl="0" indent="-333375" algn="l" rtl="0">
              <a:spcBef>
                <a:spcPts val="0"/>
              </a:spcBef>
              <a:spcAft>
                <a:spcPts val="0"/>
              </a:spcAft>
              <a:buSzPts val="1650"/>
              <a:buChar char="●"/>
            </a:pPr>
            <a:r>
              <a:rPr lang="en" sz="1650"/>
              <a:t>Use kernel functions to transform data into higher dimensional space where it becomes linearly separate.</a:t>
            </a:r>
            <a:endParaRPr sz="1650"/>
          </a:p>
          <a:p>
            <a:pPr marL="457200" lvl="0" indent="-333375" algn="l" rtl="0">
              <a:spcBef>
                <a:spcPts val="0"/>
              </a:spcBef>
              <a:spcAft>
                <a:spcPts val="0"/>
              </a:spcAft>
              <a:buSzPts val="1650"/>
              <a:buChar char="●"/>
            </a:pPr>
            <a:r>
              <a:rPr lang="en" sz="1650"/>
              <a:t>Only a subset of training data (support vectors) are used to create the decision boundary.</a:t>
            </a:r>
            <a:endParaRPr sz="1650"/>
          </a:p>
          <a:p>
            <a:pPr marL="457200" lvl="0" indent="-333375" algn="l" rtl="0">
              <a:spcBef>
                <a:spcPts val="0"/>
              </a:spcBef>
              <a:spcAft>
                <a:spcPts val="0"/>
              </a:spcAft>
              <a:buSzPts val="1650"/>
              <a:buChar char="●"/>
            </a:pPr>
            <a:r>
              <a:rPr lang="en" sz="1650"/>
              <a:t>Can handle high dimensional data and work well with limited samples compared to neural networks.</a:t>
            </a:r>
            <a:endParaRPr sz="1650"/>
          </a:p>
          <a:p>
            <a:pPr marL="457200" lvl="0" indent="-333375" algn="l" rtl="0">
              <a:spcBef>
                <a:spcPts val="0"/>
              </a:spcBef>
              <a:spcAft>
                <a:spcPts val="0"/>
              </a:spcAft>
              <a:buSzPts val="1650"/>
              <a:buChar char="●"/>
            </a:pPr>
            <a:r>
              <a:rPr lang="en" sz="1650"/>
              <a:t>Could be used for text categorization, image classification, handwriting recognition, and many other purposes.</a:t>
            </a:r>
            <a:endParaRPr sz="1650"/>
          </a:p>
          <a:p>
            <a:pPr marL="0" lvl="0" indent="0" algn="l" rtl="0">
              <a:spcBef>
                <a:spcPts val="1200"/>
              </a:spcBef>
              <a:spcAft>
                <a:spcPts val="1200"/>
              </a:spcAft>
              <a:buNone/>
            </a:pP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251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of finding the Weight Vector and Bias Term </a:t>
            </a:r>
            <a:endParaRPr/>
          </a:p>
        </p:txBody>
      </p:sp>
      <p:sp>
        <p:nvSpPr>
          <p:cNvPr id="179" name="Google Shape;179;p32"/>
          <p:cNvSpPr txBox="1">
            <a:spLocks noGrp="1"/>
          </p:cNvSpPr>
          <p:nvPr>
            <p:ph type="body" idx="1"/>
          </p:nvPr>
        </p:nvSpPr>
        <p:spPr>
          <a:xfrm>
            <a:off x="4763625" y="1954575"/>
            <a:ext cx="4267200" cy="2554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used the CVXOPT library which is a convex optimization library to solve our dual problem to find the optimal Lagrange Multipliers. Once we found the Lagrange Multipliers, we used these values to find our weight vector and bias term for our SVM.</a:t>
            </a:r>
            <a:endParaRPr/>
          </a:p>
        </p:txBody>
      </p:sp>
      <p:pic>
        <p:nvPicPr>
          <p:cNvPr id="180" name="Google Shape;180;p32"/>
          <p:cNvPicPr preferRelativeResize="0"/>
          <p:nvPr/>
        </p:nvPicPr>
        <p:blipFill>
          <a:blip r:embed="rId3">
            <a:alphaModFix/>
          </a:blip>
          <a:stretch>
            <a:fillRect/>
          </a:stretch>
        </p:blipFill>
        <p:spPr>
          <a:xfrm>
            <a:off x="463375" y="920775"/>
            <a:ext cx="4108625" cy="3739375"/>
          </a:xfrm>
          <a:prstGeom prst="rect">
            <a:avLst/>
          </a:prstGeom>
          <a:noFill/>
          <a:ln>
            <a:noFill/>
          </a:ln>
        </p:spPr>
      </p:pic>
      <p:pic>
        <p:nvPicPr>
          <p:cNvPr id="181" name="Google Shape;181;p32"/>
          <p:cNvPicPr preferRelativeResize="0"/>
          <p:nvPr/>
        </p:nvPicPr>
        <p:blipFill>
          <a:blip r:embed="rId4">
            <a:alphaModFix/>
          </a:blip>
          <a:stretch>
            <a:fillRect/>
          </a:stretch>
        </p:blipFill>
        <p:spPr>
          <a:xfrm>
            <a:off x="5122825" y="920775"/>
            <a:ext cx="3357125" cy="1033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Bananas Quality Dataset</a:t>
            </a:r>
            <a:endParaRPr/>
          </a:p>
        </p:txBody>
      </p:sp>
      <p:sp>
        <p:nvSpPr>
          <p:cNvPr id="187" name="Google Shape;187;p33"/>
          <p:cNvSpPr txBox="1">
            <a:spLocks noGrp="1"/>
          </p:cNvSpPr>
          <p:nvPr>
            <p:ph type="body" idx="1"/>
          </p:nvPr>
        </p:nvSpPr>
        <p:spPr>
          <a:xfrm>
            <a:off x="311700" y="1152475"/>
            <a:ext cx="8520600" cy="3601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this dataset, we are trying to predict the quality of bananas to see whether they are </a:t>
            </a:r>
            <a:r>
              <a:rPr lang="en" b="1"/>
              <a:t>Good</a:t>
            </a:r>
            <a:r>
              <a:rPr lang="en"/>
              <a:t> or </a:t>
            </a:r>
            <a:r>
              <a:rPr lang="en" b="1"/>
              <a:t>Bad</a:t>
            </a:r>
            <a:r>
              <a:rPr lang="en"/>
              <a:t>.</a:t>
            </a:r>
            <a:endParaRPr/>
          </a:p>
          <a:p>
            <a:pPr marL="457200" lvl="0" indent="-342900" algn="l" rtl="0">
              <a:spcBef>
                <a:spcPts val="0"/>
              </a:spcBef>
              <a:spcAft>
                <a:spcPts val="0"/>
              </a:spcAft>
              <a:buSzPts val="1800"/>
              <a:buChar char="●"/>
            </a:pPr>
            <a:r>
              <a:rPr lang="en"/>
              <a:t>7 Features</a:t>
            </a:r>
            <a:endParaRPr/>
          </a:p>
          <a:p>
            <a:pPr marL="914400" lvl="1" indent="-317500" algn="l" rtl="0">
              <a:spcBef>
                <a:spcPts val="0"/>
              </a:spcBef>
              <a:spcAft>
                <a:spcPts val="0"/>
              </a:spcAft>
              <a:buSzPts val="1400"/>
              <a:buChar char="○"/>
            </a:pPr>
            <a:r>
              <a:rPr lang="en"/>
              <a:t>Size, Weight, Sweetness, Softness, Harvest Time, Ripeness, and Acidity.</a:t>
            </a:r>
            <a:endParaRPr/>
          </a:p>
          <a:p>
            <a:pPr marL="914400" lvl="1" indent="-317500" algn="l" rtl="0">
              <a:spcBef>
                <a:spcPts val="0"/>
              </a:spcBef>
              <a:spcAft>
                <a:spcPts val="0"/>
              </a:spcAft>
              <a:buSzPts val="1400"/>
              <a:buChar char="○"/>
            </a:pPr>
            <a:r>
              <a:rPr lang="en"/>
              <a:t>All of these features are continuous.</a:t>
            </a:r>
            <a:endParaRPr/>
          </a:p>
          <a:p>
            <a:pPr marL="457200" lvl="0" indent="-342900" algn="l" rtl="0">
              <a:spcBef>
                <a:spcPts val="0"/>
              </a:spcBef>
              <a:spcAft>
                <a:spcPts val="0"/>
              </a:spcAft>
              <a:buSzPts val="1800"/>
              <a:buChar char="●"/>
            </a:pPr>
            <a:r>
              <a:rPr lang="en"/>
              <a:t>Preprocessing: We preprocessed our data by relabeling our class labels, Good and Bad, to 1 and -1 respectively. This will allow our dataset to be compatible with SVMs.</a:t>
            </a:r>
            <a:endParaRPr/>
          </a:p>
          <a:p>
            <a:pPr marL="457200" lvl="0" indent="-342900" algn="l" rtl="0">
              <a:spcBef>
                <a:spcPts val="0"/>
              </a:spcBef>
              <a:spcAft>
                <a:spcPts val="0"/>
              </a:spcAft>
              <a:buSzPts val="1800"/>
              <a:buChar char="●"/>
            </a:pPr>
            <a:r>
              <a:rPr lang="en"/>
              <a:t>Training Accuracy: </a:t>
            </a:r>
            <a:r>
              <a:rPr lang="en" b="1"/>
              <a:t>0.86375</a:t>
            </a:r>
            <a:endParaRPr b="1"/>
          </a:p>
          <a:p>
            <a:pPr marL="457200" lvl="0" indent="-342900" algn="l" rtl="0">
              <a:spcBef>
                <a:spcPts val="0"/>
              </a:spcBef>
              <a:spcAft>
                <a:spcPts val="0"/>
              </a:spcAft>
              <a:buSzPts val="1800"/>
              <a:buChar char="●"/>
            </a:pPr>
            <a:r>
              <a:rPr lang="en"/>
              <a:t>Testing Accuracy: </a:t>
            </a:r>
            <a:r>
              <a:rPr lang="en" b="1"/>
              <a:t>0.87</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Banknote Authentication Dataset</a:t>
            </a:r>
            <a:endParaRPr/>
          </a:p>
        </p:txBody>
      </p:sp>
      <p:sp>
        <p:nvSpPr>
          <p:cNvPr id="193" name="Google Shape;193;p34"/>
          <p:cNvSpPr txBox="1">
            <a:spLocks noGrp="1"/>
          </p:cNvSpPr>
          <p:nvPr>
            <p:ph type="body" idx="1"/>
          </p:nvPr>
        </p:nvSpPr>
        <p:spPr>
          <a:xfrm>
            <a:off x="311700" y="1152475"/>
            <a:ext cx="8520600" cy="3558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this dataset, we are trying to predict the authenticity of banknotes whether they are </a:t>
            </a:r>
            <a:r>
              <a:rPr lang="en" b="1"/>
              <a:t>Legitimate </a:t>
            </a:r>
            <a:r>
              <a:rPr lang="en"/>
              <a:t>or</a:t>
            </a:r>
            <a:r>
              <a:rPr lang="en" b="1"/>
              <a:t> Fraudulent</a:t>
            </a:r>
            <a:r>
              <a:rPr lang="en"/>
              <a:t>.</a:t>
            </a:r>
            <a:endParaRPr/>
          </a:p>
          <a:p>
            <a:pPr marL="457200" lvl="0" indent="-342900" algn="l" rtl="0">
              <a:spcBef>
                <a:spcPts val="0"/>
              </a:spcBef>
              <a:spcAft>
                <a:spcPts val="0"/>
              </a:spcAft>
              <a:buSzPts val="1800"/>
              <a:buChar char="●"/>
            </a:pPr>
            <a:r>
              <a:rPr lang="en"/>
              <a:t>4 Features</a:t>
            </a:r>
            <a:endParaRPr/>
          </a:p>
          <a:p>
            <a:pPr marL="914400" lvl="1" indent="-317500" algn="l" rtl="0">
              <a:spcBef>
                <a:spcPts val="0"/>
              </a:spcBef>
              <a:spcAft>
                <a:spcPts val="0"/>
              </a:spcAft>
              <a:buSzPts val="1400"/>
              <a:buChar char="○"/>
            </a:pPr>
            <a:r>
              <a:rPr lang="en"/>
              <a:t>Variance, Skewness, Curtosis, and Entropy.</a:t>
            </a:r>
            <a:endParaRPr/>
          </a:p>
          <a:p>
            <a:pPr marL="914400" lvl="1" indent="-317500" algn="l" rtl="0">
              <a:spcBef>
                <a:spcPts val="0"/>
              </a:spcBef>
              <a:spcAft>
                <a:spcPts val="0"/>
              </a:spcAft>
              <a:buSzPts val="1400"/>
              <a:buChar char="○"/>
            </a:pPr>
            <a:r>
              <a:rPr lang="en"/>
              <a:t>All of these features are continuous.</a:t>
            </a:r>
            <a:endParaRPr/>
          </a:p>
          <a:p>
            <a:pPr marL="457200" lvl="0" indent="-342900" algn="l" rtl="0">
              <a:spcBef>
                <a:spcPts val="0"/>
              </a:spcBef>
              <a:spcAft>
                <a:spcPts val="0"/>
              </a:spcAft>
              <a:buSzPts val="1800"/>
              <a:buChar char="●"/>
            </a:pPr>
            <a:r>
              <a:rPr lang="en"/>
              <a:t>Preprocessing: We preprocessed our data by relabeling our class labels, Legitimate and Fraudulent, to -1 and 1 respectively. This will allow our dataset to be compatible with SVMs.</a:t>
            </a:r>
            <a:endParaRPr sz="1400"/>
          </a:p>
          <a:p>
            <a:pPr marL="457200" lvl="0" indent="-342900" algn="l" rtl="0">
              <a:spcBef>
                <a:spcPts val="0"/>
              </a:spcBef>
              <a:spcAft>
                <a:spcPts val="0"/>
              </a:spcAft>
              <a:buSzPts val="1800"/>
              <a:buChar char="●"/>
            </a:pPr>
            <a:r>
              <a:rPr lang="en"/>
              <a:t>Training Accuracy: </a:t>
            </a:r>
            <a:r>
              <a:rPr lang="en" b="1"/>
              <a:t>0.98625</a:t>
            </a:r>
            <a:endParaRPr b="1"/>
          </a:p>
          <a:p>
            <a:pPr marL="457200" lvl="0" indent="-342900" algn="l" rtl="0">
              <a:spcBef>
                <a:spcPts val="0"/>
              </a:spcBef>
              <a:spcAft>
                <a:spcPts val="0"/>
              </a:spcAft>
              <a:buSzPts val="1800"/>
              <a:buChar char="●"/>
            </a:pPr>
            <a:r>
              <a:rPr lang="en"/>
              <a:t>Testing Accuracy: </a:t>
            </a:r>
            <a:r>
              <a:rPr lang="en" b="1"/>
              <a:t>0.99</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155093"/>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Demonstration</a:t>
            </a:r>
            <a:endParaRPr dirty="0"/>
          </a:p>
        </p:txBody>
      </p:sp>
      <p:sp>
        <p:nvSpPr>
          <p:cNvPr id="7" name="Text Placeholder 6">
            <a:extLst>
              <a:ext uri="{FF2B5EF4-FFF2-40B4-BE49-F238E27FC236}">
                <a16:creationId xmlns:a16="http://schemas.microsoft.com/office/drawing/2014/main" id="{6379E6B6-FEA0-A1B0-2794-EFE971B26FCE}"/>
              </a:ext>
            </a:extLst>
          </p:cNvPr>
          <p:cNvSpPr>
            <a:spLocks noGrp="1"/>
          </p:cNvSpPr>
          <p:nvPr>
            <p:ph type="body" idx="1"/>
          </p:nvPr>
        </p:nvSpPr>
        <p:spPr>
          <a:xfrm>
            <a:off x="237359" y="675000"/>
            <a:ext cx="8520600" cy="497905"/>
          </a:xfrm>
        </p:spPr>
        <p:txBody>
          <a:bodyPr>
            <a:normAutofit lnSpcReduction="10000"/>
          </a:bodyPr>
          <a:lstStyle/>
          <a:p>
            <a:pPr marL="114300" indent="0">
              <a:buNone/>
            </a:pPr>
            <a:r>
              <a:rPr lang="en-US" dirty="0">
                <a:hlinkClick r:id="rId3"/>
              </a:rPr>
              <a:t>https://www.youtube.com/watch?v=4AA1Ijp_upE</a:t>
            </a:r>
            <a:endParaRPr lang="en-US" dirty="0"/>
          </a:p>
        </p:txBody>
      </p:sp>
      <p:pic>
        <p:nvPicPr>
          <p:cNvPr id="1028" name="Picture 4" descr="Banana Nutrition, Benefits, Recipes, Side Effects and More - Dr. Axe">
            <a:extLst>
              <a:ext uri="{FF2B5EF4-FFF2-40B4-BE49-F238E27FC236}">
                <a16:creationId xmlns:a16="http://schemas.microsoft.com/office/drawing/2014/main" id="{1873658C-1B45-38A8-9012-4112693CE3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596" y="1329765"/>
            <a:ext cx="6646807" cy="34041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207" name="Google Shape;207;p36"/>
          <p:cNvSpPr txBox="1">
            <a:spLocks noGrp="1"/>
          </p:cNvSpPr>
          <p:nvPr>
            <p:ph type="body" idx="1"/>
          </p:nvPr>
        </p:nvSpPr>
        <p:spPr>
          <a:xfrm>
            <a:off x="311700" y="1017725"/>
            <a:ext cx="8520600" cy="3772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SVMs are used to find the decision boundary between two classes by finding the optimal hyperplane.</a:t>
            </a:r>
            <a:endParaRPr dirty="0"/>
          </a:p>
          <a:p>
            <a:pPr marL="457200" lvl="0" indent="-342900" algn="l" rtl="0">
              <a:spcBef>
                <a:spcPts val="0"/>
              </a:spcBef>
              <a:spcAft>
                <a:spcPts val="0"/>
              </a:spcAft>
              <a:buSzPts val="1800"/>
              <a:buChar char="●"/>
            </a:pPr>
            <a:r>
              <a:rPr lang="en" dirty="0"/>
              <a:t>Unlike models that have to be trained iteratively, the decision boundary is found by solving the dual problem.</a:t>
            </a:r>
            <a:endParaRPr dirty="0"/>
          </a:p>
          <a:p>
            <a:pPr marL="457200" lvl="0" indent="-342900" algn="l" rtl="0">
              <a:spcBef>
                <a:spcPts val="0"/>
              </a:spcBef>
              <a:spcAft>
                <a:spcPts val="0"/>
              </a:spcAft>
              <a:buSzPts val="1800"/>
              <a:buChar char="●"/>
            </a:pPr>
            <a:r>
              <a:rPr lang="en" dirty="0"/>
              <a:t>Hard Margin SVMs are used when the data is clearly separable while Soft Margin SVMs are used to allow misclassifications when the data is noisy.</a:t>
            </a:r>
            <a:endParaRPr dirty="0"/>
          </a:p>
          <a:p>
            <a:pPr marL="457200" lvl="0" indent="-342900" algn="l" rtl="0">
              <a:spcBef>
                <a:spcPts val="0"/>
              </a:spcBef>
              <a:spcAft>
                <a:spcPts val="0"/>
              </a:spcAft>
              <a:buSzPts val="1800"/>
              <a:buChar char="●"/>
            </a:pPr>
            <a:r>
              <a:rPr lang="en" dirty="0"/>
              <a:t>In the case when are data is not linearly separable, Kernel functions are used to map our data into a higher dimensional plane so we can find a better decision boundary for our data.</a:t>
            </a:r>
            <a:endParaRPr dirty="0"/>
          </a:p>
          <a:p>
            <a:pPr marL="457200" lvl="0" indent="-342900" algn="l" rtl="0">
              <a:spcBef>
                <a:spcPts val="0"/>
              </a:spcBef>
              <a:spcAft>
                <a:spcPts val="0"/>
              </a:spcAft>
              <a:buSzPts val="1800"/>
              <a:buChar char="●"/>
            </a:pPr>
            <a:r>
              <a:rPr lang="en" dirty="0"/>
              <a:t>SVMs can be used for multi-class classification as well by using the One-Versus-One and One-Versus-All approaches.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1817850" y="432950"/>
            <a:ext cx="5508312" cy="455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367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Intuition behind SVMs</a:t>
            </a:r>
            <a:endParaRPr/>
          </a:p>
        </p:txBody>
      </p:sp>
      <p:sp>
        <p:nvSpPr>
          <p:cNvPr id="78" name="Google Shape;78;p16"/>
          <p:cNvSpPr txBox="1">
            <a:spLocks noGrp="1"/>
          </p:cNvSpPr>
          <p:nvPr>
            <p:ph type="body" idx="1"/>
          </p:nvPr>
        </p:nvSpPr>
        <p:spPr>
          <a:xfrm>
            <a:off x="311700" y="1036625"/>
            <a:ext cx="8520600" cy="3416400"/>
          </a:xfrm>
          <a:prstGeom prst="rect">
            <a:avLst/>
          </a:prstGeom>
        </p:spPr>
        <p:txBody>
          <a:bodyPr spcFirstLastPara="1" wrap="square" lIns="91425" tIns="91425" rIns="91425" bIns="91425" anchor="t" anchorCtr="0">
            <a:noAutofit/>
          </a:bodyPr>
          <a:lstStyle/>
          <a:p>
            <a:pPr marL="457200" lvl="0" indent="-336550" algn="l" rtl="0">
              <a:spcBef>
                <a:spcPts val="600"/>
              </a:spcBef>
              <a:spcAft>
                <a:spcPts val="0"/>
              </a:spcAft>
              <a:buSzPts val="1700"/>
              <a:buChar char="●"/>
            </a:pPr>
            <a:r>
              <a:rPr lang="en" sz="1700"/>
              <a:t>The goal is to find optimal hyperplane that best separates data into different classes.</a:t>
            </a:r>
            <a:endParaRPr sz="1700"/>
          </a:p>
          <a:p>
            <a:pPr marL="457200" lvl="0" indent="-336550" algn="l" rtl="0">
              <a:spcBef>
                <a:spcPts val="0"/>
              </a:spcBef>
              <a:spcAft>
                <a:spcPts val="0"/>
              </a:spcAft>
              <a:buSzPts val="1700"/>
              <a:buChar char="●"/>
            </a:pPr>
            <a:r>
              <a:rPr lang="en" sz="1700"/>
              <a:t>Hyperplane should maximize margin - the distance to closest data points on either side (support vectors).</a:t>
            </a:r>
            <a:endParaRPr sz="1700"/>
          </a:p>
          <a:p>
            <a:pPr marL="457200" lvl="0" indent="-336550" algn="l" rtl="0">
              <a:spcBef>
                <a:spcPts val="0"/>
              </a:spcBef>
              <a:spcAft>
                <a:spcPts val="0"/>
              </a:spcAft>
              <a:buSzPts val="1700"/>
              <a:buChar char="●"/>
            </a:pPr>
            <a:r>
              <a:rPr lang="en" sz="1700"/>
              <a:t>Only support vectors determine the decision boundary, other points have no effect.</a:t>
            </a:r>
            <a:endParaRPr sz="1700"/>
          </a:p>
          <a:p>
            <a:pPr marL="457200" lvl="0" indent="-336550" algn="l" rtl="0">
              <a:spcBef>
                <a:spcPts val="0"/>
              </a:spcBef>
              <a:spcAft>
                <a:spcPts val="0"/>
              </a:spcAft>
              <a:buSzPts val="1700"/>
              <a:buChar char="●"/>
            </a:pPr>
            <a:r>
              <a:rPr lang="en" sz="1700"/>
              <a:t>For linearly separable data, hard margin SVM finds widest street between classes.</a:t>
            </a:r>
            <a:endParaRPr sz="1700"/>
          </a:p>
          <a:p>
            <a:pPr marL="457200" lvl="0" indent="-336550" algn="l" rtl="0">
              <a:spcBef>
                <a:spcPts val="0"/>
              </a:spcBef>
              <a:spcAft>
                <a:spcPts val="0"/>
              </a:spcAft>
              <a:buSzPts val="1700"/>
              <a:buChar char="●"/>
            </a:pPr>
            <a:r>
              <a:rPr lang="en" sz="1700"/>
              <a:t>For non-linearly separable data, soft margin SVM allows some points to be misclassified.</a:t>
            </a:r>
            <a:endParaRPr sz="1700"/>
          </a:p>
          <a:p>
            <a:pPr marL="457200" lvl="0" indent="-336550" algn="l" rtl="0">
              <a:spcBef>
                <a:spcPts val="0"/>
              </a:spcBef>
              <a:spcAft>
                <a:spcPts val="0"/>
              </a:spcAft>
              <a:buSzPts val="1700"/>
              <a:buChar char="●"/>
            </a:pPr>
            <a:r>
              <a:rPr lang="en" sz="1700"/>
              <a:t>Kernels are used to transform data to higher dimension where it becomes linearly separable.</a:t>
            </a:r>
            <a:endParaRPr sz="1700"/>
          </a:p>
          <a:p>
            <a:pPr marL="457200" lvl="0" indent="-336550" algn="l" rtl="0">
              <a:spcBef>
                <a:spcPts val="0"/>
              </a:spcBef>
              <a:spcAft>
                <a:spcPts val="0"/>
              </a:spcAft>
              <a:buSzPts val="1700"/>
              <a:buChar char="●"/>
            </a:pPr>
            <a:r>
              <a:rPr lang="en" sz="1700"/>
              <a:t>Solving dual optimization problem gives same hyperplane in terms of inner products (kernel functions).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771425" y="194100"/>
            <a:ext cx="5601150" cy="4781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Mathematical Intuition</a:t>
            </a:r>
            <a:endParaRPr/>
          </a:p>
        </p:txBody>
      </p:sp>
      <p:sp>
        <p:nvSpPr>
          <p:cNvPr id="89" name="Google Shape;89;p18"/>
          <p:cNvSpPr txBox="1">
            <a:spLocks noGrp="1"/>
          </p:cNvSpPr>
          <p:nvPr>
            <p:ph type="body" idx="1"/>
          </p:nvPr>
        </p:nvSpPr>
        <p:spPr>
          <a:xfrm>
            <a:off x="311700" y="1152475"/>
            <a:ext cx="3026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0" name="Google Shape;90;p18"/>
          <p:cNvPicPr preferRelativeResize="0"/>
          <p:nvPr/>
        </p:nvPicPr>
        <p:blipFill>
          <a:blip r:embed="rId3">
            <a:alphaModFix/>
          </a:blip>
          <a:stretch>
            <a:fillRect/>
          </a:stretch>
        </p:blipFill>
        <p:spPr>
          <a:xfrm>
            <a:off x="311700" y="1152475"/>
            <a:ext cx="3026700" cy="3794196"/>
          </a:xfrm>
          <a:prstGeom prst="rect">
            <a:avLst/>
          </a:prstGeom>
          <a:noFill/>
          <a:ln>
            <a:noFill/>
          </a:ln>
        </p:spPr>
      </p:pic>
      <p:sp>
        <p:nvSpPr>
          <p:cNvPr id="91" name="Google Shape;91;p18"/>
          <p:cNvSpPr txBox="1">
            <a:spLocks noGrp="1"/>
          </p:cNvSpPr>
          <p:nvPr>
            <p:ph type="body" idx="2"/>
          </p:nvPr>
        </p:nvSpPr>
        <p:spPr>
          <a:xfrm>
            <a:off x="3706250" y="1890750"/>
            <a:ext cx="5202000" cy="3196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6000"/>
              <a:t>The distance from either support vector to the decision boundary can be represented as </a:t>
            </a:r>
            <a:r>
              <a:rPr lang="en" sz="6000" b="1"/>
              <a:t>1 / ||w||</a:t>
            </a:r>
            <a:r>
              <a:rPr lang="en" sz="6000"/>
              <a:t>. The margin of the SVM is twice this distance, which is represented as </a:t>
            </a:r>
            <a:r>
              <a:rPr lang="en" sz="6000" b="1"/>
              <a:t>ρ =</a:t>
            </a:r>
            <a:r>
              <a:rPr lang="en" sz="6000"/>
              <a:t>  </a:t>
            </a:r>
            <a:r>
              <a:rPr lang="en" sz="6000" b="1"/>
              <a:t>2 / ||w||.</a:t>
            </a:r>
            <a:endParaRPr sz="6000" b="1"/>
          </a:p>
          <a:p>
            <a:pPr marL="0" lvl="0" indent="0" algn="l" rtl="0">
              <a:spcBef>
                <a:spcPts val="1200"/>
              </a:spcBef>
              <a:spcAft>
                <a:spcPts val="0"/>
              </a:spcAft>
              <a:buNone/>
            </a:pPr>
            <a:r>
              <a:rPr lang="en" sz="6000"/>
              <a:t>The points that belong to the -1 class must have a predicted value less than or equal to -ρ/2 and the points that belong to the 1 class need to have a predicted value greater than or equal to ρ/2. This is all before you rescale it by ρ/2. Once you divide your inequality by ρ/2 on both sides, the examples that belong to the -1 class much have a predicted values less than or equal to -1 and the examples that belong to the 1 class must have predicted values of greater than or equal to 1.</a:t>
            </a:r>
            <a:endParaRPr sz="6000"/>
          </a:p>
          <a:p>
            <a:pPr marL="0" lvl="0" indent="0" algn="l" rtl="0">
              <a:spcBef>
                <a:spcPts val="1200"/>
              </a:spcBef>
              <a:spcAft>
                <a:spcPts val="1200"/>
              </a:spcAft>
              <a:buNone/>
            </a:pPr>
            <a:endParaRPr b="1"/>
          </a:p>
        </p:txBody>
      </p:sp>
      <p:pic>
        <p:nvPicPr>
          <p:cNvPr id="92" name="Google Shape;92;p18"/>
          <p:cNvPicPr preferRelativeResize="0"/>
          <p:nvPr/>
        </p:nvPicPr>
        <p:blipFill>
          <a:blip r:embed="rId4">
            <a:alphaModFix/>
          </a:blip>
          <a:stretch>
            <a:fillRect/>
          </a:stretch>
        </p:blipFill>
        <p:spPr>
          <a:xfrm>
            <a:off x="3759025" y="1152484"/>
            <a:ext cx="5202000" cy="6797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230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Primal Problem</a:t>
            </a:r>
            <a:endParaRPr/>
          </a:p>
        </p:txBody>
      </p:sp>
      <p:sp>
        <p:nvSpPr>
          <p:cNvPr id="98" name="Google Shape;98;p19"/>
          <p:cNvSpPr txBox="1">
            <a:spLocks noGrp="1"/>
          </p:cNvSpPr>
          <p:nvPr>
            <p:ph type="body" idx="1"/>
          </p:nvPr>
        </p:nvSpPr>
        <p:spPr>
          <a:xfrm>
            <a:off x="401800" y="3071550"/>
            <a:ext cx="8520600" cy="1663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goal is to minimize the the magnitude of our weight vector to find as big of a margin as possible separating our two classes while also satisfying the inequalities for each data point.</a:t>
            </a:r>
            <a:endParaRPr/>
          </a:p>
        </p:txBody>
      </p:sp>
      <p:pic>
        <p:nvPicPr>
          <p:cNvPr id="99" name="Google Shape;99;p19"/>
          <p:cNvPicPr preferRelativeResize="0"/>
          <p:nvPr/>
        </p:nvPicPr>
        <p:blipFill>
          <a:blip r:embed="rId3">
            <a:alphaModFix/>
          </a:blip>
          <a:stretch>
            <a:fillRect/>
          </a:stretch>
        </p:blipFill>
        <p:spPr>
          <a:xfrm>
            <a:off x="613675" y="1105475"/>
            <a:ext cx="7916661" cy="166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Dual Problem</a:t>
            </a:r>
            <a:endParaRPr/>
          </a:p>
        </p:txBody>
      </p:sp>
      <p:sp>
        <p:nvSpPr>
          <p:cNvPr id="105" name="Google Shape;105;p20"/>
          <p:cNvSpPr txBox="1">
            <a:spLocks noGrp="1"/>
          </p:cNvSpPr>
          <p:nvPr>
            <p:ph type="body" idx="1"/>
          </p:nvPr>
        </p:nvSpPr>
        <p:spPr>
          <a:xfrm>
            <a:off x="311700" y="4689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Primal problem: Finds the optimal hyperplane directly in the input space.</a:t>
            </a:r>
            <a:endParaRPr/>
          </a:p>
          <a:p>
            <a:pPr marL="914400" lvl="1" indent="-342900" algn="l" rtl="0">
              <a:spcBef>
                <a:spcPts val="0"/>
              </a:spcBef>
              <a:spcAft>
                <a:spcPts val="0"/>
              </a:spcAft>
              <a:buSzPts val="1800"/>
              <a:buChar char="○"/>
            </a:pPr>
            <a:r>
              <a:rPr lang="en" sz="1800"/>
              <a:t>Requires solving a quadratic optimization problem with constraints.</a:t>
            </a:r>
            <a:endParaRPr sz="1800"/>
          </a:p>
          <a:p>
            <a:pPr marL="457200" lvl="0" indent="-342900" algn="l" rtl="0">
              <a:spcBef>
                <a:spcPts val="0"/>
              </a:spcBef>
              <a:spcAft>
                <a:spcPts val="0"/>
              </a:spcAft>
              <a:buSzPts val="1800"/>
              <a:buChar char="●"/>
            </a:pPr>
            <a:r>
              <a:rPr lang="en"/>
              <a:t>Dual problem: Finds the hyperplane indirectly using Lagrange multipliers.</a:t>
            </a:r>
            <a:endParaRPr/>
          </a:p>
          <a:p>
            <a:pPr marL="914400" lvl="1" indent="-342900" algn="l" rtl="0">
              <a:spcBef>
                <a:spcPts val="0"/>
              </a:spcBef>
              <a:spcAft>
                <a:spcPts val="0"/>
              </a:spcAft>
              <a:buSzPts val="1800"/>
              <a:buChar char="○"/>
            </a:pPr>
            <a:r>
              <a:rPr lang="en" sz="1800"/>
              <a:t>Introduces Lagrange multipliers, α, for each training point.</a:t>
            </a:r>
            <a:endParaRPr sz="1800"/>
          </a:p>
          <a:p>
            <a:pPr marL="914400" lvl="1" indent="-342900" algn="l" rtl="0">
              <a:spcBef>
                <a:spcPts val="0"/>
              </a:spcBef>
              <a:spcAft>
                <a:spcPts val="0"/>
              </a:spcAft>
              <a:buSzPts val="1800"/>
              <a:buChar char="○"/>
            </a:pPr>
            <a:r>
              <a:rPr lang="en" sz="1800"/>
              <a:t>Solve for α instead of hyperplane parameters directly.</a:t>
            </a:r>
            <a:endParaRPr sz="1800"/>
          </a:p>
          <a:p>
            <a:pPr marL="457200" lvl="0" indent="-342900" algn="l" rtl="0">
              <a:spcBef>
                <a:spcPts val="0"/>
              </a:spcBef>
              <a:spcAft>
                <a:spcPts val="0"/>
              </a:spcAft>
              <a:buSzPts val="1800"/>
              <a:buChar char="●"/>
            </a:pPr>
            <a:r>
              <a:rPr lang="en"/>
              <a:t>The Dual form is a function expressed in terms of inner products between support vectors.</a:t>
            </a:r>
            <a:endParaRPr/>
          </a:p>
          <a:p>
            <a:pPr marL="457200" lvl="0" indent="-342900" algn="l" rtl="0">
              <a:spcBef>
                <a:spcPts val="0"/>
              </a:spcBef>
              <a:spcAft>
                <a:spcPts val="0"/>
              </a:spcAft>
              <a:buSzPts val="1800"/>
              <a:buChar char="●"/>
            </a:pPr>
            <a:r>
              <a:rPr lang="en"/>
              <a:t>Only the support vectors have non-zero α values.</a:t>
            </a:r>
            <a:endParaRPr/>
          </a:p>
          <a:p>
            <a:pPr marL="457200" lvl="0" indent="-342900" algn="l" rtl="0">
              <a:spcBef>
                <a:spcPts val="0"/>
              </a:spcBef>
              <a:spcAft>
                <a:spcPts val="0"/>
              </a:spcAft>
              <a:buSzPts val="1800"/>
              <a:buChar char="●"/>
            </a:pPr>
            <a:r>
              <a:rPr lang="en"/>
              <a:t>Allows using kernel functions to compute inner products in higher dimensional space.</a:t>
            </a:r>
            <a:endParaRPr/>
          </a:p>
          <a:p>
            <a:pPr marL="457200" lvl="0" indent="-342900" algn="l" rtl="0">
              <a:spcBef>
                <a:spcPts val="0"/>
              </a:spcBef>
              <a:spcAft>
                <a:spcPts val="0"/>
              </a:spcAft>
              <a:buSzPts val="1800"/>
              <a:buChar char="●"/>
            </a:pPr>
            <a:r>
              <a:rPr lang="en"/>
              <a:t>The Dual optimization problem has simpler constraints than the primal problem.</a:t>
            </a:r>
            <a:endParaRPr/>
          </a:p>
          <a:p>
            <a:pPr marL="457200" lvl="0" indent="-342900" algn="l" rtl="0">
              <a:spcBef>
                <a:spcPts val="0"/>
              </a:spcBef>
              <a:spcAft>
                <a:spcPts val="0"/>
              </a:spcAft>
              <a:buSzPts val="1800"/>
              <a:buChar char="●"/>
            </a:pPr>
            <a:r>
              <a:rPr lang="en"/>
              <a:t>Solving the dual problem gives the same optimal hyperplane as the primal problem.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189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Dual Problem(Continued)</a:t>
            </a:r>
            <a:endParaRPr/>
          </a:p>
        </p:txBody>
      </p:sp>
      <p:sp>
        <p:nvSpPr>
          <p:cNvPr id="111" name="Google Shape;111;p21"/>
          <p:cNvSpPr txBox="1">
            <a:spLocks noGrp="1"/>
          </p:cNvSpPr>
          <p:nvPr>
            <p:ph type="body" idx="1"/>
          </p:nvPr>
        </p:nvSpPr>
        <p:spPr>
          <a:xfrm>
            <a:off x="368313" y="3147700"/>
            <a:ext cx="8520600" cy="17505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a:t>There is a Lagrange multiplier corresponding to each data point in our dataset. We find the Lagrange multipliers that best satisfies these properties. The two data points that have Lagrange multipliers that are greater than 0 are our support vectors. Once we find the Lagrange multipliers we can easily find our weight vector and bias term.</a:t>
            </a:r>
            <a:endParaRPr/>
          </a:p>
        </p:txBody>
      </p:sp>
      <p:pic>
        <p:nvPicPr>
          <p:cNvPr id="112" name="Google Shape;112;p21"/>
          <p:cNvPicPr preferRelativeResize="0"/>
          <p:nvPr/>
        </p:nvPicPr>
        <p:blipFill>
          <a:blip r:embed="rId3">
            <a:alphaModFix/>
          </a:blip>
          <a:stretch>
            <a:fillRect/>
          </a:stretch>
        </p:blipFill>
        <p:spPr>
          <a:xfrm>
            <a:off x="518575" y="2329148"/>
            <a:ext cx="8220075" cy="600075"/>
          </a:xfrm>
          <a:prstGeom prst="rect">
            <a:avLst/>
          </a:prstGeom>
          <a:noFill/>
          <a:ln>
            <a:noFill/>
          </a:ln>
        </p:spPr>
      </p:pic>
      <p:pic>
        <p:nvPicPr>
          <p:cNvPr id="113" name="Google Shape;113;p21"/>
          <p:cNvPicPr preferRelativeResize="0"/>
          <p:nvPr/>
        </p:nvPicPr>
        <p:blipFill>
          <a:blip r:embed="rId4">
            <a:alphaModFix/>
          </a:blip>
          <a:stretch>
            <a:fillRect/>
          </a:stretch>
        </p:blipFill>
        <p:spPr>
          <a:xfrm>
            <a:off x="1280285" y="977323"/>
            <a:ext cx="6583426" cy="135182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1516</Words>
  <Application>Microsoft Office PowerPoint</Application>
  <PresentationFormat>On-screen Show (16:9)</PresentationFormat>
  <Paragraphs>95</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Proxima Nova</vt:lpstr>
      <vt:lpstr>Spearmint</vt:lpstr>
      <vt:lpstr>Support Vector Machines (SVMs)</vt:lpstr>
      <vt:lpstr>What are SVMs?</vt:lpstr>
      <vt:lpstr>PowerPoint Presentation</vt:lpstr>
      <vt:lpstr>Intuition behind SVMs</vt:lpstr>
      <vt:lpstr>PowerPoint Presentation</vt:lpstr>
      <vt:lpstr>Mathematical Intuition</vt:lpstr>
      <vt:lpstr>Primal Problem</vt:lpstr>
      <vt:lpstr>The Dual Problem</vt:lpstr>
      <vt:lpstr>The Dual Problem(Continued)</vt:lpstr>
      <vt:lpstr>Difference between a Soft Margin and a Hard Margin SVM</vt:lpstr>
      <vt:lpstr>PowerPoint Presentation</vt:lpstr>
      <vt:lpstr>Primal Problem for Soft-Margin SVMs</vt:lpstr>
      <vt:lpstr>Dual Problem For Soft-Margin SVMs</vt:lpstr>
      <vt:lpstr>Kernel Functions</vt:lpstr>
      <vt:lpstr>PowerPoint Presentation</vt:lpstr>
      <vt:lpstr>PowerPoint Presentation</vt:lpstr>
      <vt:lpstr>Can SVM’s be used for Multi-Class Classification?</vt:lpstr>
      <vt:lpstr>One-Versus-One</vt:lpstr>
      <vt:lpstr>One-Versus-All</vt:lpstr>
      <vt:lpstr>Implementation of finding the Weight Vector and Bias Term </vt:lpstr>
      <vt:lpstr>The Bananas Quality Dataset</vt:lpstr>
      <vt:lpstr>The Banknote Authentication Dataset</vt:lpstr>
      <vt:lpstr>Demonstration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 (SVMs)</dc:title>
  <cp:lastModifiedBy>sujay jakka</cp:lastModifiedBy>
  <cp:revision>1</cp:revision>
  <dcterms:modified xsi:type="dcterms:W3CDTF">2024-04-05T02:49:38Z</dcterms:modified>
</cp:coreProperties>
</file>