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Garamond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57umx5PwYVOdk9eE0/fvppU4+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umitha Suresh"/>
  <p:cmAuthor clrIdx="1" id="1" initials="" lastIdx="1" name="SUJAY V KULKARNI B Tech 23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98104A-E4FB-4DA7-B395-15B31E882E26}">
  <a:tblStyle styleId="{A598104A-E4FB-4DA7-B395-15B31E882E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22" Type="http://schemas.openxmlformats.org/officeDocument/2006/relationships/font" Target="fonts/Garamond-boldItalic.fntdata"/><Relationship Id="rId21" Type="http://schemas.openxmlformats.org/officeDocument/2006/relationships/font" Target="fonts/Garamond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6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Garamond-regular.fntdata"/><Relationship Id="rId18" Type="http://schemas.openxmlformats.org/officeDocument/2006/relationships/font" Target="fonts/Roboto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18T03:59:46.011">
    <p:pos x="6000" y="0"/>
    <p:text>1. Check for alignment, font
2. Font is too small
3. Diagram not understandable.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VWl93zk"/>
      </p:ext>
    </p:extLst>
  </p:cm>
  <p:cm authorId="1" idx="1" dt="2024-09-18T03:59:46.011">
    <p:pos x="6000" y="0"/>
    <p:text>Done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TNS6hH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0f8bdc715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00f8bdc715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f8bdc715_2_97"/>
          <p:cNvSpPr txBox="1"/>
          <p:nvPr>
            <p:ph type="ctrTitle"/>
          </p:nvPr>
        </p:nvSpPr>
        <p:spPr>
          <a:xfrm>
            <a:off x="914400" y="2130428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00f8bdc715_2_9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300f8bdc715_2_97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00f8bdc715_2_97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00f8bdc715_2_9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0f8bdc715_2_103"/>
          <p:cNvSpPr txBox="1"/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00f8bdc715_2_103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g300f8bdc715_2_10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00f8bdc715_2_10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00f8bdc715_2_10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0f8bdc715_2_109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00f8bdc715_2_109"/>
          <p:cNvSpPr txBox="1"/>
          <p:nvPr>
            <p:ph idx="1" type="body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5" name="Google Shape;105;g300f8bdc715_2_109"/>
          <p:cNvSpPr txBox="1"/>
          <p:nvPr>
            <p:ph idx="2" type="body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6" name="Google Shape;106;g300f8bdc715_2_109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00f8bdc715_2_109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00f8bdc715_2_10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f8bdc715_2_11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300f8bdc715_2_11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g300f8bdc715_2_11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g300f8bdc715_2_116"/>
          <p:cNvSpPr txBox="1"/>
          <p:nvPr>
            <p:ph idx="3" type="body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300f8bdc715_2_116"/>
          <p:cNvSpPr txBox="1"/>
          <p:nvPr>
            <p:ph idx="4" type="body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g300f8bdc715_2_11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300f8bdc715_2_11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00f8bdc715_2_11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f8bdc715_2_12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00f8bdc715_2_125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00f8bdc715_2_125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00f8bdc715_2_12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0f8bdc715_2_130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300f8bdc715_2_130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00f8bdc715_2_13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0f8bdc715_2_134"/>
          <p:cNvSpPr txBox="1"/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300f8bdc715_2_134"/>
          <p:cNvSpPr txBox="1"/>
          <p:nvPr>
            <p:ph idx="1" type="body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g300f8bdc715_2_134"/>
          <p:cNvSpPr txBox="1"/>
          <p:nvPr>
            <p:ph idx="2" type="body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g300f8bdc715_2_13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300f8bdc715_2_13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00f8bdc715_2_13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0f8bdc715_2_141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300f8bdc715_2_14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g300f8bdc715_2_141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g300f8bdc715_2_14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300f8bdc715_2_14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300f8bdc715_2_14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0f8bdc715_2_14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300f8bdc715_2_148"/>
          <p:cNvSpPr txBox="1"/>
          <p:nvPr>
            <p:ph idx="1" type="body"/>
          </p:nvPr>
        </p:nvSpPr>
        <p:spPr>
          <a:xfrm rot="5400000">
            <a:off x="3580650" y="-1875675"/>
            <a:ext cx="50307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300f8bdc715_2_14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00f8bdc715_2_14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300f8bdc715_2_14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f8bdc715_2_154"/>
          <p:cNvSpPr txBox="1"/>
          <p:nvPr>
            <p:ph type="title"/>
          </p:nvPr>
        </p:nvSpPr>
        <p:spPr>
          <a:xfrm rot="5400000">
            <a:off x="7285051" y="1828792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300f8bdc715_2_154"/>
          <p:cNvSpPr txBox="1"/>
          <p:nvPr>
            <p:ph idx="1" type="body"/>
          </p:nvPr>
        </p:nvSpPr>
        <p:spPr>
          <a:xfrm rot="5400000">
            <a:off x="1697001" y="-812858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300f8bdc715_2_15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00f8bdc715_2_15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300f8bdc715_2_15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0f8bdc715_2_9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6" name="Google Shape;86;g300f8bdc715_2_91"/>
          <p:cNvSpPr txBox="1"/>
          <p:nvPr>
            <p:ph idx="1" type="body"/>
          </p:nvPr>
        </p:nvSpPr>
        <p:spPr>
          <a:xfrm>
            <a:off x="609600" y="1095375"/>
            <a:ext cx="10972800" cy="5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300f8bdc715_2_9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300f8bdc715_2_9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300f8bdc715_2_9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bit.ly/bhartivarpoc" TargetMode="External"/><Relationship Id="rId5" Type="http://schemas.openxmlformats.org/officeDocument/2006/relationships/hyperlink" Target="https://drive.google.com/file/d/1RhoUWKSAIojMi4Nj8crfGmkHg_ss8Lnq/view?usp=sharing" TargetMode="External"/><Relationship Id="rId6" Type="http://schemas.openxmlformats.org/officeDocument/2006/relationships/image" Target="../media/image9.jpg"/><Relationship Id="rId7" Type="http://schemas.openxmlformats.org/officeDocument/2006/relationships/hyperlink" Target="https://bit.ly/bhartivargit" TargetMode="External"/><Relationship Id="rId8" Type="http://schemas.openxmlformats.org/officeDocument/2006/relationships/hyperlink" Target="https://drive.google.com/file/d/1nwXpj9okPbWRQpbZHVxQzKDy0ZjCi8G0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s://ieeexplore.ieee.org/document/9588857" TargetMode="External"/><Relationship Id="rId13" Type="http://schemas.openxmlformats.org/officeDocument/2006/relationships/image" Target="../media/image7.jp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unity3d.com/Manual/VROverview.html" TargetMode="External"/><Relationship Id="rId4" Type="http://schemas.openxmlformats.org/officeDocument/2006/relationships/hyperlink" Target="https://docs.unity3d.com/Manual/VROverview.html" TargetMode="External"/><Relationship Id="rId9" Type="http://schemas.openxmlformats.org/officeDocument/2006/relationships/hyperlink" Target="https://ieeexplore.ieee.org/document/9588857" TargetMode="External"/><Relationship Id="rId5" Type="http://schemas.openxmlformats.org/officeDocument/2006/relationships/hyperlink" Target="https://doi.org/10.1108/17506201211272805" TargetMode="External"/><Relationship Id="rId6" Type="http://schemas.openxmlformats.org/officeDocument/2006/relationships/hyperlink" Target="https://doi.org/10.1108/17506201211272805" TargetMode="External"/><Relationship Id="rId7" Type="http://schemas.openxmlformats.org/officeDocument/2006/relationships/hyperlink" Target="https://indian.handicrafts.gov.in/en" TargetMode="External"/><Relationship Id="rId8" Type="http://schemas.openxmlformats.org/officeDocument/2006/relationships/hyperlink" Target="https://indian.handicrafts.gov.in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0f8bdc715_2_80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00f8bdc715_2_80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5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300f8bdc715_2_80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6948999" y="1998669"/>
            <a:ext cx="3203507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00f8bdc715_2_80"/>
          <p:cNvSpPr txBox="1"/>
          <p:nvPr>
            <p:ph idx="1" type="subTitle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300f8bdc715_2_80"/>
          <p:cNvSpPr txBox="1"/>
          <p:nvPr>
            <p:ph type="ctrTitle"/>
          </p:nvPr>
        </p:nvSpPr>
        <p:spPr>
          <a:xfrm>
            <a:off x="331286" y="-52675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" name="Google Shape;162;g300f8bdc715_2_80"/>
          <p:cNvSpPr txBox="1"/>
          <p:nvPr/>
        </p:nvSpPr>
        <p:spPr>
          <a:xfrm>
            <a:off x="0" y="530352"/>
            <a:ext cx="12192000" cy="6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 -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1757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Title -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 Post A Bridge for Indian Diaspora to access things Indian "Building a community of Indian Diaspora for meeting their needs of Indian Products (traditional / ethnic / handicrafts) through India Post by connecting PIOs with local sellers / MSME / Artisans" , Ministry Of Communication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 –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Transportation and Logistics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 Category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names with USN	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-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BharatiVaR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300f8bdc715_2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g300f8bdc715_2_80"/>
          <p:cNvGraphicFramePr/>
          <p:nvPr/>
        </p:nvGraphicFramePr>
        <p:xfrm>
          <a:off x="108943" y="3745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{A598104A-E4FB-4DA7-B395-15B31E882E26}</a:tableStyleId>
              </a:tblPr>
              <a:tblGrid>
                <a:gridCol w="2178475"/>
                <a:gridCol w="1956400"/>
                <a:gridCol w="1955550"/>
                <a:gridCol w="957775"/>
              </a:tblGrid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Stream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Gender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 Lakshmi Anugnya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1RVU23CSE160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BTECH CSE 2</a:t>
                      </a:r>
                      <a:r>
                        <a:rPr baseline="30000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YEAR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Sujay V Kulkarni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1RVU23CSE482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BTECH CSE 2</a:t>
                      </a:r>
                      <a:r>
                        <a:rPr baseline="30000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YEAR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Aditya S Maller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1RVU23CSE030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BTECH CSE 2</a:t>
                      </a:r>
                      <a:r>
                        <a:rPr b="0" baseline="3000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YEAR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Kirthan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1RVU23CSE223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BTECH CSE 2</a:t>
                      </a:r>
                      <a:r>
                        <a:rPr b="0" baseline="3000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YEAR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Vaibhav Kumar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1RVU23CSE520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BTECH CSE 2</a:t>
                      </a:r>
                      <a:r>
                        <a:rPr b="0" baseline="3000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YEAR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Ramyashree 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1RVU23BSC118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BSC CSE 2</a:t>
                      </a:r>
                      <a:r>
                        <a:rPr b="0" baseline="3000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YEAR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>
            <p:ph type="title"/>
          </p:nvPr>
        </p:nvSpPr>
        <p:spPr>
          <a:xfrm>
            <a:off x="1970650" y="-86487"/>
            <a:ext cx="8095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ridging Heritage and Artisans with Remarkable Advanced Technology for International Ventures and Reach</a:t>
            </a:r>
            <a:endParaRPr sz="5200"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descr="Your startup LOGO" id="173" name="Google Shape;173;p2"/>
          <p:cNvSpPr/>
          <p:nvPr/>
        </p:nvSpPr>
        <p:spPr>
          <a:xfrm>
            <a:off x="142175" y="81375"/>
            <a:ext cx="16956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BharatiVaR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9000" y="81375"/>
            <a:ext cx="1851474" cy="9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/>
          <p:nvPr/>
        </p:nvSpPr>
        <p:spPr>
          <a:xfrm>
            <a:off x="5085735" y="1028375"/>
            <a:ext cx="1955700" cy="5379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BharatiVaR</a:t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8790103" y="2121537"/>
            <a:ext cx="1955700" cy="5379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USP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381368" y="2121537"/>
            <a:ext cx="1955700" cy="5379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Problems &amp; Solutions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06600" y="3214700"/>
            <a:ext cx="2052600" cy="1488000"/>
          </a:xfrm>
          <a:prstGeom prst="flowChartAlternateProcess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Validating Sellers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Rating System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External Verification Body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2674151" y="3214700"/>
            <a:ext cx="2052600" cy="1481700"/>
          </a:xfrm>
          <a:prstGeom prst="flowChartAlternateProcess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Validating Products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 office handles funds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Secure payment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5535300" y="3214700"/>
            <a:ext cx="2092800" cy="6405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Seller Validation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9937550" y="3214700"/>
            <a:ext cx="1955700" cy="6405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Virtual Reality Market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"/>
          <p:cNvCxnSpPr>
            <a:stCxn id="175" idx="2"/>
            <a:endCxn id="176" idx="0"/>
          </p:cNvCxnSpPr>
          <p:nvPr/>
        </p:nvCxnSpPr>
        <p:spPr>
          <a:xfrm flipH="1" rot="-5400000">
            <a:off x="7638135" y="-8275"/>
            <a:ext cx="555300" cy="37044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"/>
          <p:cNvCxnSpPr>
            <a:stCxn id="177" idx="0"/>
            <a:endCxn id="175" idx="2"/>
          </p:cNvCxnSpPr>
          <p:nvPr/>
        </p:nvCxnSpPr>
        <p:spPr>
          <a:xfrm rot="-5400000">
            <a:off x="3933768" y="-8313"/>
            <a:ext cx="555300" cy="37044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"/>
          <p:cNvCxnSpPr>
            <a:stCxn id="177" idx="2"/>
            <a:endCxn id="179" idx="0"/>
          </p:cNvCxnSpPr>
          <p:nvPr/>
        </p:nvCxnSpPr>
        <p:spPr>
          <a:xfrm flipH="1" rot="-5400000">
            <a:off x="2752218" y="2266437"/>
            <a:ext cx="555300" cy="1341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"/>
          <p:cNvCxnSpPr>
            <a:stCxn id="178" idx="0"/>
            <a:endCxn id="177" idx="2"/>
          </p:cNvCxnSpPr>
          <p:nvPr/>
        </p:nvCxnSpPr>
        <p:spPr>
          <a:xfrm rot="-5400000">
            <a:off x="1568400" y="2423900"/>
            <a:ext cx="555300" cy="1026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"/>
          <p:cNvCxnSpPr>
            <a:stCxn id="176" idx="2"/>
            <a:endCxn id="181" idx="0"/>
          </p:cNvCxnSpPr>
          <p:nvPr/>
        </p:nvCxnSpPr>
        <p:spPr>
          <a:xfrm flipH="1" rot="-5400000">
            <a:off x="10064053" y="2363337"/>
            <a:ext cx="555300" cy="1147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"/>
          <p:cNvCxnSpPr>
            <a:stCxn id="180" idx="0"/>
            <a:endCxn id="176" idx="2"/>
          </p:cNvCxnSpPr>
          <p:nvPr/>
        </p:nvCxnSpPr>
        <p:spPr>
          <a:xfrm rot="-5400000">
            <a:off x="7897200" y="1343900"/>
            <a:ext cx="555300" cy="3186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"/>
          <p:cNvCxnSpPr/>
          <p:nvPr/>
        </p:nvCxnSpPr>
        <p:spPr>
          <a:xfrm flipH="1">
            <a:off x="5411118" y="1843303"/>
            <a:ext cx="4800" cy="27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"/>
          <p:cNvSpPr/>
          <p:nvPr/>
        </p:nvSpPr>
        <p:spPr>
          <a:xfrm>
            <a:off x="4433450" y="2121525"/>
            <a:ext cx="2052600" cy="8073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App/WebApp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2"/>
          <p:cNvCxnSpPr>
            <a:stCxn id="189" idx="2"/>
          </p:cNvCxnSpPr>
          <p:nvPr/>
        </p:nvCxnSpPr>
        <p:spPr>
          <a:xfrm>
            <a:off x="5459750" y="2928825"/>
            <a:ext cx="13200" cy="218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"/>
          <p:cNvSpPr/>
          <p:nvPr/>
        </p:nvSpPr>
        <p:spPr>
          <a:xfrm>
            <a:off x="7756525" y="3214700"/>
            <a:ext cx="2052600" cy="6405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Secure Delivery Process</a:t>
            </a:r>
            <a:endParaRPr b="1" sz="2100">
              <a:solidFill>
                <a:srgbClr val="FFFFFF"/>
              </a:solidFill>
            </a:endParaRPr>
          </a:p>
        </p:txBody>
      </p:sp>
      <p:cxnSp>
        <p:nvCxnSpPr>
          <p:cNvPr id="192" name="Google Shape;192;p2"/>
          <p:cNvCxnSpPr>
            <a:endCxn id="191" idx="0"/>
          </p:cNvCxnSpPr>
          <p:nvPr/>
        </p:nvCxnSpPr>
        <p:spPr>
          <a:xfrm>
            <a:off x="8781025" y="2940500"/>
            <a:ext cx="18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"/>
          <p:cNvSpPr/>
          <p:nvPr/>
        </p:nvSpPr>
        <p:spPr>
          <a:xfrm>
            <a:off x="811850" y="5367300"/>
            <a:ext cx="1955700" cy="640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Connecting Artisans and Indian Diaspora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8847525" y="5367300"/>
            <a:ext cx="1955700" cy="640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 Packaging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3282575" y="5367300"/>
            <a:ext cx="1955700" cy="640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Integration with Indian Post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6189300" y="5367300"/>
            <a:ext cx="1955700" cy="640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Virtual Reality Shopping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197" name="Google Shape;197;p2"/>
          <p:cNvCxnSpPr>
            <a:stCxn id="193" idx="0"/>
            <a:endCxn id="194" idx="0"/>
          </p:cNvCxnSpPr>
          <p:nvPr/>
        </p:nvCxnSpPr>
        <p:spPr>
          <a:xfrm flipH="1" rot="-5400000">
            <a:off x="5807300" y="1349700"/>
            <a:ext cx="600" cy="8035800"/>
          </a:xfrm>
          <a:prstGeom prst="bentConnector3">
            <a:avLst>
              <a:gd fmla="val -3968753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"/>
          <p:cNvCxnSpPr>
            <a:stCxn id="195" idx="0"/>
          </p:cNvCxnSpPr>
          <p:nvPr/>
        </p:nvCxnSpPr>
        <p:spPr>
          <a:xfrm flipH="1" rot="10800000">
            <a:off x="4260425" y="5138100"/>
            <a:ext cx="3300" cy="22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"/>
          <p:cNvCxnSpPr>
            <a:stCxn id="196" idx="0"/>
          </p:cNvCxnSpPr>
          <p:nvPr/>
        </p:nvCxnSpPr>
        <p:spPr>
          <a:xfrm flipH="1" rot="10800000">
            <a:off x="7167150" y="5128500"/>
            <a:ext cx="1500" cy="23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 txBox="1"/>
          <p:nvPr>
            <p:ph type="title"/>
          </p:nvPr>
        </p:nvSpPr>
        <p:spPr>
          <a:xfrm>
            <a:off x="609588" y="-864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207" name="Google Shape;207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8" name="Google Shape;208;p3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113" y="81375"/>
            <a:ext cx="1578366" cy="8072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10" name="Google Shape;210;p3"/>
          <p:cNvSpPr/>
          <p:nvPr/>
        </p:nvSpPr>
        <p:spPr>
          <a:xfrm>
            <a:off x="145975" y="81375"/>
            <a:ext cx="18096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BharatiVaR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9288450" y="841250"/>
            <a:ext cx="2844900" cy="11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https://bit.ly/bhartivarpoc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9329950" y="3222100"/>
            <a:ext cx="2762100" cy="14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We wrote a Scopus Q1 paper to analyse opportunity and business in this. It is :</a:t>
            </a:r>
            <a:br>
              <a:rPr lang="en-US" sz="1600">
                <a:latin typeface="Oswald"/>
                <a:ea typeface="Oswald"/>
                <a:cs typeface="Oswald"/>
                <a:sym typeface="Oswald"/>
              </a:rPr>
            </a:br>
            <a:r>
              <a:rPr lang="en-US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Here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111350" y="891275"/>
            <a:ext cx="1809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POC Link: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83675"/>
            <a:ext cx="9024149" cy="507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"/>
          <p:cNvSpPr/>
          <p:nvPr/>
        </p:nvSpPr>
        <p:spPr>
          <a:xfrm>
            <a:off x="9288450" y="2031675"/>
            <a:ext cx="2844900" cy="11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https://bit.ly/bhartivargit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9856550" y="2174750"/>
            <a:ext cx="19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Github Repo Link: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6685300" y="5433125"/>
            <a:ext cx="19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52400" y="15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9329850" y="4694200"/>
            <a:ext cx="2762100" cy="15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Oswald"/>
                <a:ea typeface="Oswald"/>
                <a:cs typeface="Oswald"/>
                <a:sym typeface="Oswald"/>
              </a:rPr>
              <a:t>We also wrote a Research paper to explain the technology stack and usage and explanation of all the technologies in this. It is :</a:t>
            </a:r>
            <a:br>
              <a:rPr lang="en-US" sz="1600">
                <a:latin typeface="Oswald"/>
                <a:ea typeface="Oswald"/>
                <a:cs typeface="Oswald"/>
                <a:sym typeface="Oswald"/>
              </a:rPr>
            </a:br>
            <a:r>
              <a:rPr lang="en-US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8"/>
              </a:rPr>
              <a:t>Here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 txBox="1"/>
          <p:nvPr>
            <p:ph type="title"/>
          </p:nvPr>
        </p:nvSpPr>
        <p:spPr>
          <a:xfrm>
            <a:off x="-166125" y="2564238"/>
            <a:ext cx="263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228" name="Google Shape;228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5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230" name="Google Shape;230;p5"/>
          <p:cNvSpPr/>
          <p:nvPr/>
        </p:nvSpPr>
        <p:spPr>
          <a:xfrm>
            <a:off x="95825" y="120225"/>
            <a:ext cx="19002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BharatiVaR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6156" y="81375"/>
            <a:ext cx="1654322" cy="8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75" y="120225"/>
            <a:ext cx="7924375" cy="61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240" name="Google Shape;240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4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2" name="Google Shape;2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43" name="Google Shape;243;p4"/>
          <p:cNvSpPr/>
          <p:nvPr/>
        </p:nvSpPr>
        <p:spPr>
          <a:xfrm>
            <a:off x="329775" y="252250"/>
            <a:ext cx="16962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BharatiVaR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6790050" y="3369950"/>
            <a:ext cx="52734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5" name="Google Shape;2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307" y="1323138"/>
            <a:ext cx="7091292" cy="46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50" y="1323150"/>
            <a:ext cx="4687500" cy="28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 txBox="1"/>
          <p:nvPr>
            <p:ph type="title"/>
          </p:nvPr>
        </p:nvSpPr>
        <p:spPr>
          <a:xfrm>
            <a:off x="329775" y="-1877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609600" y="1341775"/>
            <a:ext cx="53274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Technologies,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"Virtual Reality Overview"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,Unity Manual, vol. 34, pp. 95-105, 2023. [Available: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https://docs.unity3d.com/Manual/VROverview.html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.]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Chand,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"Diasporas, Migration, and Trade: The Indian Diaspora in North America"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Enterprising Communities: People and Places in the Global Economy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6, no. 4, pp. 383-396, 2012.[Available: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https://doi.org/10.1108/17506201211272805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.]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Ministry of Textiles,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"Indian Handicrafts Portal",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of India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2023. [Available: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https://indian.handicrafts.gov.in/en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S. S. Kiran,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"Improving MSME Efficiency Through Data-Driven Insights",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IEEE Transactions on Industrial Informatics, vol. 20, no. 4, pp. 2250-2261, 2024. [Available: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https://ieeexplore.ieee.org/document/9588857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6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71475" y="81375"/>
            <a:ext cx="1778999" cy="909929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58" name="Google Shape;258;p6"/>
          <p:cNvSpPr/>
          <p:nvPr/>
        </p:nvSpPr>
        <p:spPr>
          <a:xfrm>
            <a:off x="67800" y="147850"/>
            <a:ext cx="17790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BharatiVaR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6455400" y="1098650"/>
            <a:ext cx="512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Mentors: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9832138" y="4580125"/>
            <a:ext cx="19092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Dr. Suchitra Joshi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Head of India Operations, </a:t>
            </a:r>
            <a:r>
              <a:rPr i="1"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Target Close</a:t>
            </a:r>
            <a:r>
              <a:rPr i="1"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Technologie</a:t>
            </a: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Recipient of </a:t>
            </a: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Eminent Speaker Award, Oxford university, United Kingdom and Power Women Award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1" name="Google Shape;261;p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09150" y="2049558"/>
            <a:ext cx="3470600" cy="170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832150" y="1575188"/>
            <a:ext cx="2022419" cy="289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6209150" y="3898950"/>
            <a:ext cx="30666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Dr Phani Kumar Pullela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Recipient of President of India Award 2017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Patent and Trademark Agent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Associate Dean of School of </a:t>
            </a: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Computer</a:t>
            </a:r>
            <a:r>
              <a:rPr i="1" lang="en-U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science and Engineering, RV University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</cp:coreProperties>
</file>