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745" r:id="rId1"/>
  </p:sldMasterIdLst>
  <p:notesMasterIdLst>
    <p:notesMasterId r:id="rId20"/>
  </p:notesMasterIdLst>
  <p:sldIdLst>
    <p:sldId id="256" r:id="rId2"/>
    <p:sldId id="284" r:id="rId3"/>
    <p:sldId id="302" r:id="rId4"/>
    <p:sldId id="286" r:id="rId5"/>
    <p:sldId id="304" r:id="rId6"/>
    <p:sldId id="287" r:id="rId7"/>
    <p:sldId id="324" r:id="rId8"/>
    <p:sldId id="305" r:id="rId9"/>
    <p:sldId id="326" r:id="rId10"/>
    <p:sldId id="313" r:id="rId11"/>
    <p:sldId id="314" r:id="rId12"/>
    <p:sldId id="315" r:id="rId13"/>
    <p:sldId id="318" r:id="rId14"/>
    <p:sldId id="327" r:id="rId15"/>
    <p:sldId id="328" r:id="rId16"/>
    <p:sldId id="329" r:id="rId17"/>
    <p:sldId id="325" r:id="rId18"/>
    <p:sldId id="289" r:id="rId1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000000"/>
          </p15:clr>
        </p15:guide>
        <p15:guide id="2" pos="3839"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4" d="100"/>
          <a:sy n="104" d="100"/>
        </p:scale>
        <p:origin x="114" y="228"/>
      </p:cViewPr>
      <p:guideLst>
        <p:guide orient="horz" pos="2160"/>
        <p:guide pos="383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ay S" userId="d50116f52d36781b" providerId="LiveId" clId="{DB3B2ACD-290B-46F3-A7DD-0F5B987DEC40}"/>
    <pc:docChg chg="modSld modMainMaster">
      <pc:chgData name="Sujay S" userId="d50116f52d36781b" providerId="LiveId" clId="{DB3B2ACD-290B-46F3-A7DD-0F5B987DEC40}" dt="2024-10-23T15:40:17.560" v="11"/>
      <pc:docMkLst>
        <pc:docMk/>
      </pc:docMkLst>
      <pc:sldChg chg="setBg">
        <pc:chgData name="Sujay S" userId="d50116f52d36781b" providerId="LiveId" clId="{DB3B2ACD-290B-46F3-A7DD-0F5B987DEC40}" dt="2024-10-23T15:40:17.560" v="11"/>
        <pc:sldMkLst>
          <pc:docMk/>
          <pc:sldMk cId="0" sldId="256"/>
        </pc:sldMkLst>
      </pc:sldChg>
      <pc:sldMasterChg chg="setBg modSldLayout">
        <pc:chgData name="Sujay S" userId="d50116f52d36781b" providerId="LiveId" clId="{DB3B2ACD-290B-46F3-A7DD-0F5B987DEC40}" dt="2024-10-23T15:40:17.560" v="11"/>
        <pc:sldMasterMkLst>
          <pc:docMk/>
          <pc:sldMasterMk cId="2250838300" sldId="2147483745"/>
        </pc:sldMasterMkLst>
        <pc:sldLayoutChg chg="setBg">
          <pc:chgData name="Sujay S" userId="d50116f52d36781b" providerId="LiveId" clId="{DB3B2ACD-290B-46F3-A7DD-0F5B987DEC40}" dt="2024-10-23T15:40:17.560" v="11"/>
          <pc:sldLayoutMkLst>
            <pc:docMk/>
            <pc:sldMasterMk cId="2250838300" sldId="2147483745"/>
            <pc:sldLayoutMk cId="3601039937" sldId="2147483746"/>
          </pc:sldLayoutMkLst>
        </pc:sldLayoutChg>
        <pc:sldLayoutChg chg="setBg">
          <pc:chgData name="Sujay S" userId="d50116f52d36781b" providerId="LiveId" clId="{DB3B2ACD-290B-46F3-A7DD-0F5B987DEC40}" dt="2024-10-23T15:40:17.560" v="11"/>
          <pc:sldLayoutMkLst>
            <pc:docMk/>
            <pc:sldMasterMk cId="2250838300" sldId="2147483745"/>
            <pc:sldLayoutMk cId="3525531833" sldId="2147483747"/>
          </pc:sldLayoutMkLst>
        </pc:sldLayoutChg>
        <pc:sldLayoutChg chg="setBg">
          <pc:chgData name="Sujay S" userId="d50116f52d36781b" providerId="LiveId" clId="{DB3B2ACD-290B-46F3-A7DD-0F5B987DEC40}" dt="2024-10-23T15:40:17.560" v="11"/>
          <pc:sldLayoutMkLst>
            <pc:docMk/>
            <pc:sldMasterMk cId="2250838300" sldId="2147483745"/>
            <pc:sldLayoutMk cId="3899505966" sldId="2147483748"/>
          </pc:sldLayoutMkLst>
        </pc:sldLayoutChg>
        <pc:sldLayoutChg chg="setBg">
          <pc:chgData name="Sujay S" userId="d50116f52d36781b" providerId="LiveId" clId="{DB3B2ACD-290B-46F3-A7DD-0F5B987DEC40}" dt="2024-10-23T15:40:17.560" v="11"/>
          <pc:sldLayoutMkLst>
            <pc:docMk/>
            <pc:sldMasterMk cId="2250838300" sldId="2147483745"/>
            <pc:sldLayoutMk cId="944711546" sldId="2147483749"/>
          </pc:sldLayoutMkLst>
        </pc:sldLayoutChg>
        <pc:sldLayoutChg chg="setBg">
          <pc:chgData name="Sujay S" userId="d50116f52d36781b" providerId="LiveId" clId="{DB3B2ACD-290B-46F3-A7DD-0F5B987DEC40}" dt="2024-10-23T15:40:17.560" v="11"/>
          <pc:sldLayoutMkLst>
            <pc:docMk/>
            <pc:sldMasterMk cId="2250838300" sldId="2147483745"/>
            <pc:sldLayoutMk cId="1614677150" sldId="2147483750"/>
          </pc:sldLayoutMkLst>
        </pc:sldLayoutChg>
        <pc:sldLayoutChg chg="setBg">
          <pc:chgData name="Sujay S" userId="d50116f52d36781b" providerId="LiveId" clId="{DB3B2ACD-290B-46F3-A7DD-0F5B987DEC40}" dt="2024-10-23T15:40:17.560" v="11"/>
          <pc:sldLayoutMkLst>
            <pc:docMk/>
            <pc:sldMasterMk cId="2250838300" sldId="2147483745"/>
            <pc:sldLayoutMk cId="3799556871" sldId="2147483751"/>
          </pc:sldLayoutMkLst>
        </pc:sldLayoutChg>
        <pc:sldLayoutChg chg="setBg">
          <pc:chgData name="Sujay S" userId="d50116f52d36781b" providerId="LiveId" clId="{DB3B2ACD-290B-46F3-A7DD-0F5B987DEC40}" dt="2024-10-23T15:40:17.560" v="11"/>
          <pc:sldLayoutMkLst>
            <pc:docMk/>
            <pc:sldMasterMk cId="2250838300" sldId="2147483745"/>
            <pc:sldLayoutMk cId="254372153" sldId="2147483752"/>
          </pc:sldLayoutMkLst>
        </pc:sldLayoutChg>
        <pc:sldLayoutChg chg="setBg">
          <pc:chgData name="Sujay S" userId="d50116f52d36781b" providerId="LiveId" clId="{DB3B2ACD-290B-46F3-A7DD-0F5B987DEC40}" dt="2024-10-23T15:40:17.560" v="11"/>
          <pc:sldLayoutMkLst>
            <pc:docMk/>
            <pc:sldMasterMk cId="2250838300" sldId="2147483745"/>
            <pc:sldLayoutMk cId="65443205" sldId="2147483753"/>
          </pc:sldLayoutMkLst>
        </pc:sldLayoutChg>
        <pc:sldLayoutChg chg="setBg">
          <pc:chgData name="Sujay S" userId="d50116f52d36781b" providerId="LiveId" clId="{DB3B2ACD-290B-46F3-A7DD-0F5B987DEC40}" dt="2024-10-23T15:40:17.560" v="11"/>
          <pc:sldLayoutMkLst>
            <pc:docMk/>
            <pc:sldMasterMk cId="2250838300" sldId="2147483745"/>
            <pc:sldLayoutMk cId="3042386538" sldId="2147483754"/>
          </pc:sldLayoutMkLst>
        </pc:sldLayoutChg>
        <pc:sldLayoutChg chg="setBg">
          <pc:chgData name="Sujay S" userId="d50116f52d36781b" providerId="LiveId" clId="{DB3B2ACD-290B-46F3-A7DD-0F5B987DEC40}" dt="2024-10-23T15:40:17.560" v="11"/>
          <pc:sldLayoutMkLst>
            <pc:docMk/>
            <pc:sldMasterMk cId="2250838300" sldId="2147483745"/>
            <pc:sldLayoutMk cId="1654236857" sldId="2147483755"/>
          </pc:sldLayoutMkLst>
        </pc:sldLayoutChg>
        <pc:sldLayoutChg chg="setBg">
          <pc:chgData name="Sujay S" userId="d50116f52d36781b" providerId="LiveId" clId="{DB3B2ACD-290B-46F3-A7DD-0F5B987DEC40}" dt="2024-10-23T15:40:17.560" v="11"/>
          <pc:sldLayoutMkLst>
            <pc:docMk/>
            <pc:sldMasterMk cId="2250838300" sldId="2147483745"/>
            <pc:sldLayoutMk cId="4018436133" sldId="2147483756"/>
          </pc:sldLayoutMkLst>
        </pc:sldLayoutChg>
        <pc:sldLayoutChg chg="setBg">
          <pc:chgData name="Sujay S" userId="d50116f52d36781b" providerId="LiveId" clId="{DB3B2ACD-290B-46F3-A7DD-0F5B987DEC40}" dt="2024-10-23T15:40:17.560" v="11"/>
          <pc:sldLayoutMkLst>
            <pc:docMk/>
            <pc:sldMasterMk cId="2250838300" sldId="2147483745"/>
            <pc:sldLayoutMk cId="190110307" sldId="214748375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170637" cy="481842"/>
          </a:xfrm>
          <a:prstGeom prst="rect">
            <a:avLst/>
          </a:prstGeom>
          <a:noFill/>
          <a:ln>
            <a:noFill/>
          </a:ln>
        </p:spPr>
        <p:txBody>
          <a:bodyPr spcFirstLastPara="1" wrap="square" lIns="84723" tIns="42350" rIns="84723" bIns="4235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4143028" y="1"/>
            <a:ext cx="3170637" cy="481842"/>
          </a:xfrm>
          <a:prstGeom prst="rect">
            <a:avLst/>
          </a:prstGeom>
          <a:noFill/>
          <a:ln>
            <a:noFill/>
          </a:ln>
        </p:spPr>
        <p:txBody>
          <a:bodyPr spcFirstLastPara="1" wrap="square" lIns="84723" tIns="42350" rIns="84723" bIns="4235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213" y="4620266"/>
            <a:ext cx="5852775" cy="3780606"/>
          </a:xfrm>
          <a:prstGeom prst="rect">
            <a:avLst/>
          </a:prstGeom>
          <a:noFill/>
          <a:ln>
            <a:noFill/>
          </a:ln>
        </p:spPr>
        <p:txBody>
          <a:bodyPr spcFirstLastPara="1" wrap="square" lIns="84723" tIns="42350" rIns="84723" bIns="4235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9119359"/>
            <a:ext cx="3170637" cy="481842"/>
          </a:xfrm>
          <a:prstGeom prst="rect">
            <a:avLst/>
          </a:prstGeom>
          <a:noFill/>
          <a:ln>
            <a:noFill/>
          </a:ln>
        </p:spPr>
        <p:txBody>
          <a:bodyPr spcFirstLastPara="1" wrap="square" lIns="84723" tIns="42350" rIns="84723" bIns="4235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4143028" y="9119359"/>
            <a:ext cx="3170637" cy="481842"/>
          </a:xfrm>
          <a:prstGeom prst="rect">
            <a:avLst/>
          </a:prstGeom>
          <a:noFill/>
          <a:ln>
            <a:noFill/>
          </a:ln>
        </p:spPr>
        <p:txBody>
          <a:bodyPr spcFirstLastPara="1" wrap="square" lIns="84723" tIns="42350" rIns="84723" bIns="42350" anchor="b" anchorCtr="0">
            <a:noAutofit/>
          </a:bodyPr>
          <a:lstStyle/>
          <a:p>
            <a:pPr algn="r">
              <a:buSzPts val="1200"/>
            </a:pPr>
            <a:fld id="{00000000-1234-1234-1234-123412341234}" type="slidenum">
              <a:rPr lang="en-IN" sz="1100" smtClean="0">
                <a:solidFill>
                  <a:schemeClr val="dk1"/>
                </a:solidFill>
                <a:latin typeface="Calibri" panose="020F0502020204030204"/>
                <a:ea typeface="Calibri" panose="020F0502020204030204"/>
                <a:cs typeface="Calibri" panose="020F0502020204030204"/>
                <a:sym typeface="Calibri" panose="020F0502020204030204"/>
              </a:rPr>
              <a:t>‹#›</a:t>
            </a:fld>
            <a:endParaRPr lang="en-IN" sz="1100">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4667814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731213" y="4620266"/>
            <a:ext cx="5852775" cy="3780606"/>
          </a:xfrm>
          <a:prstGeom prst="rect">
            <a:avLst/>
          </a:prstGeom>
          <a:noFill/>
          <a:ln>
            <a:noFill/>
          </a:ln>
        </p:spPr>
        <p:txBody>
          <a:bodyPr spcFirstLastPara="1" wrap="square" lIns="84723" tIns="42350" rIns="84723" bIns="42350" anchor="t" anchorCtr="0">
            <a:noAutofit/>
          </a:bodyPr>
          <a:lstStyle/>
          <a:p>
            <a:pPr marL="0" indent="0"/>
            <a:endParaRPr/>
          </a:p>
        </p:txBody>
      </p:sp>
      <p:sp>
        <p:nvSpPr>
          <p:cNvPr id="62" name="Google Shape;62;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1735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731213" y="4620266"/>
            <a:ext cx="5852775" cy="3780606"/>
          </a:xfrm>
          <a:prstGeom prst="rect">
            <a:avLst/>
          </a:prstGeom>
          <a:noFill/>
          <a:ln>
            <a:noFill/>
          </a:ln>
        </p:spPr>
        <p:txBody>
          <a:bodyPr spcFirstLastPara="1" wrap="square" lIns="84723" tIns="42350" rIns="84723" bIns="42350" anchor="t" anchorCtr="0">
            <a:noAutofit/>
          </a:bodyPr>
          <a:lstStyle/>
          <a:p>
            <a:pPr marL="0" indent="0"/>
            <a:endParaRPr/>
          </a:p>
        </p:txBody>
      </p:sp>
      <p:sp>
        <p:nvSpPr>
          <p:cNvPr id="62" name="Google Shape;62;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2149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a:extLst>
            <a:ext uri="{FF2B5EF4-FFF2-40B4-BE49-F238E27FC236}">
              <a16:creationId xmlns:a16="http://schemas.microsoft.com/office/drawing/2014/main" id="{D3102E7B-079A-A8F1-1961-1A4899E8396B}"/>
            </a:ext>
          </a:extLst>
        </p:cNvPr>
        <p:cNvGrpSpPr/>
        <p:nvPr/>
      </p:nvGrpSpPr>
      <p:grpSpPr>
        <a:xfrm>
          <a:off x="0" y="0"/>
          <a:ext cx="0" cy="0"/>
          <a:chOff x="0" y="0"/>
          <a:chExt cx="0" cy="0"/>
        </a:xfrm>
      </p:grpSpPr>
      <p:sp>
        <p:nvSpPr>
          <p:cNvPr id="61" name="Google Shape;61;p1:notes">
            <a:extLst>
              <a:ext uri="{FF2B5EF4-FFF2-40B4-BE49-F238E27FC236}">
                <a16:creationId xmlns:a16="http://schemas.microsoft.com/office/drawing/2014/main" id="{767163C1-FA3B-0EA9-5592-AA2F3C982574}"/>
              </a:ext>
            </a:extLst>
          </p:cNvPr>
          <p:cNvSpPr txBox="1">
            <a:spLocks noGrp="1"/>
          </p:cNvSpPr>
          <p:nvPr>
            <p:ph type="body" idx="1"/>
          </p:nvPr>
        </p:nvSpPr>
        <p:spPr>
          <a:xfrm>
            <a:off x="731213" y="4620266"/>
            <a:ext cx="5852775" cy="3780606"/>
          </a:xfrm>
          <a:prstGeom prst="rect">
            <a:avLst/>
          </a:prstGeom>
          <a:noFill/>
          <a:ln>
            <a:noFill/>
          </a:ln>
        </p:spPr>
        <p:txBody>
          <a:bodyPr spcFirstLastPara="1" wrap="square" lIns="84723" tIns="42350" rIns="84723" bIns="42350" anchor="t" anchorCtr="0">
            <a:noAutofit/>
          </a:bodyPr>
          <a:lstStyle/>
          <a:p>
            <a:pPr marL="0" indent="0"/>
            <a:endParaRPr/>
          </a:p>
        </p:txBody>
      </p:sp>
      <p:sp>
        <p:nvSpPr>
          <p:cNvPr id="62" name="Google Shape;62;p1:notes">
            <a:extLst>
              <a:ext uri="{FF2B5EF4-FFF2-40B4-BE49-F238E27FC236}">
                <a16:creationId xmlns:a16="http://schemas.microsoft.com/office/drawing/2014/main" id="{0B676E0C-F6C9-936C-641F-E411D49C54C9}"/>
              </a:ext>
            </a:extLst>
          </p:cNvPr>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4160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731213" y="4620266"/>
            <a:ext cx="5852775" cy="3780606"/>
          </a:xfrm>
          <a:prstGeom prst="rect">
            <a:avLst/>
          </a:prstGeom>
          <a:noFill/>
          <a:ln>
            <a:noFill/>
          </a:ln>
        </p:spPr>
        <p:txBody>
          <a:bodyPr spcFirstLastPara="1" wrap="square" lIns="84723" tIns="42350" rIns="84723" bIns="42350" anchor="t" anchorCtr="0">
            <a:noAutofit/>
          </a:bodyPr>
          <a:lstStyle/>
          <a:p>
            <a:pPr marL="0" indent="0"/>
            <a:endParaRPr/>
          </a:p>
        </p:txBody>
      </p:sp>
      <p:sp>
        <p:nvSpPr>
          <p:cNvPr id="62" name="Google Shape;62;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634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731213" y="4620266"/>
            <a:ext cx="5852775" cy="3780606"/>
          </a:xfrm>
          <a:prstGeom prst="rect">
            <a:avLst/>
          </a:prstGeom>
          <a:noFill/>
          <a:ln>
            <a:noFill/>
          </a:ln>
        </p:spPr>
        <p:txBody>
          <a:bodyPr spcFirstLastPara="1" wrap="square" lIns="84723" tIns="42350" rIns="84723" bIns="42350" anchor="t" anchorCtr="0">
            <a:noAutofit/>
          </a:bodyPr>
          <a:lstStyle/>
          <a:p>
            <a:pPr marL="0" indent="0"/>
            <a:endParaRPr/>
          </a:p>
        </p:txBody>
      </p:sp>
      <p:sp>
        <p:nvSpPr>
          <p:cNvPr id="62" name="Google Shape;62;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164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731213" y="4620266"/>
            <a:ext cx="5852775" cy="3780606"/>
          </a:xfrm>
          <a:prstGeom prst="rect">
            <a:avLst/>
          </a:prstGeom>
          <a:noFill/>
          <a:ln>
            <a:noFill/>
          </a:ln>
        </p:spPr>
        <p:txBody>
          <a:bodyPr spcFirstLastPara="1" wrap="square" lIns="84723" tIns="42350" rIns="84723" bIns="42350" anchor="t" anchorCtr="0">
            <a:noAutofit/>
          </a:bodyPr>
          <a:lstStyle/>
          <a:p>
            <a:pPr marL="0" indent="0"/>
            <a:endParaRPr/>
          </a:p>
        </p:txBody>
      </p:sp>
      <p:sp>
        <p:nvSpPr>
          <p:cNvPr id="62" name="Google Shape;62;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5119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731213" y="4620266"/>
            <a:ext cx="5852775" cy="3780606"/>
          </a:xfrm>
          <a:prstGeom prst="rect">
            <a:avLst/>
          </a:prstGeom>
          <a:noFill/>
          <a:ln>
            <a:noFill/>
          </a:ln>
        </p:spPr>
        <p:txBody>
          <a:bodyPr spcFirstLastPara="1" wrap="square" lIns="84723" tIns="42350" rIns="84723" bIns="42350" anchor="t" anchorCtr="0">
            <a:noAutofit/>
          </a:bodyPr>
          <a:lstStyle/>
          <a:p>
            <a:pPr marL="0" indent="0"/>
            <a:endParaRPr/>
          </a:p>
        </p:txBody>
      </p:sp>
      <p:sp>
        <p:nvSpPr>
          <p:cNvPr id="62" name="Google Shape;62;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446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731213" y="4620266"/>
            <a:ext cx="5852775" cy="3780606"/>
          </a:xfrm>
          <a:prstGeom prst="rect">
            <a:avLst/>
          </a:prstGeom>
          <a:noFill/>
          <a:ln>
            <a:noFill/>
          </a:ln>
        </p:spPr>
        <p:txBody>
          <a:bodyPr spcFirstLastPara="1" wrap="square" lIns="84723" tIns="42350" rIns="84723" bIns="42350" anchor="t" anchorCtr="0">
            <a:noAutofit/>
          </a:bodyPr>
          <a:lstStyle/>
          <a:p>
            <a:pPr marL="0" indent="0"/>
            <a:endParaRPr/>
          </a:p>
        </p:txBody>
      </p:sp>
      <p:sp>
        <p:nvSpPr>
          <p:cNvPr id="62" name="Google Shape;62;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2993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731213" y="4620266"/>
            <a:ext cx="5852775" cy="3780606"/>
          </a:xfrm>
          <a:prstGeom prst="rect">
            <a:avLst/>
          </a:prstGeom>
          <a:noFill/>
          <a:ln>
            <a:noFill/>
          </a:ln>
        </p:spPr>
        <p:txBody>
          <a:bodyPr spcFirstLastPara="1" wrap="square" lIns="84723" tIns="42350" rIns="84723" bIns="42350" anchor="t" anchorCtr="0">
            <a:noAutofit/>
          </a:bodyPr>
          <a:lstStyle/>
          <a:p>
            <a:pPr marL="0" indent="0"/>
            <a:endParaRPr/>
          </a:p>
        </p:txBody>
      </p:sp>
      <p:sp>
        <p:nvSpPr>
          <p:cNvPr id="62" name="Google Shape;62;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188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731213" y="4620266"/>
            <a:ext cx="5852775" cy="3780606"/>
          </a:xfrm>
          <a:prstGeom prst="rect">
            <a:avLst/>
          </a:prstGeom>
          <a:noFill/>
          <a:ln>
            <a:noFill/>
          </a:ln>
        </p:spPr>
        <p:txBody>
          <a:bodyPr spcFirstLastPara="1" wrap="square" lIns="84723" tIns="42350" rIns="84723" bIns="42350" anchor="t" anchorCtr="0">
            <a:noAutofit/>
          </a:bodyPr>
          <a:lstStyle/>
          <a:p>
            <a:pPr marL="0" indent="0"/>
            <a:endParaRPr/>
          </a:p>
        </p:txBody>
      </p:sp>
      <p:sp>
        <p:nvSpPr>
          <p:cNvPr id="62" name="Google Shape;62;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7952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731213" y="4620266"/>
            <a:ext cx="5852775" cy="3780606"/>
          </a:xfrm>
          <a:prstGeom prst="rect">
            <a:avLst/>
          </a:prstGeom>
          <a:noFill/>
          <a:ln>
            <a:noFill/>
          </a:ln>
        </p:spPr>
        <p:txBody>
          <a:bodyPr spcFirstLastPara="1" wrap="square" lIns="84723" tIns="42350" rIns="84723" bIns="42350" anchor="t" anchorCtr="0">
            <a:noAutofit/>
          </a:bodyPr>
          <a:lstStyle/>
          <a:p>
            <a:pPr marL="0" indent="0"/>
            <a:endParaRPr/>
          </a:p>
        </p:txBody>
      </p:sp>
      <p:sp>
        <p:nvSpPr>
          <p:cNvPr id="62" name="Google Shape;62;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5996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731213" y="4620266"/>
            <a:ext cx="5852775" cy="3780606"/>
          </a:xfrm>
          <a:prstGeom prst="rect">
            <a:avLst/>
          </a:prstGeom>
          <a:noFill/>
          <a:ln>
            <a:noFill/>
          </a:ln>
        </p:spPr>
        <p:txBody>
          <a:bodyPr spcFirstLastPara="1" wrap="square" lIns="84723" tIns="42350" rIns="84723" bIns="42350" anchor="t" anchorCtr="0">
            <a:noAutofit/>
          </a:bodyPr>
          <a:lstStyle/>
          <a:p>
            <a:pPr marL="0" indent="0"/>
            <a:endParaRPr/>
          </a:p>
        </p:txBody>
      </p:sp>
      <p:sp>
        <p:nvSpPr>
          <p:cNvPr id="62" name="Google Shape;62;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725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AF60-A058-B817-3829-9B6ECC969A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6BEA8C-CCED-DE0B-D371-C7FF908FEC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6C999-4220-BBB6-F7E0-18704A753499}"/>
              </a:ext>
            </a:extLst>
          </p:cNvPr>
          <p:cNvSpPr>
            <a:spLocks noGrp="1"/>
          </p:cNvSpPr>
          <p:nvPr>
            <p:ph type="dt" sz="half" idx="10"/>
          </p:nvPr>
        </p:nvSpPr>
        <p:spPr/>
        <p:txBody>
          <a:bodyPr/>
          <a:lstStyle/>
          <a:p>
            <a:fld id="{4AAD347D-5ACD-4C99-B74B-A9C85AD731AF}" type="datetimeFigureOut">
              <a:rPr lang="en-US" smtClean="0"/>
              <a:t>10/23/2024</a:t>
            </a:fld>
            <a:endParaRPr lang="en-US" dirty="0"/>
          </a:p>
        </p:txBody>
      </p:sp>
      <p:sp>
        <p:nvSpPr>
          <p:cNvPr id="5" name="Footer Placeholder 4">
            <a:extLst>
              <a:ext uri="{FF2B5EF4-FFF2-40B4-BE49-F238E27FC236}">
                <a16:creationId xmlns:a16="http://schemas.microsoft.com/office/drawing/2014/main" id="{931D10B9-D587-38A7-A0AE-0D41586057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8D7A8D-EAB2-AA32-1469-15192FB8005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01039937"/>
      </p:ext>
    </p:extLst>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5EF02-3180-037E-30B5-4CB6992827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AFA18B-6AEB-69F7-6C96-9EC81022CC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81418-6532-7221-BDC8-0527BC12F364}"/>
              </a:ext>
            </a:extLst>
          </p:cNvPr>
          <p:cNvSpPr>
            <a:spLocks noGrp="1"/>
          </p:cNvSpPr>
          <p:nvPr>
            <p:ph type="dt" sz="half" idx="10"/>
          </p:nvPr>
        </p:nvSpPr>
        <p:spPr/>
        <p:txBody>
          <a:bodyPr/>
          <a:lstStyle/>
          <a:p>
            <a:fld id="{4509A250-FF31-4206-8172-F9D3106AACB1}" type="datetimeFigureOut">
              <a:rPr lang="en-US" smtClean="0"/>
              <a:t>10/23/2024</a:t>
            </a:fld>
            <a:endParaRPr lang="en-US" dirty="0"/>
          </a:p>
        </p:txBody>
      </p:sp>
      <p:sp>
        <p:nvSpPr>
          <p:cNvPr id="5" name="Footer Placeholder 4">
            <a:extLst>
              <a:ext uri="{FF2B5EF4-FFF2-40B4-BE49-F238E27FC236}">
                <a16:creationId xmlns:a16="http://schemas.microsoft.com/office/drawing/2014/main" id="{92FFDDC2-5D0D-7EA6-4E2D-51C9216CE4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15AFE2-8D47-212D-51B5-B32F95B140D3}"/>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54236857"/>
      </p:ext>
    </p:extLst>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837466-61B0-B515-125A-0852B6755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67A48E-31C3-B5E5-D5FE-DF3B604444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79E23-E4EC-B1CB-BCB9-94F278D8A9A8}"/>
              </a:ext>
            </a:extLst>
          </p:cNvPr>
          <p:cNvSpPr>
            <a:spLocks noGrp="1"/>
          </p:cNvSpPr>
          <p:nvPr>
            <p:ph type="dt" sz="half" idx="10"/>
          </p:nvPr>
        </p:nvSpPr>
        <p:spPr/>
        <p:txBody>
          <a:bodyPr/>
          <a:lstStyle/>
          <a:p>
            <a:fld id="{4509A250-FF31-4206-8172-F9D3106AACB1}" type="datetimeFigureOut">
              <a:rPr lang="en-US" smtClean="0"/>
              <a:t>10/23/2024</a:t>
            </a:fld>
            <a:endParaRPr lang="en-US" dirty="0"/>
          </a:p>
        </p:txBody>
      </p:sp>
      <p:sp>
        <p:nvSpPr>
          <p:cNvPr id="5" name="Footer Placeholder 4">
            <a:extLst>
              <a:ext uri="{FF2B5EF4-FFF2-40B4-BE49-F238E27FC236}">
                <a16:creationId xmlns:a16="http://schemas.microsoft.com/office/drawing/2014/main" id="{1D3ED46C-EE82-9795-2778-702E3CA3A0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503B36-768C-7251-4150-B833E3C0253F}"/>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18436133"/>
      </p:ext>
    </p:extLst>
  </p:cSld>
  <p:clrMapOvr>
    <a:masterClrMapping/>
  </p:clrMapOvr>
  <p:hf sldNum="0" hdr="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entered Text" type="objOnly">
  <p:cSld name="Centered Text">
    <p:spTree>
      <p:nvGrpSpPr>
        <p:cNvPr id="1" name="Shape 25"/>
        <p:cNvGrpSpPr/>
        <p:nvPr/>
      </p:nvGrpSpPr>
      <p:grpSpPr>
        <a:xfrm>
          <a:off x="0" y="0"/>
          <a:ext cx="0" cy="0"/>
          <a:chOff x="0" y="0"/>
          <a:chExt cx="0" cy="0"/>
        </a:xfrm>
      </p:grpSpPr>
      <p:sp>
        <p:nvSpPr>
          <p:cNvPr id="26" name="Google Shape;26;p2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0110307"/>
      </p:ext>
    </p:extLst>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A229-7E5C-02E3-6134-FD4FAA712A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6DBA72-960F-22D6-2863-94EA71FF86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E1F2A-4D4E-8349-9B03-13E64A3D19D8}"/>
              </a:ext>
            </a:extLst>
          </p:cNvPr>
          <p:cNvSpPr>
            <a:spLocks noGrp="1"/>
          </p:cNvSpPr>
          <p:nvPr>
            <p:ph type="dt" sz="half" idx="10"/>
          </p:nvPr>
        </p:nvSpPr>
        <p:spPr/>
        <p:txBody>
          <a:bodyPr/>
          <a:lstStyle/>
          <a:p>
            <a:fld id="{4509A250-FF31-4206-8172-F9D3106AACB1}" type="datetimeFigureOut">
              <a:rPr lang="en-US" smtClean="0"/>
              <a:t>10/23/2024</a:t>
            </a:fld>
            <a:endParaRPr lang="en-US" dirty="0"/>
          </a:p>
        </p:txBody>
      </p:sp>
      <p:sp>
        <p:nvSpPr>
          <p:cNvPr id="5" name="Footer Placeholder 4">
            <a:extLst>
              <a:ext uri="{FF2B5EF4-FFF2-40B4-BE49-F238E27FC236}">
                <a16:creationId xmlns:a16="http://schemas.microsoft.com/office/drawing/2014/main" id="{F7BA2286-3093-937A-0C1C-D55290D97E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82A8A0-FBC6-255C-7CD3-D117B7B33BC7}"/>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25531833"/>
      </p:ext>
    </p:extLst>
  </p:cSld>
  <p:clrMapOvr>
    <a:masterClrMapping/>
  </p:clrMapOvr>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7978-2E5D-A3AA-8F54-EE1FBA239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A75517-A7FF-353A-7574-A464CD4B1A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A84360-25A5-307A-CC41-546B2B44630C}"/>
              </a:ext>
            </a:extLst>
          </p:cNvPr>
          <p:cNvSpPr>
            <a:spLocks noGrp="1"/>
          </p:cNvSpPr>
          <p:nvPr>
            <p:ph type="dt" sz="half" idx="10"/>
          </p:nvPr>
        </p:nvSpPr>
        <p:spPr/>
        <p:txBody>
          <a:bodyPr/>
          <a:lstStyle/>
          <a:p>
            <a:fld id="{9796027F-7875-4030-9381-8BD8C4F21935}" type="datetimeFigureOut">
              <a:rPr lang="en-US" smtClean="0"/>
              <a:t>10/23/2024</a:t>
            </a:fld>
            <a:endParaRPr lang="en-US" dirty="0"/>
          </a:p>
        </p:txBody>
      </p:sp>
      <p:sp>
        <p:nvSpPr>
          <p:cNvPr id="5" name="Footer Placeholder 4">
            <a:extLst>
              <a:ext uri="{FF2B5EF4-FFF2-40B4-BE49-F238E27FC236}">
                <a16:creationId xmlns:a16="http://schemas.microsoft.com/office/drawing/2014/main" id="{366CFA6B-1820-9074-9CCB-F287D62CE2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4D3776-2D38-7900-50E8-EF1323932E56}"/>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99505966"/>
      </p:ext>
    </p:extLst>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AA1A6-E1FD-1CC2-840B-A757441A2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E52C8-98EB-1552-1E1F-7F1A566016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09A62D-4D0F-E5EE-7488-B43C77B708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C62CD8-901B-058D-291F-0E37D0156293}"/>
              </a:ext>
            </a:extLst>
          </p:cNvPr>
          <p:cNvSpPr>
            <a:spLocks noGrp="1"/>
          </p:cNvSpPr>
          <p:nvPr>
            <p:ph type="dt" sz="half" idx="10"/>
          </p:nvPr>
        </p:nvSpPr>
        <p:spPr/>
        <p:txBody>
          <a:bodyPr/>
          <a:lstStyle/>
          <a:p>
            <a:fld id="{9796027F-7875-4030-9381-8BD8C4F21935}" type="datetimeFigureOut">
              <a:rPr lang="en-US" smtClean="0"/>
              <a:t>10/23/2024</a:t>
            </a:fld>
            <a:endParaRPr lang="en-US" dirty="0"/>
          </a:p>
        </p:txBody>
      </p:sp>
      <p:sp>
        <p:nvSpPr>
          <p:cNvPr id="6" name="Footer Placeholder 5">
            <a:extLst>
              <a:ext uri="{FF2B5EF4-FFF2-40B4-BE49-F238E27FC236}">
                <a16:creationId xmlns:a16="http://schemas.microsoft.com/office/drawing/2014/main" id="{EC55227E-B71A-E020-7A24-35AE69A161A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FB62BE-4CCF-8D36-3844-DFF6E266E53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44711546"/>
      </p:ext>
    </p:extLst>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FC2B-292E-B91C-9A6B-8E1627708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236301-3540-81C1-2E9F-4C06320C0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E2FE3-3077-1795-DAEF-D615DD495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6172DC-EFD4-4F28-073E-D59B1BF28F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4BA8A5-E457-E56F-1540-0FA9C4F891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5472DB-18CA-88AE-04CF-0D7838413065}"/>
              </a:ext>
            </a:extLst>
          </p:cNvPr>
          <p:cNvSpPr>
            <a:spLocks noGrp="1"/>
          </p:cNvSpPr>
          <p:nvPr>
            <p:ph type="dt" sz="half" idx="10"/>
          </p:nvPr>
        </p:nvSpPr>
        <p:spPr/>
        <p:txBody>
          <a:bodyPr/>
          <a:lstStyle/>
          <a:p>
            <a:fld id="{9796027F-7875-4030-9381-8BD8C4F21935}" type="datetimeFigureOut">
              <a:rPr lang="en-US" smtClean="0"/>
              <a:t>10/23/2024</a:t>
            </a:fld>
            <a:endParaRPr lang="en-US" dirty="0"/>
          </a:p>
        </p:txBody>
      </p:sp>
      <p:sp>
        <p:nvSpPr>
          <p:cNvPr id="8" name="Footer Placeholder 7">
            <a:extLst>
              <a:ext uri="{FF2B5EF4-FFF2-40B4-BE49-F238E27FC236}">
                <a16:creationId xmlns:a16="http://schemas.microsoft.com/office/drawing/2014/main" id="{DCABC410-D7BF-39B7-CD4D-D8F39CF98F8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658E4A2-F708-1B73-0FE9-C0442D5A90F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14677150"/>
      </p:ext>
    </p:extLst>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7B02-3B62-366A-4B34-6BDF77E711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CFBA2C-5921-2D2C-3172-C86955CEC92E}"/>
              </a:ext>
            </a:extLst>
          </p:cNvPr>
          <p:cNvSpPr>
            <a:spLocks noGrp="1"/>
          </p:cNvSpPr>
          <p:nvPr>
            <p:ph type="dt" sz="half" idx="10"/>
          </p:nvPr>
        </p:nvSpPr>
        <p:spPr/>
        <p:txBody>
          <a:bodyPr/>
          <a:lstStyle/>
          <a:p>
            <a:fld id="{4509A250-FF31-4206-8172-F9D3106AACB1}" type="datetimeFigureOut">
              <a:rPr lang="en-US" smtClean="0"/>
              <a:t>10/23/2024</a:t>
            </a:fld>
            <a:endParaRPr lang="en-US" dirty="0"/>
          </a:p>
        </p:txBody>
      </p:sp>
      <p:sp>
        <p:nvSpPr>
          <p:cNvPr id="4" name="Footer Placeholder 3">
            <a:extLst>
              <a:ext uri="{FF2B5EF4-FFF2-40B4-BE49-F238E27FC236}">
                <a16:creationId xmlns:a16="http://schemas.microsoft.com/office/drawing/2014/main" id="{F3DCB394-F870-5370-0047-0AA1FDA5B8E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08E70A2-6281-6C60-853D-EAC551D5966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99556871"/>
      </p:ext>
    </p:extLst>
  </p:cSld>
  <p:clrMapOvr>
    <a:masterClrMapping/>
  </p:clrMapOvr>
  <p:hf sldNum="0"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9AAC60-4FA6-A703-1F74-10A47E92E801}"/>
              </a:ext>
            </a:extLst>
          </p:cNvPr>
          <p:cNvSpPr>
            <a:spLocks noGrp="1"/>
          </p:cNvSpPr>
          <p:nvPr>
            <p:ph type="dt" sz="half" idx="10"/>
          </p:nvPr>
        </p:nvSpPr>
        <p:spPr/>
        <p:txBody>
          <a:bodyPr/>
          <a:lstStyle/>
          <a:p>
            <a:fld id="{4509A250-FF31-4206-8172-F9D3106AACB1}" type="datetimeFigureOut">
              <a:rPr lang="en-US" smtClean="0"/>
              <a:t>10/23/2024</a:t>
            </a:fld>
            <a:endParaRPr lang="en-US" dirty="0"/>
          </a:p>
        </p:txBody>
      </p:sp>
      <p:sp>
        <p:nvSpPr>
          <p:cNvPr id="3" name="Footer Placeholder 2">
            <a:extLst>
              <a:ext uri="{FF2B5EF4-FFF2-40B4-BE49-F238E27FC236}">
                <a16:creationId xmlns:a16="http://schemas.microsoft.com/office/drawing/2014/main" id="{66CF605F-41CA-7966-1794-CF6687A0113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61D765E-F70D-AF45-3454-66229D7E12E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4372153"/>
      </p:ext>
    </p:extLst>
  </p:cSld>
  <p:clrMapOvr>
    <a:masterClrMapping/>
  </p:clrMapOvr>
  <p:hf sldNum="0"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ECA1-C33C-F30E-1304-8395308F4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465511-5FCA-FB93-D9D1-05EFEE8D26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C59A5A-2D5D-9EA6-F40C-BD8CFBCBE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BFE0D-F2E9-8F6B-12BB-A683CC10A3DD}"/>
              </a:ext>
            </a:extLst>
          </p:cNvPr>
          <p:cNvSpPr>
            <a:spLocks noGrp="1"/>
          </p:cNvSpPr>
          <p:nvPr>
            <p:ph type="dt" sz="half" idx="10"/>
          </p:nvPr>
        </p:nvSpPr>
        <p:spPr/>
        <p:txBody>
          <a:bodyPr/>
          <a:lstStyle/>
          <a:p>
            <a:fld id="{4509A250-FF31-4206-8172-F9D3106AACB1}" type="datetimeFigureOut">
              <a:rPr lang="en-US" smtClean="0"/>
              <a:t>10/23/2024</a:t>
            </a:fld>
            <a:endParaRPr lang="en-US" dirty="0"/>
          </a:p>
        </p:txBody>
      </p:sp>
      <p:sp>
        <p:nvSpPr>
          <p:cNvPr id="6" name="Footer Placeholder 5">
            <a:extLst>
              <a:ext uri="{FF2B5EF4-FFF2-40B4-BE49-F238E27FC236}">
                <a16:creationId xmlns:a16="http://schemas.microsoft.com/office/drawing/2014/main" id="{9A90520F-35AD-1902-D5EE-F0AD61639A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322EE23-C9E5-2271-E50A-F5836175359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443205"/>
      </p:ext>
    </p:extLst>
  </p:cSld>
  <p:clrMapOvr>
    <a:masterClrMapping/>
  </p:clrMapOvr>
  <p:hf sldNum="0"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4C41-C40F-FBB9-E2E0-E6E619629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838182-05D3-EC44-A968-6798DB5EC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959224-47F9-E7BC-32F8-A7032435C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8A705-812B-662E-E56D-62166CFEA3E0}"/>
              </a:ext>
            </a:extLst>
          </p:cNvPr>
          <p:cNvSpPr>
            <a:spLocks noGrp="1"/>
          </p:cNvSpPr>
          <p:nvPr>
            <p:ph type="dt" sz="half" idx="10"/>
          </p:nvPr>
        </p:nvSpPr>
        <p:spPr/>
        <p:txBody>
          <a:bodyPr/>
          <a:lstStyle/>
          <a:p>
            <a:fld id="{4509A250-FF31-4206-8172-F9D3106AACB1}" type="datetimeFigureOut">
              <a:rPr lang="en-US" smtClean="0"/>
              <a:t>10/23/2024</a:t>
            </a:fld>
            <a:endParaRPr lang="en-US" dirty="0"/>
          </a:p>
        </p:txBody>
      </p:sp>
      <p:sp>
        <p:nvSpPr>
          <p:cNvPr id="6" name="Footer Placeholder 5">
            <a:extLst>
              <a:ext uri="{FF2B5EF4-FFF2-40B4-BE49-F238E27FC236}">
                <a16:creationId xmlns:a16="http://schemas.microsoft.com/office/drawing/2014/main" id="{F57F0027-A66C-52B7-F658-59ED04A899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9EDE29D-D820-4A30-13EA-3E558D194B9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386538"/>
      </p:ext>
    </p:extLst>
  </p:cSld>
  <p:clrMapOvr>
    <a:masterClrMapping/>
  </p:clrMapOvr>
  <p:hf sldNum="0"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0000"/>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EE3D97-50D4-7E81-AE98-968693D12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647310-F2BA-527D-9EDD-785E873715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60EF3-7379-012B-8FAF-2A44AE80B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10/23/2024</a:t>
            </a:fld>
            <a:endParaRPr lang="en-US" dirty="0"/>
          </a:p>
        </p:txBody>
      </p:sp>
      <p:sp>
        <p:nvSpPr>
          <p:cNvPr id="5" name="Footer Placeholder 4">
            <a:extLst>
              <a:ext uri="{FF2B5EF4-FFF2-40B4-BE49-F238E27FC236}">
                <a16:creationId xmlns:a16="http://schemas.microsoft.com/office/drawing/2014/main" id="{ABB6030B-F447-1F84-4052-C8D9D33AA6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E3D66FF-844A-8037-7EE1-9457C47C4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25083830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transition spd="med">
    <p:push/>
  </p:transition>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researchgate.net/publication/365279826_Institutional_communication_in_the_digital_age" TargetMode="Externa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hyperlink" Target="https://www.scribd.com/document/432352134/Design-and-Implementation-of-Online-Student-Registration-Portal" TargetMode="External"/><Relationship Id="rId5" Type="http://schemas.openxmlformats.org/officeDocument/2006/relationships/hyperlink" Target="https://www.ijcseonline.org/pub_paper/20-IJCSE-07830-1.pdf"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
          <p:cNvPicPr preferRelativeResize="0"/>
          <p:nvPr/>
        </p:nvPicPr>
        <p:blipFill rotWithShape="1">
          <a:blip r:embed="rId3"/>
          <a:srcRect/>
          <a:stretch>
            <a:fillRect/>
          </a:stretch>
        </p:blipFill>
        <p:spPr>
          <a:xfrm rot="5400000">
            <a:off x="4955400" y="1431720"/>
            <a:ext cx="421560" cy="10357200"/>
          </a:xfrm>
          <a:prstGeom prst="rect">
            <a:avLst/>
          </a:prstGeom>
          <a:noFill/>
          <a:ln>
            <a:noFill/>
          </a:ln>
        </p:spPr>
      </p:pic>
      <p:pic>
        <p:nvPicPr>
          <p:cNvPr id="65" name="Google Shape;65;p1"/>
          <p:cNvPicPr preferRelativeResize="0"/>
          <p:nvPr/>
        </p:nvPicPr>
        <p:blipFill rotWithShape="1">
          <a:blip r:embed="rId4"/>
          <a:srcRect/>
          <a:stretch>
            <a:fillRect/>
          </a:stretch>
        </p:blipFill>
        <p:spPr>
          <a:xfrm rot="5400000">
            <a:off x="11030400" y="5716080"/>
            <a:ext cx="477000" cy="1846080"/>
          </a:xfrm>
          <a:prstGeom prst="rect">
            <a:avLst/>
          </a:prstGeom>
          <a:noFill/>
          <a:ln>
            <a:noFill/>
          </a:ln>
        </p:spPr>
      </p:pic>
      <p:pic>
        <p:nvPicPr>
          <p:cNvPr id="66" name="Google Shape;66;p1"/>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sp>
        <p:nvSpPr>
          <p:cNvPr id="67" name="Google Shape;67;p1"/>
          <p:cNvSpPr/>
          <p:nvPr/>
        </p:nvSpPr>
        <p:spPr>
          <a:xfrm>
            <a:off x="838080" y="6356520"/>
            <a:ext cx="2742120" cy="3639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68" name="Google Shape;68;p1"/>
          <p:cNvSpPr/>
          <p:nvPr/>
        </p:nvSpPr>
        <p:spPr>
          <a:xfrm>
            <a:off x="4038480" y="6356520"/>
            <a:ext cx="4113720" cy="363960"/>
          </a:xfrm>
          <a:prstGeom prst="rect">
            <a:avLst/>
          </a:prstGeom>
          <a:noFill/>
          <a:ln>
            <a:noFill/>
          </a:ln>
        </p:spPr>
        <p:txBody>
          <a:bodyPr spcFirstLastPara="1" wrap="square" lIns="90000" tIns="45000" rIns="90000" bIns="45000" anchor="ctr" anchorCtr="0">
            <a:noAutofit/>
          </a:bodyPr>
          <a:lstStyle/>
          <a:p>
            <a:pPr algn="ctr">
              <a:buSzPts val="1200"/>
            </a:pPr>
            <a:endParaRPr lang="en-US" sz="1200" dirty="0">
              <a:solidFill>
                <a:srgbClr val="FCEAD0"/>
              </a:solidFill>
              <a:latin typeface="Calibri" panose="020F0502020204030204"/>
              <a:ea typeface="Calibri" panose="020F0502020204030204"/>
              <a:cs typeface="Calibri" panose="020F0502020204030204"/>
              <a:sym typeface="Calibri" panose="020F0502020204030204"/>
            </a:endParaRPr>
          </a:p>
          <a:p>
            <a:pPr algn="ctr">
              <a:buSzPts val="1200"/>
            </a:pPr>
            <a:r>
              <a:rPr lang="en-US" sz="1200" dirty="0">
                <a:solidFill>
                  <a:srgbClr val="FCEAD0"/>
                </a:solidFill>
                <a:latin typeface="Calibri" panose="020F0502020204030204"/>
                <a:ea typeface="Calibri" panose="020F0502020204030204"/>
                <a:cs typeface="Calibri" panose="020F0502020204030204"/>
                <a:sym typeface="Calibri" panose="020F0502020204030204"/>
              </a:rPr>
              <a:t>SLRTCE- Department of Information Technology</a:t>
            </a:r>
            <a:endParaRPr lang="en-US" sz="1200" dirty="0">
              <a:solidFill>
                <a:srgbClr val="FCEAD0"/>
              </a:solidFill>
            </a:endParaRPr>
          </a:p>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FCEAD0"/>
                </a:solidFill>
                <a:latin typeface="Calibri" panose="020F0502020204030204"/>
                <a:ea typeface="Calibri" panose="020F0502020204030204"/>
                <a:cs typeface="Calibri" panose="020F0502020204030204"/>
                <a:sym typeface="Calibri" panose="020F0502020204030204"/>
              </a:rPr>
              <a:t> </a:t>
            </a:r>
            <a:endParaRPr sz="1200" b="0" i="0" u="none" strike="noStrike" cap="none" dirty="0">
              <a:solidFill>
                <a:srgbClr val="FCEAD0"/>
              </a:solidFill>
              <a:latin typeface="Arial" panose="020B0604020202020204"/>
              <a:ea typeface="Arial" panose="020B0604020202020204"/>
              <a:cs typeface="Arial" panose="020B0604020202020204"/>
              <a:sym typeface="Arial" panose="020B0604020202020204"/>
            </a:endParaRPr>
          </a:p>
        </p:txBody>
      </p:sp>
      <p:sp>
        <p:nvSpPr>
          <p:cNvPr id="69" name="Google Shape;69;p1"/>
          <p:cNvSpPr/>
          <p:nvPr/>
        </p:nvSpPr>
        <p:spPr>
          <a:xfrm>
            <a:off x="11689477" y="6457140"/>
            <a:ext cx="502463" cy="3639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1</a:t>
            </a:fld>
            <a:endParaRPr lang="en-IN" sz="1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70" name="Google Shape;70;p1"/>
          <p:cNvSpPr txBox="1"/>
          <p:nvPr/>
        </p:nvSpPr>
        <p:spPr>
          <a:xfrm>
            <a:off x="421235" y="1589691"/>
            <a:ext cx="11655955" cy="5769204"/>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IN" sz="2400" b="1" i="0" u="sng" strike="noStrike" cap="none" dirty="0">
                <a:solidFill>
                  <a:schemeClr val="accent5">
                    <a:lumMod val="75000"/>
                  </a:schemeClr>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endParaRPr sz="2400" b="1" i="0" u="sng" strike="noStrike" cap="none" dirty="0">
              <a:solidFill>
                <a:schemeClr val="accent5">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IN" sz="2400" b="1" i="0" u="sng" strike="noStrike" cap="none" dirty="0">
                <a:solidFill>
                  <a:schemeClr val="accent5">
                    <a:lumMod val="75000"/>
                  </a:schemeClr>
                </a:solidFill>
                <a:latin typeface="Times New Roman" panose="02020603050405020304"/>
                <a:ea typeface="Times New Roman" panose="02020603050405020304"/>
                <a:cs typeface="Times New Roman" panose="02020603050405020304"/>
                <a:sym typeface="Times New Roman" panose="02020603050405020304"/>
              </a:rPr>
              <a:t>Academic Year 2024 - 25</a:t>
            </a:r>
            <a:endParaRPr sz="2400" b="1" i="0" u="sng" strike="noStrike" cap="none" dirty="0">
              <a:solidFill>
                <a:schemeClr val="accent5">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000"/>
              <a:buFont typeface="Arial" panose="020B0604020202020204"/>
              <a:buNone/>
            </a:pPr>
            <a:endParaRPr lang="en-IN" sz="2000" b="1" dirty="0">
              <a:solidFill>
                <a:srgbClr val="052358"/>
              </a:solidFill>
              <a:latin typeface="Times New Roman" panose="02020603050405020304"/>
              <a:ea typeface="Times New Roman" panose="02020603050405020304"/>
              <a:cs typeface="Times New Roman" panose="02020603050405020304"/>
              <a:sym typeface="Times New Roman" panose="02020603050405020304"/>
            </a:endParaRPr>
          </a:p>
          <a:p>
            <a:pPr algn="ctr">
              <a:lnSpc>
                <a:spcPct val="107000"/>
              </a:lnSpc>
              <a:spcAft>
                <a:spcPts val="800"/>
              </a:spcAft>
            </a:pPr>
            <a:r>
              <a:rPr lang="en-US" sz="3600" b="1" i="0" strike="noStrike" cap="none" dirty="0">
                <a:solidFill>
                  <a:schemeClr val="accent5">
                    <a:lumMod val="75000"/>
                  </a:schemeClr>
                </a:solidFill>
                <a:latin typeface="Times New Roman" panose="02020603050405020304"/>
                <a:ea typeface="Times New Roman" panose="02020603050405020304"/>
                <a:cs typeface="Times New Roman" panose="02020603050405020304"/>
                <a:sym typeface="Times New Roman" panose="02020603050405020304"/>
              </a:rPr>
              <a:t>UniSync</a:t>
            </a:r>
            <a:r>
              <a:rPr lang="en-US" sz="1800" b="1" i="0" strike="noStrike" cap="none" dirty="0">
                <a:solidFill>
                  <a:schemeClr val="accent3">
                    <a:lumMod val="75000"/>
                  </a:schemeClr>
                </a:solidFill>
                <a:latin typeface="Times New Roman" panose="02020603050405020304"/>
                <a:ea typeface="Times New Roman" panose="02020603050405020304"/>
                <a:cs typeface="Times New Roman" panose="02020603050405020304"/>
                <a:sym typeface="Times New Roman" panose="02020603050405020304"/>
              </a:rPr>
              <a:t> </a:t>
            </a:r>
            <a:r>
              <a:rPr lang="en-US" sz="1800" b="1" i="0"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t>
            </a:r>
            <a:r>
              <a:rPr lang="en-US" sz="2000" b="1" i="0" u="sng"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Bringing universities and students together on one platform</a:t>
            </a:r>
            <a:r>
              <a:rPr lang="en-US" sz="2000" b="1" i="0" strike="noStrike" cap="none" dirty="0">
                <a:solidFill>
                  <a:schemeClr val="tx1">
                    <a:lumMod val="95000"/>
                    <a:lumOff val="5000"/>
                  </a:schemeClr>
                </a:solidFill>
                <a:latin typeface="Times New Roman" panose="02020603050405020304"/>
                <a:ea typeface="Times New Roman" panose="02020603050405020304"/>
                <a:cs typeface="Times New Roman" panose="02020603050405020304"/>
                <a:sym typeface="Times New Roman" panose="02020603050405020304"/>
              </a:rPr>
              <a:t>”</a:t>
            </a:r>
            <a:endParaRPr lang="en-IN" sz="2000" b="1" i="0" strike="noStrike" cap="none" dirty="0">
              <a:solidFill>
                <a:schemeClr val="tx1">
                  <a:lumMod val="95000"/>
                  <a:lumOff val="5000"/>
                </a:schemeClr>
              </a:solidFill>
              <a:latin typeface="Times New Roman" panose="02020603050405020304"/>
              <a:ea typeface="Times New Roman" panose="02020603050405020304"/>
              <a:cs typeface="Times New Roman" panose="02020603050405020304"/>
              <a:sym typeface="Times New Roman" panose="02020603050405020304"/>
            </a:endParaRPr>
          </a:p>
          <a:p>
            <a:pPr>
              <a:lnSpc>
                <a:spcPct val="107000"/>
              </a:lnSpc>
              <a:spcAft>
                <a:spcPts val="800"/>
              </a:spcAft>
            </a:pPr>
            <a:r>
              <a:rPr lang="en-IN" sz="2000" b="1" i="0" u="sng" strike="noStrike" cap="none" dirty="0">
                <a:solidFill>
                  <a:schemeClr val="tx1">
                    <a:lumMod val="95000"/>
                    <a:lumOff val="5000"/>
                  </a:schemeClr>
                </a:solidFill>
                <a:latin typeface="Times New Roman" panose="02020603050405020304"/>
                <a:ea typeface="Times New Roman" panose="02020603050405020304"/>
                <a:cs typeface="Times New Roman" panose="02020603050405020304"/>
                <a:sym typeface="Times New Roman" panose="02020603050405020304"/>
              </a:rPr>
              <a:t>Student Names with Roll No. </a:t>
            </a:r>
            <a:r>
              <a:rPr lang="en-IN" sz="2000" b="1" u="sng" dirty="0">
                <a:solidFill>
                  <a:schemeClr val="tx1">
                    <a:lumMod val="95000"/>
                    <a:lumOff val="5000"/>
                  </a:schemeClr>
                </a:solidFill>
                <a:latin typeface="Times New Roman" panose="02020603050405020304"/>
                <a:ea typeface="Times New Roman" panose="02020603050405020304"/>
                <a:cs typeface="Times New Roman" panose="02020603050405020304"/>
                <a:sym typeface="Times New Roman" panose="02020603050405020304"/>
              </a:rPr>
              <a:t>:- </a:t>
            </a:r>
            <a:r>
              <a:rPr lang="en-IN" sz="2000" b="1" kern="100" dirty="0">
                <a:solidFill>
                  <a:schemeClr val="tx1">
                    <a:lumMod val="95000"/>
                    <a:lumOff val="5000"/>
                  </a:schemeClr>
                </a:solidFill>
                <a:latin typeface="Times New Roman" panose="02020603050405020304" pitchFamily="18" charset="0"/>
                <a:ea typeface="Calibri" panose="020F0502020204030204" pitchFamily="34" charset="0"/>
                <a:cs typeface="Mangal" panose="02040503050203030202" pitchFamily="18" charset="0"/>
              </a:rPr>
              <a:t>          </a:t>
            </a:r>
            <a:r>
              <a:rPr lang="en-IN" sz="2000" b="1"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Mangal" panose="02040503050203030202" pitchFamily="18" charset="0"/>
              </a:rPr>
              <a:t>-         ( </a:t>
            </a:r>
            <a:r>
              <a:rPr lang="en-IN" sz="2000" b="1" kern="100" dirty="0">
                <a:latin typeface="Times New Roman" panose="02020603050405020304" pitchFamily="18" charset="0"/>
                <a:ea typeface="Calibri" panose="020F0502020204030204" pitchFamily="34" charset="0"/>
                <a:cs typeface="Mangal" panose="02040503050203030202" pitchFamily="18" charset="0"/>
              </a:rPr>
              <a:t>5</a:t>
            </a:r>
            <a:r>
              <a:rPr lang="en-IN" sz="2000" b="1" kern="100" dirty="0">
                <a:effectLst/>
                <a:latin typeface="Times New Roman" panose="02020603050405020304" pitchFamily="18" charset="0"/>
                <a:ea typeface="Calibri" panose="020F0502020204030204" pitchFamily="34" charset="0"/>
                <a:cs typeface="Mangal" panose="02040503050203030202" pitchFamily="18" charset="0"/>
              </a:rPr>
              <a:t>5 )   Prithvi</a:t>
            </a:r>
            <a:r>
              <a:rPr lang="en-IN" sz="2000" b="1" kern="100" dirty="0">
                <a:latin typeface="Times New Roman" panose="02020603050405020304" pitchFamily="18" charset="0"/>
                <a:ea typeface="Calibri" panose="020F0502020204030204" pitchFamily="34" charset="0"/>
                <a:cs typeface="Mangal" panose="02040503050203030202" pitchFamily="18" charset="0"/>
              </a:rPr>
              <a:t> </a:t>
            </a:r>
            <a:r>
              <a:rPr lang="en-IN" sz="2000" b="1" kern="100" dirty="0">
                <a:effectLst/>
                <a:latin typeface="Times New Roman" panose="02020603050405020304" pitchFamily="18" charset="0"/>
                <a:ea typeface="Calibri" panose="020F0502020204030204" pitchFamily="34" charset="0"/>
                <a:cs typeface="Mangal" panose="02040503050203030202" pitchFamily="18" charset="0"/>
              </a:rPr>
              <a:t>Yadav.</a:t>
            </a:r>
            <a:endParaRPr lang="en-IN" sz="2000" kern="100" dirty="0">
              <a:latin typeface="Calibri" panose="020F0502020204030204" pitchFamily="34" charset="0"/>
              <a:ea typeface="Calibri" panose="020F0502020204030204" pitchFamily="34" charset="0"/>
              <a:cs typeface="Mangal" panose="02040503050203030202" pitchFamily="18" charset="0"/>
            </a:endParaRPr>
          </a:p>
          <a:p>
            <a:pPr lvl="0">
              <a:lnSpc>
                <a:spcPct val="107000"/>
              </a:lnSpc>
            </a:pPr>
            <a:r>
              <a:rPr lang="en-IN" sz="2000" b="1" kern="100" dirty="0">
                <a:effectLst/>
                <a:latin typeface="Times New Roman" panose="02020603050405020304" pitchFamily="18" charset="0"/>
                <a:ea typeface="Calibri" panose="020F0502020204030204" pitchFamily="34" charset="0"/>
                <a:cs typeface="Mangal" panose="02040503050203030202" pitchFamily="18" charset="0"/>
              </a:rPr>
              <a:t>                                                                           ( 6</a:t>
            </a:r>
            <a:r>
              <a:rPr lang="en-IN" sz="2000" b="1" kern="100" dirty="0">
                <a:latin typeface="Times New Roman" panose="02020603050405020304" pitchFamily="18" charset="0"/>
                <a:ea typeface="Calibri" panose="020F0502020204030204" pitchFamily="34" charset="0"/>
                <a:cs typeface="Mangal" panose="02040503050203030202" pitchFamily="18" charset="0"/>
              </a:rPr>
              <a:t>1</a:t>
            </a:r>
            <a:r>
              <a:rPr lang="en-IN" sz="2000" b="1" kern="100" dirty="0">
                <a:effectLst/>
                <a:latin typeface="Times New Roman" panose="02020603050405020304" pitchFamily="18" charset="0"/>
                <a:ea typeface="Calibri" panose="020F0502020204030204" pitchFamily="34" charset="0"/>
                <a:cs typeface="Mangal" panose="02040503050203030202" pitchFamily="18" charset="0"/>
              </a:rPr>
              <a:t> )   Sujay  Shetty.</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Mangal" panose="02040503050203030202" pitchFamily="18" charset="0"/>
              </a:rPr>
              <a:t>                                                                           ( </a:t>
            </a:r>
            <a:r>
              <a:rPr lang="en-IN" sz="2000" b="1" kern="100" dirty="0">
                <a:latin typeface="Times New Roman" panose="02020603050405020304" pitchFamily="18" charset="0"/>
                <a:ea typeface="Calibri" panose="020F0502020204030204" pitchFamily="34" charset="0"/>
                <a:cs typeface="Mangal" panose="02040503050203030202" pitchFamily="18" charset="0"/>
              </a:rPr>
              <a:t>5</a:t>
            </a:r>
            <a:r>
              <a:rPr lang="en-IN" sz="2000" b="1" kern="100" dirty="0">
                <a:effectLst/>
                <a:latin typeface="Times New Roman" panose="02020603050405020304" pitchFamily="18" charset="0"/>
                <a:ea typeface="Calibri" panose="020F0502020204030204" pitchFamily="34" charset="0"/>
                <a:cs typeface="Mangal" panose="02040503050203030202" pitchFamily="18" charset="0"/>
              </a:rPr>
              <a:t>2 )   Shivam Yadav.</a:t>
            </a:r>
            <a:endParaRPr lang="en-IN" sz="2000" b="1" i="0" strike="noStrike" cap="none" dirty="0">
              <a:solidFill>
                <a:srgbClr val="052358"/>
              </a:solidFill>
              <a:latin typeface="Times New Roman" panose="02020603050405020304"/>
              <a:ea typeface="Times New Roman" panose="02020603050405020304"/>
              <a:cs typeface="Times New Roman" panose="02020603050405020304"/>
              <a:sym typeface="Times New Roman" panose="02020603050405020304"/>
            </a:endParaRPr>
          </a:p>
          <a:p>
            <a:pPr lvl="0">
              <a:lnSpc>
                <a:spcPct val="107000"/>
              </a:lnSpc>
            </a:pPr>
            <a:endParaRPr lang="en-US" sz="2000" b="1" i="0" u="sng" strike="noStrike" cap="none" dirty="0">
              <a:solidFill>
                <a:srgbClr val="052358"/>
              </a:solidFill>
              <a:latin typeface="Times New Roman" panose="02020603050405020304"/>
              <a:ea typeface="Times New Roman" panose="02020603050405020304"/>
              <a:cs typeface="Times New Roman" panose="02020603050405020304"/>
              <a:sym typeface="Times New Roman" panose="02020603050405020304"/>
            </a:endParaRPr>
          </a:p>
          <a:p>
            <a:pPr lvl="0">
              <a:lnSpc>
                <a:spcPct val="107000"/>
              </a:lnSpc>
            </a:pPr>
            <a:r>
              <a:rPr lang="en-IN" sz="2000" b="1" i="0" u="sng" strike="noStrike" cap="none" dirty="0">
                <a:solidFill>
                  <a:srgbClr val="052358"/>
                </a:solidFill>
                <a:latin typeface="Times New Roman" panose="02020603050405020304"/>
                <a:ea typeface="Times New Roman" panose="02020603050405020304"/>
                <a:cs typeface="Times New Roman" panose="02020603050405020304"/>
                <a:sym typeface="Times New Roman" panose="02020603050405020304"/>
              </a:rPr>
              <a:t> </a:t>
            </a:r>
            <a:r>
              <a:rPr lang="en-IN" sz="2000" b="1" i="0" u="sng" strike="noStrike" cap="none" dirty="0">
                <a:solidFill>
                  <a:schemeClr val="tx1">
                    <a:lumMod val="95000"/>
                    <a:lumOff val="5000"/>
                  </a:schemeClr>
                </a:solidFill>
                <a:latin typeface="Times New Roman" panose="02020603050405020304"/>
                <a:ea typeface="Times New Roman" panose="02020603050405020304"/>
                <a:cs typeface="Times New Roman" panose="02020603050405020304"/>
                <a:sym typeface="Times New Roman" panose="02020603050405020304"/>
              </a:rPr>
              <a:t>Guide Name</a:t>
            </a:r>
            <a:r>
              <a:rPr lang="en-IN" sz="2000" b="1" i="0" u="none" strike="noStrike" cap="none" dirty="0">
                <a:solidFill>
                  <a:schemeClr val="tx1">
                    <a:lumMod val="95000"/>
                    <a:lumOff val="5000"/>
                  </a:schemeClr>
                </a:solidFill>
                <a:latin typeface="Times New Roman" panose="02020603050405020304"/>
                <a:ea typeface="Times New Roman" panose="02020603050405020304"/>
                <a:cs typeface="Times New Roman" panose="02020603050405020304"/>
                <a:sym typeface="Times New Roman" panose="02020603050405020304"/>
              </a:rPr>
              <a:t>:                                          -         </a:t>
            </a:r>
            <a:r>
              <a:rPr lang="en-IN" sz="20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Mrs </a:t>
            </a:r>
            <a:r>
              <a:rPr lang="en-IN" sz="2000" b="1"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Sonali Padalkar.</a:t>
            </a:r>
            <a:endParaRPr sz="1200" b="0" i="0" u="none" strike="noStrike" cap="none" dirty="0">
              <a:solidFill>
                <a:schemeClr val="tx1"/>
              </a:solidFill>
              <a:sym typeface="Arial" panose="020B0604020202020204"/>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7480" y="0"/>
            <a:ext cx="7579203" cy="15527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
          <p:cNvPicPr preferRelativeResize="0"/>
          <p:nvPr/>
        </p:nvPicPr>
        <p:blipFill rotWithShape="1">
          <a:blip r:embed="rId3"/>
          <a:srcRect/>
          <a:stretch>
            <a:fillRect/>
          </a:stretch>
        </p:blipFill>
        <p:spPr>
          <a:xfrm rot="5400000">
            <a:off x="4955940" y="1432260"/>
            <a:ext cx="420480" cy="10357200"/>
          </a:xfrm>
          <a:prstGeom prst="rect">
            <a:avLst/>
          </a:prstGeom>
          <a:noFill/>
          <a:ln>
            <a:noFill/>
          </a:ln>
        </p:spPr>
      </p:pic>
      <p:pic>
        <p:nvPicPr>
          <p:cNvPr id="65" name="Google Shape;65;p1"/>
          <p:cNvPicPr preferRelativeResize="0"/>
          <p:nvPr/>
        </p:nvPicPr>
        <p:blipFill rotWithShape="1">
          <a:blip r:embed="rId4"/>
          <a:srcRect/>
          <a:stretch>
            <a:fillRect/>
          </a:stretch>
        </p:blipFill>
        <p:spPr>
          <a:xfrm rot="5400000">
            <a:off x="11030400" y="5716080"/>
            <a:ext cx="477000" cy="1846080"/>
          </a:xfrm>
          <a:prstGeom prst="rect">
            <a:avLst/>
          </a:prstGeom>
          <a:noFill/>
          <a:ln>
            <a:noFill/>
          </a:ln>
        </p:spPr>
      </p:pic>
      <p:pic>
        <p:nvPicPr>
          <p:cNvPr id="66" name="Google Shape;66;p1"/>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sp>
        <p:nvSpPr>
          <p:cNvPr id="67" name="Google Shape;67;p1"/>
          <p:cNvSpPr/>
          <p:nvPr/>
        </p:nvSpPr>
        <p:spPr>
          <a:xfrm>
            <a:off x="838080" y="6356520"/>
            <a:ext cx="2742120" cy="3639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68" name="Google Shape;68;p1"/>
          <p:cNvSpPr/>
          <p:nvPr/>
        </p:nvSpPr>
        <p:spPr>
          <a:xfrm>
            <a:off x="4038480" y="6356520"/>
            <a:ext cx="4113720" cy="3639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FCEAD0"/>
                </a:solidFill>
                <a:latin typeface="Times New Roman" panose="02020603050405020304" pitchFamily="18" charset="0"/>
                <a:ea typeface="Calibri" panose="020F0502020204030204"/>
                <a:cs typeface="Times New Roman" panose="02020603050405020304" pitchFamily="18" charset="0"/>
                <a:sym typeface="Calibri" panose="020F0502020204030204"/>
              </a:rPr>
              <a:t>SLRTCE- Department of Information Technology</a:t>
            </a:r>
            <a:endParaRPr sz="1200" b="0" i="0" u="none" strike="noStrike" cap="none" dirty="0">
              <a:solidFill>
                <a:srgbClr val="FCEAD0"/>
              </a:solidFill>
              <a:latin typeface="Times New Roman" panose="02020603050405020304" pitchFamily="18" charset="0"/>
              <a:cs typeface="Times New Roman" panose="02020603050405020304" pitchFamily="18" charset="0"/>
              <a:sym typeface="Arial" panose="020B0604020202020204"/>
            </a:endParaRPr>
          </a:p>
        </p:txBody>
      </p:sp>
      <p:sp>
        <p:nvSpPr>
          <p:cNvPr id="69" name="Google Shape;69;p1"/>
          <p:cNvSpPr/>
          <p:nvPr/>
        </p:nvSpPr>
        <p:spPr>
          <a:xfrm>
            <a:off x="11689477" y="6457140"/>
            <a:ext cx="502463" cy="3639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1" i="0" u="none" strike="noStrike" cap="none">
                <a:solidFill>
                  <a:srgbClr val="FCEAD0"/>
                </a:solidFill>
                <a:latin typeface="Calibri" panose="020F0502020204030204"/>
                <a:ea typeface="Calibri" panose="020F0502020204030204"/>
                <a:cs typeface="Calibri" panose="020F0502020204030204"/>
                <a:sym typeface="Calibri" panose="020F0502020204030204"/>
              </a:rPr>
              <a:t>10</a:t>
            </a:fld>
            <a:endParaRPr sz="1200" b="1" i="0" u="none" strike="noStrike" cap="none" dirty="0">
              <a:solidFill>
                <a:srgbClr val="FCEAD0"/>
              </a:solidFill>
              <a:latin typeface="Arial" panose="020B0604020202020204"/>
              <a:ea typeface="Arial" panose="020B0604020202020204"/>
              <a:cs typeface="Arial" panose="020B0604020202020204"/>
              <a:sym typeface="Arial" panose="020B0604020202020204"/>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5742" y="0"/>
            <a:ext cx="7579203" cy="1552792"/>
          </a:xfrm>
          <a:prstGeom prst="rect">
            <a:avLst/>
          </a:prstGeom>
        </p:spPr>
      </p:pic>
      <p:pic>
        <p:nvPicPr>
          <p:cNvPr id="3" name="Picture 2">
            <a:extLst>
              <a:ext uri="{FF2B5EF4-FFF2-40B4-BE49-F238E27FC236}">
                <a16:creationId xmlns:a16="http://schemas.microsoft.com/office/drawing/2014/main" id="{8602DBE2-9BB8-DC66-8D9A-617D39015B95}"/>
              </a:ext>
            </a:extLst>
          </p:cNvPr>
          <p:cNvPicPr>
            <a:picLocks noChangeAspect="1"/>
          </p:cNvPicPr>
          <p:nvPr/>
        </p:nvPicPr>
        <p:blipFill>
          <a:blip r:embed="rId6"/>
          <a:stretch>
            <a:fillRect/>
          </a:stretch>
        </p:blipFill>
        <p:spPr>
          <a:xfrm>
            <a:off x="5703657" y="1901264"/>
            <a:ext cx="5937001" cy="3449473"/>
          </a:xfrm>
          <a:prstGeom prst="rect">
            <a:avLst/>
          </a:prstGeom>
        </p:spPr>
      </p:pic>
      <p:sp>
        <p:nvSpPr>
          <p:cNvPr id="4" name="TextBox 3">
            <a:extLst>
              <a:ext uri="{FF2B5EF4-FFF2-40B4-BE49-F238E27FC236}">
                <a16:creationId xmlns:a16="http://schemas.microsoft.com/office/drawing/2014/main" id="{89783DF3-88CF-A09A-96BC-257965F4E12E}"/>
              </a:ext>
            </a:extLst>
          </p:cNvPr>
          <p:cNvSpPr txBox="1"/>
          <p:nvPr/>
        </p:nvSpPr>
        <p:spPr>
          <a:xfrm>
            <a:off x="292225" y="3096796"/>
            <a:ext cx="5006539" cy="1200329"/>
          </a:xfrm>
          <a:prstGeom prst="rect">
            <a:avLst/>
          </a:prstGeom>
          <a:noFill/>
        </p:spPr>
        <p:txBody>
          <a:bodyPr wrap="square" rtlCol="0">
            <a:spAutoFit/>
          </a:bodyPr>
          <a:lstStyle/>
          <a:p>
            <a:r>
              <a:rPr lang="en-US" sz="1800" b="1" dirty="0">
                <a:solidFill>
                  <a:schemeClr val="accent5">
                    <a:lumMod val="75000"/>
                  </a:schemeClr>
                </a:solidFill>
                <a:latin typeface="Times New Roman" panose="02020603050405020304" pitchFamily="18" charset="0"/>
                <a:cs typeface="Times New Roman" panose="02020603050405020304" pitchFamily="18" charset="0"/>
              </a:rPr>
              <a:t>The following diagram focuses on the conceptual design of the Implementation of the created system by the publishers: 	</a:t>
            </a:r>
            <a:br>
              <a:rPr lang="en-US" sz="1800" b="1" dirty="0">
                <a:solidFill>
                  <a:srgbClr val="C00000"/>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(BY IJNRD refer to pg. j482)</a:t>
            </a:r>
          </a:p>
        </p:txBody>
      </p:sp>
      <p:sp>
        <p:nvSpPr>
          <p:cNvPr id="2" name="TextBox 1">
            <a:extLst>
              <a:ext uri="{FF2B5EF4-FFF2-40B4-BE49-F238E27FC236}">
                <a16:creationId xmlns:a16="http://schemas.microsoft.com/office/drawing/2014/main" id="{B6F6CA7A-93D8-7E1C-9C75-B80B5546F99B}"/>
              </a:ext>
            </a:extLst>
          </p:cNvPr>
          <p:cNvSpPr txBox="1"/>
          <p:nvPr/>
        </p:nvSpPr>
        <p:spPr>
          <a:xfrm>
            <a:off x="6873766" y="5357349"/>
            <a:ext cx="4564117" cy="253916"/>
          </a:xfrm>
          <a:prstGeom prst="rect">
            <a:avLst/>
          </a:prstGeom>
          <a:noFill/>
        </p:spPr>
        <p:txBody>
          <a:bodyPr wrap="square" rtlCol="0">
            <a:spAutoFit/>
          </a:bodyPr>
          <a:lstStyle/>
          <a:p>
            <a:r>
              <a:rPr lang="en-US" sz="1050" b="1" dirty="0">
                <a:latin typeface="Times New Roman" panose="02020603050405020304" pitchFamily="18" charset="0"/>
                <a:cs typeface="Times New Roman" panose="02020603050405020304" pitchFamily="18" charset="0"/>
              </a:rPr>
              <a:t>(Dy patil Institute May 2023 Volume 8 pg. j482 , INJRND.ORG)</a:t>
            </a:r>
          </a:p>
        </p:txBody>
      </p:sp>
    </p:spTree>
    <p:extLst>
      <p:ext uri="{BB962C8B-B14F-4D97-AF65-F5344CB8AC3E}">
        <p14:creationId xmlns:p14="http://schemas.microsoft.com/office/powerpoint/2010/main" val="51780967"/>
      </p:ext>
    </p:extLst>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
          <p:cNvPicPr preferRelativeResize="0"/>
          <p:nvPr/>
        </p:nvPicPr>
        <p:blipFill rotWithShape="1">
          <a:blip r:embed="rId3"/>
          <a:srcRect/>
          <a:stretch>
            <a:fillRect/>
          </a:stretch>
        </p:blipFill>
        <p:spPr>
          <a:xfrm rot="5400000">
            <a:off x="4955940" y="1432260"/>
            <a:ext cx="420480" cy="10357200"/>
          </a:xfrm>
          <a:prstGeom prst="rect">
            <a:avLst/>
          </a:prstGeom>
          <a:noFill/>
          <a:ln>
            <a:noFill/>
          </a:ln>
        </p:spPr>
      </p:pic>
      <p:pic>
        <p:nvPicPr>
          <p:cNvPr id="65" name="Google Shape;65;p1"/>
          <p:cNvPicPr preferRelativeResize="0"/>
          <p:nvPr/>
        </p:nvPicPr>
        <p:blipFill rotWithShape="1">
          <a:blip r:embed="rId4"/>
          <a:srcRect/>
          <a:stretch>
            <a:fillRect/>
          </a:stretch>
        </p:blipFill>
        <p:spPr>
          <a:xfrm rot="5400000">
            <a:off x="11030400" y="5716080"/>
            <a:ext cx="477000" cy="1846080"/>
          </a:xfrm>
          <a:prstGeom prst="rect">
            <a:avLst/>
          </a:prstGeom>
          <a:noFill/>
          <a:ln>
            <a:noFill/>
          </a:ln>
        </p:spPr>
      </p:pic>
      <p:pic>
        <p:nvPicPr>
          <p:cNvPr id="66" name="Google Shape;66;p1"/>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sp>
        <p:nvSpPr>
          <p:cNvPr id="67" name="Google Shape;67;p1"/>
          <p:cNvSpPr/>
          <p:nvPr/>
        </p:nvSpPr>
        <p:spPr>
          <a:xfrm>
            <a:off x="838080" y="6356520"/>
            <a:ext cx="2742120" cy="3639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68" name="Google Shape;68;p1"/>
          <p:cNvSpPr/>
          <p:nvPr/>
        </p:nvSpPr>
        <p:spPr>
          <a:xfrm>
            <a:off x="4038480" y="6356520"/>
            <a:ext cx="4113720" cy="3639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FCEAD0"/>
                </a:solidFill>
                <a:latin typeface="Times New Roman" panose="02020603050405020304" pitchFamily="18" charset="0"/>
                <a:ea typeface="Calibri" panose="020F0502020204030204"/>
                <a:cs typeface="Times New Roman" panose="02020603050405020304" pitchFamily="18" charset="0"/>
                <a:sym typeface="Calibri" panose="020F0502020204030204"/>
              </a:rPr>
              <a:t>SLRTCE- Department of Information Technology</a:t>
            </a:r>
            <a:endParaRPr sz="1200" b="0" i="0" u="none" strike="noStrike" cap="none" dirty="0">
              <a:solidFill>
                <a:srgbClr val="FCEAD0"/>
              </a:solidFill>
              <a:latin typeface="Times New Roman" panose="02020603050405020304" pitchFamily="18" charset="0"/>
              <a:cs typeface="Times New Roman" panose="02020603050405020304" pitchFamily="18" charset="0"/>
              <a:sym typeface="Arial" panose="020B0604020202020204"/>
            </a:endParaRPr>
          </a:p>
        </p:txBody>
      </p:sp>
      <p:sp>
        <p:nvSpPr>
          <p:cNvPr id="69" name="Google Shape;69;p1"/>
          <p:cNvSpPr/>
          <p:nvPr/>
        </p:nvSpPr>
        <p:spPr>
          <a:xfrm>
            <a:off x="11689477" y="6457140"/>
            <a:ext cx="502463" cy="3639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1" i="0" u="none" strike="noStrike" cap="none">
                <a:solidFill>
                  <a:srgbClr val="FCEAD0"/>
                </a:solidFill>
                <a:latin typeface="Calibri" panose="020F0502020204030204"/>
                <a:ea typeface="Calibri" panose="020F0502020204030204"/>
                <a:cs typeface="Calibri" panose="020F0502020204030204"/>
                <a:sym typeface="Calibri" panose="020F0502020204030204"/>
              </a:rPr>
              <a:t>11</a:t>
            </a:fld>
            <a:endParaRPr sz="1200" b="1" i="0" u="none" strike="noStrike" cap="none" dirty="0">
              <a:solidFill>
                <a:srgbClr val="FCEAD0"/>
              </a:solidFill>
              <a:latin typeface="Arial" panose="020B0604020202020204"/>
              <a:ea typeface="Arial" panose="020B0604020202020204"/>
              <a:cs typeface="Arial" panose="020B0604020202020204"/>
              <a:sym typeface="Arial" panose="020B0604020202020204"/>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4451" y="-8713"/>
            <a:ext cx="7579203" cy="1552792"/>
          </a:xfrm>
          <a:prstGeom prst="rect">
            <a:avLst/>
          </a:prstGeom>
        </p:spPr>
      </p:pic>
      <p:sp>
        <p:nvSpPr>
          <p:cNvPr id="2" name="TextBox 1">
            <a:extLst>
              <a:ext uri="{FF2B5EF4-FFF2-40B4-BE49-F238E27FC236}">
                <a16:creationId xmlns:a16="http://schemas.microsoft.com/office/drawing/2014/main" id="{E82ACA93-8AF4-17CC-3AD5-45BB9285D677}"/>
              </a:ext>
            </a:extLst>
          </p:cNvPr>
          <p:cNvSpPr txBox="1"/>
          <p:nvPr/>
        </p:nvSpPr>
        <p:spPr>
          <a:xfrm>
            <a:off x="573660" y="1933303"/>
            <a:ext cx="10793734" cy="5509200"/>
          </a:xfrm>
          <a:prstGeom prst="rect">
            <a:avLst/>
          </a:prstGeom>
          <a:noFill/>
        </p:spPr>
        <p:txBody>
          <a:bodyPr wrap="square" rtlCol="0">
            <a:spAutoFit/>
          </a:bodyPr>
          <a:lstStyle/>
          <a:p>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en-US" sz="2400" b="1" u="sng" dirty="0">
                <a:solidFill>
                  <a:schemeClr val="accent5">
                    <a:lumMod val="75000"/>
                  </a:schemeClr>
                </a:solidFill>
                <a:latin typeface="Times New Roman" panose="02020603050405020304" pitchFamily="18" charset="0"/>
                <a:cs typeface="Times New Roman" panose="02020603050405020304" pitchFamily="18" charset="0"/>
              </a:rPr>
              <a:t>The Hardware requirements for the following system is as follows:-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Network</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Moderately – highly good internet connection to ensure access and continuous connectivity. (minimum 30 Mbps recommended) </a:t>
            </a:r>
            <a:r>
              <a:rPr lang="en-US" sz="1600" dirty="0">
                <a:latin typeface="Times New Roman" panose="02020603050405020304" pitchFamily="18" charset="0"/>
                <a:cs typeface="Times New Roman" panose="02020603050405020304" pitchFamily="18" charset="0"/>
              </a:rPr>
              <a:t>can be ethernet , modem or wi-fi.</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Device(s):</a:t>
            </a:r>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functional phone/tablet to the above-mentioned network acquired with a minimum of 64 GB external space      (browser memory). A functional desktop/laptop to the above-mentioned network acquired with a minimum of 8 GB RAM and 128 HDD OR SSD.A minimum Intel Core i3 or equivalent (for desktops/laptops) for basic functionality. However, an Intel Core i5 or higher is recommended for better performance, especially if the system handles high amounts of data or processing.</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4D91CC04-1260-EFC0-B7EB-0D6D86763E91}"/>
              </a:ext>
            </a:extLst>
          </p:cNvPr>
          <p:cNvSpPr>
            <a:spLocks noChangeArrowheads="1"/>
          </p:cNvSpPr>
          <p:nvPr/>
        </p:nvSpPr>
        <p:spPr bwMode="auto">
          <a:xfrm>
            <a:off x="610387" y="4979855"/>
            <a:ext cx="1096990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laptops and desktops, a monitor with at least a 13-inch display and a resolution of 1280x720 pixels or higher to ensure clear</a:t>
            </a:r>
          </a:p>
          <a:p>
            <a:pPr marL="0" marR="0" lvl="0" indent="0" algn="l" defTabSz="914400" rtl="0" eaLnBrk="0" fontAlgn="base" latinLnBrk="0" hangingPunct="0">
              <a:lnSpc>
                <a:spcPct val="100000"/>
              </a:lnSpc>
              <a:spcBef>
                <a:spcPct val="0"/>
              </a:spcBef>
              <a:spcAft>
                <a:spcPct val="0"/>
              </a:spcAft>
              <a:buClrTx/>
              <a:buSzTx/>
              <a:tabLst/>
            </a:pPr>
            <a:r>
              <a:rPr lang="en-US" altLang="en-US" sz="1400" dirty="0">
                <a:latin typeface="Times New Roman" panose="02020603050405020304" pitchFamily="18" charset="0"/>
                <a:cs typeface="Times New Roman" panose="02020603050405020304" pitchFamily="18" charset="0"/>
              </a:rPr>
              <a:t>visibility of the user interface.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787204"/>
      </p:ext>
    </p:extLst>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
          <p:cNvPicPr preferRelativeResize="0"/>
          <p:nvPr/>
        </p:nvPicPr>
        <p:blipFill rotWithShape="1">
          <a:blip r:embed="rId3"/>
          <a:srcRect/>
          <a:stretch>
            <a:fillRect/>
          </a:stretch>
        </p:blipFill>
        <p:spPr>
          <a:xfrm rot="5400000">
            <a:off x="4955940" y="1432260"/>
            <a:ext cx="420480" cy="10357200"/>
          </a:xfrm>
          <a:prstGeom prst="rect">
            <a:avLst/>
          </a:prstGeom>
          <a:noFill/>
          <a:ln>
            <a:noFill/>
          </a:ln>
        </p:spPr>
      </p:pic>
      <p:pic>
        <p:nvPicPr>
          <p:cNvPr id="65" name="Google Shape;65;p1"/>
          <p:cNvPicPr preferRelativeResize="0"/>
          <p:nvPr/>
        </p:nvPicPr>
        <p:blipFill rotWithShape="1">
          <a:blip r:embed="rId4"/>
          <a:srcRect/>
          <a:stretch>
            <a:fillRect/>
          </a:stretch>
        </p:blipFill>
        <p:spPr>
          <a:xfrm rot="5400000">
            <a:off x="11030400" y="5716080"/>
            <a:ext cx="477000" cy="1846080"/>
          </a:xfrm>
          <a:prstGeom prst="rect">
            <a:avLst/>
          </a:prstGeom>
          <a:noFill/>
          <a:ln>
            <a:noFill/>
          </a:ln>
        </p:spPr>
      </p:pic>
      <p:pic>
        <p:nvPicPr>
          <p:cNvPr id="66" name="Google Shape;66;p1"/>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sp>
        <p:nvSpPr>
          <p:cNvPr id="67" name="Google Shape;67;p1"/>
          <p:cNvSpPr/>
          <p:nvPr/>
        </p:nvSpPr>
        <p:spPr>
          <a:xfrm>
            <a:off x="838080" y="6356520"/>
            <a:ext cx="2742120" cy="3639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68" name="Google Shape;68;p1"/>
          <p:cNvSpPr/>
          <p:nvPr/>
        </p:nvSpPr>
        <p:spPr>
          <a:xfrm>
            <a:off x="4038480" y="6356520"/>
            <a:ext cx="4113720" cy="3639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FCEAD0"/>
                </a:solidFill>
                <a:latin typeface="Times New Roman" panose="02020603050405020304" pitchFamily="18" charset="0"/>
                <a:ea typeface="Calibri" panose="020F0502020204030204"/>
                <a:cs typeface="Times New Roman" panose="02020603050405020304" pitchFamily="18" charset="0"/>
                <a:sym typeface="Calibri" panose="020F0502020204030204"/>
              </a:rPr>
              <a:t>SLRTCE- Department of Information Technology</a:t>
            </a:r>
            <a:endParaRPr sz="1200" b="0" i="0" u="none" strike="noStrike" cap="none" dirty="0">
              <a:solidFill>
                <a:srgbClr val="FCEAD0"/>
              </a:solidFill>
              <a:latin typeface="Times New Roman" panose="02020603050405020304" pitchFamily="18" charset="0"/>
              <a:cs typeface="Times New Roman" panose="02020603050405020304" pitchFamily="18" charset="0"/>
              <a:sym typeface="Arial" panose="020B0604020202020204"/>
            </a:endParaRPr>
          </a:p>
        </p:txBody>
      </p:sp>
      <p:sp>
        <p:nvSpPr>
          <p:cNvPr id="69" name="Google Shape;69;p1"/>
          <p:cNvSpPr/>
          <p:nvPr/>
        </p:nvSpPr>
        <p:spPr>
          <a:xfrm>
            <a:off x="11689477" y="6457140"/>
            <a:ext cx="502463" cy="3639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1" i="0" u="none" strike="noStrike" cap="none">
                <a:solidFill>
                  <a:srgbClr val="FCEAD0"/>
                </a:solidFill>
                <a:latin typeface="Calibri" panose="020F0502020204030204"/>
                <a:ea typeface="Calibri" panose="020F0502020204030204"/>
                <a:cs typeface="Calibri" panose="020F0502020204030204"/>
                <a:sym typeface="Calibri" panose="020F0502020204030204"/>
              </a:rPr>
              <a:t>12</a:t>
            </a:fld>
            <a:endParaRPr sz="1200" b="1" i="0" u="none" strike="noStrike" cap="none" dirty="0">
              <a:solidFill>
                <a:srgbClr val="FCEAD0"/>
              </a:solidFill>
              <a:latin typeface="Arial" panose="020B0604020202020204"/>
              <a:ea typeface="Arial" panose="020B0604020202020204"/>
              <a:cs typeface="Arial" panose="020B0604020202020204"/>
              <a:sym typeface="Arial" panose="020B0604020202020204"/>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1868" y="0"/>
            <a:ext cx="7579203" cy="1552792"/>
          </a:xfrm>
          <a:prstGeom prst="rect">
            <a:avLst/>
          </a:prstGeom>
        </p:spPr>
      </p:pic>
      <p:sp>
        <p:nvSpPr>
          <p:cNvPr id="2" name="TextBox 1">
            <a:extLst>
              <a:ext uri="{FF2B5EF4-FFF2-40B4-BE49-F238E27FC236}">
                <a16:creationId xmlns:a16="http://schemas.microsoft.com/office/drawing/2014/main" id="{E82ACA93-8AF4-17CC-3AD5-45BB9285D677}"/>
              </a:ext>
            </a:extLst>
          </p:cNvPr>
          <p:cNvSpPr txBox="1"/>
          <p:nvPr/>
        </p:nvSpPr>
        <p:spPr>
          <a:xfrm>
            <a:off x="1010194" y="1933303"/>
            <a:ext cx="10357200" cy="1384995"/>
          </a:xfrm>
          <a:prstGeom prst="rect">
            <a:avLst/>
          </a:prstGeom>
          <a:noFill/>
        </p:spPr>
        <p:txBody>
          <a:bodyPr wrap="square" rtlCol="0">
            <a:spAutoFit/>
          </a:bodyPr>
          <a:lstStyle/>
          <a:p>
            <a:pPr algn="ct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34D86E-D555-00F0-1619-3AE7FFFA28F3}"/>
              </a:ext>
            </a:extLst>
          </p:cNvPr>
          <p:cNvSpPr txBox="1"/>
          <p:nvPr/>
        </p:nvSpPr>
        <p:spPr>
          <a:xfrm>
            <a:off x="573660" y="1933303"/>
            <a:ext cx="10357200" cy="5970865"/>
          </a:xfrm>
          <a:prstGeom prst="rect">
            <a:avLst/>
          </a:prstGeom>
          <a:noFill/>
        </p:spPr>
        <p:txBody>
          <a:bodyPr wrap="square" rtlCol="0">
            <a:spAutoFit/>
          </a:bodyPr>
          <a:lstStyle/>
          <a:p>
            <a:r>
              <a:rPr lang="en-IN" sz="2800" b="1" u="sng" dirty="0">
                <a:solidFill>
                  <a:schemeClr val="accent5">
                    <a:lumMod val="75000"/>
                  </a:schemeClr>
                </a:solidFill>
                <a:latin typeface="Times New Roman" panose="02020603050405020304" pitchFamily="18" charset="0"/>
                <a:cs typeface="Times New Roman" panose="02020603050405020304" pitchFamily="18" charset="0"/>
              </a:rPr>
              <a:t>Software </a:t>
            </a:r>
            <a:r>
              <a:rPr lang="en-US" sz="2800" b="1" u="sng" dirty="0">
                <a:solidFill>
                  <a:schemeClr val="accent5">
                    <a:lumMod val="75000"/>
                  </a:schemeClr>
                </a:solidFill>
                <a:latin typeface="Times New Roman" panose="02020603050405020304" pitchFamily="18" charset="0"/>
                <a:cs typeface="Times New Roman" panose="02020603050405020304" pitchFamily="18" charset="0"/>
              </a:rPr>
              <a:t>requirements for the following system is as follows </a:t>
            </a:r>
            <a:r>
              <a:rPr lang="en-IN" sz="2800" b="1" dirty="0">
                <a:solidFill>
                  <a:schemeClr val="accent5">
                    <a:lumMod val="75000"/>
                  </a:schemeClr>
                </a:solidFill>
                <a:latin typeface="Times New Roman" panose="02020603050405020304" pitchFamily="18" charset="0"/>
                <a:cs typeface="Times New Roman" panose="02020603050405020304" pitchFamily="18" charset="0"/>
              </a:rPr>
              <a:t>:-</a:t>
            </a:r>
          </a:p>
          <a:p>
            <a:pPr algn="ctr"/>
            <a:endParaRPr lang="en-IN" sz="2800" b="1" u="sng" dirty="0">
              <a:solidFill>
                <a:srgbClr val="FF0000"/>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Operating Systems</a:t>
            </a:r>
            <a:r>
              <a:rPr lang="en-IN" sz="2000" b="1"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Linux (Ubuntu, CentOS) or Windows Server Client Machines: Windows 10/11, macOS, Linux, Android, iOS , Cloud OS.</a:t>
            </a:r>
          </a:p>
          <a:p>
            <a:endParaRPr lang="en-IN" sz="2000"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Development Tools</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Java Development Kit (JDK):</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Version 11 or Higher.</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Web Server</a:t>
            </a:r>
            <a:r>
              <a:rPr lang="en-US" sz="20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Internet Browsers to browse and access the website, for example: Google Chrome, Microsoft Edge, etc.</a:t>
            </a:r>
          </a:p>
          <a:p>
            <a:endParaRPr lang="en-US"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Cloud Storage: </a:t>
            </a:r>
            <a:r>
              <a:rPr lang="en-US" sz="1800" dirty="0">
                <a:latin typeface="Times New Roman" panose="02020603050405020304" pitchFamily="18" charset="0"/>
                <a:cs typeface="Times New Roman" panose="02020603050405020304" pitchFamily="18" charset="0"/>
              </a:rPr>
              <a:t>For additional storage off of hardware disks or SSDs , etc.</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793301"/>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
          <p:cNvPicPr preferRelativeResize="0"/>
          <p:nvPr/>
        </p:nvPicPr>
        <p:blipFill rotWithShape="1">
          <a:blip r:embed="rId3"/>
          <a:srcRect/>
          <a:stretch>
            <a:fillRect/>
          </a:stretch>
        </p:blipFill>
        <p:spPr>
          <a:xfrm rot="5400000">
            <a:off x="4955940" y="1432260"/>
            <a:ext cx="420480" cy="10357200"/>
          </a:xfrm>
          <a:prstGeom prst="rect">
            <a:avLst/>
          </a:prstGeom>
          <a:noFill/>
          <a:ln>
            <a:noFill/>
          </a:ln>
        </p:spPr>
      </p:pic>
      <p:pic>
        <p:nvPicPr>
          <p:cNvPr id="65" name="Google Shape;65;p1"/>
          <p:cNvPicPr preferRelativeResize="0"/>
          <p:nvPr/>
        </p:nvPicPr>
        <p:blipFill rotWithShape="1">
          <a:blip r:embed="rId4"/>
          <a:srcRect/>
          <a:stretch>
            <a:fillRect/>
          </a:stretch>
        </p:blipFill>
        <p:spPr>
          <a:xfrm rot="5400000">
            <a:off x="11030400" y="5716080"/>
            <a:ext cx="477000" cy="1846080"/>
          </a:xfrm>
          <a:prstGeom prst="rect">
            <a:avLst/>
          </a:prstGeom>
          <a:noFill/>
          <a:ln>
            <a:noFill/>
          </a:ln>
        </p:spPr>
      </p:pic>
      <p:pic>
        <p:nvPicPr>
          <p:cNvPr id="66" name="Google Shape;66;p1"/>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sp>
        <p:nvSpPr>
          <p:cNvPr id="67" name="Google Shape;67;p1"/>
          <p:cNvSpPr/>
          <p:nvPr/>
        </p:nvSpPr>
        <p:spPr>
          <a:xfrm>
            <a:off x="838080" y="6356520"/>
            <a:ext cx="2742120" cy="3639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68" name="Google Shape;68;p1"/>
          <p:cNvSpPr/>
          <p:nvPr/>
        </p:nvSpPr>
        <p:spPr>
          <a:xfrm>
            <a:off x="4038480" y="6356520"/>
            <a:ext cx="4113720" cy="3639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FCEAD0"/>
                </a:solidFill>
                <a:latin typeface="Times New Roman" panose="02020603050405020304" pitchFamily="18" charset="0"/>
                <a:ea typeface="Calibri" panose="020F0502020204030204"/>
                <a:cs typeface="Times New Roman" panose="02020603050405020304" pitchFamily="18" charset="0"/>
                <a:sym typeface="Calibri" panose="020F0502020204030204"/>
              </a:rPr>
              <a:t>SLRTCE- Department of Information Technology</a:t>
            </a:r>
            <a:endParaRPr sz="1200" b="0" i="0" u="none" strike="noStrike" cap="none" dirty="0">
              <a:solidFill>
                <a:srgbClr val="FCEAD0"/>
              </a:solidFill>
              <a:latin typeface="Times New Roman" panose="02020603050405020304" pitchFamily="18" charset="0"/>
              <a:cs typeface="Times New Roman" panose="02020603050405020304" pitchFamily="18" charset="0"/>
              <a:sym typeface="Arial" panose="020B0604020202020204"/>
            </a:endParaRPr>
          </a:p>
        </p:txBody>
      </p:sp>
      <p:sp>
        <p:nvSpPr>
          <p:cNvPr id="69" name="Google Shape;69;p1"/>
          <p:cNvSpPr/>
          <p:nvPr/>
        </p:nvSpPr>
        <p:spPr>
          <a:xfrm>
            <a:off x="11689477" y="6457140"/>
            <a:ext cx="502463" cy="3639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1" i="0" u="none" strike="noStrike" cap="none">
                <a:solidFill>
                  <a:srgbClr val="FCEAD0"/>
                </a:solidFill>
                <a:latin typeface="Calibri" panose="020F0502020204030204"/>
                <a:ea typeface="Calibri" panose="020F0502020204030204"/>
                <a:cs typeface="Calibri" panose="020F0502020204030204"/>
                <a:sym typeface="Calibri" panose="020F0502020204030204"/>
              </a:rPr>
              <a:t>13</a:t>
            </a:fld>
            <a:endParaRPr sz="1200" b="1" i="0" u="none" strike="noStrike" cap="none" dirty="0">
              <a:solidFill>
                <a:srgbClr val="FCEAD0"/>
              </a:solidFill>
              <a:latin typeface="Arial" panose="020B0604020202020204"/>
              <a:ea typeface="Arial" panose="020B0604020202020204"/>
              <a:cs typeface="Arial" panose="020B0604020202020204"/>
              <a:sym typeface="Arial" panose="020B0604020202020204"/>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5741" y="0"/>
            <a:ext cx="7579203" cy="1552792"/>
          </a:xfrm>
          <a:prstGeom prst="rect">
            <a:avLst/>
          </a:prstGeom>
        </p:spPr>
      </p:pic>
      <p:sp>
        <p:nvSpPr>
          <p:cNvPr id="2" name="TextBox 1">
            <a:extLst>
              <a:ext uri="{FF2B5EF4-FFF2-40B4-BE49-F238E27FC236}">
                <a16:creationId xmlns:a16="http://schemas.microsoft.com/office/drawing/2014/main" id="{E82ACA93-8AF4-17CC-3AD5-45BB9285D677}"/>
              </a:ext>
            </a:extLst>
          </p:cNvPr>
          <p:cNvSpPr txBox="1"/>
          <p:nvPr/>
        </p:nvSpPr>
        <p:spPr>
          <a:xfrm>
            <a:off x="778057" y="2042276"/>
            <a:ext cx="10357200" cy="492442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innovative aspects of </a:t>
            </a:r>
            <a:r>
              <a:rPr lang="en-US" sz="1600" b="1" dirty="0">
                <a:latin typeface="Times New Roman" panose="02020603050405020304" pitchFamily="18" charset="0"/>
                <a:cs typeface="Times New Roman" panose="02020603050405020304" pitchFamily="18" charset="0"/>
              </a:rPr>
              <a:t>UniSync</a:t>
            </a:r>
            <a:r>
              <a:rPr lang="en-US" sz="1600" dirty="0">
                <a:latin typeface="Times New Roman" panose="02020603050405020304" pitchFamily="18" charset="0"/>
                <a:cs typeface="Times New Roman" panose="02020603050405020304" pitchFamily="18" charset="0"/>
              </a:rPr>
              <a:t> lie in both its technical foundation and its user-centric approach to modernize university operations. The solution stands out by providing an all-in-one platform that integrates several key functions, including student-faculty communication, fee processing, and complaint management, while being built entirely with Java, a powerful and flexible programming language.</a:t>
            </a:r>
          </a:p>
          <a:p>
            <a:r>
              <a:rPr lang="en-US" b="1" u="sng" dirty="0">
                <a:latin typeface="Times New Roman" panose="02020603050405020304" pitchFamily="18" charset="0"/>
                <a:cs typeface="Times New Roman" panose="02020603050405020304" pitchFamily="18" charset="0"/>
              </a:rPr>
              <a:t>Technical Innovations:</a:t>
            </a:r>
          </a:p>
          <a:p>
            <a:endParaRPr lang="en-US" sz="1600" b="1" u="sng"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Java-Based Full Stack Solution</a:t>
            </a:r>
            <a:r>
              <a:rPr lang="en-US" sz="1600" dirty="0">
                <a:latin typeface="Times New Roman" panose="02020603050405020304" pitchFamily="18" charset="0"/>
                <a:cs typeface="Times New Roman" panose="02020603050405020304" pitchFamily="18" charset="0"/>
              </a:rPr>
              <a:t>: Unlike many university management systems that rely on a mix of technologies (such as PHP for front-end and back-end or cloud-based solutions), UniSync is built exclusively in Java. This ensures cross-platform compatibility, heightened security, and a reduced likelihood of security breaches due to the strong object-oriented structure of Java.</a:t>
            </a:r>
          </a:p>
          <a:p>
            <a:pPr>
              <a:buFont typeface="+mj-lt"/>
              <a:buAutoNum type="arabicPeriod"/>
            </a:pPr>
            <a:r>
              <a:rPr lang="en-US" sz="1600" b="1" dirty="0">
                <a:latin typeface="Times New Roman" panose="02020603050405020304" pitchFamily="18" charset="0"/>
                <a:cs typeface="Times New Roman" panose="02020603050405020304" pitchFamily="18" charset="0"/>
              </a:rPr>
              <a:t>Database Integration</a:t>
            </a:r>
            <a:r>
              <a:rPr lang="en-US" sz="1600" dirty="0">
                <a:latin typeface="Times New Roman" panose="02020603050405020304" pitchFamily="18" charset="0"/>
                <a:cs typeface="Times New Roman" panose="02020603050405020304" pitchFamily="18" charset="0"/>
              </a:rPr>
              <a:t>: The solution leverages robust database connectivity through JDBC (Java Database Connectivity) for secure data management. Student information, fee transactions, and complaints are stored in a MySQL database, ensuring consistency, data integrity, and easy retrieval. The use of prepared statements in Java minimizes the risks of SQL injection, ensuring secure database interaction.</a:t>
            </a:r>
          </a:p>
          <a:p>
            <a:pPr algn="just"/>
            <a:br>
              <a:rPr lang="en-US" sz="18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34D86E-D555-00F0-1619-3AE7FFFA28F3}"/>
              </a:ext>
            </a:extLst>
          </p:cNvPr>
          <p:cNvSpPr txBox="1"/>
          <p:nvPr/>
        </p:nvSpPr>
        <p:spPr>
          <a:xfrm>
            <a:off x="1056743" y="1685220"/>
            <a:ext cx="10357200" cy="523220"/>
          </a:xfrm>
          <a:prstGeom prst="rect">
            <a:avLst/>
          </a:prstGeom>
          <a:noFill/>
        </p:spPr>
        <p:txBody>
          <a:bodyPr wrap="square" rtlCol="0">
            <a:sp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Innovations in Our Solution:-</a:t>
            </a: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92460"/>
      </p:ext>
    </p:extLst>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8D644B-3C00-EA43-DEE8-9A9CAA09281C}"/>
              </a:ext>
            </a:extLst>
          </p:cNvPr>
          <p:cNvSpPr>
            <a:spLocks noGrp="1"/>
          </p:cNvSpPr>
          <p:nvPr>
            <p:ph type="dt" sz="half" idx="10"/>
          </p:nvPr>
        </p:nvSpPr>
        <p:spPr/>
        <p:txBody>
          <a:bodyPr/>
          <a:lstStyle/>
          <a:p>
            <a:fld id="{64835A31-D678-4E9C-B9F7-D821327D0E37}" type="datetime1">
              <a:rPr lang="en-US" smtClean="0"/>
              <a:t>10/23/2024</a:t>
            </a:fld>
            <a:endParaRPr lang="en-US" dirty="0"/>
          </a:p>
        </p:txBody>
      </p:sp>
      <p:sp>
        <p:nvSpPr>
          <p:cNvPr id="3" name="Footer Placeholder 2">
            <a:extLst>
              <a:ext uri="{FF2B5EF4-FFF2-40B4-BE49-F238E27FC236}">
                <a16:creationId xmlns:a16="http://schemas.microsoft.com/office/drawing/2014/main" id="{713F4545-4735-1599-B7CB-0EF6EDE38D42}"/>
              </a:ext>
            </a:extLst>
          </p:cNvPr>
          <p:cNvSpPr>
            <a:spLocks noGrp="1"/>
          </p:cNvSpPr>
          <p:nvPr>
            <p:ph type="ftr" sz="quarter" idx="11"/>
          </p:nvPr>
        </p:nvSpPr>
        <p:spPr/>
        <p:txBody>
          <a:bodyPr/>
          <a:lstStyle/>
          <a:p>
            <a:endParaRPr lang="en-US" dirty="0"/>
          </a:p>
        </p:txBody>
      </p:sp>
      <p:pic>
        <p:nvPicPr>
          <p:cNvPr id="4" name="Picture 3">
            <a:extLst>
              <a:ext uri="{FF2B5EF4-FFF2-40B4-BE49-F238E27FC236}">
                <a16:creationId xmlns:a16="http://schemas.microsoft.com/office/drawing/2014/main" id="{CC2CD949-00A8-A4BE-F298-D605D9279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741" y="0"/>
            <a:ext cx="7579203" cy="1552792"/>
          </a:xfrm>
          <a:prstGeom prst="rect">
            <a:avLst/>
          </a:prstGeom>
        </p:spPr>
      </p:pic>
      <p:pic>
        <p:nvPicPr>
          <p:cNvPr id="5" name="Google Shape;66;p1">
            <a:extLst>
              <a:ext uri="{FF2B5EF4-FFF2-40B4-BE49-F238E27FC236}">
                <a16:creationId xmlns:a16="http://schemas.microsoft.com/office/drawing/2014/main" id="{0D693AA3-E376-400E-27D0-6D495272A0DF}"/>
              </a:ext>
            </a:extLst>
          </p:cNvPr>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pic>
        <p:nvPicPr>
          <p:cNvPr id="6" name="Google Shape;64;p1">
            <a:extLst>
              <a:ext uri="{FF2B5EF4-FFF2-40B4-BE49-F238E27FC236}">
                <a16:creationId xmlns:a16="http://schemas.microsoft.com/office/drawing/2014/main" id="{F70B9FA1-D604-F1A9-236F-195137C57388}"/>
              </a:ext>
            </a:extLst>
          </p:cNvPr>
          <p:cNvPicPr preferRelativeResize="0"/>
          <p:nvPr/>
        </p:nvPicPr>
        <p:blipFill rotWithShape="1">
          <a:blip r:embed="rId3"/>
          <a:srcRect/>
          <a:stretch>
            <a:fillRect/>
          </a:stretch>
        </p:blipFill>
        <p:spPr>
          <a:xfrm rot="5400000">
            <a:off x="4955940" y="1432260"/>
            <a:ext cx="420480" cy="10357200"/>
          </a:xfrm>
          <a:prstGeom prst="rect">
            <a:avLst/>
          </a:prstGeom>
          <a:noFill/>
          <a:ln>
            <a:noFill/>
          </a:ln>
        </p:spPr>
      </p:pic>
      <p:pic>
        <p:nvPicPr>
          <p:cNvPr id="7" name="Google Shape;65;p1">
            <a:extLst>
              <a:ext uri="{FF2B5EF4-FFF2-40B4-BE49-F238E27FC236}">
                <a16:creationId xmlns:a16="http://schemas.microsoft.com/office/drawing/2014/main" id="{1539C4D5-87A2-0DD5-68EF-0F499C1B8F9D}"/>
              </a:ext>
            </a:extLst>
          </p:cNvPr>
          <p:cNvPicPr preferRelativeResize="0"/>
          <p:nvPr/>
        </p:nvPicPr>
        <p:blipFill rotWithShape="1">
          <a:blip r:embed="rId4"/>
          <a:srcRect/>
          <a:stretch>
            <a:fillRect/>
          </a:stretch>
        </p:blipFill>
        <p:spPr>
          <a:xfrm rot="5400000">
            <a:off x="11030400" y="5716080"/>
            <a:ext cx="477000" cy="1846080"/>
          </a:xfrm>
          <a:prstGeom prst="rect">
            <a:avLst/>
          </a:prstGeom>
          <a:noFill/>
          <a:ln>
            <a:noFill/>
          </a:ln>
        </p:spPr>
      </p:pic>
      <p:sp>
        <p:nvSpPr>
          <p:cNvPr id="9" name="TextBox 8">
            <a:extLst>
              <a:ext uri="{FF2B5EF4-FFF2-40B4-BE49-F238E27FC236}">
                <a16:creationId xmlns:a16="http://schemas.microsoft.com/office/drawing/2014/main" id="{D6B1EA30-4723-A487-1694-9697CA8E3907}"/>
              </a:ext>
            </a:extLst>
          </p:cNvPr>
          <p:cNvSpPr txBox="1"/>
          <p:nvPr/>
        </p:nvSpPr>
        <p:spPr>
          <a:xfrm>
            <a:off x="-2211977" y="1550978"/>
            <a:ext cx="6100354" cy="523220"/>
          </a:xfrm>
          <a:prstGeom prst="rect">
            <a:avLst/>
          </a:prstGeom>
          <a:noFill/>
        </p:spPr>
        <p:txBody>
          <a:bodyPr wrap="square">
            <a:spAutoFit/>
          </a:bodyPr>
          <a:lstStyle/>
          <a:p>
            <a:pPr algn="ctr"/>
            <a:r>
              <a:rPr lang="en-IN" sz="2800" b="1" u="sng" dirty="0">
                <a:solidFill>
                  <a:schemeClr val="accent5">
                    <a:lumMod val="75000"/>
                  </a:schemeClr>
                </a:solidFill>
                <a:latin typeface="Times New Roman" panose="02020603050405020304" pitchFamily="18" charset="0"/>
                <a:cs typeface="Times New Roman" panose="02020603050405020304" pitchFamily="18" charset="0"/>
              </a:rPr>
              <a:t>Input:-</a:t>
            </a:r>
          </a:p>
        </p:txBody>
      </p:sp>
      <p:pic>
        <p:nvPicPr>
          <p:cNvPr id="10" name="Picture 9">
            <a:extLst>
              <a:ext uri="{FF2B5EF4-FFF2-40B4-BE49-F238E27FC236}">
                <a16:creationId xmlns:a16="http://schemas.microsoft.com/office/drawing/2014/main" id="{47F4893E-CE89-9C82-2287-96C837067B96}"/>
              </a:ext>
            </a:extLst>
          </p:cNvPr>
          <p:cNvPicPr>
            <a:picLocks noChangeAspect="1"/>
          </p:cNvPicPr>
          <p:nvPr/>
        </p:nvPicPr>
        <p:blipFill>
          <a:blip r:embed="rId5"/>
          <a:stretch>
            <a:fillRect/>
          </a:stretch>
        </p:blipFill>
        <p:spPr>
          <a:xfrm>
            <a:off x="1627141" y="1812588"/>
            <a:ext cx="3437965" cy="4326422"/>
          </a:xfrm>
          <a:prstGeom prst="rect">
            <a:avLst/>
          </a:prstGeom>
        </p:spPr>
      </p:pic>
      <p:pic>
        <p:nvPicPr>
          <p:cNvPr id="11" name="Picture 10">
            <a:extLst>
              <a:ext uri="{FF2B5EF4-FFF2-40B4-BE49-F238E27FC236}">
                <a16:creationId xmlns:a16="http://schemas.microsoft.com/office/drawing/2014/main" id="{BE9C9461-3381-35AC-A864-08FBBD6FB716}"/>
              </a:ext>
            </a:extLst>
          </p:cNvPr>
          <p:cNvPicPr>
            <a:picLocks noChangeAspect="1"/>
          </p:cNvPicPr>
          <p:nvPr/>
        </p:nvPicPr>
        <p:blipFill>
          <a:blip r:embed="rId6"/>
          <a:stretch>
            <a:fillRect/>
          </a:stretch>
        </p:blipFill>
        <p:spPr>
          <a:xfrm>
            <a:off x="5207957" y="1812588"/>
            <a:ext cx="3296590" cy="4326422"/>
          </a:xfrm>
          <a:prstGeom prst="rect">
            <a:avLst/>
          </a:prstGeom>
        </p:spPr>
      </p:pic>
      <p:pic>
        <p:nvPicPr>
          <p:cNvPr id="12" name="Picture 11">
            <a:extLst>
              <a:ext uri="{FF2B5EF4-FFF2-40B4-BE49-F238E27FC236}">
                <a16:creationId xmlns:a16="http://schemas.microsoft.com/office/drawing/2014/main" id="{AD734271-C9FE-A7E3-0C28-CBC7DE34CC17}"/>
              </a:ext>
            </a:extLst>
          </p:cNvPr>
          <p:cNvPicPr>
            <a:picLocks noChangeAspect="1"/>
          </p:cNvPicPr>
          <p:nvPr/>
        </p:nvPicPr>
        <p:blipFill>
          <a:blip r:embed="rId7"/>
          <a:stretch>
            <a:fillRect/>
          </a:stretch>
        </p:blipFill>
        <p:spPr>
          <a:xfrm>
            <a:off x="8647398" y="1812588"/>
            <a:ext cx="2979826" cy="4326422"/>
          </a:xfrm>
          <a:prstGeom prst="rect">
            <a:avLst/>
          </a:prstGeom>
        </p:spPr>
      </p:pic>
    </p:spTree>
    <p:extLst>
      <p:ext uri="{BB962C8B-B14F-4D97-AF65-F5344CB8AC3E}">
        <p14:creationId xmlns:p14="http://schemas.microsoft.com/office/powerpoint/2010/main" val="3593908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9333D-6D65-94E7-2D0A-3BAC3B982435}"/>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FF1705DA-FA65-DC02-0448-203756024014}"/>
              </a:ext>
            </a:extLst>
          </p:cNvPr>
          <p:cNvSpPr>
            <a:spLocks noGrp="1"/>
          </p:cNvSpPr>
          <p:nvPr>
            <p:ph type="dt" sz="half" idx="10"/>
          </p:nvPr>
        </p:nvSpPr>
        <p:spPr/>
        <p:txBody>
          <a:bodyPr/>
          <a:lstStyle/>
          <a:p>
            <a:fld id="{64835A31-D678-4E9C-B9F7-D821327D0E37}" type="datetime1">
              <a:rPr lang="en-US" smtClean="0"/>
              <a:t>10/23/2024</a:t>
            </a:fld>
            <a:endParaRPr lang="en-US" dirty="0"/>
          </a:p>
        </p:txBody>
      </p:sp>
      <p:sp>
        <p:nvSpPr>
          <p:cNvPr id="3" name="Footer Placeholder 2">
            <a:extLst>
              <a:ext uri="{FF2B5EF4-FFF2-40B4-BE49-F238E27FC236}">
                <a16:creationId xmlns:a16="http://schemas.microsoft.com/office/drawing/2014/main" id="{9143DFAA-4622-BF38-DB01-638DBC01D5A2}"/>
              </a:ext>
            </a:extLst>
          </p:cNvPr>
          <p:cNvSpPr>
            <a:spLocks noGrp="1"/>
          </p:cNvSpPr>
          <p:nvPr>
            <p:ph type="ftr" sz="quarter" idx="11"/>
          </p:nvPr>
        </p:nvSpPr>
        <p:spPr/>
        <p:txBody>
          <a:bodyPr/>
          <a:lstStyle/>
          <a:p>
            <a:endParaRPr lang="en-US" dirty="0"/>
          </a:p>
        </p:txBody>
      </p:sp>
      <p:pic>
        <p:nvPicPr>
          <p:cNvPr id="4" name="Picture 3">
            <a:extLst>
              <a:ext uri="{FF2B5EF4-FFF2-40B4-BE49-F238E27FC236}">
                <a16:creationId xmlns:a16="http://schemas.microsoft.com/office/drawing/2014/main" id="{D49CB3DC-43B7-2E65-B21E-C75F9C227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741" y="0"/>
            <a:ext cx="7579203" cy="1552792"/>
          </a:xfrm>
          <a:prstGeom prst="rect">
            <a:avLst/>
          </a:prstGeom>
        </p:spPr>
      </p:pic>
      <p:pic>
        <p:nvPicPr>
          <p:cNvPr id="5" name="Google Shape;66;p1">
            <a:extLst>
              <a:ext uri="{FF2B5EF4-FFF2-40B4-BE49-F238E27FC236}">
                <a16:creationId xmlns:a16="http://schemas.microsoft.com/office/drawing/2014/main" id="{316516F5-9E6A-1001-F535-EC47E47C289F}"/>
              </a:ext>
            </a:extLst>
          </p:cNvPr>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pic>
        <p:nvPicPr>
          <p:cNvPr id="6" name="Google Shape;64;p1">
            <a:extLst>
              <a:ext uri="{FF2B5EF4-FFF2-40B4-BE49-F238E27FC236}">
                <a16:creationId xmlns:a16="http://schemas.microsoft.com/office/drawing/2014/main" id="{04FF9110-6677-0B9C-1A4A-6F16906E8483}"/>
              </a:ext>
            </a:extLst>
          </p:cNvPr>
          <p:cNvPicPr preferRelativeResize="0"/>
          <p:nvPr/>
        </p:nvPicPr>
        <p:blipFill rotWithShape="1">
          <a:blip r:embed="rId3"/>
          <a:srcRect/>
          <a:stretch>
            <a:fillRect/>
          </a:stretch>
        </p:blipFill>
        <p:spPr>
          <a:xfrm rot="5400000">
            <a:off x="4955940" y="1432260"/>
            <a:ext cx="420480" cy="10357200"/>
          </a:xfrm>
          <a:prstGeom prst="rect">
            <a:avLst/>
          </a:prstGeom>
          <a:noFill/>
          <a:ln>
            <a:noFill/>
          </a:ln>
        </p:spPr>
      </p:pic>
      <p:pic>
        <p:nvPicPr>
          <p:cNvPr id="7" name="Google Shape;65;p1">
            <a:extLst>
              <a:ext uri="{FF2B5EF4-FFF2-40B4-BE49-F238E27FC236}">
                <a16:creationId xmlns:a16="http://schemas.microsoft.com/office/drawing/2014/main" id="{4EF16B65-978E-2974-ACB6-51D98D5408D4}"/>
              </a:ext>
            </a:extLst>
          </p:cNvPr>
          <p:cNvPicPr preferRelativeResize="0"/>
          <p:nvPr/>
        </p:nvPicPr>
        <p:blipFill rotWithShape="1">
          <a:blip r:embed="rId4"/>
          <a:srcRect/>
          <a:stretch>
            <a:fillRect/>
          </a:stretch>
        </p:blipFill>
        <p:spPr>
          <a:xfrm rot="5400000">
            <a:off x="11030400" y="5716080"/>
            <a:ext cx="477000" cy="1846080"/>
          </a:xfrm>
          <a:prstGeom prst="rect">
            <a:avLst/>
          </a:prstGeom>
          <a:noFill/>
          <a:ln>
            <a:noFill/>
          </a:ln>
        </p:spPr>
      </p:pic>
      <p:sp>
        <p:nvSpPr>
          <p:cNvPr id="8" name="TextBox 7">
            <a:extLst>
              <a:ext uri="{FF2B5EF4-FFF2-40B4-BE49-F238E27FC236}">
                <a16:creationId xmlns:a16="http://schemas.microsoft.com/office/drawing/2014/main" id="{04EA5242-827A-DB5B-48C2-6B0694405E34}"/>
              </a:ext>
            </a:extLst>
          </p:cNvPr>
          <p:cNvSpPr txBox="1"/>
          <p:nvPr/>
        </p:nvSpPr>
        <p:spPr>
          <a:xfrm>
            <a:off x="-2211977" y="1550978"/>
            <a:ext cx="6100354" cy="523220"/>
          </a:xfrm>
          <a:prstGeom prst="rect">
            <a:avLst/>
          </a:prstGeom>
          <a:noFill/>
        </p:spPr>
        <p:txBody>
          <a:bodyPr wrap="square">
            <a:spAutoFit/>
          </a:bodyPr>
          <a:lstStyle/>
          <a:p>
            <a:pPr algn="ctr"/>
            <a:r>
              <a:rPr lang="en-IN" sz="2800" b="1" u="sng" dirty="0">
                <a:solidFill>
                  <a:schemeClr val="accent5">
                    <a:lumMod val="75000"/>
                  </a:schemeClr>
                </a:solidFill>
                <a:latin typeface="Times New Roman" panose="02020603050405020304" pitchFamily="18" charset="0"/>
                <a:cs typeface="Times New Roman" panose="02020603050405020304" pitchFamily="18" charset="0"/>
              </a:rPr>
              <a:t>Output:-</a:t>
            </a:r>
          </a:p>
        </p:txBody>
      </p:sp>
      <p:pic>
        <p:nvPicPr>
          <p:cNvPr id="9" name="Picture 8">
            <a:extLst>
              <a:ext uri="{FF2B5EF4-FFF2-40B4-BE49-F238E27FC236}">
                <a16:creationId xmlns:a16="http://schemas.microsoft.com/office/drawing/2014/main" id="{A3B3AE84-07D4-411D-2A88-01DEE508A5BB}"/>
              </a:ext>
            </a:extLst>
          </p:cNvPr>
          <p:cNvPicPr>
            <a:picLocks noChangeAspect="1"/>
          </p:cNvPicPr>
          <p:nvPr/>
        </p:nvPicPr>
        <p:blipFill>
          <a:blip r:embed="rId5"/>
          <a:stretch>
            <a:fillRect/>
          </a:stretch>
        </p:blipFill>
        <p:spPr>
          <a:xfrm>
            <a:off x="8894389" y="1812588"/>
            <a:ext cx="2952750" cy="3323313"/>
          </a:xfrm>
          <a:prstGeom prst="rect">
            <a:avLst/>
          </a:prstGeom>
        </p:spPr>
      </p:pic>
      <p:pic>
        <p:nvPicPr>
          <p:cNvPr id="10" name="Picture 9">
            <a:extLst>
              <a:ext uri="{FF2B5EF4-FFF2-40B4-BE49-F238E27FC236}">
                <a16:creationId xmlns:a16="http://schemas.microsoft.com/office/drawing/2014/main" id="{3FB87719-7D13-137B-54DB-535B77BAD02B}"/>
              </a:ext>
            </a:extLst>
          </p:cNvPr>
          <p:cNvPicPr>
            <a:picLocks noChangeAspect="1"/>
          </p:cNvPicPr>
          <p:nvPr/>
        </p:nvPicPr>
        <p:blipFill>
          <a:blip r:embed="rId6"/>
          <a:stretch>
            <a:fillRect/>
          </a:stretch>
        </p:blipFill>
        <p:spPr>
          <a:xfrm>
            <a:off x="5624703" y="1775024"/>
            <a:ext cx="2952750" cy="1671625"/>
          </a:xfrm>
          <a:prstGeom prst="rect">
            <a:avLst/>
          </a:prstGeom>
        </p:spPr>
      </p:pic>
      <p:pic>
        <p:nvPicPr>
          <p:cNvPr id="11" name="Picture 10">
            <a:extLst>
              <a:ext uri="{FF2B5EF4-FFF2-40B4-BE49-F238E27FC236}">
                <a16:creationId xmlns:a16="http://schemas.microsoft.com/office/drawing/2014/main" id="{DB1F5165-8FDA-38AE-238F-2A1BDBDF0E1A}"/>
              </a:ext>
            </a:extLst>
          </p:cNvPr>
          <p:cNvPicPr>
            <a:picLocks noChangeAspect="1"/>
          </p:cNvPicPr>
          <p:nvPr/>
        </p:nvPicPr>
        <p:blipFill>
          <a:blip r:embed="rId7"/>
          <a:stretch>
            <a:fillRect/>
          </a:stretch>
        </p:blipFill>
        <p:spPr>
          <a:xfrm>
            <a:off x="1700555" y="1775024"/>
            <a:ext cx="3607212" cy="2616350"/>
          </a:xfrm>
          <a:prstGeom prst="rect">
            <a:avLst/>
          </a:prstGeom>
        </p:spPr>
      </p:pic>
      <p:sp>
        <p:nvSpPr>
          <p:cNvPr id="13" name="TextBox 12">
            <a:extLst>
              <a:ext uri="{FF2B5EF4-FFF2-40B4-BE49-F238E27FC236}">
                <a16:creationId xmlns:a16="http://schemas.microsoft.com/office/drawing/2014/main" id="{18DC9594-CBC7-5A40-B525-A7A3044C50BB}"/>
              </a:ext>
            </a:extLst>
          </p:cNvPr>
          <p:cNvSpPr txBox="1"/>
          <p:nvPr/>
        </p:nvSpPr>
        <p:spPr>
          <a:xfrm>
            <a:off x="950260" y="4232012"/>
            <a:ext cx="4528577" cy="485967"/>
          </a:xfrm>
          <a:prstGeom prst="rect">
            <a:avLst/>
          </a:prstGeom>
          <a:noFill/>
        </p:spPr>
        <p:txBody>
          <a:bodyPr wrap="square">
            <a:spAutoFit/>
          </a:bodyPr>
          <a:lstStyle/>
          <a:p>
            <a:pPr>
              <a:lnSpc>
                <a:spcPct val="215000"/>
              </a:lnSpc>
              <a:spcBef>
                <a:spcPts val="220"/>
              </a:spcBef>
              <a:spcAft>
                <a:spcPts val="800"/>
              </a:spcAft>
            </a:pPr>
            <a:r>
              <a:rPr lang="en-US" sz="1400" dirty="0">
                <a:effectLst/>
                <a:latin typeface="Times New Roman" panose="02020603050405020304" pitchFamily="18" charset="0"/>
                <a:ea typeface="Times New Roman" panose="02020603050405020304" pitchFamily="18" charset="0"/>
              </a:rPr>
              <a:t>(</a:t>
            </a:r>
            <a:r>
              <a:rPr lang="en-US" sz="1400" i="1" dirty="0">
                <a:effectLst/>
                <a:latin typeface="Times New Roman" panose="02020603050405020304" pitchFamily="18" charset="0"/>
                <a:ea typeface="Times New Roman" panose="02020603050405020304" pitchFamily="18" charset="0"/>
              </a:rPr>
              <a:t>Complain registry with department info integrated within.</a:t>
            </a:r>
            <a:r>
              <a:rPr lang="en-US" sz="1400" dirty="0">
                <a:effectLst/>
                <a:latin typeface="Times New Roman" panose="02020603050405020304" pitchFamily="18" charset="0"/>
                <a:ea typeface="Times New Roman" panose="02020603050405020304" pitchFamily="18" charset="0"/>
              </a:rPr>
              <a:t>)</a:t>
            </a:r>
            <a:endParaRPr lang="en-US" sz="1100" dirty="0">
              <a:effectLst/>
              <a:latin typeface="Calibri" panose="020F0502020204030204" pitchFamily="34" charset="0"/>
              <a:ea typeface="Calibri" panose="020F0502020204030204" pitchFamily="34" charset="0"/>
            </a:endParaRPr>
          </a:p>
        </p:txBody>
      </p:sp>
      <p:sp>
        <p:nvSpPr>
          <p:cNvPr id="15" name="TextBox 14">
            <a:extLst>
              <a:ext uri="{FF2B5EF4-FFF2-40B4-BE49-F238E27FC236}">
                <a16:creationId xmlns:a16="http://schemas.microsoft.com/office/drawing/2014/main" id="{664C4983-E232-5ED7-64D2-46796E5C3D2A}"/>
              </a:ext>
            </a:extLst>
          </p:cNvPr>
          <p:cNvSpPr txBox="1"/>
          <p:nvPr/>
        </p:nvSpPr>
        <p:spPr>
          <a:xfrm>
            <a:off x="5163572" y="3210558"/>
            <a:ext cx="3901887" cy="1077411"/>
          </a:xfrm>
          <a:prstGeom prst="rect">
            <a:avLst/>
          </a:prstGeom>
          <a:noFill/>
        </p:spPr>
        <p:txBody>
          <a:bodyPr wrap="square">
            <a:spAutoFit/>
          </a:bodyPr>
          <a:lstStyle/>
          <a:p>
            <a:pPr algn="ctr">
              <a:lnSpc>
                <a:spcPct val="215000"/>
              </a:lnSpc>
              <a:spcBef>
                <a:spcPts val="220"/>
              </a:spcBef>
              <a:spcAft>
                <a:spcPts val="800"/>
              </a:spcAft>
            </a:pPr>
            <a:r>
              <a:rPr lang="en-US" sz="1400" dirty="0">
                <a:effectLst/>
                <a:latin typeface="Times New Roman" panose="02020603050405020304" pitchFamily="18" charset="0"/>
                <a:ea typeface="Times New Roman" panose="02020603050405020304" pitchFamily="18" charset="0"/>
              </a:rPr>
              <a:t>(</a:t>
            </a:r>
            <a:r>
              <a:rPr lang="en-US" sz="1400" i="1" dirty="0">
                <a:effectLst/>
                <a:latin typeface="Times New Roman" panose="02020603050405020304" pitchFamily="18" charset="0"/>
                <a:ea typeface="Times New Roman" panose="02020603050405020304" pitchFamily="18" charset="0"/>
              </a:rPr>
              <a:t>use of passkey/passwords for </a:t>
            </a:r>
          </a:p>
          <a:p>
            <a:pPr algn="ctr">
              <a:lnSpc>
                <a:spcPct val="215000"/>
              </a:lnSpc>
              <a:spcBef>
                <a:spcPts val="220"/>
              </a:spcBef>
              <a:spcAft>
                <a:spcPts val="800"/>
              </a:spcAft>
            </a:pPr>
            <a:r>
              <a:rPr lang="en-US" sz="1400" i="1" dirty="0">
                <a:effectLst/>
                <a:latin typeface="Times New Roman" panose="02020603050405020304" pitchFamily="18" charset="0"/>
                <a:ea typeface="Times New Roman" panose="02020603050405020304" pitchFamily="18" charset="0"/>
              </a:rPr>
              <a:t>security and privacy of filed complaints</a:t>
            </a:r>
            <a:r>
              <a:rPr lang="en-US" sz="1400" dirty="0">
                <a:effectLst/>
                <a:latin typeface="Times New Roman" panose="02020603050405020304" pitchFamily="18" charset="0"/>
                <a:ea typeface="Times New Roman" panose="02020603050405020304" pitchFamily="18" charset="0"/>
              </a:rPr>
              <a:t>)</a:t>
            </a:r>
            <a:endParaRPr lang="en-US" sz="1100" dirty="0">
              <a:effectLst/>
              <a:latin typeface="Calibri" panose="020F0502020204030204" pitchFamily="34" charset="0"/>
              <a:ea typeface="Calibri" panose="020F0502020204030204" pitchFamily="34" charset="0"/>
            </a:endParaRPr>
          </a:p>
        </p:txBody>
      </p:sp>
      <p:sp>
        <p:nvSpPr>
          <p:cNvPr id="17" name="TextBox 16">
            <a:extLst>
              <a:ext uri="{FF2B5EF4-FFF2-40B4-BE49-F238E27FC236}">
                <a16:creationId xmlns:a16="http://schemas.microsoft.com/office/drawing/2014/main" id="{9140F6F0-CF7D-FD82-A707-4B051817C632}"/>
              </a:ext>
            </a:extLst>
          </p:cNvPr>
          <p:cNvSpPr txBox="1"/>
          <p:nvPr/>
        </p:nvSpPr>
        <p:spPr>
          <a:xfrm>
            <a:off x="8153400" y="4905972"/>
            <a:ext cx="4320707" cy="1540615"/>
          </a:xfrm>
          <a:prstGeom prst="rect">
            <a:avLst/>
          </a:prstGeom>
          <a:noFill/>
        </p:spPr>
        <p:txBody>
          <a:bodyPr wrap="square">
            <a:spAutoFit/>
          </a:bodyPr>
          <a:lstStyle/>
          <a:p>
            <a:pPr>
              <a:lnSpc>
                <a:spcPct val="215000"/>
              </a:lnSpc>
              <a:spcBef>
                <a:spcPts val="220"/>
              </a:spcBef>
              <a:spcAft>
                <a:spcPts val="800"/>
              </a:spcAft>
            </a:pPr>
            <a:r>
              <a:rPr lang="en-US" sz="1400" b="1" dirty="0">
                <a:effectLst/>
                <a:latin typeface="Times New Roman" panose="02020603050405020304" pitchFamily="18" charset="0"/>
                <a:ea typeface="Times New Roman" panose="02020603050405020304" pitchFamily="18" charset="0"/>
              </a:rPr>
              <a:t>(</a:t>
            </a:r>
            <a:r>
              <a:rPr lang="en-US" sz="1400" i="1" dirty="0">
                <a:effectLst/>
                <a:latin typeface="Times New Roman" panose="02020603050405020304" pitchFamily="18" charset="0"/>
                <a:ea typeface="Times New Roman" panose="02020603050405020304" pitchFamily="18" charset="0"/>
              </a:rPr>
              <a:t>Database connectivity i.e. any changes in the form of</a:t>
            </a:r>
            <a:endParaRPr lang="en-US" sz="1100" dirty="0">
              <a:effectLst/>
              <a:latin typeface="Calibri" panose="020F0502020204030204" pitchFamily="34" charset="0"/>
              <a:ea typeface="Calibri" panose="020F0502020204030204" pitchFamily="34" charset="0"/>
            </a:endParaRPr>
          </a:p>
          <a:p>
            <a:pPr>
              <a:lnSpc>
                <a:spcPct val="215000"/>
              </a:lnSpc>
              <a:spcBef>
                <a:spcPts val="220"/>
              </a:spcBef>
              <a:spcAft>
                <a:spcPts val="800"/>
              </a:spcAft>
            </a:pPr>
            <a:r>
              <a:rPr lang="en-US" sz="1400" i="1" dirty="0">
                <a:effectLst/>
                <a:latin typeface="Times New Roman" panose="02020603050405020304" pitchFamily="18" charset="0"/>
                <a:ea typeface="Times New Roman" panose="02020603050405020304" pitchFamily="18" charset="0"/>
              </a:rPr>
              <a:t>Complaints will be stored here and the database simultaneously</a:t>
            </a:r>
            <a:r>
              <a:rPr lang="en-US" sz="1400" dirty="0">
                <a:effectLst/>
                <a:latin typeface="Times New Roman" panose="02020603050405020304" pitchFamily="18" charset="0"/>
                <a:ea typeface="Times New Roman" panose="02020603050405020304" pitchFamily="18" charset="0"/>
              </a:rPr>
              <a:t>)</a:t>
            </a:r>
            <a:endParaRPr lang="en-US" sz="1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374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
          <a:extLst>
            <a:ext uri="{FF2B5EF4-FFF2-40B4-BE49-F238E27FC236}">
              <a16:creationId xmlns:a16="http://schemas.microsoft.com/office/drawing/2014/main" id="{0F80443A-149F-7522-1C66-97FDE36F38D9}"/>
            </a:ext>
          </a:extLst>
        </p:cNvPr>
        <p:cNvGrpSpPr/>
        <p:nvPr/>
      </p:nvGrpSpPr>
      <p:grpSpPr>
        <a:xfrm>
          <a:off x="0" y="0"/>
          <a:ext cx="0" cy="0"/>
          <a:chOff x="0" y="0"/>
          <a:chExt cx="0" cy="0"/>
        </a:xfrm>
      </p:grpSpPr>
      <p:pic>
        <p:nvPicPr>
          <p:cNvPr id="64" name="Google Shape;64;p1">
            <a:extLst>
              <a:ext uri="{FF2B5EF4-FFF2-40B4-BE49-F238E27FC236}">
                <a16:creationId xmlns:a16="http://schemas.microsoft.com/office/drawing/2014/main" id="{FF34F5A6-01C2-9944-9F4C-EED79C02FE2F}"/>
              </a:ext>
            </a:extLst>
          </p:cNvPr>
          <p:cNvPicPr preferRelativeResize="0"/>
          <p:nvPr/>
        </p:nvPicPr>
        <p:blipFill rotWithShape="1">
          <a:blip r:embed="rId3"/>
          <a:srcRect/>
          <a:stretch>
            <a:fillRect/>
          </a:stretch>
        </p:blipFill>
        <p:spPr>
          <a:xfrm rot="5400000">
            <a:off x="4955940" y="1432260"/>
            <a:ext cx="420480" cy="10357200"/>
          </a:xfrm>
          <a:prstGeom prst="rect">
            <a:avLst/>
          </a:prstGeom>
          <a:noFill/>
          <a:ln>
            <a:noFill/>
          </a:ln>
        </p:spPr>
      </p:pic>
      <p:pic>
        <p:nvPicPr>
          <p:cNvPr id="65" name="Google Shape;65;p1">
            <a:extLst>
              <a:ext uri="{FF2B5EF4-FFF2-40B4-BE49-F238E27FC236}">
                <a16:creationId xmlns:a16="http://schemas.microsoft.com/office/drawing/2014/main" id="{FE83B72A-A33E-86F5-C530-16142D4E66B7}"/>
              </a:ext>
            </a:extLst>
          </p:cNvPr>
          <p:cNvPicPr preferRelativeResize="0"/>
          <p:nvPr/>
        </p:nvPicPr>
        <p:blipFill rotWithShape="1">
          <a:blip r:embed="rId4"/>
          <a:srcRect/>
          <a:stretch>
            <a:fillRect/>
          </a:stretch>
        </p:blipFill>
        <p:spPr>
          <a:xfrm rot="5400000">
            <a:off x="11030400" y="5716080"/>
            <a:ext cx="477000" cy="1846080"/>
          </a:xfrm>
          <a:prstGeom prst="rect">
            <a:avLst/>
          </a:prstGeom>
          <a:noFill/>
          <a:ln>
            <a:noFill/>
          </a:ln>
        </p:spPr>
      </p:pic>
      <p:pic>
        <p:nvPicPr>
          <p:cNvPr id="66" name="Google Shape;66;p1">
            <a:extLst>
              <a:ext uri="{FF2B5EF4-FFF2-40B4-BE49-F238E27FC236}">
                <a16:creationId xmlns:a16="http://schemas.microsoft.com/office/drawing/2014/main" id="{1612ED56-5FE9-A298-040F-DDE58FE46B16}"/>
              </a:ext>
            </a:extLst>
          </p:cNvPr>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sp>
        <p:nvSpPr>
          <p:cNvPr id="67" name="Google Shape;67;p1">
            <a:extLst>
              <a:ext uri="{FF2B5EF4-FFF2-40B4-BE49-F238E27FC236}">
                <a16:creationId xmlns:a16="http://schemas.microsoft.com/office/drawing/2014/main" id="{B5C12198-7145-FD0B-7158-606BC257BEC2}"/>
              </a:ext>
            </a:extLst>
          </p:cNvPr>
          <p:cNvSpPr/>
          <p:nvPr/>
        </p:nvSpPr>
        <p:spPr>
          <a:xfrm>
            <a:off x="838080" y="6356520"/>
            <a:ext cx="2742120" cy="3639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68" name="Google Shape;68;p1">
            <a:extLst>
              <a:ext uri="{FF2B5EF4-FFF2-40B4-BE49-F238E27FC236}">
                <a16:creationId xmlns:a16="http://schemas.microsoft.com/office/drawing/2014/main" id="{0BAF4FBC-E4B0-64E7-81FF-854F72E42FB3}"/>
              </a:ext>
            </a:extLst>
          </p:cNvPr>
          <p:cNvSpPr/>
          <p:nvPr/>
        </p:nvSpPr>
        <p:spPr>
          <a:xfrm>
            <a:off x="4038480" y="6356520"/>
            <a:ext cx="4113720" cy="3639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FCEAD0"/>
                </a:solidFill>
                <a:latin typeface="Times New Roman" panose="02020603050405020304" pitchFamily="18" charset="0"/>
                <a:ea typeface="Calibri" panose="020F0502020204030204"/>
                <a:cs typeface="Times New Roman" panose="02020603050405020304" pitchFamily="18" charset="0"/>
                <a:sym typeface="Calibri" panose="020F0502020204030204"/>
              </a:rPr>
              <a:t>SLRTCE- Department of Information Technology</a:t>
            </a:r>
            <a:endParaRPr sz="1200" b="0" i="0" u="none" strike="noStrike" cap="none" dirty="0">
              <a:solidFill>
                <a:srgbClr val="FCEAD0"/>
              </a:solidFill>
              <a:latin typeface="Times New Roman" panose="02020603050405020304" pitchFamily="18" charset="0"/>
              <a:cs typeface="Times New Roman" panose="02020603050405020304" pitchFamily="18" charset="0"/>
              <a:sym typeface="Arial" panose="020B0604020202020204"/>
            </a:endParaRPr>
          </a:p>
        </p:txBody>
      </p:sp>
      <p:sp>
        <p:nvSpPr>
          <p:cNvPr id="69" name="Google Shape;69;p1">
            <a:extLst>
              <a:ext uri="{FF2B5EF4-FFF2-40B4-BE49-F238E27FC236}">
                <a16:creationId xmlns:a16="http://schemas.microsoft.com/office/drawing/2014/main" id="{178F9DEB-8171-DF1C-6930-7080CEB6E61B}"/>
              </a:ext>
            </a:extLst>
          </p:cNvPr>
          <p:cNvSpPr/>
          <p:nvPr/>
        </p:nvSpPr>
        <p:spPr>
          <a:xfrm>
            <a:off x="11689477" y="6457140"/>
            <a:ext cx="502463" cy="3639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1" i="0" u="none" strike="noStrike" cap="none" smtClean="0">
                <a:solidFill>
                  <a:srgbClr val="FCEAD0"/>
                </a:solidFill>
                <a:latin typeface="Calibri" panose="020F0502020204030204"/>
                <a:ea typeface="Calibri" panose="020F0502020204030204"/>
                <a:cs typeface="Calibri" panose="020F0502020204030204"/>
                <a:sym typeface="Calibri" panose="020F0502020204030204"/>
              </a:rPr>
              <a:t>16</a:t>
            </a:fld>
            <a:endParaRPr lang="en-IN" sz="1200" b="1" i="0" u="none" strike="noStrike" cap="none" dirty="0">
              <a:solidFill>
                <a:srgbClr val="FCEAD0"/>
              </a:solidFill>
              <a:latin typeface="Arial" panose="020B0604020202020204"/>
              <a:ea typeface="Arial" panose="020B0604020202020204"/>
              <a:cs typeface="Arial" panose="020B0604020202020204"/>
              <a:sym typeface="Arial" panose="020B0604020202020204"/>
            </a:endParaRPr>
          </a:p>
        </p:txBody>
      </p:sp>
      <p:sp>
        <p:nvSpPr>
          <p:cNvPr id="70" name="Google Shape;70;p1">
            <a:extLst>
              <a:ext uri="{FF2B5EF4-FFF2-40B4-BE49-F238E27FC236}">
                <a16:creationId xmlns:a16="http://schemas.microsoft.com/office/drawing/2014/main" id="{65DA8319-B75B-48CB-CBB7-3DBAC40199C0}"/>
              </a:ext>
            </a:extLst>
          </p:cNvPr>
          <p:cNvSpPr txBox="1"/>
          <p:nvPr/>
        </p:nvSpPr>
        <p:spPr>
          <a:xfrm>
            <a:off x="4982179" y="1552792"/>
            <a:ext cx="2226321" cy="633933"/>
          </a:xfrm>
          <a:prstGeom prst="rect">
            <a:avLst/>
          </a:prstGeom>
          <a:noFill/>
          <a:ln>
            <a:noFill/>
          </a:ln>
        </p:spPr>
        <p:txBody>
          <a:bodyPr spcFirstLastPara="1" wrap="square" lIns="91425" tIns="91425" rIns="91425" bIns="91425" anchor="t" anchorCtr="0">
            <a:noAutofit/>
          </a:bodyPr>
          <a:lstStyle/>
          <a:p>
            <a:pPr lvl="0" algn="ctr">
              <a:buSzPts val="2400"/>
            </a:pPr>
            <a:r>
              <a:rPr lang="en-US" sz="2800" b="1" u="sng" dirty="0">
                <a:solidFill>
                  <a:schemeClr val="accent5"/>
                </a:solidFill>
                <a:latin typeface="Times New Roman" panose="02020603050405020304" pitchFamily="18" charset="0"/>
                <a:ea typeface="Artifakt Element Book" panose="020B0503050000020004" pitchFamily="34" charset="0"/>
                <a:cs typeface="Times New Roman" panose="02020603050405020304" pitchFamily="18" charset="0"/>
              </a:rPr>
              <a:t>Conclusion:-</a:t>
            </a:r>
          </a:p>
        </p:txBody>
      </p:sp>
      <p:pic>
        <p:nvPicPr>
          <p:cNvPr id="11" name="Picture 10">
            <a:extLst>
              <a:ext uri="{FF2B5EF4-FFF2-40B4-BE49-F238E27FC236}">
                <a16:creationId xmlns:a16="http://schemas.microsoft.com/office/drawing/2014/main" id="{F961663D-33F1-E120-8C90-9BF5A6E497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5742" y="0"/>
            <a:ext cx="7579203" cy="1552792"/>
          </a:xfrm>
          <a:prstGeom prst="rect">
            <a:avLst/>
          </a:prstGeom>
        </p:spPr>
      </p:pic>
      <p:sp>
        <p:nvSpPr>
          <p:cNvPr id="2" name="TextBox 1">
            <a:extLst>
              <a:ext uri="{FF2B5EF4-FFF2-40B4-BE49-F238E27FC236}">
                <a16:creationId xmlns:a16="http://schemas.microsoft.com/office/drawing/2014/main" id="{4B4556CE-8F62-9BC0-E2F9-682571C5A2DE}"/>
              </a:ext>
            </a:extLst>
          </p:cNvPr>
          <p:cNvSpPr txBox="1"/>
          <p:nvPr/>
        </p:nvSpPr>
        <p:spPr>
          <a:xfrm>
            <a:off x="1056743" y="2455817"/>
            <a:ext cx="1035720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conclusion, UniSync not only offers a solution to current administrative challenges but also positions universities for future growth and adaptability. By leveraging technology to streamline processes, this project paves the way for a more efficient, responsive, and student-centric educational environment. The successful deployment of UniSync will ultimately contribute to the advancement of institutional effectiveness and improve the overall quality of education.</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14097"/>
      </p:ext>
    </p:extLst>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8FC7D-8245-FA3E-EFC5-EB73EF22200E}"/>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E60DFF3D-3C2C-3699-3F44-60306F995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325" y="0"/>
            <a:ext cx="7579203" cy="1552792"/>
          </a:xfrm>
          <a:prstGeom prst="rect">
            <a:avLst/>
          </a:prstGeom>
        </p:spPr>
      </p:pic>
      <p:pic>
        <p:nvPicPr>
          <p:cNvPr id="64" name="Google Shape;64;p1">
            <a:extLst>
              <a:ext uri="{FF2B5EF4-FFF2-40B4-BE49-F238E27FC236}">
                <a16:creationId xmlns:a16="http://schemas.microsoft.com/office/drawing/2014/main" id="{453588D9-25B0-0C08-8544-B18FC7F8906F}"/>
              </a:ext>
            </a:extLst>
          </p:cNvPr>
          <p:cNvPicPr preferRelativeResize="0"/>
          <p:nvPr/>
        </p:nvPicPr>
        <p:blipFill rotWithShape="1">
          <a:blip r:embed="rId3"/>
          <a:srcRect/>
          <a:stretch>
            <a:fillRect/>
          </a:stretch>
        </p:blipFill>
        <p:spPr>
          <a:xfrm rot="5400000">
            <a:off x="4955940" y="1432260"/>
            <a:ext cx="420480" cy="10357200"/>
          </a:xfrm>
          <a:prstGeom prst="rect">
            <a:avLst/>
          </a:prstGeom>
          <a:noFill/>
          <a:ln>
            <a:noFill/>
          </a:ln>
        </p:spPr>
      </p:pic>
      <p:pic>
        <p:nvPicPr>
          <p:cNvPr id="65" name="Google Shape;65;p1">
            <a:extLst>
              <a:ext uri="{FF2B5EF4-FFF2-40B4-BE49-F238E27FC236}">
                <a16:creationId xmlns:a16="http://schemas.microsoft.com/office/drawing/2014/main" id="{641E8373-F0F2-BD14-D1F8-14A244243AD0}"/>
              </a:ext>
            </a:extLst>
          </p:cNvPr>
          <p:cNvPicPr preferRelativeResize="0"/>
          <p:nvPr/>
        </p:nvPicPr>
        <p:blipFill rotWithShape="1">
          <a:blip r:embed="rId4"/>
          <a:srcRect/>
          <a:stretch>
            <a:fillRect/>
          </a:stretch>
        </p:blipFill>
        <p:spPr>
          <a:xfrm rot="5400000">
            <a:off x="11030400" y="5716080"/>
            <a:ext cx="477000" cy="1846080"/>
          </a:xfrm>
          <a:prstGeom prst="rect">
            <a:avLst/>
          </a:prstGeom>
          <a:noFill/>
          <a:ln>
            <a:noFill/>
          </a:ln>
        </p:spPr>
      </p:pic>
      <p:pic>
        <p:nvPicPr>
          <p:cNvPr id="66" name="Google Shape;66;p1">
            <a:extLst>
              <a:ext uri="{FF2B5EF4-FFF2-40B4-BE49-F238E27FC236}">
                <a16:creationId xmlns:a16="http://schemas.microsoft.com/office/drawing/2014/main" id="{4CDE8297-A2D0-D5C7-EC3D-FEACA4B0530A}"/>
              </a:ext>
            </a:extLst>
          </p:cNvPr>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sp>
        <p:nvSpPr>
          <p:cNvPr id="3" name="Text Box 2">
            <a:extLst>
              <a:ext uri="{FF2B5EF4-FFF2-40B4-BE49-F238E27FC236}">
                <a16:creationId xmlns:a16="http://schemas.microsoft.com/office/drawing/2014/main" id="{B76F387C-BC3C-8F2B-FB2A-4605AFD8CC21}"/>
              </a:ext>
            </a:extLst>
          </p:cNvPr>
          <p:cNvSpPr txBox="1"/>
          <p:nvPr/>
        </p:nvSpPr>
        <p:spPr>
          <a:xfrm>
            <a:off x="11495315" y="6471285"/>
            <a:ext cx="606516"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16</a:t>
            </a:r>
          </a:p>
          <a:p>
            <a:endParaRPr lang="en-US" b="1"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Google Shape;68;p1">
            <a:extLst>
              <a:ext uri="{FF2B5EF4-FFF2-40B4-BE49-F238E27FC236}">
                <a16:creationId xmlns:a16="http://schemas.microsoft.com/office/drawing/2014/main" id="{FB080646-ED32-00F5-D964-916F63212F9A}"/>
              </a:ext>
            </a:extLst>
          </p:cNvPr>
          <p:cNvSpPr/>
          <p:nvPr/>
        </p:nvSpPr>
        <p:spPr>
          <a:xfrm>
            <a:off x="4038480" y="6356520"/>
            <a:ext cx="4113720" cy="3639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FCEAD0"/>
                </a:solidFill>
                <a:latin typeface="Times New Roman" panose="02020603050405020304" pitchFamily="18" charset="0"/>
                <a:ea typeface="Calibri" panose="020F0502020204030204"/>
                <a:cs typeface="Times New Roman" panose="02020603050405020304" pitchFamily="18" charset="0"/>
                <a:sym typeface="Calibri" panose="020F0502020204030204"/>
              </a:rPr>
              <a:t>SLRTCE- Department of Information Technology</a:t>
            </a:r>
            <a:endParaRPr sz="1200" b="0" i="0" u="none" strike="noStrike" cap="none" dirty="0">
              <a:solidFill>
                <a:srgbClr val="FCEAD0"/>
              </a:solidFill>
              <a:latin typeface="Times New Roman" panose="02020603050405020304" pitchFamily="18" charset="0"/>
              <a:cs typeface="Times New Roman" panose="02020603050405020304" pitchFamily="18" charset="0"/>
              <a:sym typeface="Arial" panose="020B0604020202020204"/>
            </a:endParaRPr>
          </a:p>
        </p:txBody>
      </p:sp>
      <p:sp>
        <p:nvSpPr>
          <p:cNvPr id="4" name="TextBox 3">
            <a:extLst>
              <a:ext uri="{FF2B5EF4-FFF2-40B4-BE49-F238E27FC236}">
                <a16:creationId xmlns:a16="http://schemas.microsoft.com/office/drawing/2014/main" id="{6804AB61-5052-94D4-2973-F304B7A55A9F}"/>
              </a:ext>
            </a:extLst>
          </p:cNvPr>
          <p:cNvSpPr txBox="1"/>
          <p:nvPr/>
        </p:nvSpPr>
        <p:spPr>
          <a:xfrm>
            <a:off x="378817" y="1594526"/>
            <a:ext cx="11433046" cy="954107"/>
          </a:xfrm>
          <a:prstGeom prst="rect">
            <a:avLst/>
          </a:prstGeom>
          <a:noFill/>
        </p:spPr>
        <p:txBody>
          <a:bodyPr wrap="square" rtlCol="0">
            <a:spAutoFit/>
          </a:bodyPr>
          <a:lstStyle/>
          <a:p>
            <a:pPr algn="ctr"/>
            <a:r>
              <a:rPr lang="en-US" sz="2800" b="1" u="sng" dirty="0">
                <a:solidFill>
                  <a:srgbClr val="C00000"/>
                </a:solidFill>
                <a:latin typeface="Times New Roman" panose="02020603050405020304" pitchFamily="18" charset="0"/>
                <a:cs typeface="Times New Roman" panose="02020603050405020304" pitchFamily="18" charset="0"/>
              </a:rPr>
              <a:t>References:-</a:t>
            </a:r>
          </a:p>
          <a:p>
            <a:pPr algn="ctr"/>
            <a:endParaRPr lang="en-US"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38C770B-B34B-FE13-8D1E-4C41DC426C33}"/>
              </a:ext>
            </a:extLst>
          </p:cNvPr>
          <p:cNvSpPr txBox="1"/>
          <p:nvPr/>
        </p:nvSpPr>
        <p:spPr>
          <a:xfrm>
            <a:off x="758418" y="3614972"/>
            <a:ext cx="9753511" cy="738664"/>
          </a:xfrm>
          <a:prstGeom prst="rect">
            <a:avLst/>
          </a:prstGeom>
          <a:noFill/>
        </p:spPr>
        <p:txBody>
          <a:bodyPr wrap="square" rtlCol="0">
            <a:spAutoFit/>
          </a:bodyPr>
          <a:lstStyle/>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10" name="Rectangle 4">
            <a:extLst>
              <a:ext uri="{FF2B5EF4-FFF2-40B4-BE49-F238E27FC236}">
                <a16:creationId xmlns:a16="http://schemas.microsoft.com/office/drawing/2014/main" id="{B160E7B7-41B0-08CE-6715-D512E6D27F78}"/>
              </a:ext>
            </a:extLst>
          </p:cNvPr>
          <p:cNvSpPr>
            <a:spLocks noChangeArrowheads="1"/>
          </p:cNvSpPr>
          <p:nvPr/>
        </p:nvSpPr>
        <p:spPr bwMode="auto">
          <a:xfrm>
            <a:off x="573660" y="2048591"/>
            <a:ext cx="11415304"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[1] A. B. Chibuike, B. C. </a:t>
            </a:r>
            <a:r>
              <a:rPr kumimoji="0" lang="en-US" altLang="en-US" sz="1600" b="0" i="0" u="none" strike="noStrike" cap="none" normalizeH="0" baseline="0" dirty="0" err="1">
                <a:ln>
                  <a:noFill/>
                </a:ln>
                <a:solidFill>
                  <a:schemeClr val="tx1"/>
                </a:solidFill>
                <a:effectLst/>
                <a:latin typeface="Arial" panose="020B0604020202020204" pitchFamily="34" charset="0"/>
              </a:rPr>
              <a:t>Nwoke</a:t>
            </a:r>
            <a:r>
              <a:rPr kumimoji="0" lang="en-US" altLang="en-US" sz="1600" b="0" i="0" u="none" strike="noStrike" cap="none" normalizeH="0" baseline="0" dirty="0">
                <a:ln>
                  <a:noFill/>
                </a:ln>
                <a:solidFill>
                  <a:schemeClr val="tx1"/>
                </a:solidFill>
                <a:effectLst/>
                <a:latin typeface="Arial" panose="020B0604020202020204" pitchFamily="34" charset="0"/>
              </a:rPr>
              <a:t>, and L. </a:t>
            </a:r>
            <a:r>
              <a:rPr kumimoji="0" lang="en-US" altLang="en-US" sz="1600" b="0" i="0" u="none" strike="noStrike" cap="none" normalizeH="0" baseline="0" dirty="0" err="1">
                <a:ln>
                  <a:noFill/>
                </a:ln>
                <a:solidFill>
                  <a:schemeClr val="tx1"/>
                </a:solidFill>
                <a:effectLst/>
                <a:latin typeface="Arial" panose="020B0604020202020204" pitchFamily="34" charset="0"/>
              </a:rPr>
              <a:t>Eleberi</a:t>
            </a:r>
            <a:r>
              <a:rPr kumimoji="0" lang="en-US" altLang="en-US" sz="1600" b="0" i="0" u="none" strike="noStrike" cap="none" normalizeH="0" baseline="0" dirty="0">
                <a:ln>
                  <a:noFill/>
                </a:ln>
                <a:solidFill>
                  <a:schemeClr val="tx1"/>
                </a:solidFill>
                <a:effectLst/>
                <a:latin typeface="Arial" panose="020B0604020202020204" pitchFamily="34" charset="0"/>
              </a:rPr>
              <a:t>, "An online departmental fee management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1" u="none" strike="noStrike" cap="none" normalizeH="0" baseline="0" dirty="0">
                <a:ln>
                  <a:noFill/>
                </a:ln>
                <a:solidFill>
                  <a:schemeClr val="tx1"/>
                </a:solidFill>
                <a:effectLst/>
                <a:latin typeface="Arial" panose="020B0604020202020204" pitchFamily="34" charset="0"/>
              </a:rPr>
              <a:t>International Journal of Computer Science and Engineering (IJCSE)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vol. 20, no. 1, pp. 78-80, 2020. Available: </a:t>
            </a:r>
            <a:r>
              <a:rPr kumimoji="0" lang="en-US" altLang="en-US" sz="1600" b="0" i="0" u="none" strike="noStrike" cap="none" normalizeH="0" baseline="0" dirty="0">
                <a:ln>
                  <a:noFill/>
                </a:ln>
                <a:solidFill>
                  <a:schemeClr val="tx1"/>
                </a:solidFill>
                <a:effectLst/>
                <a:latin typeface="Arial" panose="020B0604020202020204" pitchFamily="34" charset="0"/>
                <a:hlinkClick r:id="rId5"/>
              </a:rPr>
              <a:t>https://www.ijcseonline.org/pub_paper/20-IJCSE-07830-1.pdf</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[2] "Design and implementation of online student registration portal," </a:t>
            </a:r>
            <a:r>
              <a:rPr kumimoji="0" lang="en-US" altLang="en-US" sz="1600" b="0" i="1" u="none" strike="noStrike" cap="none" normalizeH="0" baseline="0" dirty="0">
                <a:ln>
                  <a:noFill/>
                </a:ln>
                <a:solidFill>
                  <a:schemeClr val="tx1"/>
                </a:solidFill>
                <a:effectLst/>
                <a:latin typeface="Arial" panose="020B0604020202020204" pitchFamily="34" charset="0"/>
              </a:rPr>
              <a:t>Scribd</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Available: </a:t>
            </a:r>
            <a:r>
              <a:rPr kumimoji="0" lang="en-US" altLang="en-US" sz="1600" b="0" i="0" u="none" strike="noStrike" cap="none" normalizeH="0" baseline="0" dirty="0">
                <a:ln>
                  <a:noFill/>
                </a:ln>
                <a:solidFill>
                  <a:schemeClr val="tx1"/>
                </a:solidFill>
                <a:effectLst/>
                <a:latin typeface="Arial" panose="020B0604020202020204" pitchFamily="34" charset="0"/>
                <a:hlinkClick r:id="rId6"/>
              </a:rPr>
              <a:t>https://www.scribd.com/document/432352134/Design-and-Implementation-of-Online-Student-Registration-Portal</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[3] G.-A. </a:t>
            </a:r>
            <a:r>
              <a:rPr kumimoji="0" lang="en-US" altLang="en-US" sz="1600" b="0" i="0" u="none" strike="noStrike" cap="none" normalizeH="0" baseline="0" dirty="0" err="1">
                <a:ln>
                  <a:noFill/>
                </a:ln>
                <a:solidFill>
                  <a:schemeClr val="tx1"/>
                </a:solidFill>
                <a:effectLst/>
                <a:latin typeface="Arial" panose="020B0604020202020204" pitchFamily="34" charset="0"/>
              </a:rPr>
              <a:t>Istrate</a:t>
            </a:r>
            <a:r>
              <a:rPr kumimoji="0" lang="en-US" altLang="en-US" sz="1600" b="0" i="0" u="none" strike="noStrike" cap="none" normalizeH="0" baseline="0" dirty="0">
                <a:ln>
                  <a:noFill/>
                </a:ln>
                <a:solidFill>
                  <a:schemeClr val="tx1"/>
                </a:solidFill>
                <a:effectLst/>
                <a:latin typeface="Arial" panose="020B0604020202020204" pitchFamily="34" charset="0"/>
              </a:rPr>
              <a:t>, R. A. </a:t>
            </a:r>
            <a:r>
              <a:rPr kumimoji="0" lang="en-US" altLang="en-US" sz="1600" b="0" i="0" u="none" strike="noStrike" cap="none" normalizeH="0" baseline="0" dirty="0" err="1">
                <a:ln>
                  <a:noFill/>
                </a:ln>
                <a:solidFill>
                  <a:schemeClr val="tx1"/>
                </a:solidFill>
                <a:effectLst/>
                <a:latin typeface="Arial" panose="020B0604020202020204" pitchFamily="34" charset="0"/>
              </a:rPr>
              <a:t>Budu</a:t>
            </a:r>
            <a:r>
              <a:rPr kumimoji="0" lang="en-US" altLang="en-US" sz="1600" b="0" i="0" u="none" strike="noStrike" cap="none" normalizeH="0" baseline="0" dirty="0">
                <a:ln>
                  <a:noFill/>
                </a:ln>
                <a:solidFill>
                  <a:schemeClr val="tx1"/>
                </a:solidFill>
                <a:effectLst/>
                <a:latin typeface="Arial" panose="020B0604020202020204" pitchFamily="34" charset="0"/>
              </a:rPr>
              <a:t>, and C. A. Popa, "Institutional communication in the digital age," </a:t>
            </a:r>
            <a:r>
              <a:rPr kumimoji="0" lang="en-US" altLang="en-US" sz="1600" b="0" i="1" u="none" strike="noStrike" cap="none" normalizeH="0" baseline="0" dirty="0">
                <a:ln>
                  <a:noFill/>
                </a:ln>
                <a:solidFill>
                  <a:schemeClr val="tx1"/>
                </a:solidFill>
                <a:effectLst/>
                <a:latin typeface="Arial" panose="020B0604020202020204" pitchFamily="34" charset="0"/>
              </a:rPr>
              <a:t>ResearchGate</a:t>
            </a:r>
            <a:r>
              <a:rPr kumimoji="0" lang="en-US" altLang="en-US" sz="1600" b="0" i="0" u="none" strike="noStrike" cap="none" normalizeH="0" baseline="0" dirty="0">
                <a:ln>
                  <a:noFill/>
                </a:ln>
                <a:solidFill>
                  <a:schemeClr val="tx1"/>
                </a:solidFill>
                <a:effectLst/>
                <a:latin typeface="Arial" panose="020B0604020202020204" pitchFamily="34" charset="0"/>
              </a:rPr>
              <a:t>, 2022.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Available: </a:t>
            </a:r>
            <a:r>
              <a:rPr kumimoji="0" lang="en-US" altLang="en-US" sz="1600" b="0" i="0" u="none" strike="noStrike" cap="none" normalizeH="0" baseline="0" dirty="0">
                <a:ln>
                  <a:noFill/>
                </a:ln>
                <a:solidFill>
                  <a:schemeClr val="tx1"/>
                </a:solidFill>
                <a:effectLst/>
                <a:latin typeface="Arial" panose="020B0604020202020204" pitchFamily="34" charset="0"/>
                <a:hlinkClick r:id="rId7"/>
              </a:rPr>
              <a:t>https://www.researchgate.net/publication/365279826_Institutional_communication_in_the_digital_age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[4] "Implementation of online registration portal," </a:t>
            </a:r>
            <a:r>
              <a:rPr kumimoji="0" lang="en-US" altLang="en-US" sz="1600" b="0" i="1" u="none" strike="noStrike" cap="none" normalizeH="0" baseline="0" dirty="0">
                <a:ln>
                  <a:noFill/>
                </a:ln>
                <a:solidFill>
                  <a:schemeClr val="tx1"/>
                </a:solidFill>
                <a:effectLst/>
                <a:latin typeface="Arial" panose="020B0604020202020204" pitchFamily="34" charset="0"/>
              </a:rPr>
              <a:t>International Journal of Emerging Research in Technology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vol. 13, no. 7, pp. 1-10, 2022. Available: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solidFill>
                  <a:schemeClr val="tx1"/>
                </a:solidFill>
                <a:effectLst/>
                <a:latin typeface="Arial" panose="020B0604020202020204" pitchFamily="34" charset="0"/>
              </a:rPr>
              <a:t> </a:t>
            </a:r>
            <a:r>
              <a:rPr kumimoji="0" lang="en-US" altLang="en-US" sz="1600" i="0" strike="noStrike" cap="none" normalizeH="0" baseline="0" dirty="0">
                <a:ln>
                  <a:noFill/>
                </a:ln>
                <a:solidFill>
                  <a:schemeClr val="tx1"/>
                </a:solidFill>
                <a:effectLst/>
                <a:latin typeface="Arial" panose="020B0604020202020204" pitchFamily="34" charset="0"/>
              </a:rPr>
              <a:t>https://www.ripublication.com/irph/ijert20/ijertv13n7_36.pdf.</a:t>
            </a:r>
          </a:p>
        </p:txBody>
      </p:sp>
    </p:spTree>
    <p:extLst>
      <p:ext uri="{BB962C8B-B14F-4D97-AF65-F5344CB8AC3E}">
        <p14:creationId xmlns:p14="http://schemas.microsoft.com/office/powerpoint/2010/main" val="42793293"/>
      </p:ext>
    </p:extLst>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
          <p:cNvPicPr preferRelativeResize="0"/>
          <p:nvPr/>
        </p:nvPicPr>
        <p:blipFill rotWithShape="1">
          <a:blip r:embed="rId3"/>
          <a:srcRect/>
          <a:stretch>
            <a:fillRect/>
          </a:stretch>
        </p:blipFill>
        <p:spPr>
          <a:xfrm rot="5400000">
            <a:off x="4955940" y="1432260"/>
            <a:ext cx="420480" cy="10357200"/>
          </a:xfrm>
          <a:prstGeom prst="rect">
            <a:avLst/>
          </a:prstGeom>
          <a:noFill/>
          <a:ln>
            <a:noFill/>
          </a:ln>
        </p:spPr>
      </p:pic>
      <p:pic>
        <p:nvPicPr>
          <p:cNvPr id="65" name="Google Shape;65;p1"/>
          <p:cNvPicPr preferRelativeResize="0"/>
          <p:nvPr/>
        </p:nvPicPr>
        <p:blipFill rotWithShape="1">
          <a:blip r:embed="rId4"/>
          <a:srcRect/>
          <a:stretch>
            <a:fillRect/>
          </a:stretch>
        </p:blipFill>
        <p:spPr>
          <a:xfrm rot="5400000">
            <a:off x="11030400" y="5716080"/>
            <a:ext cx="477000" cy="1846080"/>
          </a:xfrm>
          <a:prstGeom prst="rect">
            <a:avLst/>
          </a:prstGeom>
          <a:noFill/>
          <a:ln>
            <a:noFill/>
          </a:ln>
        </p:spPr>
      </p:pic>
      <p:pic>
        <p:nvPicPr>
          <p:cNvPr id="66" name="Google Shape;66;p1"/>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sp>
        <p:nvSpPr>
          <p:cNvPr id="67" name="Google Shape;67;p1"/>
          <p:cNvSpPr/>
          <p:nvPr/>
        </p:nvSpPr>
        <p:spPr>
          <a:xfrm>
            <a:off x="838080" y="6356520"/>
            <a:ext cx="2742120" cy="3639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68" name="Google Shape;68;p1"/>
          <p:cNvSpPr/>
          <p:nvPr/>
        </p:nvSpPr>
        <p:spPr>
          <a:xfrm>
            <a:off x="4038480" y="6356520"/>
            <a:ext cx="4113720" cy="3639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FCEAD0"/>
                </a:solidFill>
                <a:latin typeface="Times New Roman" panose="02020603050405020304" pitchFamily="18" charset="0"/>
                <a:ea typeface="Calibri" panose="020F0502020204030204"/>
                <a:cs typeface="Times New Roman" panose="02020603050405020304" pitchFamily="18" charset="0"/>
                <a:sym typeface="Calibri" panose="020F0502020204030204"/>
              </a:rPr>
              <a:t>SLRTCE- Department of Information Technology</a:t>
            </a:r>
            <a:endParaRPr sz="1200" b="0" i="0" u="none" strike="noStrike" cap="none" dirty="0">
              <a:solidFill>
                <a:srgbClr val="FCEAD0"/>
              </a:solidFill>
              <a:latin typeface="Times New Roman" panose="02020603050405020304" pitchFamily="18" charset="0"/>
              <a:cs typeface="Times New Roman" panose="02020603050405020304" pitchFamily="18" charset="0"/>
              <a:sym typeface="Arial" panose="020B0604020202020204"/>
            </a:endParaRPr>
          </a:p>
        </p:txBody>
      </p:sp>
      <p:sp>
        <p:nvSpPr>
          <p:cNvPr id="69" name="Google Shape;69;p1"/>
          <p:cNvSpPr/>
          <p:nvPr/>
        </p:nvSpPr>
        <p:spPr>
          <a:xfrm>
            <a:off x="11689477" y="6457140"/>
            <a:ext cx="502463" cy="3639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1" i="0" u="none" strike="noStrike" cap="none" smtClean="0">
                <a:solidFill>
                  <a:srgbClr val="FCEAD0"/>
                </a:solidFill>
                <a:latin typeface="Calibri" panose="020F0502020204030204"/>
                <a:ea typeface="Calibri" panose="020F0502020204030204"/>
                <a:cs typeface="Calibri" panose="020F0502020204030204"/>
                <a:sym typeface="Calibri" panose="020F0502020204030204"/>
              </a:rPr>
              <a:t>18</a:t>
            </a:fld>
            <a:endParaRPr lang="en-IN" sz="1200" b="1" i="0" u="none" strike="noStrike" cap="none" dirty="0">
              <a:solidFill>
                <a:srgbClr val="FCEAD0"/>
              </a:solidFill>
              <a:latin typeface="Arial" panose="020B0604020202020204"/>
              <a:ea typeface="Arial" panose="020B0604020202020204"/>
              <a:cs typeface="Arial" panose="020B0604020202020204"/>
              <a:sym typeface="Arial" panose="020B0604020202020204"/>
            </a:endParaRPr>
          </a:p>
        </p:txBody>
      </p:sp>
      <p:sp>
        <p:nvSpPr>
          <p:cNvPr id="70" name="Google Shape;70;p1"/>
          <p:cNvSpPr txBox="1"/>
          <p:nvPr/>
        </p:nvSpPr>
        <p:spPr>
          <a:xfrm>
            <a:off x="465840" y="2476415"/>
            <a:ext cx="11259000" cy="2485190"/>
          </a:xfrm>
          <a:prstGeom prst="rect">
            <a:avLst/>
          </a:prstGeom>
          <a:noFill/>
          <a:ln>
            <a:noFill/>
          </a:ln>
        </p:spPr>
        <p:txBody>
          <a:bodyPr spcFirstLastPara="1" wrap="square" lIns="91425" tIns="91425" rIns="91425" bIns="91425" anchor="t" anchorCtr="0">
            <a:noAutofit/>
          </a:bodyPr>
          <a:lstStyle/>
          <a:p>
            <a:pPr lvl="0" algn="ctr">
              <a:buSzPts val="2400"/>
            </a:pPr>
            <a:r>
              <a:rPr lang="en-US" sz="9600" b="1" i="1" dirty="0">
                <a:latin typeface="Artifakt Element Book" panose="020B0503050000020004" pitchFamily="34" charset="0"/>
                <a:ea typeface="Artifakt Element Book" panose="020B0503050000020004" pitchFamily="34" charset="0"/>
                <a:cs typeface="Times New Roman" panose="02020603050405020304" pitchFamily="18" charset="0"/>
              </a:rPr>
              <a:t>THANK YOU</a:t>
            </a:r>
            <a:r>
              <a:rPr lang="en-US" sz="1200" b="1" i="1" dirty="0">
                <a:latin typeface="Artifakt Element Book" panose="020B0503050000020004" pitchFamily="34" charset="0"/>
                <a:ea typeface="Artifakt Element Book" panose="020B0503050000020004" pitchFamily="34" charset="0"/>
                <a:cs typeface="Times New Roman" panose="02020603050405020304" pitchFamily="18" charset="0"/>
              </a:rPr>
              <a:t>- By SSP</a:t>
            </a:r>
            <a:endParaRPr lang="en-US" sz="1400" b="1" i="1" dirty="0">
              <a:latin typeface="Artifakt Element Book" panose="020B0503050000020004" pitchFamily="34" charset="0"/>
              <a:ea typeface="Artifakt Element Book" panose="020B0503050000020004" pitchFamily="34" charset="0"/>
              <a:cs typeface="Times New Roman" panose="02020603050405020304" pitchFamily="18"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5742" y="0"/>
            <a:ext cx="7579203" cy="1552792"/>
          </a:xfrm>
          <a:prstGeom prst="rect">
            <a:avLst/>
          </a:prstGeom>
        </p:spPr>
      </p:pic>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
          <p:cNvPicPr preferRelativeResize="0"/>
          <p:nvPr/>
        </p:nvPicPr>
        <p:blipFill rotWithShape="1">
          <a:blip r:embed="rId3"/>
          <a:srcRect/>
          <a:stretch>
            <a:fillRect/>
          </a:stretch>
        </p:blipFill>
        <p:spPr>
          <a:xfrm rot="5400000">
            <a:off x="4968360" y="1432260"/>
            <a:ext cx="420480" cy="10357200"/>
          </a:xfrm>
          <a:prstGeom prst="rect">
            <a:avLst/>
          </a:prstGeom>
          <a:noFill/>
          <a:ln>
            <a:noFill/>
          </a:ln>
        </p:spPr>
      </p:pic>
      <p:pic>
        <p:nvPicPr>
          <p:cNvPr id="65" name="Google Shape;65;p1"/>
          <p:cNvPicPr preferRelativeResize="0"/>
          <p:nvPr/>
        </p:nvPicPr>
        <p:blipFill rotWithShape="1">
          <a:blip r:embed="rId4"/>
          <a:srcRect/>
          <a:stretch>
            <a:fillRect/>
          </a:stretch>
        </p:blipFill>
        <p:spPr>
          <a:xfrm rot="5400000">
            <a:off x="11030400" y="5716080"/>
            <a:ext cx="477000" cy="1846080"/>
          </a:xfrm>
          <a:prstGeom prst="rect">
            <a:avLst/>
          </a:prstGeom>
          <a:noFill/>
          <a:ln>
            <a:noFill/>
          </a:ln>
        </p:spPr>
      </p:pic>
      <p:pic>
        <p:nvPicPr>
          <p:cNvPr id="66" name="Google Shape;66;p1"/>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sp>
        <p:nvSpPr>
          <p:cNvPr id="67" name="Google Shape;67;p1"/>
          <p:cNvSpPr/>
          <p:nvPr/>
        </p:nvSpPr>
        <p:spPr>
          <a:xfrm>
            <a:off x="838080" y="6356520"/>
            <a:ext cx="2742120" cy="3639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68" name="Google Shape;68;p1"/>
          <p:cNvSpPr/>
          <p:nvPr/>
        </p:nvSpPr>
        <p:spPr>
          <a:xfrm>
            <a:off x="4038480" y="6356520"/>
            <a:ext cx="4113720" cy="3639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FCEAD0"/>
                </a:solidFill>
                <a:latin typeface="Times New Roman" panose="02020603050405020304" pitchFamily="18" charset="0"/>
                <a:ea typeface="Calibri" panose="020F0502020204030204"/>
                <a:cs typeface="Times New Roman" panose="02020603050405020304" pitchFamily="18" charset="0"/>
                <a:sym typeface="Calibri" panose="020F0502020204030204"/>
              </a:rPr>
              <a:t>SLRTCE- Department of Information Technology</a:t>
            </a:r>
            <a:endParaRPr sz="1200" b="0" i="0" u="none" strike="noStrike" cap="none" dirty="0">
              <a:solidFill>
                <a:srgbClr val="FCEAD0"/>
              </a:solidFill>
              <a:latin typeface="Times New Roman" panose="02020603050405020304" pitchFamily="18" charset="0"/>
              <a:cs typeface="Times New Roman" panose="02020603050405020304" pitchFamily="18" charset="0"/>
              <a:sym typeface="Arial" panose="020B0604020202020204"/>
            </a:endParaRPr>
          </a:p>
        </p:txBody>
      </p:sp>
      <p:sp>
        <p:nvSpPr>
          <p:cNvPr id="69" name="Google Shape;69;p1"/>
          <p:cNvSpPr/>
          <p:nvPr/>
        </p:nvSpPr>
        <p:spPr>
          <a:xfrm>
            <a:off x="11689477" y="6457140"/>
            <a:ext cx="502463" cy="3639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0" i="0" u="none" strike="noStrike" cap="none">
                <a:solidFill>
                  <a:srgbClr val="FCEAD0"/>
                </a:solidFill>
                <a:latin typeface="Calibri" panose="020F0502020204030204"/>
                <a:ea typeface="Calibri" panose="020F0502020204030204"/>
                <a:cs typeface="Calibri" panose="020F0502020204030204"/>
                <a:sym typeface="Calibri" panose="020F0502020204030204"/>
              </a:rPr>
              <a:t>2</a:t>
            </a:fld>
            <a:endParaRPr sz="1200" b="0" i="0" u="none" strike="noStrike" cap="none">
              <a:solidFill>
                <a:srgbClr val="FCEAD0"/>
              </a:solidFill>
              <a:latin typeface="Arial" panose="020B0604020202020204"/>
              <a:ea typeface="Arial" panose="020B0604020202020204"/>
              <a:cs typeface="Arial" panose="020B0604020202020204"/>
              <a:sym typeface="Arial" panose="020B0604020202020204"/>
            </a:endParaRPr>
          </a:p>
        </p:txBody>
      </p:sp>
      <p:sp>
        <p:nvSpPr>
          <p:cNvPr id="70" name="Google Shape;70;p1"/>
          <p:cNvSpPr txBox="1"/>
          <p:nvPr/>
        </p:nvSpPr>
        <p:spPr>
          <a:xfrm>
            <a:off x="838080" y="1232946"/>
            <a:ext cx="9856046" cy="5067055"/>
          </a:xfrm>
          <a:prstGeom prst="rect">
            <a:avLst/>
          </a:prstGeom>
          <a:noFill/>
          <a:ln>
            <a:noFill/>
          </a:ln>
        </p:spPr>
        <p:txBody>
          <a:bodyPr spcFirstLastPara="1" wrap="square" lIns="91425" tIns="91425" rIns="91425" bIns="91425" anchor="t" anchorCtr="0">
            <a:noAutofit/>
          </a:bodyPr>
          <a:lstStyle/>
          <a:p>
            <a:pPr lvl="0">
              <a:lnSpc>
                <a:spcPct val="150000"/>
              </a:lnSpc>
            </a:pPr>
            <a:r>
              <a:rPr lang="en-US" sz="1800" dirty="0">
                <a:latin typeface="Times New Roman" panose="02020603050405020304" pitchFamily="18" charset="0"/>
                <a:cs typeface="Times New Roman" panose="02020603050405020304" pitchFamily="18" charset="0"/>
              </a:rPr>
              <a:t> </a:t>
            </a:r>
            <a:r>
              <a:rPr lang="en-US" sz="2800" b="1" u="sng" dirty="0">
                <a:solidFill>
                  <a:schemeClr val="accent5">
                    <a:lumMod val="75000"/>
                  </a:schemeClr>
                </a:solidFill>
                <a:latin typeface="Times New Roman" panose="02020603050405020304" pitchFamily="18" charset="0"/>
                <a:cs typeface="Times New Roman" panose="02020603050405020304" pitchFamily="18" charset="0"/>
              </a:rPr>
              <a:t>List of contents: </a:t>
            </a:r>
          </a:p>
          <a:p>
            <a:pPr marL="2857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Introduction                                               </a:t>
            </a:r>
          </a:p>
          <a:p>
            <a:pPr marL="2857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Abstract                                                     </a:t>
            </a:r>
          </a:p>
          <a:p>
            <a:pPr marL="2857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Problem statement                                   </a:t>
            </a:r>
          </a:p>
          <a:p>
            <a:pPr marL="2857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Scope Of Project</a:t>
            </a:r>
          </a:p>
          <a:p>
            <a:pPr marL="2857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Importance during crucial times</a:t>
            </a:r>
          </a:p>
          <a:p>
            <a:pPr marL="2857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Literature Review</a:t>
            </a:r>
          </a:p>
          <a:p>
            <a:pPr marL="2857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Hardware and Software Requirement</a:t>
            </a:r>
          </a:p>
          <a:p>
            <a:pPr marL="2857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Innovativeness in solutions</a:t>
            </a:r>
          </a:p>
          <a:p>
            <a:pPr marL="2857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Input </a:t>
            </a:r>
          </a:p>
          <a:p>
            <a:pPr marL="2857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Output</a:t>
            </a:r>
          </a:p>
          <a:p>
            <a:pPr marL="2857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Conclusion</a:t>
            </a:r>
          </a:p>
          <a:p>
            <a:pPr marL="2857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References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7034" y="0"/>
            <a:ext cx="7579203" cy="1552792"/>
          </a:xfrm>
          <a:prstGeom prst="rect">
            <a:avLst/>
          </a:prstGeom>
        </p:spPr>
      </p:pic>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
          <p:cNvPicPr preferRelativeResize="0"/>
          <p:nvPr/>
        </p:nvPicPr>
        <p:blipFill rotWithShape="1">
          <a:blip r:embed="rId3"/>
          <a:srcRect/>
          <a:stretch>
            <a:fillRect/>
          </a:stretch>
        </p:blipFill>
        <p:spPr>
          <a:xfrm rot="5400000">
            <a:off x="4955940" y="1432260"/>
            <a:ext cx="420480" cy="10357200"/>
          </a:xfrm>
          <a:prstGeom prst="rect">
            <a:avLst/>
          </a:prstGeom>
          <a:noFill/>
          <a:ln>
            <a:noFill/>
          </a:ln>
        </p:spPr>
      </p:pic>
      <p:pic>
        <p:nvPicPr>
          <p:cNvPr id="65" name="Google Shape;65;p1"/>
          <p:cNvPicPr preferRelativeResize="0"/>
          <p:nvPr/>
        </p:nvPicPr>
        <p:blipFill rotWithShape="1">
          <a:blip r:embed="rId4"/>
          <a:srcRect/>
          <a:stretch>
            <a:fillRect/>
          </a:stretch>
        </p:blipFill>
        <p:spPr>
          <a:xfrm rot="5400000">
            <a:off x="11030400" y="5716080"/>
            <a:ext cx="477000" cy="1846080"/>
          </a:xfrm>
          <a:prstGeom prst="rect">
            <a:avLst/>
          </a:prstGeom>
          <a:noFill/>
          <a:ln>
            <a:noFill/>
          </a:ln>
        </p:spPr>
      </p:pic>
      <p:pic>
        <p:nvPicPr>
          <p:cNvPr id="66" name="Google Shape;66;p1"/>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sp>
        <p:nvSpPr>
          <p:cNvPr id="67" name="Google Shape;67;p1"/>
          <p:cNvSpPr/>
          <p:nvPr/>
        </p:nvSpPr>
        <p:spPr>
          <a:xfrm>
            <a:off x="838080" y="6356520"/>
            <a:ext cx="2742120" cy="3639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68" name="Google Shape;68;p1"/>
          <p:cNvSpPr/>
          <p:nvPr/>
        </p:nvSpPr>
        <p:spPr>
          <a:xfrm>
            <a:off x="4038480" y="6356520"/>
            <a:ext cx="4113720" cy="3639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FCEAD0"/>
                </a:solidFill>
                <a:latin typeface="Times New Roman" panose="02020603050405020304" pitchFamily="18" charset="0"/>
                <a:ea typeface="Calibri" panose="020F0502020204030204"/>
                <a:cs typeface="Times New Roman" panose="02020603050405020304" pitchFamily="18" charset="0"/>
                <a:sym typeface="Calibri" panose="020F0502020204030204"/>
              </a:rPr>
              <a:t>SLRTCE- Department of Information Technology</a:t>
            </a:r>
            <a:endParaRPr sz="1200" b="0" i="0" u="none" strike="noStrike" cap="none" dirty="0">
              <a:solidFill>
                <a:srgbClr val="FCEAD0"/>
              </a:solidFill>
              <a:latin typeface="Times New Roman" panose="02020603050405020304" pitchFamily="18" charset="0"/>
              <a:cs typeface="Times New Roman" panose="02020603050405020304" pitchFamily="18" charset="0"/>
              <a:sym typeface="Arial" panose="020B0604020202020204"/>
            </a:endParaRPr>
          </a:p>
        </p:txBody>
      </p:sp>
      <p:sp>
        <p:nvSpPr>
          <p:cNvPr id="69" name="Google Shape;69;p1"/>
          <p:cNvSpPr/>
          <p:nvPr/>
        </p:nvSpPr>
        <p:spPr>
          <a:xfrm>
            <a:off x="11689477" y="6457140"/>
            <a:ext cx="502463" cy="3639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3</a:t>
            </a:fld>
            <a:endParaRPr lang="en-IN" sz="1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3491" y="0"/>
            <a:ext cx="7579203" cy="1552792"/>
          </a:xfrm>
          <a:prstGeom prst="rect">
            <a:avLst/>
          </a:prstGeom>
        </p:spPr>
      </p:pic>
      <p:sp>
        <p:nvSpPr>
          <p:cNvPr id="3" name="TextBox 2"/>
          <p:cNvSpPr txBox="1"/>
          <p:nvPr/>
        </p:nvSpPr>
        <p:spPr>
          <a:xfrm>
            <a:off x="408203" y="1679870"/>
            <a:ext cx="11281274" cy="3847207"/>
          </a:xfrm>
          <a:prstGeom prst="rect">
            <a:avLst/>
          </a:prstGeom>
          <a:noFill/>
        </p:spPr>
        <p:txBody>
          <a:bodyPr wrap="square" rtlCol="0">
            <a:spAutoFit/>
          </a:bodyPr>
          <a:lstStyle/>
          <a:p>
            <a:pPr algn="ctr"/>
            <a:r>
              <a:rPr lang="en-US" sz="2800" b="1" u="sng" dirty="0">
                <a:solidFill>
                  <a:schemeClr val="accent5">
                    <a:lumMod val="75000"/>
                  </a:schemeClr>
                </a:solidFill>
                <a:latin typeface="Times New Roman" panose="02020603050405020304" pitchFamily="18" charset="0"/>
                <a:cs typeface="Times New Roman" panose="02020603050405020304" pitchFamily="18" charset="0"/>
              </a:rPr>
              <a:t>Introduction</a:t>
            </a:r>
            <a:r>
              <a:rPr lang="en-US" sz="2800" b="1" u="sng" dirty="0">
                <a:solidFill>
                  <a:schemeClr val="accent5">
                    <a:lumMod val="75000"/>
                  </a:schemeClr>
                </a:solidFill>
              </a:rPr>
              <a:t>:-</a:t>
            </a:r>
          </a:p>
          <a:p>
            <a:pPr algn="ctr"/>
            <a:endParaRPr lang="en-US" sz="2800" b="1" u="sng" dirty="0"/>
          </a:p>
          <a:p>
            <a:pPr algn="ctr"/>
            <a:endParaRPr lang="en-US" sz="2800" b="1" u="sng" dirty="0"/>
          </a:p>
          <a:p>
            <a:pPr algn="just"/>
            <a:r>
              <a:rPr lang="en-US" sz="2000" dirty="0">
                <a:latin typeface="Times New Roman" panose="02020603050405020304" pitchFamily="18" charset="0"/>
                <a:cs typeface="Times New Roman" panose="02020603050405020304" pitchFamily="18" charset="0"/>
              </a:rPr>
              <a:t>Efficient administrative processes are </a:t>
            </a:r>
            <a:r>
              <a:rPr lang="en-US" sz="2000" b="1" dirty="0">
                <a:latin typeface="Times New Roman" panose="02020603050405020304" pitchFamily="18" charset="0"/>
                <a:cs typeface="Times New Roman" panose="02020603050405020304" pitchFamily="18" charset="0"/>
              </a:rPr>
              <a:t>essential for the smooth functioning of any educational institution. </a:t>
            </a:r>
            <a:r>
              <a:rPr lang="en-US" sz="2000" dirty="0">
                <a:latin typeface="Times New Roman" panose="02020603050405020304" pitchFamily="18" charset="0"/>
                <a:cs typeface="Times New Roman" panose="02020603050405020304" pitchFamily="18" charset="0"/>
              </a:rPr>
              <a:t>At our university, the existing systems for complaint handling, fee processing, and contact management are outdated and fragmented, leading to significant inefficiencies and dissatisfaction among students and staff. Manual procedures and lack of real-time capabilities hinder timely resolution and effective communication. </a:t>
            </a:r>
            <a:r>
              <a:rPr lang="en-US" sz="2000" b="1" dirty="0">
                <a:latin typeface="Times New Roman" panose="02020603050405020304" pitchFamily="18" charset="0"/>
                <a:cs typeface="Times New Roman" panose="02020603050405020304" pitchFamily="18" charset="0"/>
              </a:rPr>
              <a:t>To address these challenges</a:t>
            </a:r>
            <a:r>
              <a:rPr lang="en-US" sz="2000" dirty="0">
                <a:latin typeface="Times New Roman" panose="02020603050405020304" pitchFamily="18" charset="0"/>
                <a:cs typeface="Times New Roman" panose="02020603050405020304" pitchFamily="18" charset="0"/>
              </a:rPr>
              <a:t>, there is a critical need for a unified online platform that integrates these processes, enhances efficiency, and improves overall user experience. This project aims to </a:t>
            </a:r>
            <a:r>
              <a:rPr lang="en-US" sz="2000" b="1" dirty="0">
                <a:latin typeface="Times New Roman" panose="02020603050405020304" pitchFamily="18" charset="0"/>
                <a:cs typeface="Times New Roman" panose="02020603050405020304" pitchFamily="18" charset="0"/>
              </a:rPr>
              <a:t>develop such a platform using Java</a:t>
            </a:r>
            <a:r>
              <a:rPr lang="en-US" sz="2000" dirty="0">
                <a:latin typeface="Times New Roman" panose="02020603050405020304" pitchFamily="18" charset="0"/>
                <a:cs typeface="Times New Roman" panose="02020603050405020304" pitchFamily="18" charset="0"/>
              </a:rPr>
              <a:t>, streamlining administrative tasks and fostering a more responsive and transparent university environment.</a:t>
            </a:r>
          </a:p>
        </p:txBody>
      </p:sp>
    </p:spTree>
    <p:extLst>
      <p:ext uri="{BB962C8B-B14F-4D97-AF65-F5344CB8AC3E}">
        <p14:creationId xmlns:p14="http://schemas.microsoft.com/office/powerpoint/2010/main" val="1115971282"/>
      </p:ext>
    </p:extLst>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
          <p:cNvPicPr preferRelativeResize="0"/>
          <p:nvPr/>
        </p:nvPicPr>
        <p:blipFill rotWithShape="1">
          <a:blip r:embed="rId3"/>
          <a:srcRect/>
          <a:stretch>
            <a:fillRect/>
          </a:stretch>
        </p:blipFill>
        <p:spPr>
          <a:xfrm rot="5400000">
            <a:off x="4955940" y="1432260"/>
            <a:ext cx="420480" cy="10357200"/>
          </a:xfrm>
          <a:prstGeom prst="rect">
            <a:avLst/>
          </a:prstGeom>
          <a:noFill/>
          <a:ln>
            <a:noFill/>
          </a:ln>
        </p:spPr>
      </p:pic>
      <p:pic>
        <p:nvPicPr>
          <p:cNvPr id="65" name="Google Shape;65;p1"/>
          <p:cNvPicPr preferRelativeResize="0"/>
          <p:nvPr/>
        </p:nvPicPr>
        <p:blipFill rotWithShape="1">
          <a:blip r:embed="rId4"/>
          <a:srcRect/>
          <a:stretch>
            <a:fillRect/>
          </a:stretch>
        </p:blipFill>
        <p:spPr>
          <a:xfrm rot="5400000">
            <a:off x="11030400" y="5716080"/>
            <a:ext cx="477000" cy="1846080"/>
          </a:xfrm>
          <a:prstGeom prst="rect">
            <a:avLst/>
          </a:prstGeom>
          <a:noFill/>
          <a:ln>
            <a:noFill/>
          </a:ln>
        </p:spPr>
      </p:pic>
      <p:pic>
        <p:nvPicPr>
          <p:cNvPr id="66" name="Google Shape;66;p1"/>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sp>
        <p:nvSpPr>
          <p:cNvPr id="67" name="Google Shape;67;p1"/>
          <p:cNvSpPr/>
          <p:nvPr/>
        </p:nvSpPr>
        <p:spPr>
          <a:xfrm>
            <a:off x="838080" y="6356520"/>
            <a:ext cx="2742120" cy="3639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68" name="Google Shape;68;p1"/>
          <p:cNvSpPr/>
          <p:nvPr/>
        </p:nvSpPr>
        <p:spPr>
          <a:xfrm>
            <a:off x="4038480" y="6356520"/>
            <a:ext cx="4113720" cy="3639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FCEAD0"/>
                </a:solidFill>
                <a:latin typeface="Times New Roman" panose="02020603050405020304" pitchFamily="18" charset="0"/>
                <a:ea typeface="Calibri" panose="020F0502020204030204"/>
                <a:cs typeface="Times New Roman" panose="02020603050405020304" pitchFamily="18" charset="0"/>
                <a:sym typeface="Calibri" panose="020F0502020204030204"/>
              </a:rPr>
              <a:t>SLRTCE- Department of Information Technology</a:t>
            </a:r>
            <a:endParaRPr sz="1200" b="0" i="0" u="none" strike="noStrike" cap="none" dirty="0">
              <a:solidFill>
                <a:srgbClr val="FCEAD0"/>
              </a:solidFill>
              <a:latin typeface="Times New Roman" panose="02020603050405020304" pitchFamily="18" charset="0"/>
              <a:cs typeface="Times New Roman" panose="02020603050405020304" pitchFamily="18" charset="0"/>
              <a:sym typeface="Arial" panose="020B0604020202020204"/>
            </a:endParaRPr>
          </a:p>
        </p:txBody>
      </p:sp>
      <p:sp>
        <p:nvSpPr>
          <p:cNvPr id="69" name="Google Shape;69;p1"/>
          <p:cNvSpPr/>
          <p:nvPr/>
        </p:nvSpPr>
        <p:spPr>
          <a:xfrm>
            <a:off x="11689477" y="6457140"/>
            <a:ext cx="502463" cy="3639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4</a:t>
            </a:fld>
            <a:endParaRPr lang="en-IN" sz="1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70" name="Google Shape;70;p1"/>
          <p:cNvSpPr txBox="1"/>
          <p:nvPr/>
        </p:nvSpPr>
        <p:spPr>
          <a:xfrm>
            <a:off x="412090" y="1729320"/>
            <a:ext cx="11366500" cy="4415155"/>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800" b="1" i="0" u="sng" strike="noStrike" cap="none" dirty="0">
                <a:solidFill>
                  <a:schemeClr val="accent5">
                    <a:lumMod val="75000"/>
                  </a:schemeClr>
                </a:solidFill>
                <a:latin typeface="Times New Roman" panose="02020603050405020304" pitchFamily="18" charset="0"/>
                <a:cs typeface="Times New Roman" panose="02020603050405020304" pitchFamily="18" charset="0"/>
                <a:sym typeface="Arial" panose="020B0604020202020204"/>
              </a:rPr>
              <a:t>Abstract:-</a:t>
            </a:r>
          </a:p>
          <a:p>
            <a:pPr marL="0" marR="0" lvl="0" indent="0" algn="ctr" rtl="0">
              <a:lnSpc>
                <a:spcPct val="100000"/>
              </a:lnSpc>
              <a:spcBef>
                <a:spcPts val="0"/>
              </a:spcBef>
              <a:spcAft>
                <a:spcPts val="0"/>
              </a:spcAft>
              <a:buClr>
                <a:srgbClr val="000000"/>
              </a:buClr>
              <a:buSzPts val="2400"/>
              <a:buFont typeface="Arial" panose="020B0604020202020204"/>
              <a:buNone/>
            </a:pPr>
            <a:endParaRPr lang="en-US" sz="2800" b="1" i="0" u="sng"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just">
              <a:buSzPts val="2400"/>
            </a:pPr>
            <a:r>
              <a:rPr lang="en-IN" sz="2000" kern="100" dirty="0">
                <a:effectLst/>
                <a:latin typeface="Times New Roman" panose="02020603050405020304" pitchFamily="18" charset="0"/>
                <a:ea typeface="Calibri" panose="020F0502020204030204" pitchFamily="34" charset="0"/>
                <a:cs typeface="Mangal" panose="02040503050203030202" pitchFamily="18" charset="0"/>
              </a:rPr>
              <a:t>In the digital age, the efficiency of administrative processes is crucial for the </a:t>
            </a:r>
            <a:r>
              <a:rPr lang="en-IN" sz="2000" b="1" kern="100" dirty="0">
                <a:effectLst/>
                <a:latin typeface="Times New Roman" panose="02020603050405020304" pitchFamily="18" charset="0"/>
                <a:ea typeface="Calibri" panose="020F0502020204030204" pitchFamily="34" charset="0"/>
                <a:cs typeface="Mangal" panose="02040503050203030202" pitchFamily="18" charset="0"/>
              </a:rPr>
              <a:t>effective management of educational institutions.</a:t>
            </a:r>
            <a:r>
              <a:rPr lang="en-IN" sz="2000" kern="100" dirty="0">
                <a:effectLst/>
                <a:latin typeface="Times New Roman" panose="02020603050405020304" pitchFamily="18" charset="0"/>
                <a:ea typeface="Calibri" panose="020F0502020204030204" pitchFamily="34" charset="0"/>
                <a:cs typeface="Mangal" panose="02040503050203030202" pitchFamily="18" charset="0"/>
              </a:rPr>
              <a:t> This project aims to transition the existing offline system of communication, fee processing, and complaint handling at our university to a robust online platform using Java. The current system is characterized by delays and inefficiencies that hinder the overall administrative workflow. By leveraging the capabilities of Java, this project will develop a comprehensive web-based solution to streamline these processes. The online system will facilitate real-time </a:t>
            </a:r>
            <a:r>
              <a:rPr lang="en-IN" sz="2000" b="1" kern="100" dirty="0">
                <a:effectLst/>
                <a:latin typeface="Times New Roman" panose="02020603050405020304" pitchFamily="18" charset="0"/>
                <a:ea typeface="Calibri" panose="020F0502020204030204" pitchFamily="34" charset="0"/>
                <a:cs typeface="Mangal" panose="02040503050203030202" pitchFamily="18" charset="0"/>
              </a:rPr>
              <a:t>communication between students, faculty, and administrative staff</a:t>
            </a:r>
            <a:r>
              <a:rPr lang="en-IN" sz="2000" kern="100" dirty="0">
                <a:effectLst/>
                <a:latin typeface="Times New Roman" panose="02020603050405020304" pitchFamily="18" charset="0"/>
                <a:ea typeface="Calibri" panose="020F0502020204030204" pitchFamily="34" charset="0"/>
                <a:cs typeface="Mangal" panose="02040503050203030202" pitchFamily="18" charset="0"/>
              </a:rPr>
              <a:t>, ensuring timely dissemination of information and feedback. An integrated fee processing module will allow for secure, fast, and convenient transactions, reducing the burden on both students and the finance department</a:t>
            </a:r>
            <a:endParaRPr lang="en-US"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4450" y="0"/>
            <a:ext cx="7579203" cy="1552792"/>
          </a:xfrm>
          <a:prstGeom prst="rect">
            <a:avLst/>
          </a:prstGeom>
        </p:spPr>
      </p:pic>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
          <p:cNvPicPr preferRelativeResize="0"/>
          <p:nvPr/>
        </p:nvPicPr>
        <p:blipFill rotWithShape="1">
          <a:blip r:embed="rId3"/>
          <a:srcRect/>
          <a:stretch>
            <a:fillRect/>
          </a:stretch>
        </p:blipFill>
        <p:spPr>
          <a:xfrm rot="5400000">
            <a:off x="4955940" y="1432260"/>
            <a:ext cx="420480" cy="10357200"/>
          </a:xfrm>
          <a:prstGeom prst="rect">
            <a:avLst/>
          </a:prstGeom>
          <a:noFill/>
          <a:ln>
            <a:noFill/>
          </a:ln>
        </p:spPr>
      </p:pic>
      <p:pic>
        <p:nvPicPr>
          <p:cNvPr id="65" name="Google Shape;65;p1"/>
          <p:cNvPicPr preferRelativeResize="0"/>
          <p:nvPr/>
        </p:nvPicPr>
        <p:blipFill rotWithShape="1">
          <a:blip r:embed="rId4"/>
          <a:srcRect/>
          <a:stretch>
            <a:fillRect/>
          </a:stretch>
        </p:blipFill>
        <p:spPr>
          <a:xfrm rot="5400000">
            <a:off x="11030460" y="5716080"/>
            <a:ext cx="477000" cy="1846080"/>
          </a:xfrm>
          <a:prstGeom prst="rect">
            <a:avLst/>
          </a:prstGeom>
          <a:noFill/>
          <a:ln>
            <a:noFill/>
          </a:ln>
        </p:spPr>
      </p:pic>
      <p:pic>
        <p:nvPicPr>
          <p:cNvPr id="66" name="Google Shape;66;p1"/>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sp>
        <p:nvSpPr>
          <p:cNvPr id="67" name="Google Shape;67;p1"/>
          <p:cNvSpPr/>
          <p:nvPr/>
        </p:nvSpPr>
        <p:spPr>
          <a:xfrm>
            <a:off x="838080" y="6356520"/>
            <a:ext cx="2742120" cy="3639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68" name="Google Shape;68;p1"/>
          <p:cNvSpPr/>
          <p:nvPr/>
        </p:nvSpPr>
        <p:spPr>
          <a:xfrm>
            <a:off x="4038480" y="6356520"/>
            <a:ext cx="4113720" cy="3639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FCEAD0"/>
                </a:solidFill>
                <a:latin typeface="Times New Roman" panose="02020603050405020304" pitchFamily="18" charset="0"/>
                <a:ea typeface="Calibri" panose="020F0502020204030204"/>
                <a:cs typeface="Times New Roman" panose="02020603050405020304" pitchFamily="18" charset="0"/>
                <a:sym typeface="Calibri" panose="020F0502020204030204"/>
              </a:rPr>
              <a:t>SLRTCE- Department of Information Technology</a:t>
            </a:r>
            <a:endParaRPr sz="1200" b="0" i="0" u="none" strike="noStrike" cap="none" dirty="0">
              <a:solidFill>
                <a:srgbClr val="FCEAD0"/>
              </a:solidFill>
              <a:latin typeface="Times New Roman" panose="02020603050405020304" pitchFamily="18" charset="0"/>
              <a:cs typeface="Times New Roman" panose="02020603050405020304" pitchFamily="18" charset="0"/>
              <a:sym typeface="Arial" panose="020B0604020202020204"/>
            </a:endParaRPr>
          </a:p>
        </p:txBody>
      </p:sp>
      <p:sp>
        <p:nvSpPr>
          <p:cNvPr id="69" name="Google Shape;69;p1"/>
          <p:cNvSpPr/>
          <p:nvPr/>
        </p:nvSpPr>
        <p:spPr>
          <a:xfrm>
            <a:off x="11689477" y="6457140"/>
            <a:ext cx="502463" cy="3639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5</a:t>
            </a:fld>
            <a:endParaRPr lang="en-IN" sz="1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1868" y="0"/>
            <a:ext cx="7579203" cy="1552792"/>
          </a:xfrm>
          <a:prstGeom prst="rect">
            <a:avLst/>
          </a:prstGeom>
        </p:spPr>
      </p:pic>
      <p:sp>
        <p:nvSpPr>
          <p:cNvPr id="2" name="TextBox 1"/>
          <p:cNvSpPr txBox="1"/>
          <p:nvPr/>
        </p:nvSpPr>
        <p:spPr>
          <a:xfrm>
            <a:off x="573660" y="1729320"/>
            <a:ext cx="11209845" cy="2616101"/>
          </a:xfrm>
          <a:prstGeom prst="rect">
            <a:avLst/>
          </a:prstGeom>
          <a:noFill/>
        </p:spPr>
        <p:txBody>
          <a:bodyPr wrap="square" rtlCol="0">
            <a:spAutoFit/>
          </a:bodyPr>
          <a:lstStyle/>
          <a:p>
            <a:pPr algn="ctr"/>
            <a:endParaRPr lang="en-US" sz="2800" b="1" u="sng" dirty="0">
              <a:solidFill>
                <a:schemeClr val="accent5">
                  <a:lumMod val="75000"/>
                </a:schemeClr>
              </a:solidFill>
              <a:latin typeface="Times New Roman" panose="02020603050405020304" pitchFamily="18" charset="0"/>
              <a:cs typeface="Times New Roman" panose="02020603050405020304" pitchFamily="18" charset="0"/>
            </a:endParaRPr>
          </a:p>
          <a:p>
            <a:pPr algn="ctr"/>
            <a:r>
              <a:rPr lang="en-US" sz="2800" b="1" u="sng" dirty="0">
                <a:solidFill>
                  <a:schemeClr val="accent5">
                    <a:lumMod val="75000"/>
                  </a:schemeClr>
                </a:solidFill>
                <a:latin typeface="Times New Roman" panose="02020603050405020304" pitchFamily="18" charset="0"/>
                <a:cs typeface="Times New Roman" panose="02020603050405020304" pitchFamily="18" charset="0"/>
              </a:rPr>
              <a:t>Problem Statement:-</a:t>
            </a:r>
          </a:p>
          <a:p>
            <a:pPr algn="ctr"/>
            <a:endParaRPr lang="en-US" sz="2800" b="1" u="sng"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Administrative staff at the university are burdened with a high volume of manual tasks due to inefficient complaint handling, fee processing, and contact management systems. The lack of automation and integration in these processes results in increased workload, higher chances of errors, and slow response times. </a:t>
            </a:r>
          </a:p>
        </p:txBody>
      </p:sp>
    </p:spTree>
    <p:extLst>
      <p:ext uri="{BB962C8B-B14F-4D97-AF65-F5344CB8AC3E}">
        <p14:creationId xmlns:p14="http://schemas.microsoft.com/office/powerpoint/2010/main" val="1186275107"/>
      </p:ext>
    </p:extLst>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
          <p:cNvPicPr preferRelativeResize="0"/>
          <p:nvPr/>
        </p:nvPicPr>
        <p:blipFill rotWithShape="1">
          <a:blip r:embed="rId3"/>
          <a:srcRect/>
          <a:stretch>
            <a:fillRect/>
          </a:stretch>
        </p:blipFill>
        <p:spPr>
          <a:xfrm rot="5400000">
            <a:off x="4955940" y="1432260"/>
            <a:ext cx="420480" cy="10357200"/>
          </a:xfrm>
          <a:prstGeom prst="rect">
            <a:avLst/>
          </a:prstGeom>
          <a:noFill/>
          <a:ln>
            <a:noFill/>
          </a:ln>
        </p:spPr>
      </p:pic>
      <p:pic>
        <p:nvPicPr>
          <p:cNvPr id="65" name="Google Shape;65;p1"/>
          <p:cNvPicPr preferRelativeResize="0"/>
          <p:nvPr/>
        </p:nvPicPr>
        <p:blipFill rotWithShape="1">
          <a:blip r:embed="rId4"/>
          <a:srcRect/>
          <a:stretch>
            <a:fillRect/>
          </a:stretch>
        </p:blipFill>
        <p:spPr>
          <a:xfrm rot="5400000">
            <a:off x="11029320" y="5716080"/>
            <a:ext cx="477000" cy="1846080"/>
          </a:xfrm>
          <a:prstGeom prst="rect">
            <a:avLst/>
          </a:prstGeom>
          <a:noFill/>
          <a:ln>
            <a:noFill/>
          </a:ln>
        </p:spPr>
      </p:pic>
      <p:pic>
        <p:nvPicPr>
          <p:cNvPr id="66" name="Google Shape;66;p1"/>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sp>
        <p:nvSpPr>
          <p:cNvPr id="67" name="Google Shape;67;p1"/>
          <p:cNvSpPr/>
          <p:nvPr/>
        </p:nvSpPr>
        <p:spPr>
          <a:xfrm>
            <a:off x="838080" y="6356520"/>
            <a:ext cx="2742120" cy="3639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68" name="Google Shape;68;p1"/>
          <p:cNvSpPr/>
          <p:nvPr/>
        </p:nvSpPr>
        <p:spPr>
          <a:xfrm>
            <a:off x="4038480" y="6356520"/>
            <a:ext cx="4113720" cy="3639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FCEAD0"/>
                </a:solidFill>
                <a:latin typeface="Times New Roman" panose="02020603050405020304" pitchFamily="18" charset="0"/>
                <a:ea typeface="Calibri" panose="020F0502020204030204"/>
                <a:cs typeface="Times New Roman" panose="02020603050405020304" pitchFamily="18" charset="0"/>
                <a:sym typeface="Calibri" panose="020F0502020204030204"/>
              </a:rPr>
              <a:t>SLRTCE-</a:t>
            </a:r>
            <a:r>
              <a:rPr lang="en-IN" sz="1200" b="0" i="0" u="none" strike="noStrike" cap="none" dirty="0">
                <a:solidFill>
                  <a:srgbClr val="FCEAD0"/>
                </a:solidFill>
                <a:latin typeface="Calibri" panose="020F0502020204030204"/>
                <a:ea typeface="Calibri" panose="020F0502020204030204"/>
                <a:cs typeface="Calibri" panose="020F0502020204030204"/>
                <a:sym typeface="Calibri" panose="020F0502020204030204"/>
              </a:rPr>
              <a:t> Department of Information Technology</a:t>
            </a:r>
            <a:endParaRPr sz="1200" b="0" i="0" u="none" strike="noStrike" cap="none" dirty="0">
              <a:solidFill>
                <a:srgbClr val="FCEAD0"/>
              </a:solidFill>
              <a:latin typeface="Arial" panose="020B0604020202020204"/>
              <a:ea typeface="Arial" panose="020B0604020202020204"/>
              <a:cs typeface="Arial" panose="020B0604020202020204"/>
              <a:sym typeface="Arial" panose="020B0604020202020204"/>
            </a:endParaRPr>
          </a:p>
        </p:txBody>
      </p:sp>
      <p:sp>
        <p:nvSpPr>
          <p:cNvPr id="69" name="Google Shape;69;p1"/>
          <p:cNvSpPr/>
          <p:nvPr/>
        </p:nvSpPr>
        <p:spPr>
          <a:xfrm>
            <a:off x="11689477" y="6457140"/>
            <a:ext cx="502463" cy="3639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endParaRPr lang="en-IN" sz="1200" b="1" i="0" u="none" strike="noStrike" cap="none"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70" name="Google Shape;70;p1"/>
          <p:cNvSpPr txBox="1"/>
          <p:nvPr/>
        </p:nvSpPr>
        <p:spPr>
          <a:xfrm>
            <a:off x="466725" y="1600200"/>
            <a:ext cx="11392195" cy="4453380"/>
          </a:xfrm>
          <a:prstGeom prst="rect">
            <a:avLst/>
          </a:prstGeom>
          <a:noFill/>
          <a:ln>
            <a:noFill/>
          </a:ln>
        </p:spPr>
        <p:txBody>
          <a:bodyPr spcFirstLastPara="1" wrap="square" lIns="91425" tIns="91425" rIns="91425" bIns="91425" anchor="t" anchorCtr="0">
            <a:noAutofit/>
          </a:bodyPr>
          <a:lstStyle/>
          <a:p>
            <a:pPr lvl="0" algn="ctr">
              <a:buSzPts val="2400"/>
            </a:pPr>
            <a:r>
              <a:rPr lang="en-US" sz="2800" b="1"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u="sng" dirty="0">
                <a:solidFill>
                  <a:schemeClr val="accent5">
                    <a:lumMod val="75000"/>
                  </a:schemeClr>
                </a:solidFill>
                <a:latin typeface="Times New Roman" panose="02020603050405020304" pitchFamily="18" charset="0"/>
                <a:cs typeface="Times New Roman" panose="02020603050405020304" pitchFamily="18" charset="0"/>
              </a:rPr>
              <a:t>Scope of project:-</a:t>
            </a:r>
          </a:p>
          <a:p>
            <a:pPr lvl="0" algn="ctr">
              <a:buSzPts val="2400"/>
            </a:pPr>
            <a:endPar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lvl="0" indent="-285750" algn="just">
              <a:buSzPts val="2400"/>
              <a:buFont typeface="Arial" panose="020B0604020202020204" pitchFamily="34" charset="0"/>
              <a:buChar char="•"/>
            </a:pPr>
            <a:r>
              <a:rPr lang="en-US" sz="2000" b="1" dirty="0">
                <a:solidFill>
                  <a:schemeClr val="accent5">
                    <a:lumMod val="75000"/>
                  </a:schemeClr>
                </a:solidFill>
                <a:effectLst/>
                <a:latin typeface="Times New Roman" panose="02020603050405020304" pitchFamily="18" charset="0"/>
                <a:cs typeface="Times New Roman" panose="02020603050405020304" pitchFamily="18" charset="0"/>
              </a:rPr>
              <a:t>Speed and Efficiency:</a:t>
            </a:r>
            <a:r>
              <a:rPr lang="en-US" sz="2000" dirty="0">
                <a:solidFill>
                  <a:schemeClr val="accent5">
                    <a:lumMod val="75000"/>
                  </a:schemeClr>
                </a:solidFill>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Online processes are typically faster than offline ones, reducing wait times for students and administrative staff.</a:t>
            </a:r>
          </a:p>
          <a:p>
            <a:pPr marL="285750" lvl="0" indent="-285750" algn="just">
              <a:buSzPts val="2400"/>
              <a:buFont typeface="Arial" panose="020B0604020202020204" pitchFamily="34" charset="0"/>
              <a:buChar char="•"/>
            </a:pPr>
            <a:r>
              <a:rPr lang="en-US" sz="2000" b="1" dirty="0">
                <a:solidFill>
                  <a:schemeClr val="accent5">
                    <a:lumMod val="75000"/>
                  </a:schemeClr>
                </a:solidFill>
                <a:effectLst/>
                <a:latin typeface="Times New Roman" panose="02020603050405020304" pitchFamily="18" charset="0"/>
                <a:cs typeface="Times New Roman" panose="02020603050405020304" pitchFamily="18" charset="0"/>
              </a:rPr>
              <a:t>Convenience:</a:t>
            </a:r>
            <a:r>
              <a:rPr lang="en-US" sz="2000" dirty="0">
                <a:solidFill>
                  <a:schemeClr val="accent5">
                    <a:lumMod val="75000"/>
                  </a:schemeClr>
                </a:solidFill>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Students and staff can access services from anywhere with an internet connection, saving time and effort.</a:t>
            </a:r>
          </a:p>
          <a:p>
            <a:pPr marL="285750" lvl="0" indent="-285750" algn="just">
              <a:buSzPts val="2400"/>
              <a:buFont typeface="Arial" panose="020B0604020202020204" pitchFamily="34" charset="0"/>
              <a:buChar char="•"/>
            </a:pPr>
            <a:r>
              <a:rPr lang="en-US" sz="2000" b="1" dirty="0">
                <a:solidFill>
                  <a:schemeClr val="accent5">
                    <a:lumMod val="75000"/>
                  </a:schemeClr>
                </a:solidFill>
                <a:effectLst/>
                <a:latin typeface="Times New Roman" panose="02020603050405020304" pitchFamily="18" charset="0"/>
                <a:cs typeface="Times New Roman" panose="02020603050405020304" pitchFamily="18" charset="0"/>
              </a:rPr>
              <a:t>Accuracy:</a:t>
            </a:r>
            <a:r>
              <a:rPr lang="en-US" sz="2000" dirty="0">
                <a:solidFill>
                  <a:schemeClr val="accent5">
                    <a:lumMod val="75000"/>
                  </a:schemeClr>
                </a:solidFill>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Online systems can reduce errors compared to manual processes.</a:t>
            </a:r>
          </a:p>
          <a:p>
            <a:pPr marL="285750" lvl="0" indent="-285750" algn="just">
              <a:buSzPts val="2400"/>
              <a:buFont typeface="Arial" panose="020B0604020202020204" pitchFamily="34" charset="0"/>
              <a:buChar char="•"/>
            </a:pPr>
            <a:r>
              <a:rPr lang="en-US" sz="2000" b="1" dirty="0">
                <a:solidFill>
                  <a:schemeClr val="accent5">
                    <a:lumMod val="75000"/>
                  </a:schemeClr>
                </a:solidFill>
                <a:effectLst/>
                <a:latin typeface="Times New Roman" panose="02020603050405020304" pitchFamily="18" charset="0"/>
                <a:cs typeface="Times New Roman" panose="02020603050405020304" pitchFamily="18" charset="0"/>
              </a:rPr>
              <a:t>Accessibility:</a:t>
            </a:r>
            <a:r>
              <a:rPr lang="en-US" sz="2000" dirty="0">
                <a:solidFill>
                  <a:schemeClr val="accent5">
                    <a:lumMod val="75000"/>
                  </a:schemeClr>
                </a:solidFill>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Online platforms can cater to a wider range of students, including those with disabilities or those in remote areas.</a:t>
            </a:r>
          </a:p>
          <a:p>
            <a:pPr marL="285750" lvl="0" indent="-285750" algn="just">
              <a:buSzPts val="2400"/>
              <a:buFont typeface="Arial" panose="020B0604020202020204" pitchFamily="34" charset="0"/>
              <a:buChar char="•"/>
            </a:pPr>
            <a:r>
              <a:rPr lang="en-US" sz="2000" b="1" dirty="0">
                <a:solidFill>
                  <a:schemeClr val="accent5">
                    <a:lumMod val="75000"/>
                  </a:schemeClr>
                </a:solidFill>
                <a:effectLst/>
                <a:latin typeface="Times New Roman" panose="02020603050405020304" pitchFamily="18" charset="0"/>
                <a:cs typeface="Times New Roman" panose="02020603050405020304" pitchFamily="18" charset="0"/>
              </a:rPr>
              <a:t>Cost-effectiveness: </a:t>
            </a:r>
            <a:r>
              <a:rPr lang="en-US" sz="2000" dirty="0">
                <a:effectLst/>
                <a:latin typeface="Times New Roman" panose="02020603050405020304" pitchFamily="18" charset="0"/>
                <a:cs typeface="Times New Roman" panose="02020603050405020304" pitchFamily="18" charset="0"/>
              </a:rPr>
              <a:t>Online systems can often be more cost-efficient than maintaining physical infrastructure.</a:t>
            </a:r>
          </a:p>
          <a:p>
            <a:pPr marL="0" lvl="0" indent="0" algn="just">
              <a:buSzPts val="2400"/>
              <a:buFont typeface="Arial" panose="020B0604020202020204" pitchFamily="34" charset="0"/>
              <a:buNone/>
            </a:pPr>
            <a:endParaRPr lang="en-US" sz="1800" dirty="0">
              <a:effectLst/>
              <a:latin typeface="Times New Roman" panose="02020603050405020304" pitchFamily="18" charset="0"/>
              <a:cs typeface="Times New Roman" panose="02020603050405020304" pitchFamily="18" charset="0"/>
            </a:endParaRPr>
          </a:p>
          <a:p>
            <a:pPr marL="0" lvl="0" indent="0" algn="just">
              <a:buSzPts val="2400"/>
              <a:buFont typeface="Arial" panose="020B0604020202020204" pitchFamily="34" charset="0"/>
              <a:buNone/>
            </a:pPr>
            <a:endParaRPr lang="en-US" sz="1800" dirty="0">
              <a:effectLst/>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5742" y="-9111"/>
            <a:ext cx="7579203" cy="1552792"/>
          </a:xfrm>
          <a:prstGeom prst="rect">
            <a:avLst/>
          </a:prstGeom>
        </p:spPr>
      </p:pic>
      <p:sp>
        <p:nvSpPr>
          <p:cNvPr id="2" name="TextBox 1">
            <a:extLst>
              <a:ext uri="{FF2B5EF4-FFF2-40B4-BE49-F238E27FC236}">
                <a16:creationId xmlns:a16="http://schemas.microsoft.com/office/drawing/2014/main" id="{A14E61F1-2758-910A-4B29-37CC31ADD572}"/>
              </a:ext>
            </a:extLst>
          </p:cNvPr>
          <p:cNvSpPr txBox="1"/>
          <p:nvPr/>
        </p:nvSpPr>
        <p:spPr>
          <a:xfrm>
            <a:off x="11490436" y="6485231"/>
            <a:ext cx="409303" cy="523220"/>
          </a:xfrm>
          <a:prstGeom prst="rect">
            <a:avLst/>
          </a:prstGeom>
          <a:noFill/>
        </p:spPr>
        <p:txBody>
          <a:bodyPr wrap="square" rtlCol="0">
            <a:spAutoFit/>
          </a:bodyPr>
          <a:lstStyle/>
          <a:p>
            <a:r>
              <a:rPr lang="en-US" dirty="0">
                <a:solidFill>
                  <a:schemeClr val="bg1"/>
                </a:solidFill>
              </a:rPr>
              <a:t>6</a:t>
            </a:r>
          </a:p>
          <a:p>
            <a:endParaRPr lang="en-US" dirty="0">
              <a:solidFill>
                <a:schemeClr val="bg1"/>
              </a:solidFill>
            </a:endParaRPr>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9E2B8-B73B-02C2-2485-3CDCE256F4B9}"/>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3998BAEE-907C-73AB-EE37-3AFA857D5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742" y="0"/>
            <a:ext cx="7579203" cy="1552792"/>
          </a:xfrm>
          <a:prstGeom prst="rect">
            <a:avLst/>
          </a:prstGeom>
        </p:spPr>
      </p:pic>
      <p:pic>
        <p:nvPicPr>
          <p:cNvPr id="64" name="Google Shape;64;p1">
            <a:extLst>
              <a:ext uri="{FF2B5EF4-FFF2-40B4-BE49-F238E27FC236}">
                <a16:creationId xmlns:a16="http://schemas.microsoft.com/office/drawing/2014/main" id="{25A57860-F5A9-0254-A366-510F205BA8F6}"/>
              </a:ext>
            </a:extLst>
          </p:cNvPr>
          <p:cNvPicPr preferRelativeResize="0"/>
          <p:nvPr/>
        </p:nvPicPr>
        <p:blipFill rotWithShape="1">
          <a:blip r:embed="rId3"/>
          <a:srcRect/>
          <a:stretch>
            <a:fillRect/>
          </a:stretch>
        </p:blipFill>
        <p:spPr>
          <a:xfrm rot="5400000">
            <a:off x="4955940" y="1432260"/>
            <a:ext cx="420480" cy="10357200"/>
          </a:xfrm>
          <a:prstGeom prst="rect">
            <a:avLst/>
          </a:prstGeom>
          <a:noFill/>
          <a:ln>
            <a:noFill/>
          </a:ln>
        </p:spPr>
      </p:pic>
      <p:pic>
        <p:nvPicPr>
          <p:cNvPr id="65" name="Google Shape;65;p1">
            <a:extLst>
              <a:ext uri="{FF2B5EF4-FFF2-40B4-BE49-F238E27FC236}">
                <a16:creationId xmlns:a16="http://schemas.microsoft.com/office/drawing/2014/main" id="{06D4CE3E-9E2A-8368-F48E-4C8FA512EF83}"/>
              </a:ext>
            </a:extLst>
          </p:cNvPr>
          <p:cNvPicPr preferRelativeResize="0"/>
          <p:nvPr/>
        </p:nvPicPr>
        <p:blipFill rotWithShape="1">
          <a:blip r:embed="rId4"/>
          <a:srcRect/>
          <a:stretch>
            <a:fillRect/>
          </a:stretch>
        </p:blipFill>
        <p:spPr>
          <a:xfrm rot="5400000">
            <a:off x="11030400" y="5716080"/>
            <a:ext cx="477000" cy="1846080"/>
          </a:xfrm>
          <a:prstGeom prst="rect">
            <a:avLst/>
          </a:prstGeom>
          <a:noFill/>
          <a:ln>
            <a:noFill/>
          </a:ln>
        </p:spPr>
      </p:pic>
      <p:pic>
        <p:nvPicPr>
          <p:cNvPr id="66" name="Google Shape;66;p1">
            <a:extLst>
              <a:ext uri="{FF2B5EF4-FFF2-40B4-BE49-F238E27FC236}">
                <a16:creationId xmlns:a16="http://schemas.microsoft.com/office/drawing/2014/main" id="{A4084965-4159-3565-60A2-613D40527A47}"/>
              </a:ext>
            </a:extLst>
          </p:cNvPr>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sp>
        <p:nvSpPr>
          <p:cNvPr id="3" name="Text Box 2">
            <a:extLst>
              <a:ext uri="{FF2B5EF4-FFF2-40B4-BE49-F238E27FC236}">
                <a16:creationId xmlns:a16="http://schemas.microsoft.com/office/drawing/2014/main" id="{9E9B2A46-AAA5-8D12-B21D-D2EEA007EEFB}"/>
              </a:ext>
            </a:extLst>
          </p:cNvPr>
          <p:cNvSpPr txBox="1"/>
          <p:nvPr/>
        </p:nvSpPr>
        <p:spPr>
          <a:xfrm>
            <a:off x="11713845" y="6471285"/>
            <a:ext cx="387985" cy="306705"/>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8</a:t>
            </a:r>
          </a:p>
        </p:txBody>
      </p:sp>
      <p:sp>
        <p:nvSpPr>
          <p:cNvPr id="12" name="Google Shape;68;p1">
            <a:extLst>
              <a:ext uri="{FF2B5EF4-FFF2-40B4-BE49-F238E27FC236}">
                <a16:creationId xmlns:a16="http://schemas.microsoft.com/office/drawing/2014/main" id="{070AB5A5-4103-1B7D-128E-041ADB8281FA}"/>
              </a:ext>
            </a:extLst>
          </p:cNvPr>
          <p:cNvSpPr/>
          <p:nvPr/>
        </p:nvSpPr>
        <p:spPr>
          <a:xfrm>
            <a:off x="4038480" y="6356520"/>
            <a:ext cx="4113720" cy="3639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FCEAD0"/>
                </a:solidFill>
                <a:latin typeface="Times New Roman" panose="02020603050405020304" pitchFamily="18" charset="0"/>
                <a:ea typeface="Calibri" panose="020F0502020204030204"/>
                <a:cs typeface="Times New Roman" panose="02020603050405020304" pitchFamily="18" charset="0"/>
                <a:sym typeface="Calibri" panose="020F0502020204030204"/>
              </a:rPr>
              <a:t>SLRTCE- Department of Information Technology</a:t>
            </a:r>
            <a:endParaRPr sz="1200" b="0" i="0" u="none" strike="noStrike" cap="none" dirty="0">
              <a:solidFill>
                <a:srgbClr val="FCEAD0"/>
              </a:solidFill>
              <a:latin typeface="Times New Roman" panose="02020603050405020304" pitchFamily="18" charset="0"/>
              <a:cs typeface="Times New Roman" panose="02020603050405020304" pitchFamily="18" charset="0"/>
              <a:sym typeface="Arial" panose="020B0604020202020204"/>
            </a:endParaRPr>
          </a:p>
        </p:txBody>
      </p:sp>
      <p:sp>
        <p:nvSpPr>
          <p:cNvPr id="6" name="TextBox 5">
            <a:extLst>
              <a:ext uri="{FF2B5EF4-FFF2-40B4-BE49-F238E27FC236}">
                <a16:creationId xmlns:a16="http://schemas.microsoft.com/office/drawing/2014/main" id="{C286320F-797A-0AE0-54CA-AE3AA08ECFBF}"/>
              </a:ext>
            </a:extLst>
          </p:cNvPr>
          <p:cNvSpPr txBox="1"/>
          <p:nvPr/>
        </p:nvSpPr>
        <p:spPr>
          <a:xfrm>
            <a:off x="525247" y="2023276"/>
            <a:ext cx="11140185" cy="3970318"/>
          </a:xfrm>
          <a:prstGeom prst="rect">
            <a:avLst/>
          </a:prstGeom>
          <a:noFill/>
        </p:spPr>
        <p:txBody>
          <a:bodyPr wrap="square">
            <a:spAutoFit/>
          </a:bodyPr>
          <a:lstStyle/>
          <a:p>
            <a:pPr algn="ctr"/>
            <a:r>
              <a:rPr lang="en-US" sz="2800" b="1" u="sng" dirty="0">
                <a:solidFill>
                  <a:schemeClr val="accent5">
                    <a:lumMod val="75000"/>
                  </a:schemeClr>
                </a:solidFill>
                <a:latin typeface="Times New Roman" panose="02020603050405020304" pitchFamily="18" charset="0"/>
                <a:cs typeface="Times New Roman" panose="02020603050405020304" pitchFamily="18" charset="0"/>
              </a:rPr>
              <a:t>Importance during crucial times:</a:t>
            </a:r>
          </a:p>
          <a:p>
            <a:pPr algn="ctr"/>
            <a:endParaRPr lang="en-US" sz="2800" b="1" u="sng"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“The new demands generated by the global pandemic have led to a structural change in our communication sphere. Regardless of whether your job involves communication or not,</a:t>
            </a:r>
          </a:p>
          <a:p>
            <a:pPr algn="ctr"/>
            <a:r>
              <a:rPr lang="en-US" sz="1800" dirty="0">
                <a:latin typeface="Times New Roman" panose="02020603050405020304" pitchFamily="18" charset="0"/>
                <a:cs typeface="Times New Roman" panose="02020603050405020304" pitchFamily="18" charset="0"/>
              </a:rPr>
              <a:t> it is essential to adapt both to the particularities of online communication and to retrain yourself in the digital IT field.”</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George-Alexandru Istrate , Radu Alexandru Budu , Claudiu Aurelian Popa from ‘</a:t>
            </a:r>
            <a:r>
              <a:rPr lang="en-US" sz="1600" i="1" dirty="0">
                <a:latin typeface="Times New Roman" panose="02020603050405020304" pitchFamily="18" charset="0"/>
                <a:cs typeface="Times New Roman" panose="02020603050405020304" pitchFamily="18" charset="0"/>
              </a:rPr>
              <a:t>INSTITUTIONAL COMMUNICATION IN THE DIGITAL AGE’ </a:t>
            </a:r>
          </a:p>
          <a:p>
            <a:pPr algn="ctr"/>
            <a:endParaRPr lang="en-US" sz="1600" i="1" dirty="0">
              <a:latin typeface="Times New Roman" panose="02020603050405020304" pitchFamily="18" charset="0"/>
              <a:cs typeface="Times New Roman" panose="02020603050405020304" pitchFamily="18" charset="0"/>
            </a:endParaRPr>
          </a:p>
          <a:p>
            <a:pPr algn="ctr"/>
            <a:r>
              <a:rPr lang="en-US" sz="2000" b="0" i="0" dirty="0">
                <a:solidFill>
                  <a:srgbClr val="505768"/>
                </a:solidFill>
                <a:effectLst/>
                <a:latin typeface="Roboto" panose="02000000000000000000" pitchFamily="2" charset="0"/>
              </a:rPr>
              <a:t> </a:t>
            </a:r>
            <a:r>
              <a:rPr lang="en-US" sz="1600" b="0" i="0" dirty="0">
                <a:solidFill>
                  <a:schemeClr val="tx1"/>
                </a:solidFill>
                <a:effectLst/>
                <a:latin typeface="Times New Roman" panose="02020603050405020304" pitchFamily="18" charset="0"/>
                <a:cs typeface="Times New Roman" panose="02020603050405020304" pitchFamily="18" charset="0"/>
              </a:rPr>
              <a:t>”By utilizing digital channels, the COVID-19 epidemic has highlighted how crucial strategic management and flexibility are to the higher education sector. The study identified two main themes: digital platforms that support students’ learning and challenges associated with the deployment of digital platforms”.</a:t>
            </a:r>
          </a:p>
          <a:p>
            <a:pPr marL="171450" indent="-171450" algn="r">
              <a:buFontTx/>
              <a:buChar char="-"/>
            </a:pPr>
            <a:r>
              <a:rPr lang="en-US" sz="1200" dirty="0">
                <a:solidFill>
                  <a:schemeClr val="tx1"/>
                </a:solidFill>
                <a:latin typeface="Times New Roman" panose="02020603050405020304" pitchFamily="18" charset="0"/>
                <a:cs typeface="Times New Roman" panose="02020603050405020304" pitchFamily="18" charset="0"/>
              </a:rPr>
              <a:t>Michael Yao Serwornoo , Samuel Danso, Benedine Azanu from</a:t>
            </a:r>
          </a:p>
          <a:p>
            <a:pPr algn="ctr"/>
            <a:r>
              <a:rPr lang="en-US" i="1" dirty="0">
                <a:solidFill>
                  <a:srgbClr val="040E28"/>
                </a:solidFill>
                <a:latin typeface="Times New Roman" panose="02020603050405020304" pitchFamily="18" charset="0"/>
                <a:cs typeface="Times New Roman" panose="02020603050405020304" pitchFamily="18" charset="0"/>
              </a:rPr>
              <a:t>‘</a:t>
            </a:r>
            <a:r>
              <a:rPr lang="en-US" sz="1600" b="0" i="1" dirty="0">
                <a:solidFill>
                  <a:srgbClr val="040E28"/>
                </a:solidFill>
                <a:effectLst/>
                <a:latin typeface="Times New Roman" panose="02020603050405020304" pitchFamily="18" charset="0"/>
                <a:cs typeface="Times New Roman" panose="02020603050405020304" pitchFamily="18" charset="0"/>
              </a:rPr>
              <a:t>Use of Digital Platforms Among University Students: A Systematic Literature Review’</a:t>
            </a:r>
          </a:p>
          <a:p>
            <a:pPr algn="r"/>
            <a:r>
              <a:rPr lang="en-US" sz="1200" dirty="0">
                <a:solidFill>
                  <a:schemeClr val="tx1"/>
                </a:solidFill>
                <a:latin typeface="Times New Roman" panose="02020603050405020304" pitchFamily="18" charset="0"/>
                <a:cs typeface="Times New Roman" panose="02020603050405020304" pitchFamily="18" charset="0"/>
              </a:rPr>
              <a:t> </a:t>
            </a:r>
            <a:endParaRPr lang="en-US" sz="1200"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065467"/>
      </p:ext>
    </p:extLst>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033" y="-11088"/>
            <a:ext cx="7579203" cy="1552792"/>
          </a:xfrm>
          <a:prstGeom prst="rect">
            <a:avLst/>
          </a:prstGeom>
        </p:spPr>
      </p:pic>
      <p:pic>
        <p:nvPicPr>
          <p:cNvPr id="64" name="Google Shape;64;p1"/>
          <p:cNvPicPr preferRelativeResize="0"/>
          <p:nvPr/>
        </p:nvPicPr>
        <p:blipFill rotWithShape="1">
          <a:blip r:embed="rId3"/>
          <a:srcRect/>
          <a:stretch>
            <a:fillRect/>
          </a:stretch>
        </p:blipFill>
        <p:spPr>
          <a:xfrm rot="5400000">
            <a:off x="4955940" y="1432260"/>
            <a:ext cx="420480" cy="10357200"/>
          </a:xfrm>
          <a:prstGeom prst="rect">
            <a:avLst/>
          </a:prstGeom>
          <a:noFill/>
          <a:ln>
            <a:noFill/>
          </a:ln>
        </p:spPr>
      </p:pic>
      <p:pic>
        <p:nvPicPr>
          <p:cNvPr id="65" name="Google Shape;65;p1"/>
          <p:cNvPicPr preferRelativeResize="0"/>
          <p:nvPr/>
        </p:nvPicPr>
        <p:blipFill rotWithShape="1">
          <a:blip r:embed="rId4"/>
          <a:srcRect/>
          <a:stretch>
            <a:fillRect/>
          </a:stretch>
        </p:blipFill>
        <p:spPr>
          <a:xfrm rot="5400000">
            <a:off x="11030400" y="5716080"/>
            <a:ext cx="477000" cy="1846080"/>
          </a:xfrm>
          <a:prstGeom prst="rect">
            <a:avLst/>
          </a:prstGeom>
          <a:noFill/>
          <a:ln>
            <a:noFill/>
          </a:ln>
        </p:spPr>
      </p:pic>
      <p:pic>
        <p:nvPicPr>
          <p:cNvPr id="66" name="Google Shape;66;p1"/>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sp>
        <p:nvSpPr>
          <p:cNvPr id="3" name="Text Box 2"/>
          <p:cNvSpPr txBox="1"/>
          <p:nvPr/>
        </p:nvSpPr>
        <p:spPr>
          <a:xfrm>
            <a:off x="11713845" y="6471285"/>
            <a:ext cx="387985" cy="306705"/>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10</a:t>
            </a:r>
          </a:p>
        </p:txBody>
      </p:sp>
      <p:sp>
        <p:nvSpPr>
          <p:cNvPr id="9" name="Google Shape;68;p1"/>
          <p:cNvSpPr/>
          <p:nvPr/>
        </p:nvSpPr>
        <p:spPr>
          <a:xfrm>
            <a:off x="4038480" y="6356520"/>
            <a:ext cx="4113720" cy="3639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FCEAD0"/>
                </a:solidFill>
                <a:latin typeface="Times New Roman" panose="02020603050405020304" pitchFamily="18" charset="0"/>
                <a:ea typeface="Calibri" panose="020F0502020204030204"/>
                <a:cs typeface="Times New Roman" panose="02020603050405020304" pitchFamily="18" charset="0"/>
                <a:sym typeface="Calibri" panose="020F0502020204030204"/>
              </a:rPr>
              <a:t>SLRTCE- Department of Information Technology</a:t>
            </a:r>
            <a:endParaRPr sz="1200" b="0" i="0" u="none" strike="noStrike" cap="none" dirty="0">
              <a:solidFill>
                <a:srgbClr val="FCEAD0"/>
              </a:solidFill>
              <a:latin typeface="Times New Roman" panose="02020603050405020304" pitchFamily="18" charset="0"/>
              <a:cs typeface="Times New Roman" panose="02020603050405020304" pitchFamily="18" charset="0"/>
              <a:sym typeface="Arial" panose="020B0604020202020204"/>
            </a:endParaRPr>
          </a:p>
        </p:txBody>
      </p:sp>
      <p:sp>
        <p:nvSpPr>
          <p:cNvPr id="2" name="TextBox 1">
            <a:extLst>
              <a:ext uri="{FF2B5EF4-FFF2-40B4-BE49-F238E27FC236}">
                <a16:creationId xmlns:a16="http://schemas.microsoft.com/office/drawing/2014/main" id="{FF83AFFE-3442-FBCF-B480-AA1FDAD38CCE}"/>
              </a:ext>
            </a:extLst>
          </p:cNvPr>
          <p:cNvSpPr txBox="1"/>
          <p:nvPr/>
        </p:nvSpPr>
        <p:spPr>
          <a:xfrm>
            <a:off x="742106" y="1598223"/>
            <a:ext cx="11449894" cy="1231106"/>
          </a:xfrm>
          <a:prstGeom prst="rect">
            <a:avLst/>
          </a:prstGeom>
          <a:noFill/>
        </p:spPr>
        <p:txBody>
          <a:bodyPr wrap="square" rtlCol="0">
            <a:spAutoFit/>
          </a:bodyPr>
          <a:lstStyle/>
          <a:p>
            <a:pPr algn="ctr" rtl="0" fontAlgn="base"/>
            <a:r>
              <a:rPr lang="en-US" sz="3200" b="1" i="0" u="sng" dirty="0">
                <a:solidFill>
                  <a:schemeClr val="accent5">
                    <a:lumMod val="75000"/>
                  </a:schemeClr>
                </a:solidFill>
                <a:effectLst/>
                <a:highlight>
                  <a:srgbClr val="F5F5F5"/>
                </a:highlight>
                <a:latin typeface="Times New Roman" panose="02020603050405020304" pitchFamily="18" charset="0"/>
              </a:rPr>
              <a:t>Literature review:-</a:t>
            </a:r>
            <a:r>
              <a:rPr lang="en-US" sz="2800" b="0" i="0" dirty="0">
                <a:solidFill>
                  <a:srgbClr val="000000"/>
                </a:solidFill>
                <a:effectLst/>
                <a:highlight>
                  <a:srgbClr val="F5F5F5"/>
                </a:highlight>
                <a:latin typeface="Times New Roman" panose="02020603050405020304" pitchFamily="18" charset="0"/>
              </a:rPr>
              <a:t>​</a:t>
            </a:r>
            <a:r>
              <a:rPr lang="en-US" sz="2800" dirty="0">
                <a:highlight>
                  <a:srgbClr val="F5F5F5"/>
                </a:highlight>
                <a:latin typeface="Segoe UI" panose="020B0502040204020203" pitchFamily="34" charset="0"/>
              </a:rPr>
              <a:t> </a:t>
            </a:r>
          </a:p>
          <a:p>
            <a:pPr algn="ctr" rtl="0" fontAlgn="base"/>
            <a:endParaRPr lang="en-US" sz="2800" dirty="0">
              <a:highlight>
                <a:srgbClr val="F5F5F5"/>
              </a:highlight>
              <a:latin typeface="Segoe UI" panose="020B0502040204020203" pitchFamily="34" charset="0"/>
            </a:endParaRPr>
          </a:p>
          <a:p>
            <a:endParaRPr lang="en-US" dirty="0"/>
          </a:p>
        </p:txBody>
      </p:sp>
      <p:graphicFrame>
        <p:nvGraphicFramePr>
          <p:cNvPr id="4" name="Table 3">
            <a:extLst>
              <a:ext uri="{FF2B5EF4-FFF2-40B4-BE49-F238E27FC236}">
                <a16:creationId xmlns:a16="http://schemas.microsoft.com/office/drawing/2014/main" id="{B3DCC8FA-EFB5-D12A-27B1-7E97D1ECE951}"/>
              </a:ext>
            </a:extLst>
          </p:cNvPr>
          <p:cNvGraphicFramePr>
            <a:graphicFrameLocks noGrp="1"/>
          </p:cNvGraphicFramePr>
          <p:nvPr>
            <p:extLst>
              <p:ext uri="{D42A27DB-BD31-4B8C-83A1-F6EECF244321}">
                <p14:modId xmlns:p14="http://schemas.microsoft.com/office/powerpoint/2010/main" val="1105474502"/>
              </p:ext>
            </p:extLst>
          </p:nvPr>
        </p:nvGraphicFramePr>
        <p:xfrm>
          <a:off x="658301" y="2172435"/>
          <a:ext cx="10791593" cy="3999146"/>
        </p:xfrm>
        <a:graphic>
          <a:graphicData uri="http://schemas.openxmlformats.org/drawingml/2006/table">
            <a:tbl>
              <a:tblPr firstRow="1" bandRow="1">
                <a:tableStyleId>{7DF18680-E054-41AD-8BC1-D1AEF772440D}</a:tableStyleId>
              </a:tblPr>
              <a:tblGrid>
                <a:gridCol w="1945905">
                  <a:extLst>
                    <a:ext uri="{9D8B030D-6E8A-4147-A177-3AD203B41FA5}">
                      <a16:colId xmlns:a16="http://schemas.microsoft.com/office/drawing/2014/main" val="851806714"/>
                    </a:ext>
                  </a:extLst>
                </a:gridCol>
                <a:gridCol w="2211422">
                  <a:extLst>
                    <a:ext uri="{9D8B030D-6E8A-4147-A177-3AD203B41FA5}">
                      <a16:colId xmlns:a16="http://schemas.microsoft.com/office/drawing/2014/main" val="2913216911"/>
                    </a:ext>
                  </a:extLst>
                </a:gridCol>
                <a:gridCol w="2211422">
                  <a:extLst>
                    <a:ext uri="{9D8B030D-6E8A-4147-A177-3AD203B41FA5}">
                      <a16:colId xmlns:a16="http://schemas.microsoft.com/office/drawing/2014/main" val="2105262758"/>
                    </a:ext>
                  </a:extLst>
                </a:gridCol>
                <a:gridCol w="2211422">
                  <a:extLst>
                    <a:ext uri="{9D8B030D-6E8A-4147-A177-3AD203B41FA5}">
                      <a16:colId xmlns:a16="http://schemas.microsoft.com/office/drawing/2014/main" val="2034685334"/>
                    </a:ext>
                  </a:extLst>
                </a:gridCol>
                <a:gridCol w="2211422">
                  <a:extLst>
                    <a:ext uri="{9D8B030D-6E8A-4147-A177-3AD203B41FA5}">
                      <a16:colId xmlns:a16="http://schemas.microsoft.com/office/drawing/2014/main" val="1210827970"/>
                    </a:ext>
                  </a:extLst>
                </a:gridCol>
              </a:tblGrid>
              <a:tr h="1152995">
                <a:tc>
                  <a:txBody>
                    <a:bodyPr/>
                    <a:lstStyle/>
                    <a:p>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Serial No.</a:t>
                      </a: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Name of the author/(s)</a:t>
                      </a:r>
                    </a:p>
                  </a:txBody>
                  <a:tcPr/>
                </a:tc>
                <a:tc>
                  <a:txBody>
                    <a:bodyPr/>
                    <a:lstStyle/>
                    <a:p>
                      <a:endParaRPr lang="en-US"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dirty="0">
                          <a:latin typeface="Times New Roman" panose="02020603050405020304" pitchFamily="18" charset="0"/>
                          <a:cs typeface="Times New Roman" panose="02020603050405020304" pitchFamily="18" charset="0"/>
                        </a:rPr>
                        <a:t>Title of journal</a:t>
                      </a:r>
                    </a:p>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Technology used</a:t>
                      </a:r>
                    </a:p>
                  </a:txBody>
                  <a:tcPr/>
                </a:tc>
                <a:tc>
                  <a:txBody>
                    <a:bodyPr/>
                    <a:lstStyle/>
                    <a:p>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Summary / Abstract</a:t>
                      </a:r>
                    </a:p>
                  </a:txBody>
                  <a:tcPr/>
                </a:tc>
                <a:extLst>
                  <a:ext uri="{0D108BD9-81ED-4DB2-BD59-A6C34878D82A}">
                    <a16:rowId xmlns:a16="http://schemas.microsoft.com/office/drawing/2014/main" val="2247850165"/>
                  </a:ext>
                </a:extLst>
              </a:tr>
              <a:tr h="1657431">
                <a:tc>
                  <a:txBody>
                    <a:bodyPr/>
                    <a:lstStyle/>
                    <a:p>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George-Alexandru Istrate1 , Radu Alexandru Budu2 , Claudiu Aurelian Popa</a:t>
                      </a:r>
                    </a:p>
                  </a:txBody>
                  <a:tcPr/>
                </a:tc>
                <a:tc>
                  <a:txBody>
                    <a:bodyPr/>
                    <a:lstStyle/>
                    <a:p>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Institutional communication in the digital age</a:t>
                      </a:r>
                    </a:p>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Application Zoom , Chat </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The increasing use of the Internet worldwide has led many institutions to consider an online presence as a necessity. The Internet has become a part of everyday life for many institutions, most of whom use it to interact and communicate with others. Public institutions have resorted to the implementation of integrated digital systems to facilitate their work and to be able to interact with the public much better through the Internet. </a:t>
                      </a:r>
                    </a:p>
                  </a:txBody>
                  <a:tcPr/>
                </a:tc>
                <a:extLst>
                  <a:ext uri="{0D108BD9-81ED-4DB2-BD59-A6C34878D82A}">
                    <a16:rowId xmlns:a16="http://schemas.microsoft.com/office/drawing/2014/main" val="1129264291"/>
                  </a:ext>
                </a:extLst>
              </a:tr>
              <a:tr h="1165692">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2</a:t>
                      </a:r>
                    </a:p>
                  </a:txBody>
                  <a:tcPr/>
                </a:tc>
                <a:tc>
                  <a:txBody>
                    <a:bodyPr/>
                    <a:lstStyle/>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Feras H. Al-Hawari1 and Mohammad S. Habahbeh2</a:t>
                      </a:r>
                    </a:p>
                  </a:txBody>
                  <a:tcPr/>
                </a:tc>
                <a:tc>
                  <a:txBody>
                    <a:bodyPr/>
                    <a:lstStyle/>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Secure and Robust Web Services for E-Payment of Tuition Fees</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MyGJU , Java , Ais Database</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This paper proposes an e-payment processing architecture to permit students to transfer tuition fees payments to their university portal accounts using different payment forms such as e-banking, credit cards, and debit cards. The architecture is based on RESTful web services that can exchange financial transactions with all Jordanian banks via the eFAWATEERcom platform to process online tuition payments.</a:t>
                      </a:r>
                    </a:p>
                  </a:txBody>
                  <a:tcPr/>
                </a:tc>
                <a:extLst>
                  <a:ext uri="{0D108BD9-81ED-4DB2-BD59-A6C34878D82A}">
                    <a16:rowId xmlns:a16="http://schemas.microsoft.com/office/drawing/2014/main" val="250128671"/>
                  </a:ext>
                </a:extLst>
              </a:tr>
            </a:tbl>
          </a:graphicData>
        </a:graphic>
      </p:graphicFrame>
    </p:spTree>
    <p:extLst>
      <p:ext uri="{BB962C8B-B14F-4D97-AF65-F5344CB8AC3E}">
        <p14:creationId xmlns:p14="http://schemas.microsoft.com/office/powerpoint/2010/main" val="622857915"/>
      </p:ext>
    </p:extLst>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12C23-3920-3820-605A-C409C7805F5B}"/>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E902FAD0-4FD5-7B23-EF3A-EA92747E3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742" y="0"/>
            <a:ext cx="7579203" cy="1552792"/>
          </a:xfrm>
          <a:prstGeom prst="rect">
            <a:avLst/>
          </a:prstGeom>
        </p:spPr>
      </p:pic>
      <p:pic>
        <p:nvPicPr>
          <p:cNvPr id="64" name="Google Shape;64;p1">
            <a:extLst>
              <a:ext uri="{FF2B5EF4-FFF2-40B4-BE49-F238E27FC236}">
                <a16:creationId xmlns:a16="http://schemas.microsoft.com/office/drawing/2014/main" id="{E4E62B26-CB15-67D2-F9CB-E5BE09ECF3B5}"/>
              </a:ext>
            </a:extLst>
          </p:cNvPr>
          <p:cNvPicPr preferRelativeResize="0"/>
          <p:nvPr/>
        </p:nvPicPr>
        <p:blipFill rotWithShape="1">
          <a:blip r:embed="rId3"/>
          <a:srcRect/>
          <a:stretch>
            <a:fillRect/>
          </a:stretch>
        </p:blipFill>
        <p:spPr>
          <a:xfrm rot="5400000">
            <a:off x="4955940" y="1432260"/>
            <a:ext cx="420480" cy="10357200"/>
          </a:xfrm>
          <a:prstGeom prst="rect">
            <a:avLst/>
          </a:prstGeom>
          <a:noFill/>
          <a:ln>
            <a:noFill/>
          </a:ln>
        </p:spPr>
      </p:pic>
      <p:pic>
        <p:nvPicPr>
          <p:cNvPr id="65" name="Google Shape;65;p1">
            <a:extLst>
              <a:ext uri="{FF2B5EF4-FFF2-40B4-BE49-F238E27FC236}">
                <a16:creationId xmlns:a16="http://schemas.microsoft.com/office/drawing/2014/main" id="{A4B42B82-B382-3C68-788D-E2ED357926A3}"/>
              </a:ext>
            </a:extLst>
          </p:cNvPr>
          <p:cNvPicPr preferRelativeResize="0"/>
          <p:nvPr/>
        </p:nvPicPr>
        <p:blipFill rotWithShape="1">
          <a:blip r:embed="rId4"/>
          <a:srcRect/>
          <a:stretch>
            <a:fillRect/>
          </a:stretch>
        </p:blipFill>
        <p:spPr>
          <a:xfrm rot="5400000">
            <a:off x="11030400" y="5716080"/>
            <a:ext cx="477000" cy="1846080"/>
          </a:xfrm>
          <a:prstGeom prst="rect">
            <a:avLst/>
          </a:prstGeom>
          <a:noFill/>
          <a:ln>
            <a:noFill/>
          </a:ln>
        </p:spPr>
      </p:pic>
      <p:pic>
        <p:nvPicPr>
          <p:cNvPr id="66" name="Google Shape;66;p1">
            <a:extLst>
              <a:ext uri="{FF2B5EF4-FFF2-40B4-BE49-F238E27FC236}">
                <a16:creationId xmlns:a16="http://schemas.microsoft.com/office/drawing/2014/main" id="{147B980D-90E1-A058-B99B-F397E4CF64F9}"/>
              </a:ext>
            </a:extLst>
          </p:cNvPr>
          <p:cNvPicPr preferRelativeResize="0"/>
          <p:nvPr/>
        </p:nvPicPr>
        <p:blipFill rotWithShape="1">
          <a:blip r:embed="rId3"/>
          <a:srcRect/>
          <a:stretch>
            <a:fillRect/>
          </a:stretch>
        </p:blipFill>
        <p:spPr>
          <a:xfrm rot="5400000">
            <a:off x="108360" y="5934240"/>
            <a:ext cx="344880" cy="585720"/>
          </a:xfrm>
          <a:prstGeom prst="rect">
            <a:avLst/>
          </a:prstGeom>
          <a:noFill/>
          <a:ln>
            <a:noFill/>
          </a:ln>
        </p:spPr>
      </p:pic>
      <p:sp>
        <p:nvSpPr>
          <p:cNvPr id="3" name="Text Box 2">
            <a:extLst>
              <a:ext uri="{FF2B5EF4-FFF2-40B4-BE49-F238E27FC236}">
                <a16:creationId xmlns:a16="http://schemas.microsoft.com/office/drawing/2014/main" id="{92728933-8D47-9601-5DCD-E5238D2A157C}"/>
              </a:ext>
            </a:extLst>
          </p:cNvPr>
          <p:cNvSpPr txBox="1"/>
          <p:nvPr/>
        </p:nvSpPr>
        <p:spPr>
          <a:xfrm>
            <a:off x="11713845" y="6471285"/>
            <a:ext cx="387985" cy="306705"/>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10</a:t>
            </a:r>
          </a:p>
        </p:txBody>
      </p:sp>
      <p:sp>
        <p:nvSpPr>
          <p:cNvPr id="9" name="Google Shape;68;p1">
            <a:extLst>
              <a:ext uri="{FF2B5EF4-FFF2-40B4-BE49-F238E27FC236}">
                <a16:creationId xmlns:a16="http://schemas.microsoft.com/office/drawing/2014/main" id="{A1C3FE46-C96D-673C-7FA7-894D9021C3AD}"/>
              </a:ext>
            </a:extLst>
          </p:cNvPr>
          <p:cNvSpPr/>
          <p:nvPr/>
        </p:nvSpPr>
        <p:spPr>
          <a:xfrm>
            <a:off x="4038480" y="6356520"/>
            <a:ext cx="4113720" cy="36396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FCEAD0"/>
                </a:solidFill>
                <a:latin typeface="Times New Roman" panose="02020603050405020304" pitchFamily="18" charset="0"/>
                <a:ea typeface="Calibri" panose="020F0502020204030204"/>
                <a:cs typeface="Times New Roman" panose="02020603050405020304" pitchFamily="18" charset="0"/>
                <a:sym typeface="Calibri" panose="020F0502020204030204"/>
              </a:rPr>
              <a:t>SLRTCE- Department of Information Technology</a:t>
            </a:r>
            <a:endParaRPr sz="1200" b="0" i="0" u="none" strike="noStrike" cap="none" dirty="0">
              <a:solidFill>
                <a:srgbClr val="FCEAD0"/>
              </a:solidFill>
              <a:latin typeface="Times New Roman" panose="02020603050405020304" pitchFamily="18" charset="0"/>
              <a:cs typeface="Times New Roman" panose="02020603050405020304" pitchFamily="18" charset="0"/>
              <a:sym typeface="Arial" panose="020B0604020202020204"/>
            </a:endParaRPr>
          </a:p>
        </p:txBody>
      </p:sp>
      <p:sp>
        <p:nvSpPr>
          <p:cNvPr id="2" name="TextBox 1">
            <a:extLst>
              <a:ext uri="{FF2B5EF4-FFF2-40B4-BE49-F238E27FC236}">
                <a16:creationId xmlns:a16="http://schemas.microsoft.com/office/drawing/2014/main" id="{189F96FA-A53D-35C9-DB27-3861EE2FCA38}"/>
              </a:ext>
            </a:extLst>
          </p:cNvPr>
          <p:cNvSpPr txBox="1"/>
          <p:nvPr/>
        </p:nvSpPr>
        <p:spPr>
          <a:xfrm>
            <a:off x="742106" y="1598223"/>
            <a:ext cx="11449894" cy="1231106"/>
          </a:xfrm>
          <a:prstGeom prst="rect">
            <a:avLst/>
          </a:prstGeom>
          <a:noFill/>
        </p:spPr>
        <p:txBody>
          <a:bodyPr wrap="square" rtlCol="0">
            <a:spAutoFit/>
          </a:bodyPr>
          <a:lstStyle/>
          <a:p>
            <a:pPr algn="ctr" rtl="0" fontAlgn="base"/>
            <a:r>
              <a:rPr lang="en-US" sz="3200" b="1" i="0" u="sng" dirty="0">
                <a:solidFill>
                  <a:schemeClr val="accent5">
                    <a:lumMod val="75000"/>
                  </a:schemeClr>
                </a:solidFill>
                <a:effectLst/>
                <a:highlight>
                  <a:srgbClr val="F5F5F5"/>
                </a:highlight>
                <a:latin typeface="Times New Roman" panose="02020603050405020304" pitchFamily="18" charset="0"/>
              </a:rPr>
              <a:t>Literature review:-</a:t>
            </a:r>
            <a:r>
              <a:rPr lang="en-US" sz="2800" b="0" i="0" dirty="0">
                <a:solidFill>
                  <a:srgbClr val="000000"/>
                </a:solidFill>
                <a:effectLst/>
                <a:highlight>
                  <a:srgbClr val="F5F5F5"/>
                </a:highlight>
                <a:latin typeface="Times New Roman" panose="02020603050405020304" pitchFamily="18" charset="0"/>
              </a:rPr>
              <a:t>​</a:t>
            </a:r>
            <a:r>
              <a:rPr lang="en-US" sz="2800" dirty="0">
                <a:highlight>
                  <a:srgbClr val="F5F5F5"/>
                </a:highlight>
                <a:latin typeface="Segoe UI" panose="020B0502040204020203" pitchFamily="34" charset="0"/>
              </a:rPr>
              <a:t> </a:t>
            </a:r>
          </a:p>
          <a:p>
            <a:pPr algn="ctr" rtl="0" fontAlgn="base"/>
            <a:endParaRPr lang="en-US" sz="2800" dirty="0">
              <a:highlight>
                <a:srgbClr val="F5F5F5"/>
              </a:highlight>
              <a:latin typeface="Segoe UI" panose="020B0502040204020203" pitchFamily="34" charset="0"/>
            </a:endParaRPr>
          </a:p>
          <a:p>
            <a:endParaRPr lang="en-US" dirty="0"/>
          </a:p>
        </p:txBody>
      </p:sp>
      <p:graphicFrame>
        <p:nvGraphicFramePr>
          <p:cNvPr id="4" name="Table 3">
            <a:extLst>
              <a:ext uri="{FF2B5EF4-FFF2-40B4-BE49-F238E27FC236}">
                <a16:creationId xmlns:a16="http://schemas.microsoft.com/office/drawing/2014/main" id="{77057018-92E4-EED8-F40C-0719DAEFC3CC}"/>
              </a:ext>
            </a:extLst>
          </p:cNvPr>
          <p:cNvGraphicFramePr>
            <a:graphicFrameLocks noGrp="1"/>
          </p:cNvGraphicFramePr>
          <p:nvPr>
            <p:extLst>
              <p:ext uri="{D42A27DB-BD31-4B8C-83A1-F6EECF244321}">
                <p14:modId xmlns:p14="http://schemas.microsoft.com/office/powerpoint/2010/main" val="1539866444"/>
              </p:ext>
            </p:extLst>
          </p:nvPr>
        </p:nvGraphicFramePr>
        <p:xfrm>
          <a:off x="658301" y="2213776"/>
          <a:ext cx="10791593" cy="3946878"/>
        </p:xfrm>
        <a:graphic>
          <a:graphicData uri="http://schemas.openxmlformats.org/drawingml/2006/table">
            <a:tbl>
              <a:tblPr firstRow="1" bandRow="1">
                <a:tableStyleId>{7DF18680-E054-41AD-8BC1-D1AEF772440D}</a:tableStyleId>
              </a:tblPr>
              <a:tblGrid>
                <a:gridCol w="1945905">
                  <a:extLst>
                    <a:ext uri="{9D8B030D-6E8A-4147-A177-3AD203B41FA5}">
                      <a16:colId xmlns:a16="http://schemas.microsoft.com/office/drawing/2014/main" val="851806714"/>
                    </a:ext>
                  </a:extLst>
                </a:gridCol>
                <a:gridCol w="2211422">
                  <a:extLst>
                    <a:ext uri="{9D8B030D-6E8A-4147-A177-3AD203B41FA5}">
                      <a16:colId xmlns:a16="http://schemas.microsoft.com/office/drawing/2014/main" val="2913216911"/>
                    </a:ext>
                  </a:extLst>
                </a:gridCol>
                <a:gridCol w="2211422">
                  <a:extLst>
                    <a:ext uri="{9D8B030D-6E8A-4147-A177-3AD203B41FA5}">
                      <a16:colId xmlns:a16="http://schemas.microsoft.com/office/drawing/2014/main" val="2105262758"/>
                    </a:ext>
                  </a:extLst>
                </a:gridCol>
                <a:gridCol w="2211422">
                  <a:extLst>
                    <a:ext uri="{9D8B030D-6E8A-4147-A177-3AD203B41FA5}">
                      <a16:colId xmlns:a16="http://schemas.microsoft.com/office/drawing/2014/main" val="2034685334"/>
                    </a:ext>
                  </a:extLst>
                </a:gridCol>
                <a:gridCol w="2211422">
                  <a:extLst>
                    <a:ext uri="{9D8B030D-6E8A-4147-A177-3AD203B41FA5}">
                      <a16:colId xmlns:a16="http://schemas.microsoft.com/office/drawing/2014/main" val="1210827970"/>
                    </a:ext>
                  </a:extLst>
                </a:gridCol>
              </a:tblGrid>
              <a:tr h="1051278">
                <a:tc>
                  <a:txBody>
                    <a:bodyPr/>
                    <a:lstStyle/>
                    <a:p>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Serial No.</a:t>
                      </a: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Name of the author/(s)</a:t>
                      </a:r>
                    </a:p>
                  </a:txBody>
                  <a:tcPr/>
                </a:tc>
                <a:tc>
                  <a:txBody>
                    <a:bodyPr/>
                    <a:lstStyle/>
                    <a:p>
                      <a:endParaRPr lang="en-US"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dirty="0">
                          <a:latin typeface="Times New Roman" panose="02020603050405020304" pitchFamily="18" charset="0"/>
                          <a:cs typeface="Times New Roman" panose="02020603050405020304" pitchFamily="18" charset="0"/>
                        </a:rPr>
                        <a:t>Title of journal</a:t>
                      </a:r>
                    </a:p>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Technology used</a:t>
                      </a:r>
                    </a:p>
                  </a:txBody>
                  <a:tcPr/>
                </a:tc>
                <a:tc>
                  <a:txBody>
                    <a:bodyPr/>
                    <a:lstStyle/>
                    <a:p>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Summary / Abstract</a:t>
                      </a:r>
                    </a:p>
                  </a:txBody>
                  <a:tcPr/>
                </a:tc>
                <a:extLst>
                  <a:ext uri="{0D108BD9-81ED-4DB2-BD59-A6C34878D82A}">
                    <a16:rowId xmlns:a16="http://schemas.microsoft.com/office/drawing/2014/main" val="2247850165"/>
                  </a:ext>
                </a:extLst>
              </a:tr>
              <a:tr h="1511213">
                <a:tc>
                  <a:txBody>
                    <a:bodyPr/>
                    <a:lstStyle/>
                    <a:p>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Amanze Bethran Chibuike1*, Nwoke, Bethel Chinenye2 , Eleberi Leticia E.</a:t>
                      </a:r>
                    </a:p>
                  </a:txBody>
                  <a:tcPr/>
                </a:tc>
                <a:tc>
                  <a:txBody>
                    <a:bodyPr/>
                    <a:lstStyle/>
                    <a:p>
                      <a:endParaRPr lang="en-US"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An Online Departmental Fee Management System</a:t>
                      </a:r>
                    </a:p>
                  </a:txBody>
                  <a:tcPr/>
                </a:tc>
                <a:tc>
                  <a:txBody>
                    <a:bodyPr/>
                    <a:lstStyle/>
                    <a:p>
                      <a:endParaRPr lang="en-US" sz="12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PHP , MySql , Html</a:t>
                      </a:r>
                    </a:p>
                  </a:txBody>
                  <a:tcPr/>
                </a:tc>
                <a:tc>
                  <a:txBody>
                    <a:bodyPr/>
                    <a:lstStyle/>
                    <a:p>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a:t>
                      </a:r>
                      <a:r>
                        <a:rPr lang="en-US" sz="1050" dirty="0">
                          <a:latin typeface="Times New Roman" panose="02020603050405020304" pitchFamily="18" charset="0"/>
                          <a:cs typeface="Times New Roman" panose="02020603050405020304" pitchFamily="18" charset="0"/>
                        </a:rPr>
                        <a:t>In Universities Nationwide, there are a large number of students who pay all their fees through cash deposits, electronic cash transfer or bank drafts to the University’s account in specific bank branches. These methods have proven inefficient in more ways than one. </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9264291"/>
                  </a:ext>
                </a:extLst>
              </a:tr>
              <a:tr h="1032046">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4</a:t>
                      </a:r>
                    </a:p>
                  </a:txBody>
                  <a:tcPr/>
                </a:tc>
                <a:tc>
                  <a:txBody>
                    <a:bodyPr/>
                    <a:lstStyle/>
                    <a:p>
                      <a:endPar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endParaRPr>
                    </a:p>
                    <a:p>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Johnny, Inemesit, Emannuel</a:t>
                      </a:r>
                      <a:endParaRPr lang="en-US" sz="1400" b="0" dirty="0">
                        <a:latin typeface="Times New Roman" panose="02020603050405020304" pitchFamily="18" charset="0"/>
                        <a:cs typeface="Times New Roman" panose="02020603050405020304" pitchFamily="18" charset="0"/>
                      </a:endParaRPr>
                    </a:p>
                  </a:txBody>
                  <a:tcPr/>
                </a:tc>
                <a:tc>
                  <a:txBody>
                    <a:bodyPr/>
                    <a:lstStyle/>
                    <a:p>
                      <a:endParaRPr lang="en-US" sz="1200" dirty="0">
                        <a:latin typeface="Times New Roman" panose="02020603050405020304" pitchFamily="18" charset="0"/>
                        <a:cs typeface="Times New Roman" panose="02020603050405020304" pitchFamily="18" charset="0"/>
                      </a:endParaRPr>
                    </a:p>
                    <a:p>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Design and Implementation of Online Student Registration Portal</a:t>
                      </a:r>
                      <a:endParaRPr lang="en-US" sz="1100" b="0" dirty="0">
                        <a:latin typeface="Times New Roman" panose="02020603050405020304" pitchFamily="18" charset="0"/>
                        <a:cs typeface="Times New Roman" panose="02020603050405020304" pitchFamily="18" charset="0"/>
                      </a:endParaRPr>
                    </a:p>
                  </a:txBody>
                  <a:tcPr/>
                </a:tc>
                <a:tc>
                  <a:txBody>
                    <a:bodyPr/>
                    <a:lstStyle/>
                    <a:p>
                      <a:endParaRPr lang="en-US"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400" dirty="0">
                          <a:latin typeface="Times New Roman" panose="02020603050405020304" pitchFamily="18" charset="0"/>
                          <a:cs typeface="Times New Roman" panose="02020603050405020304" pitchFamily="18" charset="0"/>
                        </a:rPr>
                        <a:t>PHP , MySql , Html</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The Online Registration Portal is a research work designed and implemented to provide the easiest way to replace the existing manual system used for students to register their courses to be offered for each semester as well as entering their personal data. </a:t>
                      </a:r>
                      <a:endParaRPr lang="en-US" sz="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128671"/>
                  </a:ext>
                </a:extLst>
              </a:tr>
            </a:tbl>
          </a:graphicData>
        </a:graphic>
      </p:graphicFrame>
    </p:spTree>
    <p:extLst>
      <p:ext uri="{BB962C8B-B14F-4D97-AF65-F5344CB8AC3E}">
        <p14:creationId xmlns:p14="http://schemas.microsoft.com/office/powerpoint/2010/main" val="1109615080"/>
      </p:ext>
    </p:extLst>
  </p:cSld>
  <p:clrMapOvr>
    <a:masterClrMapping/>
  </p:clrMapOvr>
  <p:transition spd="med">
    <p:push/>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0C0C0C"/>
      </a:accent1>
      <a:accent2>
        <a:srgbClr val="ED7D31"/>
      </a:accent2>
      <a:accent3>
        <a:srgbClr val="A5A5A5"/>
      </a:accent3>
      <a:accent4>
        <a:srgbClr val="FFC000"/>
      </a:accent4>
      <a:accent5>
        <a:srgbClr val="C0000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979</TotalTime>
  <Words>1955</Words>
  <Application>Microsoft Office PowerPoint</Application>
  <PresentationFormat>Widescreen</PresentationFormat>
  <Paragraphs>212</Paragraphs>
  <Slides>18</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Artifakt Element Book</vt:lpstr>
      <vt:lpstr>Calibri</vt:lpstr>
      <vt:lpstr>Calibri Light</vt:lpstr>
      <vt:lpstr>Roboto</vt:lpstr>
      <vt:lpstr>Segoe 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staffpc</dc:creator>
  <cp:lastModifiedBy>Sujay S</cp:lastModifiedBy>
  <cp:revision>51</cp:revision>
  <cp:lastPrinted>2024-08-02T19:28:31Z</cp:lastPrinted>
  <dcterms:created xsi:type="dcterms:W3CDTF">2024-08-02T05:33:57Z</dcterms:created>
  <dcterms:modified xsi:type="dcterms:W3CDTF">2024-10-23T15:40:39Z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7A48F208EEDA480AB02AA95E2FA02466_13</vt:lpwstr>
  </property>
  <property fmtid="{D5CDD505-2E9C-101B-9397-08002B2CF9AE}" pid="3" name="KSOProductBuildVer">
    <vt:lpwstr>1033-12.2.0.13472</vt:lpwstr>
  </property>
</Properties>
</file>