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6622" autoAdjust="0"/>
  </p:normalViewPr>
  <p:slideViewPr>
    <p:cSldViewPr snapToGrid="0">
      <p:cViewPr varScale="1">
        <p:scale>
          <a:sx n="117" d="100"/>
          <a:sy n="117" d="100"/>
        </p:scale>
        <p:origin x="682" y="9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8A9A9-E5A9-476A-A5B9-32160DF8FDE6}" type="doc">
      <dgm:prSet loTypeId="urn:microsoft.com/office/officeart/2008/layout/PictureAccentList" loCatId="list" qsTypeId="urn:microsoft.com/office/officeart/2005/8/quickstyle/simple3" qsCatId="simple" csTypeId="urn:microsoft.com/office/officeart/2005/8/colors/accent0_3" csCatId="mainScheme" phldr="1"/>
      <dgm:spPr/>
      <dgm:t>
        <a:bodyPr/>
        <a:lstStyle/>
        <a:p>
          <a:endParaRPr lang="en-IN"/>
        </a:p>
      </dgm:t>
    </dgm:pt>
    <dgm:pt modelId="{7C9DC9B3-69BD-4DD7-9B94-FCA7D71690A7}">
      <dgm:prSet phldrT="[Text]"/>
      <dgm:spPr/>
      <dgm:t>
        <a:bodyPr/>
        <a:lstStyle/>
        <a:p>
          <a:r>
            <a:rPr lang="en-IN" dirty="0">
              <a:latin typeface="Times New Roman" panose="02020603050405020304" pitchFamily="18" charset="0"/>
              <a:cs typeface="Times New Roman" panose="02020603050405020304" pitchFamily="18" charset="0"/>
            </a:rPr>
            <a:t>INSIGHTS :</a:t>
          </a:r>
          <a:endParaRPr lang="en-IN" dirty="0"/>
        </a:p>
      </dgm:t>
    </dgm:pt>
    <dgm:pt modelId="{A273706B-2A3F-4809-B159-5534860407E6}" type="parTrans" cxnId="{F5D04D1A-0223-486E-AA09-5628B7376124}">
      <dgm:prSet/>
      <dgm:spPr/>
      <dgm:t>
        <a:bodyPr/>
        <a:lstStyle/>
        <a:p>
          <a:endParaRPr lang="en-IN"/>
        </a:p>
      </dgm:t>
    </dgm:pt>
    <dgm:pt modelId="{84A308CE-7139-4DFF-B9F2-5723A88E8123}" type="sibTrans" cxnId="{F5D04D1A-0223-486E-AA09-5628B7376124}">
      <dgm:prSet/>
      <dgm:spPr/>
      <dgm:t>
        <a:bodyPr/>
        <a:lstStyle/>
        <a:p>
          <a:endParaRPr lang="en-IN"/>
        </a:p>
      </dgm:t>
    </dgm:pt>
    <dgm:pt modelId="{0EDC8DD8-878B-47DB-B163-91425C0877D4}">
      <dgm:prSet phldrT="[Text]" custT="1"/>
      <dgm:spPr/>
      <dgm:t>
        <a:bodyPr/>
        <a:lstStyle/>
        <a:p>
          <a:r>
            <a:rPr lang="en-US" sz="900" b="1" i="0" dirty="0">
              <a:latin typeface="Palatino Linotype" panose="02040502050505030304" pitchFamily="18" charset="0"/>
            </a:rPr>
            <a:t>West Region as depicted above has a Highest Average House Price at $472K followed by North East at $252K, South at $244K and at the lowest is the Mid West at $184K.</a:t>
          </a:r>
          <a:endParaRPr lang="en-IN" sz="900" dirty="0">
            <a:latin typeface="Palatino Linotype" panose="02040502050505030304" pitchFamily="18" charset="0"/>
          </a:endParaRPr>
        </a:p>
      </dgm:t>
    </dgm:pt>
    <dgm:pt modelId="{12D6CAC6-0EF2-4452-9489-85C79D5B8A06}" type="parTrans" cxnId="{16098CE6-0824-4888-9DC5-F534434F870B}">
      <dgm:prSet/>
      <dgm:spPr/>
      <dgm:t>
        <a:bodyPr/>
        <a:lstStyle/>
        <a:p>
          <a:endParaRPr lang="en-IN"/>
        </a:p>
      </dgm:t>
    </dgm:pt>
    <dgm:pt modelId="{B4D52EDB-78C6-4560-9C0A-B022920E6DC8}" type="sibTrans" cxnId="{16098CE6-0824-4888-9DC5-F534434F870B}">
      <dgm:prSet/>
      <dgm:spPr/>
      <dgm:t>
        <a:bodyPr/>
        <a:lstStyle/>
        <a:p>
          <a:endParaRPr lang="en-IN"/>
        </a:p>
      </dgm:t>
    </dgm:pt>
    <dgm:pt modelId="{12E9725D-B035-4AB1-AC1F-32F8A7D9170F}">
      <dgm:prSet phldrT="[Text]" custT="1"/>
      <dgm:spPr>
        <a:gradFill rotWithShape="0">
          <a:gsLst>
            <a:gs pos="0">
              <a:srgbClr val="212121">
                <a:hueOff val="0"/>
                <a:satOff val="0"/>
                <a:lumOff val="0"/>
                <a:alphaOff val="0"/>
                <a:tint val="60000"/>
                <a:lumMod val="104000"/>
              </a:srgbClr>
            </a:gs>
            <a:gs pos="100000">
              <a:srgbClr val="212121">
                <a:hueOff val="0"/>
                <a:satOff val="0"/>
                <a:lumOff val="0"/>
                <a:alphaOff val="0"/>
                <a:tint val="84000"/>
              </a:srgbClr>
            </a:gs>
          </a:gsLst>
          <a:lin ang="5400000" scaled="0"/>
        </a:gradFill>
        <a:ln w="9525" cap="rnd" cmpd="sng" algn="ctr">
          <a:solidFill>
            <a:srgbClr val="CDD0D1">
              <a:hueOff val="0"/>
              <a:satOff val="0"/>
              <a:lumOff val="0"/>
              <a:alphaOff val="0"/>
            </a:srgbClr>
          </a:solidFill>
          <a:prstDash val="solid"/>
        </a:ln>
        <a:effectLst/>
        <a:scene3d>
          <a:camera prst="orthographicFront"/>
          <a:lightRig rig="flat" dir="t"/>
        </a:scene3d>
        <a:sp3d prstMaterial="dkEdge">
          <a:bevelT w="8200" h="38100"/>
        </a:sp3d>
      </dgm:spPr>
      <dgm:t>
        <a:bodyPr spcFirstLastPara="0" vert="horz" wrap="square" lIns="64008" tIns="64008" rIns="64008" bIns="64008" numCol="1" spcCol="1270" anchor="ctr" anchorCtr="0"/>
        <a:lstStyle/>
        <a:p>
          <a:r>
            <a:rPr lang="en-US" sz="900" b="1" i="0" dirty="0">
              <a:latin typeface="Palatino Linotype" panose="02040502050505030304" pitchFamily="18" charset="0"/>
            </a:rPr>
            <a:t>California stands at the second highest average house price at $583K due reasons it being a booming tech industry, warm climate, and stunning coastline. California state even had a highest individual house price of $1.3 Million located at San Jose City.</a:t>
          </a:r>
          <a:endParaRPr lang="en-IN" sz="900" dirty="0">
            <a:latin typeface="Palatino Linotype" panose="02040502050505030304" pitchFamily="18" charset="0"/>
          </a:endParaRPr>
        </a:p>
      </dgm:t>
    </dgm:pt>
    <dgm:pt modelId="{647418D3-5FB9-4C35-B383-3B5058428EB0}" type="parTrans" cxnId="{9F1F3DCC-3928-4CDF-82FC-13EFE63F935B}">
      <dgm:prSet/>
      <dgm:spPr/>
      <dgm:t>
        <a:bodyPr/>
        <a:lstStyle/>
        <a:p>
          <a:endParaRPr lang="en-IN"/>
        </a:p>
      </dgm:t>
    </dgm:pt>
    <dgm:pt modelId="{05E3FFD6-3AEF-4BCC-B861-0A9891A2AD04}" type="sibTrans" cxnId="{9F1F3DCC-3928-4CDF-82FC-13EFE63F935B}">
      <dgm:prSet/>
      <dgm:spPr/>
      <dgm:t>
        <a:bodyPr/>
        <a:lstStyle/>
        <a:p>
          <a:endParaRPr lang="en-IN"/>
        </a:p>
      </dgm:t>
    </dgm:pt>
    <dgm:pt modelId="{3BAB8677-F23D-4EFF-8CAD-ECF34D336125}">
      <dgm:prSet phldrT="[Text]"/>
      <dgm:spPr/>
      <dgm:t>
        <a:bodyPr/>
        <a:lstStyle/>
        <a:p>
          <a:r>
            <a:rPr lang="en-IN" dirty="0">
              <a:latin typeface="Times New Roman" panose="02020603050405020304" pitchFamily="18" charset="0"/>
              <a:cs typeface="Times New Roman" panose="02020603050405020304" pitchFamily="18" charset="0"/>
            </a:rPr>
            <a:t>STRATEGIES</a:t>
          </a:r>
          <a:endParaRPr lang="en-IN" dirty="0"/>
        </a:p>
      </dgm:t>
    </dgm:pt>
    <dgm:pt modelId="{00888B00-87CF-419D-8553-964DB4CFAE42}" type="parTrans" cxnId="{FF23ADF3-4606-4A4F-98CA-B7001AF30FCB}">
      <dgm:prSet/>
      <dgm:spPr/>
      <dgm:t>
        <a:bodyPr/>
        <a:lstStyle/>
        <a:p>
          <a:endParaRPr lang="en-IN"/>
        </a:p>
      </dgm:t>
    </dgm:pt>
    <dgm:pt modelId="{C3C0F670-D571-45AB-BD15-E863B4B37CBB}" type="sibTrans" cxnId="{FF23ADF3-4606-4A4F-98CA-B7001AF30FCB}">
      <dgm:prSet/>
      <dgm:spPr/>
      <dgm:t>
        <a:bodyPr/>
        <a:lstStyle/>
        <a:p>
          <a:endParaRPr lang="en-IN"/>
        </a:p>
      </dgm:t>
    </dgm:pt>
    <dgm:pt modelId="{B454371B-650A-433B-B2B2-4CEBAE0A5F70}">
      <dgm:prSet phldrT="[Text]" custT="1"/>
      <dgm:spPr/>
      <dgm:t>
        <a:bodyPr/>
        <a:lstStyle/>
        <a:p>
          <a:r>
            <a:rPr lang="en-US" sz="900" b="1" i="0" dirty="0">
              <a:latin typeface="Palatino Linotype" panose="02040502050505030304" pitchFamily="18" charset="0"/>
            </a:rPr>
            <a:t>Roofing Industry may charge more for their service in Hawaii state as the transportation and higher goods storage cost and many miscellaneous costs to the company due to very high living costs in Hawaii.</a:t>
          </a:r>
          <a:endParaRPr lang="en-IN" sz="900" dirty="0">
            <a:latin typeface="Palatino Linotype" panose="02040502050505030304" pitchFamily="18" charset="0"/>
          </a:endParaRPr>
        </a:p>
      </dgm:t>
    </dgm:pt>
    <dgm:pt modelId="{6B01F663-6670-4967-9748-74AAF7DCBFB8}" type="parTrans" cxnId="{3C20B40D-254D-4839-916A-992B07AF2951}">
      <dgm:prSet/>
      <dgm:spPr/>
      <dgm:t>
        <a:bodyPr/>
        <a:lstStyle/>
        <a:p>
          <a:endParaRPr lang="en-IN"/>
        </a:p>
      </dgm:t>
    </dgm:pt>
    <dgm:pt modelId="{7EED25B6-95DD-46E7-B666-8E5BF3B216B7}" type="sibTrans" cxnId="{3C20B40D-254D-4839-916A-992B07AF2951}">
      <dgm:prSet/>
      <dgm:spPr/>
      <dgm:t>
        <a:bodyPr/>
        <a:lstStyle/>
        <a:p>
          <a:endParaRPr lang="en-IN"/>
        </a:p>
      </dgm:t>
    </dgm:pt>
    <dgm:pt modelId="{66FEE878-CF3D-46A1-88F1-4219C46BC0CD}">
      <dgm:prSet phldrT="[Text]" custT="1"/>
      <dgm:spPr/>
      <dgm:t>
        <a:bodyPr/>
        <a:lstStyle/>
        <a:p>
          <a:r>
            <a:rPr lang="en-US" sz="900" b="1" i="0" dirty="0">
              <a:latin typeface="Palatino Linotype" panose="02040502050505030304" pitchFamily="18" charset="0"/>
            </a:rPr>
            <a:t>Roofing industry can attain more customers in Mid-West region by giving competitive price plans to attract more potential customers and even has lesser transportation and storage hassles as their physical network is strong in this region.</a:t>
          </a:r>
          <a:endParaRPr lang="en-IN" sz="900" dirty="0">
            <a:latin typeface="Palatino Linotype" panose="02040502050505030304" pitchFamily="18" charset="0"/>
          </a:endParaRPr>
        </a:p>
      </dgm:t>
    </dgm:pt>
    <dgm:pt modelId="{0FE38443-2CD0-4735-9EA3-4C2A7C76D2FC}" type="parTrans" cxnId="{E072DCFA-86C2-466B-8A9C-CB558D5399AA}">
      <dgm:prSet/>
      <dgm:spPr/>
      <dgm:t>
        <a:bodyPr/>
        <a:lstStyle/>
        <a:p>
          <a:endParaRPr lang="en-IN"/>
        </a:p>
      </dgm:t>
    </dgm:pt>
    <dgm:pt modelId="{CE1E0FD9-E891-4588-80FD-2EF633F8F94F}" type="sibTrans" cxnId="{E072DCFA-86C2-466B-8A9C-CB558D5399AA}">
      <dgm:prSet/>
      <dgm:spPr/>
      <dgm:t>
        <a:bodyPr/>
        <a:lstStyle/>
        <a:p>
          <a:endParaRPr lang="en-IN"/>
        </a:p>
      </dgm:t>
    </dgm:pt>
    <dgm:pt modelId="{6BB042E0-46FD-48A4-AE7C-2C576B92D689}">
      <dgm:prSet custT="1"/>
      <dgm:spPr/>
      <dgm:t>
        <a:bodyPr/>
        <a:lstStyle/>
        <a:p>
          <a:r>
            <a:rPr lang="en-US" sz="900" b="1" i="0" dirty="0">
              <a:latin typeface="Palatino Linotype" panose="02040502050505030304" pitchFamily="18" charset="0"/>
            </a:rPr>
            <a:t>At $750K Hawaii state of west region had the highest Overall Avg Price and was 451 % higher than Illinois state, which had the lowest Overall Average Price at $136K.</a:t>
          </a:r>
        </a:p>
      </dgm:t>
    </dgm:pt>
    <dgm:pt modelId="{20CB30CD-E5DE-4AAE-8711-84439A4D157F}" type="parTrans" cxnId="{E5D9951A-0A14-48CF-B8D1-B91620C8478D}">
      <dgm:prSet/>
      <dgm:spPr/>
      <dgm:t>
        <a:bodyPr/>
        <a:lstStyle/>
        <a:p>
          <a:endParaRPr lang="en-IN"/>
        </a:p>
      </dgm:t>
    </dgm:pt>
    <dgm:pt modelId="{86BC2128-C9BE-4384-AC3C-2B7C99106482}" type="sibTrans" cxnId="{E5D9951A-0A14-48CF-B8D1-B91620C8478D}">
      <dgm:prSet/>
      <dgm:spPr/>
      <dgm:t>
        <a:bodyPr/>
        <a:lstStyle/>
        <a:p>
          <a:endParaRPr lang="en-IN"/>
        </a:p>
      </dgm:t>
    </dgm:pt>
    <dgm:pt modelId="{1E0CA129-6C2C-4C20-A264-47E392FCF247}">
      <dgm:prSet custT="1"/>
      <dgm:spPr/>
      <dgm:t>
        <a:bodyPr/>
        <a:lstStyle/>
        <a:p>
          <a:r>
            <a:rPr lang="en-US" sz="900" b="1" i="0" dirty="0">
              <a:latin typeface="Palatino Linotype" panose="02040502050505030304" pitchFamily="18" charset="0"/>
            </a:rPr>
            <a:t>Hawaii is the state with Highest Average House price at $750K which is justified for its beautiful beaches, warm climate, and breath taking scenery it being an island.</a:t>
          </a:r>
        </a:p>
      </dgm:t>
    </dgm:pt>
    <dgm:pt modelId="{964D7AA3-D1D7-49A6-8FEC-DC86F31D9BEF}" type="parTrans" cxnId="{3C01F34A-D7BF-45B3-B1D4-2230F823AEA2}">
      <dgm:prSet/>
      <dgm:spPr/>
      <dgm:t>
        <a:bodyPr/>
        <a:lstStyle/>
        <a:p>
          <a:endParaRPr lang="en-IN"/>
        </a:p>
      </dgm:t>
    </dgm:pt>
    <dgm:pt modelId="{67CE7D8C-2FE8-4B96-8139-6D2841390680}" type="sibTrans" cxnId="{3C01F34A-D7BF-45B3-B1D4-2230F823AEA2}">
      <dgm:prSet/>
      <dgm:spPr/>
      <dgm:t>
        <a:bodyPr/>
        <a:lstStyle/>
        <a:p>
          <a:endParaRPr lang="en-IN"/>
        </a:p>
      </dgm:t>
    </dgm:pt>
    <dgm:pt modelId="{6EE7BD38-7FBA-45CA-8BBC-D78ACF69308B}">
      <dgm:prSet custT="1"/>
      <dgm:spPr/>
      <dgm:t>
        <a:bodyPr/>
        <a:lstStyle/>
        <a:p>
          <a:r>
            <a:rPr lang="en-US" sz="900" b="1" i="0" dirty="0">
              <a:latin typeface="Palatino Linotype" panose="02040502050505030304" pitchFamily="18" charset="0"/>
            </a:rPr>
            <a:t>Insurance companies may restructure their insurance plans to West region as Home Value Index is the highest in WEST and this region has higher commercial places which usually has parapet roofs resulting in higher cost and maintenance thus justifying higher insurance packages.</a:t>
          </a:r>
        </a:p>
      </dgm:t>
    </dgm:pt>
    <dgm:pt modelId="{CDE60F16-711D-4FE0-AFFD-6328ADA9FAF8}" type="parTrans" cxnId="{EAC15118-F883-4805-9B0F-7B4FDC899042}">
      <dgm:prSet/>
      <dgm:spPr/>
      <dgm:t>
        <a:bodyPr/>
        <a:lstStyle/>
        <a:p>
          <a:endParaRPr lang="en-IN"/>
        </a:p>
      </dgm:t>
    </dgm:pt>
    <dgm:pt modelId="{B99DF902-CB79-4FB7-A5AD-0829CB4F3E22}" type="sibTrans" cxnId="{EAC15118-F883-4805-9B0F-7B4FDC899042}">
      <dgm:prSet/>
      <dgm:spPr/>
      <dgm:t>
        <a:bodyPr/>
        <a:lstStyle/>
        <a:p>
          <a:endParaRPr lang="en-IN"/>
        </a:p>
      </dgm:t>
    </dgm:pt>
    <dgm:pt modelId="{FC4E12FE-7654-4888-BA40-CE3D03D66F1B}">
      <dgm:prSet phldrT="[Text]" custT="1"/>
      <dgm:spPr/>
      <dgm:t>
        <a:bodyPr/>
        <a:lstStyle/>
        <a:p>
          <a:r>
            <a:rPr lang="en-US" sz="900" b="1" i="0" dirty="0">
              <a:latin typeface="Palatino Linotype" panose="02040502050505030304" pitchFamily="18" charset="0"/>
            </a:rPr>
            <a:t>Roofing and Insurance both stakeholders can attain more revenue by restructuring their plans in coastal areas where the roofs are generally similar designs and less roof area, so are not very complex to build and maintain and hence can cache in with the same reasons as they have higher margins</a:t>
          </a:r>
          <a:endParaRPr lang="en-IN" sz="900" dirty="0">
            <a:latin typeface="Palatino Linotype" panose="02040502050505030304" pitchFamily="18" charset="0"/>
          </a:endParaRPr>
        </a:p>
      </dgm:t>
    </dgm:pt>
    <dgm:pt modelId="{26CE164B-82C0-43E0-8FF1-1947852CC48D}" type="parTrans" cxnId="{EFBFACF8-B234-45C6-B421-FDBBD5A8CA34}">
      <dgm:prSet/>
      <dgm:spPr/>
      <dgm:t>
        <a:bodyPr/>
        <a:lstStyle/>
        <a:p>
          <a:endParaRPr lang="en-IN"/>
        </a:p>
      </dgm:t>
    </dgm:pt>
    <dgm:pt modelId="{34BB8BDC-0563-4AFE-9A6A-9A40274D72FD}" type="sibTrans" cxnId="{EFBFACF8-B234-45C6-B421-FDBBD5A8CA34}">
      <dgm:prSet/>
      <dgm:spPr/>
      <dgm:t>
        <a:bodyPr/>
        <a:lstStyle/>
        <a:p>
          <a:endParaRPr lang="en-IN"/>
        </a:p>
      </dgm:t>
    </dgm:pt>
    <dgm:pt modelId="{DC66E3D7-F75E-48BA-A8C6-456434CF5A6C}" type="pres">
      <dgm:prSet presAssocID="{1068A9A9-E5A9-476A-A5B9-32160DF8FDE6}" presName="layout" presStyleCnt="0">
        <dgm:presLayoutVars>
          <dgm:chMax/>
          <dgm:chPref/>
          <dgm:dir/>
          <dgm:animOne val="branch"/>
          <dgm:animLvl val="lvl"/>
          <dgm:resizeHandles/>
        </dgm:presLayoutVars>
      </dgm:prSet>
      <dgm:spPr/>
    </dgm:pt>
    <dgm:pt modelId="{72248252-2BE4-46B7-B2A5-EC37CFBDA7BE}" type="pres">
      <dgm:prSet presAssocID="{7C9DC9B3-69BD-4DD7-9B94-FCA7D71690A7}" presName="root" presStyleCnt="0">
        <dgm:presLayoutVars>
          <dgm:chMax/>
          <dgm:chPref val="4"/>
        </dgm:presLayoutVars>
      </dgm:prSet>
      <dgm:spPr/>
    </dgm:pt>
    <dgm:pt modelId="{585C0628-8B09-4757-9883-73B6844ABFAC}" type="pres">
      <dgm:prSet presAssocID="{7C9DC9B3-69BD-4DD7-9B94-FCA7D71690A7}" presName="rootComposite" presStyleCnt="0">
        <dgm:presLayoutVars/>
      </dgm:prSet>
      <dgm:spPr/>
    </dgm:pt>
    <dgm:pt modelId="{3F3B6D24-11EB-448D-AA4A-1FF57C67AAD6}" type="pres">
      <dgm:prSet presAssocID="{7C9DC9B3-69BD-4DD7-9B94-FCA7D71690A7}" presName="rootText" presStyleLbl="node0" presStyleIdx="0" presStyleCnt="2">
        <dgm:presLayoutVars>
          <dgm:chMax/>
          <dgm:chPref val="4"/>
        </dgm:presLayoutVars>
      </dgm:prSet>
      <dgm:spPr/>
    </dgm:pt>
    <dgm:pt modelId="{95E63CF1-CF11-4591-B671-16A092C68EDF}" type="pres">
      <dgm:prSet presAssocID="{7C9DC9B3-69BD-4DD7-9B94-FCA7D71690A7}" presName="childShape" presStyleCnt="0">
        <dgm:presLayoutVars>
          <dgm:chMax val="0"/>
          <dgm:chPref val="0"/>
        </dgm:presLayoutVars>
      </dgm:prSet>
      <dgm:spPr/>
    </dgm:pt>
    <dgm:pt modelId="{D39709AE-A3E2-4C36-9B69-64CBCB7887CA}" type="pres">
      <dgm:prSet presAssocID="{0EDC8DD8-878B-47DB-B163-91425C0877D4}" presName="childComposite" presStyleCnt="0">
        <dgm:presLayoutVars>
          <dgm:chMax val="0"/>
          <dgm:chPref val="0"/>
        </dgm:presLayoutVars>
      </dgm:prSet>
      <dgm:spPr/>
    </dgm:pt>
    <dgm:pt modelId="{2308E973-FC32-48D9-B303-A2571907B59E}" type="pres">
      <dgm:prSet presAssocID="{0EDC8DD8-878B-47DB-B163-91425C0877D4}" presName="Image" presStyleLbl="node1" presStyleIdx="0" presStyleCnt="8" custScaleX="65667" custScaleY="656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innerShdw blurRad="114300">
            <a:prstClr val="black"/>
          </a:innerShdw>
        </a:effectLst>
      </dgm:spPr>
      <dgm:extLst>
        <a:ext uri="{E40237B7-FDA0-4F09-8148-C483321AD2D9}">
          <dgm14:cNvPr xmlns:dgm14="http://schemas.microsoft.com/office/drawing/2010/diagram" id="0" name="" descr="Lightbulb and gear with solid fill"/>
        </a:ext>
      </dgm:extLst>
    </dgm:pt>
    <dgm:pt modelId="{C0A73352-23BB-4E1A-8BD4-D887757D015E}" type="pres">
      <dgm:prSet presAssocID="{0EDC8DD8-878B-47DB-B163-91425C0877D4}" presName="childText" presStyleLbl="lnNode1" presStyleIdx="0" presStyleCnt="8">
        <dgm:presLayoutVars>
          <dgm:chMax val="0"/>
          <dgm:chPref val="0"/>
          <dgm:bulletEnabled val="1"/>
        </dgm:presLayoutVars>
      </dgm:prSet>
      <dgm:spPr/>
    </dgm:pt>
    <dgm:pt modelId="{00DE6835-9A96-4A67-B147-47B13343E546}" type="pres">
      <dgm:prSet presAssocID="{12E9725D-B035-4AB1-AC1F-32F8A7D9170F}" presName="childComposite" presStyleCnt="0">
        <dgm:presLayoutVars>
          <dgm:chMax val="0"/>
          <dgm:chPref val="0"/>
        </dgm:presLayoutVars>
      </dgm:prSet>
      <dgm:spPr/>
    </dgm:pt>
    <dgm:pt modelId="{A2101B56-112E-40C7-AC18-244F09AF0E89}" type="pres">
      <dgm:prSet presAssocID="{12E9725D-B035-4AB1-AC1F-32F8A7D9170F}" presName="Image" presStyleLbl="node1" presStyleIdx="1" presStyleCnt="8" custScaleX="65667" custScaleY="65667"/>
      <dgm:spPr>
        <a:xfrm>
          <a:off x="1272" y="2659061"/>
          <a:ext cx="712689" cy="712689"/>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innerShdw blurRad="114300">
            <a:prstClr val="black"/>
          </a:innerShdw>
        </a:effectLst>
      </dgm:spPr>
    </dgm:pt>
    <dgm:pt modelId="{41DC0B6F-2110-4A8B-AD6B-284846B6F22B}" type="pres">
      <dgm:prSet presAssocID="{12E9725D-B035-4AB1-AC1F-32F8A7D9170F}" presName="childText" presStyleLbl="lnNode1" presStyleIdx="1" presStyleCnt="8">
        <dgm:presLayoutVars>
          <dgm:chMax val="0"/>
          <dgm:chPref val="0"/>
          <dgm:bulletEnabled val="1"/>
        </dgm:presLayoutVars>
      </dgm:prSet>
      <dgm:spPr>
        <a:xfrm>
          <a:off x="694833" y="2656240"/>
          <a:ext cx="4282544" cy="711933"/>
        </a:xfrm>
        <a:prstGeom prst="roundRect">
          <a:avLst>
            <a:gd name="adj" fmla="val 16670"/>
          </a:avLst>
        </a:prstGeom>
      </dgm:spPr>
    </dgm:pt>
    <dgm:pt modelId="{C7CDDEB2-CEA4-491A-BB27-53E59A4C5449}" type="pres">
      <dgm:prSet presAssocID="{1E0CA129-6C2C-4C20-A264-47E392FCF247}" presName="childComposite" presStyleCnt="0">
        <dgm:presLayoutVars>
          <dgm:chMax val="0"/>
          <dgm:chPref val="0"/>
        </dgm:presLayoutVars>
      </dgm:prSet>
      <dgm:spPr/>
    </dgm:pt>
    <dgm:pt modelId="{A9FB65DB-6E61-4AAB-A0C5-198AC654FD37}" type="pres">
      <dgm:prSet presAssocID="{1E0CA129-6C2C-4C20-A264-47E392FCF247}" presName="Image" presStyleLbl="node1" presStyleIdx="2" presStyleCnt="8" custScaleX="65667" custScaleY="65667"/>
      <dgm:spPr>
        <a:xfrm>
          <a:off x="1272" y="3457272"/>
          <a:ext cx="712689" cy="712689"/>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innerShdw blurRad="114300">
            <a:prstClr val="black"/>
          </a:innerShdw>
        </a:effectLst>
      </dgm:spPr>
    </dgm:pt>
    <dgm:pt modelId="{C9186624-3247-42B1-830D-C224716835BC}" type="pres">
      <dgm:prSet presAssocID="{1E0CA129-6C2C-4C20-A264-47E392FCF247}" presName="childText" presStyleLbl="lnNode1" presStyleIdx="2" presStyleCnt="8">
        <dgm:presLayoutVars>
          <dgm:chMax val="0"/>
          <dgm:chPref val="0"/>
          <dgm:bulletEnabled val="1"/>
        </dgm:presLayoutVars>
      </dgm:prSet>
      <dgm:spPr/>
    </dgm:pt>
    <dgm:pt modelId="{CFCFBC05-104E-4616-8873-5375BEE0604B}" type="pres">
      <dgm:prSet presAssocID="{6BB042E0-46FD-48A4-AE7C-2C576B92D689}" presName="childComposite" presStyleCnt="0">
        <dgm:presLayoutVars>
          <dgm:chMax val="0"/>
          <dgm:chPref val="0"/>
        </dgm:presLayoutVars>
      </dgm:prSet>
      <dgm:spPr/>
    </dgm:pt>
    <dgm:pt modelId="{E6F83955-CD8C-4839-A719-3F920C76F59C}" type="pres">
      <dgm:prSet presAssocID="{6BB042E0-46FD-48A4-AE7C-2C576B92D689}" presName="Image" presStyleLbl="node1" presStyleIdx="3" presStyleCnt="8" custScaleX="65667" custScaleY="65667"/>
      <dgm:spPr>
        <a:xfrm>
          <a:off x="1272" y="4255484"/>
          <a:ext cx="712689" cy="712689"/>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innerShdw blurRad="114300">
            <a:prstClr val="black"/>
          </a:innerShdw>
        </a:effectLst>
      </dgm:spPr>
    </dgm:pt>
    <dgm:pt modelId="{087B6C84-8182-4D90-B811-8E5F467A298E}" type="pres">
      <dgm:prSet presAssocID="{6BB042E0-46FD-48A4-AE7C-2C576B92D689}" presName="childText" presStyleLbl="lnNode1" presStyleIdx="3" presStyleCnt="8">
        <dgm:presLayoutVars>
          <dgm:chMax val="0"/>
          <dgm:chPref val="0"/>
          <dgm:bulletEnabled val="1"/>
        </dgm:presLayoutVars>
      </dgm:prSet>
      <dgm:spPr/>
    </dgm:pt>
    <dgm:pt modelId="{9E6EAE37-2FEA-4689-AD1B-CBD0AC156A1E}" type="pres">
      <dgm:prSet presAssocID="{3BAB8677-F23D-4EFF-8CAD-ECF34D336125}" presName="root" presStyleCnt="0">
        <dgm:presLayoutVars>
          <dgm:chMax/>
          <dgm:chPref val="4"/>
        </dgm:presLayoutVars>
      </dgm:prSet>
      <dgm:spPr/>
    </dgm:pt>
    <dgm:pt modelId="{E59358BF-B32A-4DA4-9BDB-4C4E15E4514F}" type="pres">
      <dgm:prSet presAssocID="{3BAB8677-F23D-4EFF-8CAD-ECF34D336125}" presName="rootComposite" presStyleCnt="0">
        <dgm:presLayoutVars/>
      </dgm:prSet>
      <dgm:spPr/>
    </dgm:pt>
    <dgm:pt modelId="{E912EF82-B0DC-4731-886A-A9CC8E40A1F9}" type="pres">
      <dgm:prSet presAssocID="{3BAB8677-F23D-4EFF-8CAD-ECF34D336125}" presName="rootText" presStyleLbl="node0" presStyleIdx="1" presStyleCnt="2">
        <dgm:presLayoutVars>
          <dgm:chMax/>
          <dgm:chPref val="4"/>
        </dgm:presLayoutVars>
      </dgm:prSet>
      <dgm:spPr/>
    </dgm:pt>
    <dgm:pt modelId="{59FB69F6-F3DE-4342-BA42-6FA4F21D34E7}" type="pres">
      <dgm:prSet presAssocID="{3BAB8677-F23D-4EFF-8CAD-ECF34D336125}" presName="childShape" presStyleCnt="0">
        <dgm:presLayoutVars>
          <dgm:chMax val="0"/>
          <dgm:chPref val="0"/>
        </dgm:presLayoutVars>
      </dgm:prSet>
      <dgm:spPr/>
    </dgm:pt>
    <dgm:pt modelId="{62F73C02-AFC5-4F4F-8419-7B4A8EABB6FF}" type="pres">
      <dgm:prSet presAssocID="{B454371B-650A-433B-B2B2-4CEBAE0A5F70}" presName="childComposite" presStyleCnt="0">
        <dgm:presLayoutVars>
          <dgm:chMax val="0"/>
          <dgm:chPref val="0"/>
        </dgm:presLayoutVars>
      </dgm:prSet>
      <dgm:spPr/>
    </dgm:pt>
    <dgm:pt modelId="{9ABD44D2-AFB8-48C0-A07C-05AE1AC5181D}" type="pres">
      <dgm:prSet presAssocID="{B454371B-650A-433B-B2B2-4CEBAE0A5F70}" presName="Image" presStyleLbl="node1" presStyleIdx="4" presStyleCnt="8" custScaleX="65667" custScaleY="656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r graph with upward trend with solid fill"/>
        </a:ext>
      </dgm:extLst>
    </dgm:pt>
    <dgm:pt modelId="{E8EEF729-7D41-4081-86B3-8ADE9936BA24}" type="pres">
      <dgm:prSet presAssocID="{B454371B-650A-433B-B2B2-4CEBAE0A5F70}" presName="childText" presStyleLbl="lnNode1" presStyleIdx="4" presStyleCnt="8">
        <dgm:presLayoutVars>
          <dgm:chMax val="0"/>
          <dgm:chPref val="0"/>
          <dgm:bulletEnabled val="1"/>
        </dgm:presLayoutVars>
      </dgm:prSet>
      <dgm:spPr/>
    </dgm:pt>
    <dgm:pt modelId="{CECBB9ED-413D-4EB1-98CA-872ADC5CB50D}" type="pres">
      <dgm:prSet presAssocID="{6EE7BD38-7FBA-45CA-8BBC-D78ACF69308B}" presName="childComposite" presStyleCnt="0">
        <dgm:presLayoutVars>
          <dgm:chMax val="0"/>
          <dgm:chPref val="0"/>
        </dgm:presLayoutVars>
      </dgm:prSet>
      <dgm:spPr/>
    </dgm:pt>
    <dgm:pt modelId="{869028A5-15E7-4BDC-98E1-1E1A3A9F0A53}" type="pres">
      <dgm:prSet presAssocID="{6EE7BD38-7FBA-45CA-8BBC-D78ACF69308B}" presName="Image" presStyleLbl="node1" presStyleIdx="5" presStyleCnt="8" custScaleX="65667" custScaleY="65667"/>
      <dgm:spPr>
        <a:xfrm>
          <a:off x="5462376" y="2659061"/>
          <a:ext cx="712689" cy="712689"/>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prstMaterial="dkEdge">
          <a:bevelT w="8200" h="38100"/>
        </a:sp3d>
      </dgm:spPr>
    </dgm:pt>
    <dgm:pt modelId="{1418ED38-12EF-4EEC-9E7A-F336842C5A76}" type="pres">
      <dgm:prSet presAssocID="{6EE7BD38-7FBA-45CA-8BBC-D78ACF69308B}" presName="childText" presStyleLbl="lnNode1" presStyleIdx="5" presStyleCnt="8">
        <dgm:presLayoutVars>
          <dgm:chMax val="0"/>
          <dgm:chPref val="0"/>
          <dgm:bulletEnabled val="1"/>
        </dgm:presLayoutVars>
      </dgm:prSet>
      <dgm:spPr/>
    </dgm:pt>
    <dgm:pt modelId="{29FD86E9-4AC0-42A0-9AC1-7D30C04A4CD1}" type="pres">
      <dgm:prSet presAssocID="{66FEE878-CF3D-46A1-88F1-4219C46BC0CD}" presName="childComposite" presStyleCnt="0">
        <dgm:presLayoutVars>
          <dgm:chMax val="0"/>
          <dgm:chPref val="0"/>
        </dgm:presLayoutVars>
      </dgm:prSet>
      <dgm:spPr/>
    </dgm:pt>
    <dgm:pt modelId="{80406ADC-1F33-4181-B6CC-7DD53190AA00}" type="pres">
      <dgm:prSet presAssocID="{66FEE878-CF3D-46A1-88F1-4219C46BC0CD}" presName="Image" presStyleLbl="node1" presStyleIdx="6" presStyleCnt="8" custScaleX="65667" custScaleY="65667"/>
      <dgm:spPr>
        <a:xfrm>
          <a:off x="5462376" y="3457272"/>
          <a:ext cx="712689" cy="712689"/>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prstMaterial="dkEdge">
          <a:bevelT w="8200" h="38100"/>
        </a:sp3d>
      </dgm:spPr>
    </dgm:pt>
    <dgm:pt modelId="{4F1B3878-CF0A-4193-BFFD-DBE3C7EE4564}" type="pres">
      <dgm:prSet presAssocID="{66FEE878-CF3D-46A1-88F1-4219C46BC0CD}" presName="childText" presStyleLbl="lnNode1" presStyleIdx="6" presStyleCnt="8">
        <dgm:presLayoutVars>
          <dgm:chMax val="0"/>
          <dgm:chPref val="0"/>
          <dgm:bulletEnabled val="1"/>
        </dgm:presLayoutVars>
      </dgm:prSet>
      <dgm:spPr/>
    </dgm:pt>
    <dgm:pt modelId="{B5AD149E-F8B8-4C70-9934-BD089BD41E91}" type="pres">
      <dgm:prSet presAssocID="{FC4E12FE-7654-4888-BA40-CE3D03D66F1B}" presName="childComposite" presStyleCnt="0">
        <dgm:presLayoutVars>
          <dgm:chMax val="0"/>
          <dgm:chPref val="0"/>
        </dgm:presLayoutVars>
      </dgm:prSet>
      <dgm:spPr/>
    </dgm:pt>
    <dgm:pt modelId="{00277A07-C868-4B17-814B-D4A5BFB693B6}" type="pres">
      <dgm:prSet presAssocID="{FC4E12FE-7654-4888-BA40-CE3D03D66F1B}" presName="Image" presStyleLbl="node1" presStyleIdx="7" presStyleCnt="8" custScaleX="65667" custScaleY="65667"/>
      <dgm:spPr>
        <a:xfrm>
          <a:off x="5462376" y="4255484"/>
          <a:ext cx="712689" cy="712689"/>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prstMaterial="dkEdge">
          <a:bevelT w="8200" h="38100"/>
        </a:sp3d>
      </dgm:spPr>
    </dgm:pt>
    <dgm:pt modelId="{356D3693-45E7-44E6-AF9A-30BAC5097AFF}" type="pres">
      <dgm:prSet presAssocID="{FC4E12FE-7654-4888-BA40-CE3D03D66F1B}" presName="childText" presStyleLbl="lnNode1" presStyleIdx="7" presStyleCnt="8">
        <dgm:presLayoutVars>
          <dgm:chMax val="0"/>
          <dgm:chPref val="0"/>
          <dgm:bulletEnabled val="1"/>
        </dgm:presLayoutVars>
      </dgm:prSet>
      <dgm:spPr/>
    </dgm:pt>
  </dgm:ptLst>
  <dgm:cxnLst>
    <dgm:cxn modelId="{CCC60205-D5BE-4FC0-90C8-6B92A06911B8}" type="presOf" srcId="{FC4E12FE-7654-4888-BA40-CE3D03D66F1B}" destId="{356D3693-45E7-44E6-AF9A-30BAC5097AFF}" srcOrd="0" destOrd="0" presId="urn:microsoft.com/office/officeart/2008/layout/PictureAccentList"/>
    <dgm:cxn modelId="{3C20B40D-254D-4839-916A-992B07AF2951}" srcId="{3BAB8677-F23D-4EFF-8CAD-ECF34D336125}" destId="{B454371B-650A-433B-B2B2-4CEBAE0A5F70}" srcOrd="0" destOrd="0" parTransId="{6B01F663-6670-4967-9748-74AAF7DCBFB8}" sibTransId="{7EED25B6-95DD-46E7-B666-8E5BF3B216B7}"/>
    <dgm:cxn modelId="{EAC15118-F883-4805-9B0F-7B4FDC899042}" srcId="{3BAB8677-F23D-4EFF-8CAD-ECF34D336125}" destId="{6EE7BD38-7FBA-45CA-8BBC-D78ACF69308B}" srcOrd="1" destOrd="0" parTransId="{CDE60F16-711D-4FE0-AFFD-6328ADA9FAF8}" sibTransId="{B99DF902-CB79-4FB7-A5AD-0829CB4F3E22}"/>
    <dgm:cxn modelId="{F5D04D1A-0223-486E-AA09-5628B7376124}" srcId="{1068A9A9-E5A9-476A-A5B9-32160DF8FDE6}" destId="{7C9DC9B3-69BD-4DD7-9B94-FCA7D71690A7}" srcOrd="0" destOrd="0" parTransId="{A273706B-2A3F-4809-B159-5534860407E6}" sibTransId="{84A308CE-7139-4DFF-B9F2-5723A88E8123}"/>
    <dgm:cxn modelId="{E5D9951A-0A14-48CF-B8D1-B91620C8478D}" srcId="{7C9DC9B3-69BD-4DD7-9B94-FCA7D71690A7}" destId="{6BB042E0-46FD-48A4-AE7C-2C576B92D689}" srcOrd="3" destOrd="0" parTransId="{20CB30CD-E5DE-4AAE-8711-84439A4D157F}" sibTransId="{86BC2128-C9BE-4384-AC3C-2B7C99106482}"/>
    <dgm:cxn modelId="{6397B71C-63FD-4D81-91A8-999BED4306A6}" type="presOf" srcId="{6BB042E0-46FD-48A4-AE7C-2C576B92D689}" destId="{087B6C84-8182-4D90-B811-8E5F467A298E}" srcOrd="0" destOrd="0" presId="urn:microsoft.com/office/officeart/2008/layout/PictureAccentList"/>
    <dgm:cxn modelId="{E3709D63-AB15-481C-B0A7-59B63D4FAAB2}" type="presOf" srcId="{6EE7BD38-7FBA-45CA-8BBC-D78ACF69308B}" destId="{1418ED38-12EF-4EEC-9E7A-F336842C5A76}" srcOrd="0" destOrd="0" presId="urn:microsoft.com/office/officeart/2008/layout/PictureAccentList"/>
    <dgm:cxn modelId="{1443BD6A-B3B8-4D2A-8958-F442D55B1E7B}" type="presOf" srcId="{1E0CA129-6C2C-4C20-A264-47E392FCF247}" destId="{C9186624-3247-42B1-830D-C224716835BC}" srcOrd="0" destOrd="0" presId="urn:microsoft.com/office/officeart/2008/layout/PictureAccentList"/>
    <dgm:cxn modelId="{3C01F34A-D7BF-45B3-B1D4-2230F823AEA2}" srcId="{7C9DC9B3-69BD-4DD7-9B94-FCA7D71690A7}" destId="{1E0CA129-6C2C-4C20-A264-47E392FCF247}" srcOrd="2" destOrd="0" parTransId="{964D7AA3-D1D7-49A6-8FEC-DC86F31D9BEF}" sibTransId="{67CE7D8C-2FE8-4B96-8139-6D2841390680}"/>
    <dgm:cxn modelId="{244C7A55-F6E3-4ECF-AE9D-9EF8AC110366}" type="presOf" srcId="{1068A9A9-E5A9-476A-A5B9-32160DF8FDE6}" destId="{DC66E3D7-F75E-48BA-A8C6-456434CF5A6C}" srcOrd="0" destOrd="0" presId="urn:microsoft.com/office/officeart/2008/layout/PictureAccentList"/>
    <dgm:cxn modelId="{2549C7CA-0483-4727-BE25-B6D5A1BF9214}" type="presOf" srcId="{0EDC8DD8-878B-47DB-B163-91425C0877D4}" destId="{C0A73352-23BB-4E1A-8BD4-D887757D015E}" srcOrd="0" destOrd="0" presId="urn:microsoft.com/office/officeart/2008/layout/PictureAccentList"/>
    <dgm:cxn modelId="{9F1F3DCC-3928-4CDF-82FC-13EFE63F935B}" srcId="{7C9DC9B3-69BD-4DD7-9B94-FCA7D71690A7}" destId="{12E9725D-B035-4AB1-AC1F-32F8A7D9170F}" srcOrd="1" destOrd="0" parTransId="{647418D3-5FB9-4C35-B383-3B5058428EB0}" sibTransId="{05E3FFD6-3AEF-4BCC-B861-0A9891A2AD04}"/>
    <dgm:cxn modelId="{087C4BCC-2309-4BFD-A901-D1D482A9E736}" type="presOf" srcId="{7C9DC9B3-69BD-4DD7-9B94-FCA7D71690A7}" destId="{3F3B6D24-11EB-448D-AA4A-1FF57C67AAD6}" srcOrd="0" destOrd="0" presId="urn:microsoft.com/office/officeart/2008/layout/PictureAccentList"/>
    <dgm:cxn modelId="{CB183CD6-BBB1-4CDF-9B67-54AB147666B0}" type="presOf" srcId="{3BAB8677-F23D-4EFF-8CAD-ECF34D336125}" destId="{E912EF82-B0DC-4731-886A-A9CC8E40A1F9}" srcOrd="0" destOrd="0" presId="urn:microsoft.com/office/officeart/2008/layout/PictureAccentList"/>
    <dgm:cxn modelId="{16098CE6-0824-4888-9DC5-F534434F870B}" srcId="{7C9DC9B3-69BD-4DD7-9B94-FCA7D71690A7}" destId="{0EDC8DD8-878B-47DB-B163-91425C0877D4}" srcOrd="0" destOrd="0" parTransId="{12D6CAC6-0EF2-4452-9489-85C79D5B8A06}" sibTransId="{B4D52EDB-78C6-4560-9C0A-B022920E6DC8}"/>
    <dgm:cxn modelId="{3E50A7E6-6A29-4A9A-9B27-4961C052DAF1}" type="presOf" srcId="{66FEE878-CF3D-46A1-88F1-4219C46BC0CD}" destId="{4F1B3878-CF0A-4193-BFFD-DBE3C7EE4564}" srcOrd="0" destOrd="0" presId="urn:microsoft.com/office/officeart/2008/layout/PictureAccentList"/>
    <dgm:cxn modelId="{737CE1F0-493E-4831-8263-6DE2BFF94409}" type="presOf" srcId="{12E9725D-B035-4AB1-AC1F-32F8A7D9170F}" destId="{41DC0B6F-2110-4A8B-AD6B-284846B6F22B}" srcOrd="0" destOrd="0" presId="urn:microsoft.com/office/officeart/2008/layout/PictureAccentList"/>
    <dgm:cxn modelId="{FF23ADF3-4606-4A4F-98CA-B7001AF30FCB}" srcId="{1068A9A9-E5A9-476A-A5B9-32160DF8FDE6}" destId="{3BAB8677-F23D-4EFF-8CAD-ECF34D336125}" srcOrd="1" destOrd="0" parTransId="{00888B00-87CF-419D-8553-964DB4CFAE42}" sibTransId="{C3C0F670-D571-45AB-BD15-E863B4B37CBB}"/>
    <dgm:cxn modelId="{EFBFACF8-B234-45C6-B421-FDBBD5A8CA34}" srcId="{3BAB8677-F23D-4EFF-8CAD-ECF34D336125}" destId="{FC4E12FE-7654-4888-BA40-CE3D03D66F1B}" srcOrd="3" destOrd="0" parTransId="{26CE164B-82C0-43E0-8FF1-1947852CC48D}" sibTransId="{34BB8BDC-0563-4AFE-9A6A-9A40274D72FD}"/>
    <dgm:cxn modelId="{E072DCFA-86C2-466B-8A9C-CB558D5399AA}" srcId="{3BAB8677-F23D-4EFF-8CAD-ECF34D336125}" destId="{66FEE878-CF3D-46A1-88F1-4219C46BC0CD}" srcOrd="2" destOrd="0" parTransId="{0FE38443-2CD0-4735-9EA3-4C2A7C76D2FC}" sibTransId="{CE1E0FD9-E891-4588-80FD-2EF633F8F94F}"/>
    <dgm:cxn modelId="{4F5FF2FD-B909-4BB3-8FE6-EDF9D54842FE}" type="presOf" srcId="{B454371B-650A-433B-B2B2-4CEBAE0A5F70}" destId="{E8EEF729-7D41-4081-86B3-8ADE9936BA24}" srcOrd="0" destOrd="0" presId="urn:microsoft.com/office/officeart/2008/layout/PictureAccentList"/>
    <dgm:cxn modelId="{C53F6C39-B6FA-4283-B32A-242425BF4A1A}" type="presParOf" srcId="{DC66E3D7-F75E-48BA-A8C6-456434CF5A6C}" destId="{72248252-2BE4-46B7-B2A5-EC37CFBDA7BE}" srcOrd="0" destOrd="0" presId="urn:microsoft.com/office/officeart/2008/layout/PictureAccentList"/>
    <dgm:cxn modelId="{D958F13C-64A3-47CC-982F-584D3C132BF7}" type="presParOf" srcId="{72248252-2BE4-46B7-B2A5-EC37CFBDA7BE}" destId="{585C0628-8B09-4757-9883-73B6844ABFAC}" srcOrd="0" destOrd="0" presId="urn:microsoft.com/office/officeart/2008/layout/PictureAccentList"/>
    <dgm:cxn modelId="{D1903A88-4F9C-4E62-81AB-8870178F2AF7}" type="presParOf" srcId="{585C0628-8B09-4757-9883-73B6844ABFAC}" destId="{3F3B6D24-11EB-448D-AA4A-1FF57C67AAD6}" srcOrd="0" destOrd="0" presId="urn:microsoft.com/office/officeart/2008/layout/PictureAccentList"/>
    <dgm:cxn modelId="{65D6F5D4-5354-41D7-99AC-7C54996752C3}" type="presParOf" srcId="{72248252-2BE4-46B7-B2A5-EC37CFBDA7BE}" destId="{95E63CF1-CF11-4591-B671-16A092C68EDF}" srcOrd="1" destOrd="0" presId="urn:microsoft.com/office/officeart/2008/layout/PictureAccentList"/>
    <dgm:cxn modelId="{8C6B6F71-FFDC-458B-BDBE-968D7B1B10CD}" type="presParOf" srcId="{95E63CF1-CF11-4591-B671-16A092C68EDF}" destId="{D39709AE-A3E2-4C36-9B69-64CBCB7887CA}" srcOrd="0" destOrd="0" presId="urn:microsoft.com/office/officeart/2008/layout/PictureAccentList"/>
    <dgm:cxn modelId="{5201D382-D097-4627-9EB8-C73E352CB203}" type="presParOf" srcId="{D39709AE-A3E2-4C36-9B69-64CBCB7887CA}" destId="{2308E973-FC32-48D9-B303-A2571907B59E}" srcOrd="0" destOrd="0" presId="urn:microsoft.com/office/officeart/2008/layout/PictureAccentList"/>
    <dgm:cxn modelId="{4B4AF037-D959-492A-9166-B3F5CEDBD062}" type="presParOf" srcId="{D39709AE-A3E2-4C36-9B69-64CBCB7887CA}" destId="{C0A73352-23BB-4E1A-8BD4-D887757D015E}" srcOrd="1" destOrd="0" presId="urn:microsoft.com/office/officeart/2008/layout/PictureAccentList"/>
    <dgm:cxn modelId="{C4E4DF04-F5CA-4434-9C5B-7969E0A68B9E}" type="presParOf" srcId="{95E63CF1-CF11-4591-B671-16A092C68EDF}" destId="{00DE6835-9A96-4A67-B147-47B13343E546}" srcOrd="1" destOrd="0" presId="urn:microsoft.com/office/officeart/2008/layout/PictureAccentList"/>
    <dgm:cxn modelId="{CBF36431-AE64-44F7-B103-AE7911C19CDB}" type="presParOf" srcId="{00DE6835-9A96-4A67-B147-47B13343E546}" destId="{A2101B56-112E-40C7-AC18-244F09AF0E89}" srcOrd="0" destOrd="0" presId="urn:microsoft.com/office/officeart/2008/layout/PictureAccentList"/>
    <dgm:cxn modelId="{16EB3510-0D81-42B1-B4F2-9069E51885D1}" type="presParOf" srcId="{00DE6835-9A96-4A67-B147-47B13343E546}" destId="{41DC0B6F-2110-4A8B-AD6B-284846B6F22B}" srcOrd="1" destOrd="0" presId="urn:microsoft.com/office/officeart/2008/layout/PictureAccentList"/>
    <dgm:cxn modelId="{EE8AF358-89A6-434E-9104-EE21BA099BE5}" type="presParOf" srcId="{95E63CF1-CF11-4591-B671-16A092C68EDF}" destId="{C7CDDEB2-CEA4-491A-BB27-53E59A4C5449}" srcOrd="2" destOrd="0" presId="urn:microsoft.com/office/officeart/2008/layout/PictureAccentList"/>
    <dgm:cxn modelId="{30447CA2-55B4-4C37-A480-2D9DB5C11944}" type="presParOf" srcId="{C7CDDEB2-CEA4-491A-BB27-53E59A4C5449}" destId="{A9FB65DB-6E61-4AAB-A0C5-198AC654FD37}" srcOrd="0" destOrd="0" presId="urn:microsoft.com/office/officeart/2008/layout/PictureAccentList"/>
    <dgm:cxn modelId="{5683D293-B544-4BB0-8428-08C24FA3CE57}" type="presParOf" srcId="{C7CDDEB2-CEA4-491A-BB27-53E59A4C5449}" destId="{C9186624-3247-42B1-830D-C224716835BC}" srcOrd="1" destOrd="0" presId="urn:microsoft.com/office/officeart/2008/layout/PictureAccentList"/>
    <dgm:cxn modelId="{CA9728E4-3B13-4D10-8659-C66C1AE31FB4}" type="presParOf" srcId="{95E63CF1-CF11-4591-B671-16A092C68EDF}" destId="{CFCFBC05-104E-4616-8873-5375BEE0604B}" srcOrd="3" destOrd="0" presId="urn:microsoft.com/office/officeart/2008/layout/PictureAccentList"/>
    <dgm:cxn modelId="{E616FAA9-CBB9-47B8-8AED-B8462209E82B}" type="presParOf" srcId="{CFCFBC05-104E-4616-8873-5375BEE0604B}" destId="{E6F83955-CD8C-4839-A719-3F920C76F59C}" srcOrd="0" destOrd="0" presId="urn:microsoft.com/office/officeart/2008/layout/PictureAccentList"/>
    <dgm:cxn modelId="{09DA0913-842D-47F8-9C39-E56EBBC43A72}" type="presParOf" srcId="{CFCFBC05-104E-4616-8873-5375BEE0604B}" destId="{087B6C84-8182-4D90-B811-8E5F467A298E}" srcOrd="1" destOrd="0" presId="urn:microsoft.com/office/officeart/2008/layout/PictureAccentList"/>
    <dgm:cxn modelId="{A4844E44-9044-4CD4-A0CD-BCC2C91A4445}" type="presParOf" srcId="{DC66E3D7-F75E-48BA-A8C6-456434CF5A6C}" destId="{9E6EAE37-2FEA-4689-AD1B-CBD0AC156A1E}" srcOrd="1" destOrd="0" presId="urn:microsoft.com/office/officeart/2008/layout/PictureAccentList"/>
    <dgm:cxn modelId="{DEE1D9DC-82FC-4C0F-8622-300CD27C0273}" type="presParOf" srcId="{9E6EAE37-2FEA-4689-AD1B-CBD0AC156A1E}" destId="{E59358BF-B32A-4DA4-9BDB-4C4E15E4514F}" srcOrd="0" destOrd="0" presId="urn:microsoft.com/office/officeart/2008/layout/PictureAccentList"/>
    <dgm:cxn modelId="{F362D8CE-4AE3-4096-B865-03F7656586FE}" type="presParOf" srcId="{E59358BF-B32A-4DA4-9BDB-4C4E15E4514F}" destId="{E912EF82-B0DC-4731-886A-A9CC8E40A1F9}" srcOrd="0" destOrd="0" presId="urn:microsoft.com/office/officeart/2008/layout/PictureAccentList"/>
    <dgm:cxn modelId="{3D6EBBAB-8DE6-4D97-915A-0A0C2B9CCF05}" type="presParOf" srcId="{9E6EAE37-2FEA-4689-AD1B-CBD0AC156A1E}" destId="{59FB69F6-F3DE-4342-BA42-6FA4F21D34E7}" srcOrd="1" destOrd="0" presId="urn:microsoft.com/office/officeart/2008/layout/PictureAccentList"/>
    <dgm:cxn modelId="{33FAB4C7-97D4-4132-9D4B-22039C9FAB8E}" type="presParOf" srcId="{59FB69F6-F3DE-4342-BA42-6FA4F21D34E7}" destId="{62F73C02-AFC5-4F4F-8419-7B4A8EABB6FF}" srcOrd="0" destOrd="0" presId="urn:microsoft.com/office/officeart/2008/layout/PictureAccentList"/>
    <dgm:cxn modelId="{2462471C-054A-4652-ADB4-6840D94DB418}" type="presParOf" srcId="{62F73C02-AFC5-4F4F-8419-7B4A8EABB6FF}" destId="{9ABD44D2-AFB8-48C0-A07C-05AE1AC5181D}" srcOrd="0" destOrd="0" presId="urn:microsoft.com/office/officeart/2008/layout/PictureAccentList"/>
    <dgm:cxn modelId="{0BA94599-C448-43C4-8D88-12C57BD71F84}" type="presParOf" srcId="{62F73C02-AFC5-4F4F-8419-7B4A8EABB6FF}" destId="{E8EEF729-7D41-4081-86B3-8ADE9936BA24}" srcOrd="1" destOrd="0" presId="urn:microsoft.com/office/officeart/2008/layout/PictureAccentList"/>
    <dgm:cxn modelId="{0F41EC2C-3972-4B68-A212-FD4E8B61A69F}" type="presParOf" srcId="{59FB69F6-F3DE-4342-BA42-6FA4F21D34E7}" destId="{CECBB9ED-413D-4EB1-98CA-872ADC5CB50D}" srcOrd="1" destOrd="0" presId="urn:microsoft.com/office/officeart/2008/layout/PictureAccentList"/>
    <dgm:cxn modelId="{423E2E4B-7987-4F90-A842-CBF5CCA06F7E}" type="presParOf" srcId="{CECBB9ED-413D-4EB1-98CA-872ADC5CB50D}" destId="{869028A5-15E7-4BDC-98E1-1E1A3A9F0A53}" srcOrd="0" destOrd="0" presId="urn:microsoft.com/office/officeart/2008/layout/PictureAccentList"/>
    <dgm:cxn modelId="{957A5717-CDAA-4E2A-8F8B-F81288FA8EB2}" type="presParOf" srcId="{CECBB9ED-413D-4EB1-98CA-872ADC5CB50D}" destId="{1418ED38-12EF-4EEC-9E7A-F336842C5A76}" srcOrd="1" destOrd="0" presId="urn:microsoft.com/office/officeart/2008/layout/PictureAccentList"/>
    <dgm:cxn modelId="{29DE700D-88C7-40D9-89B5-C41D40F1AE23}" type="presParOf" srcId="{59FB69F6-F3DE-4342-BA42-6FA4F21D34E7}" destId="{29FD86E9-4AC0-42A0-9AC1-7D30C04A4CD1}" srcOrd="2" destOrd="0" presId="urn:microsoft.com/office/officeart/2008/layout/PictureAccentList"/>
    <dgm:cxn modelId="{2AB27401-D788-4831-B25E-A473C757B872}" type="presParOf" srcId="{29FD86E9-4AC0-42A0-9AC1-7D30C04A4CD1}" destId="{80406ADC-1F33-4181-B6CC-7DD53190AA00}" srcOrd="0" destOrd="0" presId="urn:microsoft.com/office/officeart/2008/layout/PictureAccentList"/>
    <dgm:cxn modelId="{5D653EB1-8AB9-4F1D-BACC-661B64529EB1}" type="presParOf" srcId="{29FD86E9-4AC0-42A0-9AC1-7D30C04A4CD1}" destId="{4F1B3878-CF0A-4193-BFFD-DBE3C7EE4564}" srcOrd="1" destOrd="0" presId="urn:microsoft.com/office/officeart/2008/layout/PictureAccentList"/>
    <dgm:cxn modelId="{9F3BDE7F-D704-4184-A11C-DE2C67E9D256}" type="presParOf" srcId="{59FB69F6-F3DE-4342-BA42-6FA4F21D34E7}" destId="{B5AD149E-F8B8-4C70-9934-BD089BD41E91}" srcOrd="3" destOrd="0" presId="urn:microsoft.com/office/officeart/2008/layout/PictureAccentList"/>
    <dgm:cxn modelId="{9486032E-1F6C-4DB5-B91F-70AE507365FF}" type="presParOf" srcId="{B5AD149E-F8B8-4C70-9934-BD089BD41E91}" destId="{00277A07-C868-4B17-814B-D4A5BFB693B6}" srcOrd="0" destOrd="0" presId="urn:microsoft.com/office/officeart/2008/layout/PictureAccentList"/>
    <dgm:cxn modelId="{C57766CA-0D9D-41B0-8278-EFF419167681}" type="presParOf" srcId="{B5AD149E-F8B8-4C70-9934-BD089BD41E91}" destId="{356D3693-45E7-44E6-AF9A-30BAC5097AFF}"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68A9A9-E5A9-476A-A5B9-32160DF8FDE6}" type="doc">
      <dgm:prSet loTypeId="urn:microsoft.com/office/officeart/2005/8/layout/vList4" loCatId="list" qsTypeId="urn:microsoft.com/office/officeart/2005/8/quickstyle/simple3" qsCatId="simple" csTypeId="urn:microsoft.com/office/officeart/2005/8/colors/accent0_3" csCatId="mainScheme" phldr="1"/>
      <dgm:spPr/>
      <dgm:t>
        <a:bodyPr/>
        <a:lstStyle/>
        <a:p>
          <a:endParaRPr lang="en-IN"/>
        </a:p>
      </dgm:t>
    </dgm:pt>
    <dgm:pt modelId="{7C9DC9B3-69BD-4DD7-9B94-FCA7D71690A7}">
      <dgm:prSet phldrT="[Text]" custT="1"/>
      <dgm:spPr/>
      <dgm:t>
        <a:bodyPr/>
        <a:lstStyle/>
        <a:p>
          <a:r>
            <a:rPr lang="en-IN" sz="1800" dirty="0">
              <a:latin typeface="Castellar" panose="020A0402060406010301" pitchFamily="18" charset="0"/>
              <a:cs typeface="Times New Roman" panose="02020603050405020304" pitchFamily="18" charset="0"/>
            </a:rPr>
            <a:t>LIMITATIONS :</a:t>
          </a:r>
          <a:endParaRPr lang="en-IN" sz="1800" dirty="0">
            <a:latin typeface="Castellar" panose="020A0402060406010301" pitchFamily="18" charset="0"/>
          </a:endParaRPr>
        </a:p>
      </dgm:t>
    </dgm:pt>
    <dgm:pt modelId="{A273706B-2A3F-4809-B159-5534860407E6}" type="parTrans" cxnId="{F5D04D1A-0223-486E-AA09-5628B7376124}">
      <dgm:prSet/>
      <dgm:spPr/>
      <dgm:t>
        <a:bodyPr/>
        <a:lstStyle/>
        <a:p>
          <a:endParaRPr lang="en-IN"/>
        </a:p>
      </dgm:t>
    </dgm:pt>
    <dgm:pt modelId="{84A308CE-7139-4DFF-B9F2-5723A88E8123}" type="sibTrans" cxnId="{F5D04D1A-0223-486E-AA09-5628B7376124}">
      <dgm:prSet/>
      <dgm:spPr/>
      <dgm:t>
        <a:bodyPr/>
        <a:lstStyle/>
        <a:p>
          <a:endParaRPr lang="en-IN"/>
        </a:p>
      </dgm:t>
    </dgm:pt>
    <dgm:pt modelId="{0EDC8DD8-878B-47DB-B163-91425C0877D4}">
      <dgm:prSet phldrT="[Text]" custT="1"/>
      <dgm:spPr/>
      <dgm:t>
        <a:bodyPr/>
        <a:lstStyle/>
        <a:p>
          <a:r>
            <a:rPr lang="en-US" sz="1000" b="1" i="0" dirty="0">
              <a:latin typeface="Palatino Linotype" panose="02040502050505030304" pitchFamily="18" charset="0"/>
            </a:rPr>
            <a:t> This case study report scratched only the surface of a complex project as this case study gives insights about prices distribution only based on location and regions.</a:t>
          </a:r>
          <a:endParaRPr lang="en-IN" sz="1000" dirty="0">
            <a:latin typeface="Palatino Linotype" panose="02040502050505030304" pitchFamily="18" charset="0"/>
          </a:endParaRPr>
        </a:p>
      </dgm:t>
    </dgm:pt>
    <dgm:pt modelId="{12D6CAC6-0EF2-4452-9489-85C79D5B8A06}" type="parTrans" cxnId="{16098CE6-0824-4888-9DC5-F534434F870B}">
      <dgm:prSet/>
      <dgm:spPr/>
      <dgm:t>
        <a:bodyPr/>
        <a:lstStyle/>
        <a:p>
          <a:endParaRPr lang="en-IN"/>
        </a:p>
      </dgm:t>
    </dgm:pt>
    <dgm:pt modelId="{B4D52EDB-78C6-4560-9C0A-B022920E6DC8}" type="sibTrans" cxnId="{16098CE6-0824-4888-9DC5-F534434F870B}">
      <dgm:prSet/>
      <dgm:spPr/>
      <dgm:t>
        <a:bodyPr/>
        <a:lstStyle/>
        <a:p>
          <a:endParaRPr lang="en-IN"/>
        </a:p>
      </dgm:t>
    </dgm:pt>
    <dgm:pt modelId="{12E9725D-B035-4AB1-AC1F-32F8A7D9170F}">
      <dgm:prSet phldrT="[Text]" custT="1"/>
      <dgm:spPr>
        <a:gradFill rotWithShape="0">
          <a:gsLst>
            <a:gs pos="0">
              <a:srgbClr val="212121">
                <a:hueOff val="0"/>
                <a:satOff val="0"/>
                <a:lumOff val="0"/>
                <a:alphaOff val="0"/>
                <a:tint val="60000"/>
                <a:lumMod val="104000"/>
              </a:srgbClr>
            </a:gs>
            <a:gs pos="100000">
              <a:srgbClr val="212121">
                <a:hueOff val="0"/>
                <a:satOff val="0"/>
                <a:lumOff val="0"/>
                <a:alphaOff val="0"/>
                <a:tint val="84000"/>
              </a:srgbClr>
            </a:gs>
          </a:gsLst>
          <a:lin ang="5400000" scaled="0"/>
        </a:gradFill>
        <a:ln w="9525" cap="rnd" cmpd="sng" algn="ctr">
          <a:solidFill>
            <a:srgbClr val="CDD0D1">
              <a:hueOff val="0"/>
              <a:satOff val="0"/>
              <a:lumOff val="0"/>
              <a:alphaOff val="0"/>
            </a:srgbClr>
          </a:solidFill>
          <a:prstDash val="solid"/>
        </a:ln>
        <a:effectLst/>
        <a:scene3d>
          <a:camera prst="orthographicFront"/>
          <a:lightRig rig="flat" dir="t"/>
        </a:scene3d>
        <a:sp3d prstMaterial="dkEdge">
          <a:bevelT w="8200" h="38100"/>
        </a:sp3d>
      </dgm:spPr>
      <dgm:t>
        <a:bodyPr spcFirstLastPara="0" vert="horz" wrap="square" lIns="64008" tIns="64008" rIns="64008" bIns="64008" numCol="1" spcCol="1270" anchor="ctr" anchorCtr="0"/>
        <a:lstStyle/>
        <a:p>
          <a:r>
            <a:rPr lang="en-US" sz="1000" b="1" i="0" dirty="0">
              <a:latin typeface="Palatino Linotype" panose="02040502050505030304" pitchFamily="18" charset="0"/>
            </a:rPr>
            <a:t> The database is a locally stored data from an open source and real time data is not listed and considered for analysis, but for a case             study, the present database gives a accurate and precise overview.</a:t>
          </a:r>
          <a:endParaRPr lang="en-IN" sz="1000" dirty="0">
            <a:latin typeface="Palatino Linotype" panose="02040502050505030304" pitchFamily="18" charset="0"/>
          </a:endParaRPr>
        </a:p>
      </dgm:t>
    </dgm:pt>
    <dgm:pt modelId="{647418D3-5FB9-4C35-B383-3B5058428EB0}" type="parTrans" cxnId="{9F1F3DCC-3928-4CDF-82FC-13EFE63F935B}">
      <dgm:prSet/>
      <dgm:spPr/>
      <dgm:t>
        <a:bodyPr/>
        <a:lstStyle/>
        <a:p>
          <a:endParaRPr lang="en-IN"/>
        </a:p>
      </dgm:t>
    </dgm:pt>
    <dgm:pt modelId="{05E3FFD6-3AEF-4BCC-B861-0A9891A2AD04}" type="sibTrans" cxnId="{9F1F3DCC-3928-4CDF-82FC-13EFE63F935B}">
      <dgm:prSet/>
      <dgm:spPr/>
      <dgm:t>
        <a:bodyPr/>
        <a:lstStyle/>
        <a:p>
          <a:endParaRPr lang="en-IN"/>
        </a:p>
      </dgm:t>
    </dgm:pt>
    <dgm:pt modelId="{870F6B32-3300-4674-917A-7256B223FB16}">
      <dgm:prSet phldrT="[Text]" custT="1"/>
      <dgm:spPr>
        <a:gradFill rotWithShape="0">
          <a:gsLst>
            <a:gs pos="0">
              <a:srgbClr val="212121">
                <a:hueOff val="0"/>
                <a:satOff val="0"/>
                <a:lumOff val="0"/>
                <a:alphaOff val="0"/>
                <a:tint val="60000"/>
                <a:lumMod val="104000"/>
              </a:srgbClr>
            </a:gs>
            <a:gs pos="100000">
              <a:srgbClr val="212121">
                <a:hueOff val="0"/>
                <a:satOff val="0"/>
                <a:lumOff val="0"/>
                <a:alphaOff val="0"/>
                <a:tint val="84000"/>
              </a:srgbClr>
            </a:gs>
          </a:gsLst>
          <a:lin ang="5400000" scaled="0"/>
        </a:gradFill>
        <a:ln w="9525" cap="rnd" cmpd="sng" algn="ctr">
          <a:solidFill>
            <a:srgbClr val="CDD0D1">
              <a:hueOff val="0"/>
              <a:satOff val="0"/>
              <a:lumOff val="0"/>
              <a:alphaOff val="0"/>
            </a:srgbClr>
          </a:solidFill>
          <a:prstDash val="solid"/>
        </a:ln>
        <a:effectLst/>
        <a:scene3d>
          <a:camera prst="orthographicFront"/>
          <a:lightRig rig="flat" dir="t"/>
        </a:scene3d>
        <a:sp3d prstMaterial="dkEdge">
          <a:bevelT w="8200" h="38100"/>
        </a:sp3d>
      </dgm:spPr>
      <dgm:t>
        <a:bodyPr spcFirstLastPara="0" vert="horz" wrap="square" lIns="64008" tIns="64008" rIns="64008" bIns="64008" numCol="1" spcCol="1270" anchor="ctr" anchorCtr="0"/>
        <a:lstStyle/>
        <a:p>
          <a:r>
            <a:rPr lang="en-IN" sz="1000" dirty="0">
              <a:latin typeface="Palatino Linotype" panose="02040502050505030304" pitchFamily="18" charset="0"/>
            </a:rPr>
            <a:t> </a:t>
          </a:r>
          <a:r>
            <a:rPr lang="en-IN" sz="1000" b="1" dirty="0">
              <a:latin typeface="Palatino Linotype" panose="02040502050505030304" pitchFamily="18" charset="0"/>
            </a:rPr>
            <a:t>This report is made to foster both insurance and roofing industries at once, methods like incorporating row level security or making two separate reports could make both clients understand the results in a specific vision.</a:t>
          </a:r>
        </a:p>
      </dgm:t>
    </dgm:pt>
    <dgm:pt modelId="{FAAFD035-CB28-411B-AE23-C11F8E5CFCD9}" type="parTrans" cxnId="{4E82726E-C332-482B-9E2E-FFBF2F0F3427}">
      <dgm:prSet/>
      <dgm:spPr/>
      <dgm:t>
        <a:bodyPr/>
        <a:lstStyle/>
        <a:p>
          <a:endParaRPr lang="en-IN"/>
        </a:p>
      </dgm:t>
    </dgm:pt>
    <dgm:pt modelId="{21045450-8218-49CA-8C2A-E5CBAFDC6F3D}" type="sibTrans" cxnId="{4E82726E-C332-482B-9E2E-FFBF2F0F3427}">
      <dgm:prSet/>
      <dgm:spPr/>
      <dgm:t>
        <a:bodyPr/>
        <a:lstStyle/>
        <a:p>
          <a:endParaRPr lang="en-IN"/>
        </a:p>
      </dgm:t>
    </dgm:pt>
    <dgm:pt modelId="{3BAB8677-F23D-4EFF-8CAD-ECF34D336125}">
      <dgm:prSet phldrT="[Text]" custT="1"/>
      <dgm:spPr/>
      <dgm:t>
        <a:bodyPr/>
        <a:lstStyle/>
        <a:p>
          <a:r>
            <a:rPr lang="en-IN" sz="1800" dirty="0">
              <a:latin typeface="Castellar" panose="020A0402060406010301" pitchFamily="18" charset="0"/>
            </a:rPr>
            <a:t>FUTURE SCOPE :</a:t>
          </a:r>
        </a:p>
      </dgm:t>
    </dgm:pt>
    <dgm:pt modelId="{C3C0F670-D571-45AB-BD15-E863B4B37CBB}" type="sibTrans" cxnId="{FF23ADF3-4606-4A4F-98CA-B7001AF30FCB}">
      <dgm:prSet/>
      <dgm:spPr/>
      <dgm:t>
        <a:bodyPr/>
        <a:lstStyle/>
        <a:p>
          <a:endParaRPr lang="en-IN"/>
        </a:p>
      </dgm:t>
    </dgm:pt>
    <dgm:pt modelId="{00888B00-87CF-419D-8553-964DB4CFAE42}" type="parTrans" cxnId="{FF23ADF3-4606-4A4F-98CA-B7001AF30FCB}">
      <dgm:prSet/>
      <dgm:spPr/>
      <dgm:t>
        <a:bodyPr/>
        <a:lstStyle/>
        <a:p>
          <a:endParaRPr lang="en-IN"/>
        </a:p>
      </dgm:t>
    </dgm:pt>
    <dgm:pt modelId="{B454371B-650A-433B-B2B2-4CEBAE0A5F70}">
      <dgm:prSet phldrT="[Text]" custT="1"/>
      <dgm:spPr/>
      <dgm:t>
        <a:bodyPr/>
        <a:lstStyle/>
        <a:p>
          <a:r>
            <a:rPr lang="en-US" sz="1000" b="1" i="0" dirty="0">
              <a:latin typeface="Palatino Linotype" panose="02040502050505030304" pitchFamily="18" charset="0"/>
            </a:rPr>
            <a:t> Similar analysis can be done with factors like House Sizes (Area), Roofing material, Roof area, neighboring locality, </a:t>
          </a:r>
          <a:r>
            <a:rPr lang="en-US" sz="1000" b="1" i="0" dirty="0" err="1">
              <a:latin typeface="Palatino Linotype" panose="02040502050505030304" pitchFamily="18" charset="0"/>
            </a:rPr>
            <a:t>etc</a:t>
          </a:r>
          <a:r>
            <a:rPr lang="en-US" sz="1000" b="1" i="0" dirty="0">
              <a:latin typeface="Palatino Linotype" panose="02040502050505030304" pitchFamily="18" charset="0"/>
            </a:rPr>
            <a:t>, which can provide a more comprehensive view of the factors influencing house prices.</a:t>
          </a:r>
          <a:endParaRPr lang="en-IN" sz="1000" b="1" dirty="0">
            <a:latin typeface="Palatino Linotype" panose="02040502050505030304" pitchFamily="18" charset="0"/>
          </a:endParaRPr>
        </a:p>
      </dgm:t>
    </dgm:pt>
    <dgm:pt modelId="{7EED25B6-95DD-46E7-B666-8E5BF3B216B7}" type="sibTrans" cxnId="{3C20B40D-254D-4839-916A-992B07AF2951}">
      <dgm:prSet/>
      <dgm:spPr/>
      <dgm:t>
        <a:bodyPr/>
        <a:lstStyle/>
        <a:p>
          <a:endParaRPr lang="en-IN"/>
        </a:p>
      </dgm:t>
    </dgm:pt>
    <dgm:pt modelId="{6B01F663-6670-4967-9748-74AAF7DCBFB8}" type="parTrans" cxnId="{3C20B40D-254D-4839-916A-992B07AF2951}">
      <dgm:prSet/>
      <dgm:spPr/>
      <dgm:t>
        <a:bodyPr/>
        <a:lstStyle/>
        <a:p>
          <a:endParaRPr lang="en-IN"/>
        </a:p>
      </dgm:t>
    </dgm:pt>
    <dgm:pt modelId="{CCFB00FB-0632-4106-A907-959C3E4590B6}">
      <dgm:prSet phldrT="[Text]" custT="1"/>
      <dgm:spPr/>
      <dgm:t>
        <a:bodyPr/>
        <a:lstStyle/>
        <a:p>
          <a:r>
            <a:rPr lang="en-US" sz="1000" b="1" i="0" dirty="0">
              <a:latin typeface="Palatino Linotype" panose="02040502050505030304" pitchFamily="18" charset="0"/>
            </a:rPr>
            <a:t> We can incorporate data from additional sources such as real estate listings, property tax data, or census data to enrich the analysis and provide a more comprehensive view of the housing market making insurance and roofing industries understand the market in more deeper manner.</a:t>
          </a:r>
          <a:endParaRPr lang="en-IN" sz="1000" b="1" dirty="0">
            <a:latin typeface="Palatino Linotype" panose="02040502050505030304" pitchFamily="18" charset="0"/>
          </a:endParaRPr>
        </a:p>
      </dgm:t>
    </dgm:pt>
    <dgm:pt modelId="{687ADD66-4194-4F50-BCF0-E1B324D52108}" type="sibTrans" cxnId="{3FFC7DB6-2B95-4F1F-A596-A77B14B65FBF}">
      <dgm:prSet/>
      <dgm:spPr/>
      <dgm:t>
        <a:bodyPr/>
        <a:lstStyle/>
        <a:p>
          <a:endParaRPr lang="en-IN"/>
        </a:p>
      </dgm:t>
    </dgm:pt>
    <dgm:pt modelId="{5C89A725-969E-49A7-9810-E96A71AE02D1}" type="parTrans" cxnId="{3FFC7DB6-2B95-4F1F-A596-A77B14B65FBF}">
      <dgm:prSet/>
      <dgm:spPr/>
      <dgm:t>
        <a:bodyPr/>
        <a:lstStyle/>
        <a:p>
          <a:endParaRPr lang="en-IN"/>
        </a:p>
      </dgm:t>
    </dgm:pt>
    <dgm:pt modelId="{11A3F098-D05E-44EB-8CD1-93C3D2DBE225}">
      <dgm:prSet phldrT="[Text]" custT="1"/>
      <dgm:spPr/>
      <dgm:t>
        <a:bodyPr/>
        <a:lstStyle/>
        <a:p>
          <a:r>
            <a:rPr lang="en-US" sz="1000" b="0" i="0" dirty="0"/>
            <a:t> </a:t>
          </a:r>
          <a:r>
            <a:rPr lang="en-US" sz="1000" b="1" i="0" dirty="0">
              <a:latin typeface="Palatino Linotype" panose="02040502050505030304" pitchFamily="18" charset="0"/>
            </a:rPr>
            <a:t>Explore the use of machine learning algorithms to automate data preprocessing, feature engineering, or predictive modeling tasks, improving the efficiency and accuracy of the analysis.</a:t>
          </a:r>
          <a:endParaRPr lang="en-IN" sz="1000" b="1" dirty="0">
            <a:latin typeface="Palatino Linotype" panose="02040502050505030304" pitchFamily="18" charset="0"/>
          </a:endParaRPr>
        </a:p>
      </dgm:t>
    </dgm:pt>
    <dgm:pt modelId="{41D731EB-F81E-45E9-BCDF-4BDE4119CD51}" type="parTrans" cxnId="{8FBDF85B-8F70-475A-A06D-490ADBBD26AF}">
      <dgm:prSet/>
      <dgm:spPr/>
      <dgm:t>
        <a:bodyPr/>
        <a:lstStyle/>
        <a:p>
          <a:endParaRPr lang="en-IN"/>
        </a:p>
      </dgm:t>
    </dgm:pt>
    <dgm:pt modelId="{CC955FFC-F6BC-4A90-870B-D7F8EA1E6300}" type="sibTrans" cxnId="{8FBDF85B-8F70-475A-A06D-490ADBBD26AF}">
      <dgm:prSet/>
      <dgm:spPr/>
      <dgm:t>
        <a:bodyPr/>
        <a:lstStyle/>
        <a:p>
          <a:endParaRPr lang="en-IN"/>
        </a:p>
      </dgm:t>
    </dgm:pt>
    <dgm:pt modelId="{97982E21-8852-4A4C-A52C-56421F1F7C4D}">
      <dgm:prSet phldrT="[Text]" custT="1"/>
      <dgm:spPr>
        <a:gradFill rotWithShape="0">
          <a:gsLst>
            <a:gs pos="0">
              <a:srgbClr val="212121">
                <a:hueOff val="0"/>
                <a:satOff val="0"/>
                <a:lumOff val="0"/>
                <a:alphaOff val="0"/>
                <a:tint val="60000"/>
                <a:lumMod val="104000"/>
              </a:srgbClr>
            </a:gs>
            <a:gs pos="100000">
              <a:srgbClr val="212121">
                <a:hueOff val="0"/>
                <a:satOff val="0"/>
                <a:lumOff val="0"/>
                <a:alphaOff val="0"/>
                <a:tint val="84000"/>
              </a:srgbClr>
            </a:gs>
          </a:gsLst>
          <a:lin ang="5400000" scaled="0"/>
        </a:gradFill>
        <a:ln w="9525" cap="rnd" cmpd="sng" algn="ctr">
          <a:solidFill>
            <a:srgbClr val="CDD0D1">
              <a:hueOff val="0"/>
              <a:satOff val="0"/>
              <a:lumOff val="0"/>
              <a:alphaOff val="0"/>
            </a:srgbClr>
          </a:solidFill>
          <a:prstDash val="solid"/>
        </a:ln>
        <a:effectLst/>
        <a:scene3d>
          <a:camera prst="orthographicFront"/>
          <a:lightRig rig="flat" dir="t"/>
        </a:scene3d>
        <a:sp3d prstMaterial="dkEdge">
          <a:bevelT w="8200" h="38100"/>
        </a:sp3d>
      </dgm:spPr>
      <dgm:t>
        <a:bodyPr spcFirstLastPara="0" vert="horz" wrap="square" lIns="64008" tIns="64008" rIns="64008" bIns="64008" numCol="1" spcCol="1270" anchor="ctr" anchorCtr="0"/>
        <a:lstStyle/>
        <a:p>
          <a:endParaRPr lang="en-IN" sz="1000" dirty="0">
            <a:latin typeface="Palatino Linotype" panose="02040502050505030304" pitchFamily="18" charset="0"/>
          </a:endParaRPr>
        </a:p>
      </dgm:t>
    </dgm:pt>
    <dgm:pt modelId="{650FE480-3DB5-4E48-AA6A-42D37A1F9C3B}" type="parTrans" cxnId="{8BB14518-5862-4857-88A5-544554CE93C6}">
      <dgm:prSet/>
      <dgm:spPr/>
      <dgm:t>
        <a:bodyPr/>
        <a:lstStyle/>
        <a:p>
          <a:endParaRPr lang="en-IN"/>
        </a:p>
      </dgm:t>
    </dgm:pt>
    <dgm:pt modelId="{35623689-825E-48FA-9943-DFD0E6887F83}" type="sibTrans" cxnId="{8BB14518-5862-4857-88A5-544554CE93C6}">
      <dgm:prSet/>
      <dgm:spPr/>
      <dgm:t>
        <a:bodyPr/>
        <a:lstStyle/>
        <a:p>
          <a:endParaRPr lang="en-IN"/>
        </a:p>
      </dgm:t>
    </dgm:pt>
    <dgm:pt modelId="{8D8E3AB8-FD13-4B0E-B596-D566C6FCBB4D}">
      <dgm:prSet phldrT="[Text]" custT="1"/>
      <dgm:spPr/>
      <dgm:t>
        <a:bodyPr/>
        <a:lstStyle/>
        <a:p>
          <a:endParaRPr lang="en-IN" sz="1000" dirty="0">
            <a:latin typeface="Palatino Linotype" panose="02040502050505030304" pitchFamily="18" charset="0"/>
          </a:endParaRPr>
        </a:p>
      </dgm:t>
    </dgm:pt>
    <dgm:pt modelId="{26938738-1F16-4343-ABE9-10BFBC61ABF4}" type="parTrans" cxnId="{A1CCBCE0-5109-41A6-BDD3-69B625B7F3A7}">
      <dgm:prSet/>
      <dgm:spPr/>
      <dgm:t>
        <a:bodyPr/>
        <a:lstStyle/>
        <a:p>
          <a:endParaRPr lang="en-IN"/>
        </a:p>
      </dgm:t>
    </dgm:pt>
    <dgm:pt modelId="{885E5D1E-12B7-4B01-AAE3-F0D083C4F6C9}" type="sibTrans" cxnId="{A1CCBCE0-5109-41A6-BDD3-69B625B7F3A7}">
      <dgm:prSet/>
      <dgm:spPr/>
      <dgm:t>
        <a:bodyPr/>
        <a:lstStyle/>
        <a:p>
          <a:endParaRPr lang="en-IN"/>
        </a:p>
      </dgm:t>
    </dgm:pt>
    <dgm:pt modelId="{42E8410F-C5C2-46C9-83D6-A3A686A9B1E7}">
      <dgm:prSet phldrT="[Text]" custT="1"/>
      <dgm:spPr/>
      <dgm:t>
        <a:bodyPr/>
        <a:lstStyle/>
        <a:p>
          <a:endParaRPr lang="en-IN" sz="1000" b="1" dirty="0">
            <a:latin typeface="Palatino Linotype" panose="02040502050505030304" pitchFamily="18" charset="0"/>
          </a:endParaRPr>
        </a:p>
      </dgm:t>
    </dgm:pt>
    <dgm:pt modelId="{E194F703-4DA9-4E10-B374-DDB48A5F5D9C}" type="parTrans" cxnId="{0356BDFE-9853-4C65-AD67-961517E7809F}">
      <dgm:prSet/>
      <dgm:spPr/>
      <dgm:t>
        <a:bodyPr/>
        <a:lstStyle/>
        <a:p>
          <a:endParaRPr lang="en-IN"/>
        </a:p>
      </dgm:t>
    </dgm:pt>
    <dgm:pt modelId="{97414564-991A-4DE1-BE6A-4EE33DA0075C}" type="sibTrans" cxnId="{0356BDFE-9853-4C65-AD67-961517E7809F}">
      <dgm:prSet/>
      <dgm:spPr/>
      <dgm:t>
        <a:bodyPr/>
        <a:lstStyle/>
        <a:p>
          <a:endParaRPr lang="en-IN"/>
        </a:p>
      </dgm:t>
    </dgm:pt>
    <dgm:pt modelId="{C7691372-D39C-44CE-9F32-68280C0C32B7}">
      <dgm:prSet phldrT="[Text]" custT="1"/>
      <dgm:spPr/>
      <dgm:t>
        <a:bodyPr/>
        <a:lstStyle/>
        <a:p>
          <a:endParaRPr lang="en-IN" sz="1000" b="1" dirty="0">
            <a:latin typeface="Palatino Linotype" panose="02040502050505030304" pitchFamily="18" charset="0"/>
          </a:endParaRPr>
        </a:p>
      </dgm:t>
    </dgm:pt>
    <dgm:pt modelId="{E4DBAAA3-E457-4407-B3C5-575485C99212}" type="parTrans" cxnId="{962716FE-0C5E-46BF-9648-2029986F0D73}">
      <dgm:prSet/>
      <dgm:spPr/>
      <dgm:t>
        <a:bodyPr/>
        <a:lstStyle/>
        <a:p>
          <a:endParaRPr lang="en-IN"/>
        </a:p>
      </dgm:t>
    </dgm:pt>
    <dgm:pt modelId="{9F3C46A9-DEB9-440F-9CF0-BBA829BC7B92}" type="sibTrans" cxnId="{962716FE-0C5E-46BF-9648-2029986F0D73}">
      <dgm:prSet/>
      <dgm:spPr/>
      <dgm:t>
        <a:bodyPr/>
        <a:lstStyle/>
        <a:p>
          <a:endParaRPr lang="en-IN"/>
        </a:p>
      </dgm:t>
    </dgm:pt>
    <dgm:pt modelId="{8D43C3EF-F91E-40E3-B365-73C0B3AEB2E8}" type="pres">
      <dgm:prSet presAssocID="{1068A9A9-E5A9-476A-A5B9-32160DF8FDE6}" presName="linear" presStyleCnt="0">
        <dgm:presLayoutVars>
          <dgm:dir/>
          <dgm:resizeHandles val="exact"/>
        </dgm:presLayoutVars>
      </dgm:prSet>
      <dgm:spPr/>
    </dgm:pt>
    <dgm:pt modelId="{D314E905-CC13-45B5-A600-ADC505B88EEC}" type="pres">
      <dgm:prSet presAssocID="{7C9DC9B3-69BD-4DD7-9B94-FCA7D71690A7}" presName="comp" presStyleCnt="0"/>
      <dgm:spPr/>
    </dgm:pt>
    <dgm:pt modelId="{480A6004-34F0-4AF6-A926-DA40A8B3CAE3}" type="pres">
      <dgm:prSet presAssocID="{7C9DC9B3-69BD-4DD7-9B94-FCA7D71690A7}" presName="box" presStyleLbl="node1" presStyleIdx="0" presStyleCnt="2" custScaleY="68282" custLinFactNeighborX="-811" custLinFactNeighborY="6195"/>
      <dgm:spPr/>
    </dgm:pt>
    <dgm:pt modelId="{D906A54C-2721-40D6-B8CF-B0AF0FC471DA}" type="pres">
      <dgm:prSet presAssocID="{7C9DC9B3-69BD-4DD7-9B94-FCA7D71690A7}" presName="img" presStyleLbl="f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19584" b="19584"/>
          </a:stretch>
        </a:blipFill>
        <a:ln>
          <a:noFill/>
        </a:ln>
      </dgm:spPr>
    </dgm:pt>
    <dgm:pt modelId="{E90E0289-F95C-4026-A3F6-E8834A458E7F}" type="pres">
      <dgm:prSet presAssocID="{7C9DC9B3-69BD-4DD7-9B94-FCA7D71690A7}" presName="text" presStyleLbl="node1" presStyleIdx="0" presStyleCnt="2">
        <dgm:presLayoutVars>
          <dgm:bulletEnabled val="1"/>
        </dgm:presLayoutVars>
      </dgm:prSet>
      <dgm:spPr/>
    </dgm:pt>
    <dgm:pt modelId="{D9494677-703D-4403-BAD6-B6568A096EF4}" type="pres">
      <dgm:prSet presAssocID="{84A308CE-7139-4DFF-B9F2-5723A88E8123}" presName="spacer" presStyleCnt="0"/>
      <dgm:spPr/>
    </dgm:pt>
    <dgm:pt modelId="{A53308E7-8A85-451F-B0F7-0C110C66DC58}" type="pres">
      <dgm:prSet presAssocID="{3BAB8677-F23D-4EFF-8CAD-ECF34D336125}" presName="comp" presStyleCnt="0"/>
      <dgm:spPr/>
    </dgm:pt>
    <dgm:pt modelId="{E405F35E-CA1B-473F-A1CB-F74BEF2F8854}" type="pres">
      <dgm:prSet presAssocID="{3BAB8677-F23D-4EFF-8CAD-ECF34D336125}" presName="box" presStyleLbl="node1" presStyleIdx="1" presStyleCnt="2" custScaleY="62255" custLinFactNeighborY="4912"/>
      <dgm:spPr/>
    </dgm:pt>
    <dgm:pt modelId="{5E1039BE-561C-4CC4-AB41-E742BD899A77}" type="pres">
      <dgm:prSet presAssocID="{3BAB8677-F23D-4EFF-8CAD-ECF34D336125}" presName="img" presStyleLbl="fgImgPlace1" presStyleIdx="1" presStyleCnt="2" custScaleX="100372" custScaleY="68989" custLinFactNeighborY="-8222"/>
      <dgm:spPr>
        <a:blipFill dpi="0" rotWithShape="1">
          <a:blip xmlns:r="http://schemas.openxmlformats.org/officeDocument/2006/relationships"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l="-6427" r="-6427"/>
          </a:stretch>
        </a:blipFill>
        <a:ln>
          <a:noFill/>
        </a:ln>
      </dgm:spPr>
    </dgm:pt>
    <dgm:pt modelId="{70558C7F-AFA5-4DAA-97FE-398250484E0F}" type="pres">
      <dgm:prSet presAssocID="{3BAB8677-F23D-4EFF-8CAD-ECF34D336125}" presName="text" presStyleLbl="node1" presStyleIdx="1" presStyleCnt="2">
        <dgm:presLayoutVars>
          <dgm:bulletEnabled val="1"/>
        </dgm:presLayoutVars>
      </dgm:prSet>
      <dgm:spPr/>
    </dgm:pt>
  </dgm:ptLst>
  <dgm:cxnLst>
    <dgm:cxn modelId="{9E3BF300-C236-4BC2-BA57-78071BDA381A}" type="presOf" srcId="{B454371B-650A-433B-B2B2-4CEBAE0A5F70}" destId="{70558C7F-AFA5-4DAA-97FE-398250484E0F}" srcOrd="1" destOrd="1" presId="urn:microsoft.com/office/officeart/2005/8/layout/vList4"/>
    <dgm:cxn modelId="{3C20B40D-254D-4839-916A-992B07AF2951}" srcId="{3BAB8677-F23D-4EFF-8CAD-ECF34D336125}" destId="{B454371B-650A-433B-B2B2-4CEBAE0A5F70}" srcOrd="0" destOrd="0" parTransId="{6B01F663-6670-4967-9748-74AAF7DCBFB8}" sibTransId="{7EED25B6-95DD-46E7-B666-8E5BF3B216B7}"/>
    <dgm:cxn modelId="{7B350716-7505-406F-960F-156348BE9368}" type="presOf" srcId="{1068A9A9-E5A9-476A-A5B9-32160DF8FDE6}" destId="{8D43C3EF-F91E-40E3-B365-73C0B3AEB2E8}" srcOrd="0" destOrd="0" presId="urn:microsoft.com/office/officeart/2005/8/layout/vList4"/>
    <dgm:cxn modelId="{8BB14518-5862-4857-88A5-544554CE93C6}" srcId="{7C9DC9B3-69BD-4DD7-9B94-FCA7D71690A7}" destId="{97982E21-8852-4A4C-A52C-56421F1F7C4D}" srcOrd="3" destOrd="0" parTransId="{650FE480-3DB5-4E48-AA6A-42D37A1F9C3B}" sibTransId="{35623689-825E-48FA-9943-DFD0E6887F83}"/>
    <dgm:cxn modelId="{F5D04D1A-0223-486E-AA09-5628B7376124}" srcId="{1068A9A9-E5A9-476A-A5B9-32160DF8FDE6}" destId="{7C9DC9B3-69BD-4DD7-9B94-FCA7D71690A7}" srcOrd="0" destOrd="0" parTransId="{A273706B-2A3F-4809-B159-5534860407E6}" sibTransId="{84A308CE-7139-4DFF-B9F2-5723A88E8123}"/>
    <dgm:cxn modelId="{D3B80A1D-98AC-404B-A2A7-78B74910EDDA}" type="presOf" srcId="{C7691372-D39C-44CE-9F32-68280C0C32B7}" destId="{E405F35E-CA1B-473F-A1CB-F74BEF2F8854}" srcOrd="0" destOrd="4" presId="urn:microsoft.com/office/officeart/2005/8/layout/vList4"/>
    <dgm:cxn modelId="{156F672B-A418-47EB-B502-1A7C971A42F6}" type="presOf" srcId="{12E9725D-B035-4AB1-AC1F-32F8A7D9170F}" destId="{480A6004-34F0-4AF6-A926-DA40A8B3CAE3}" srcOrd="0" destOrd="3" presId="urn:microsoft.com/office/officeart/2005/8/layout/vList4"/>
    <dgm:cxn modelId="{0BEDF22B-E6CE-409E-A2C2-90F3ADD62606}" type="presOf" srcId="{C7691372-D39C-44CE-9F32-68280C0C32B7}" destId="{70558C7F-AFA5-4DAA-97FE-398250484E0F}" srcOrd="1" destOrd="4" presId="urn:microsoft.com/office/officeart/2005/8/layout/vList4"/>
    <dgm:cxn modelId="{8FBDF85B-8F70-475A-A06D-490ADBBD26AF}" srcId="{3BAB8677-F23D-4EFF-8CAD-ECF34D336125}" destId="{11A3F098-D05E-44EB-8CD1-93C3D2DBE225}" srcOrd="4" destOrd="0" parTransId="{41D731EB-F81E-45E9-BCDF-4BDE4119CD51}" sibTransId="{CC955FFC-F6BC-4A90-870B-D7F8EA1E6300}"/>
    <dgm:cxn modelId="{8668EA42-36FE-4104-91BD-8D6A25F0782B}" type="presOf" srcId="{42E8410F-C5C2-46C9-83D6-A3A686A9B1E7}" destId="{70558C7F-AFA5-4DAA-97FE-398250484E0F}" srcOrd="1" destOrd="2" presId="urn:microsoft.com/office/officeart/2005/8/layout/vList4"/>
    <dgm:cxn modelId="{0E5A1D44-B0C0-488B-9263-E19A2FA5D14B}" type="presOf" srcId="{7C9DC9B3-69BD-4DD7-9B94-FCA7D71690A7}" destId="{480A6004-34F0-4AF6-A926-DA40A8B3CAE3}" srcOrd="0" destOrd="0" presId="urn:microsoft.com/office/officeart/2005/8/layout/vList4"/>
    <dgm:cxn modelId="{6684A348-FB29-45ED-A82D-1403BDB1693F}" type="presOf" srcId="{8D8E3AB8-FD13-4B0E-B596-D566C6FCBB4D}" destId="{480A6004-34F0-4AF6-A926-DA40A8B3CAE3}" srcOrd="0" destOrd="2" presId="urn:microsoft.com/office/officeart/2005/8/layout/vList4"/>
    <dgm:cxn modelId="{E468EC68-D7E0-43DE-B5EF-72254F30BB30}" type="presOf" srcId="{0EDC8DD8-878B-47DB-B163-91425C0877D4}" destId="{480A6004-34F0-4AF6-A926-DA40A8B3CAE3}" srcOrd="0" destOrd="1" presId="urn:microsoft.com/office/officeart/2005/8/layout/vList4"/>
    <dgm:cxn modelId="{E5EEE86A-CA10-4C46-88C1-4F2040A5AFCE}" type="presOf" srcId="{B454371B-650A-433B-B2B2-4CEBAE0A5F70}" destId="{E405F35E-CA1B-473F-A1CB-F74BEF2F8854}" srcOrd="0" destOrd="1" presId="urn:microsoft.com/office/officeart/2005/8/layout/vList4"/>
    <dgm:cxn modelId="{B412EA6A-D803-4586-88A6-D21FD0851AC1}" type="presOf" srcId="{7C9DC9B3-69BD-4DD7-9B94-FCA7D71690A7}" destId="{E90E0289-F95C-4026-A3F6-E8834A458E7F}" srcOrd="1" destOrd="0" presId="urn:microsoft.com/office/officeart/2005/8/layout/vList4"/>
    <dgm:cxn modelId="{4E82726E-C332-482B-9E2E-FFBF2F0F3427}" srcId="{7C9DC9B3-69BD-4DD7-9B94-FCA7D71690A7}" destId="{870F6B32-3300-4674-917A-7256B223FB16}" srcOrd="4" destOrd="0" parTransId="{FAAFD035-CB28-411B-AE23-C11F8E5CFCD9}" sibTransId="{21045450-8218-49CA-8C2A-E5CBAFDC6F3D}"/>
    <dgm:cxn modelId="{F331BF71-1D6F-4132-93E9-D0FB923A4793}" type="presOf" srcId="{CCFB00FB-0632-4106-A907-959C3E4590B6}" destId="{E405F35E-CA1B-473F-A1CB-F74BEF2F8854}" srcOrd="0" destOrd="3" presId="urn:microsoft.com/office/officeart/2005/8/layout/vList4"/>
    <dgm:cxn modelId="{A5922055-F51D-49F9-BA6B-14138645EAB6}" type="presOf" srcId="{97982E21-8852-4A4C-A52C-56421F1F7C4D}" destId="{E90E0289-F95C-4026-A3F6-E8834A458E7F}" srcOrd="1" destOrd="4" presId="urn:microsoft.com/office/officeart/2005/8/layout/vList4"/>
    <dgm:cxn modelId="{B7705F76-0E70-4C9E-A724-0715F9F73DCB}" type="presOf" srcId="{870F6B32-3300-4674-917A-7256B223FB16}" destId="{480A6004-34F0-4AF6-A926-DA40A8B3CAE3}" srcOrd="0" destOrd="5" presId="urn:microsoft.com/office/officeart/2005/8/layout/vList4"/>
    <dgm:cxn modelId="{C7AA507B-7CEB-4845-B9C0-FFD5056DB277}" type="presOf" srcId="{11A3F098-D05E-44EB-8CD1-93C3D2DBE225}" destId="{E405F35E-CA1B-473F-A1CB-F74BEF2F8854}" srcOrd="0" destOrd="5" presId="urn:microsoft.com/office/officeart/2005/8/layout/vList4"/>
    <dgm:cxn modelId="{76C59B7C-CD1B-4540-B176-B33BA5CD9EE6}" type="presOf" srcId="{8D8E3AB8-FD13-4B0E-B596-D566C6FCBB4D}" destId="{E90E0289-F95C-4026-A3F6-E8834A458E7F}" srcOrd="1" destOrd="2" presId="urn:microsoft.com/office/officeart/2005/8/layout/vList4"/>
    <dgm:cxn modelId="{96BDE589-60A2-4A49-BA5F-37FD33564325}" type="presOf" srcId="{870F6B32-3300-4674-917A-7256B223FB16}" destId="{E90E0289-F95C-4026-A3F6-E8834A458E7F}" srcOrd="1" destOrd="5" presId="urn:microsoft.com/office/officeart/2005/8/layout/vList4"/>
    <dgm:cxn modelId="{084DB18E-6F9B-468B-85F2-FCFA91A992C1}" type="presOf" srcId="{CCFB00FB-0632-4106-A907-959C3E4590B6}" destId="{70558C7F-AFA5-4DAA-97FE-398250484E0F}" srcOrd="1" destOrd="3" presId="urn:microsoft.com/office/officeart/2005/8/layout/vList4"/>
    <dgm:cxn modelId="{AC578C92-74FC-4128-A35C-A4594EFCCC2E}" type="presOf" srcId="{97982E21-8852-4A4C-A52C-56421F1F7C4D}" destId="{480A6004-34F0-4AF6-A926-DA40A8B3CAE3}" srcOrd="0" destOrd="4" presId="urn:microsoft.com/office/officeart/2005/8/layout/vList4"/>
    <dgm:cxn modelId="{3C4C3FA3-0760-48D3-9976-835265D9C83D}" type="presOf" srcId="{12E9725D-B035-4AB1-AC1F-32F8A7D9170F}" destId="{E90E0289-F95C-4026-A3F6-E8834A458E7F}" srcOrd="1" destOrd="3" presId="urn:microsoft.com/office/officeart/2005/8/layout/vList4"/>
    <dgm:cxn modelId="{9EC318AF-C2FB-4F54-821E-F062A1BF51B9}" type="presOf" srcId="{3BAB8677-F23D-4EFF-8CAD-ECF34D336125}" destId="{70558C7F-AFA5-4DAA-97FE-398250484E0F}" srcOrd="1" destOrd="0" presId="urn:microsoft.com/office/officeart/2005/8/layout/vList4"/>
    <dgm:cxn modelId="{3FFC7DB6-2B95-4F1F-A596-A77B14B65FBF}" srcId="{3BAB8677-F23D-4EFF-8CAD-ECF34D336125}" destId="{CCFB00FB-0632-4106-A907-959C3E4590B6}" srcOrd="2" destOrd="0" parTransId="{5C89A725-969E-49A7-9810-E96A71AE02D1}" sibTransId="{687ADD66-4194-4F50-BCF0-E1B324D52108}"/>
    <dgm:cxn modelId="{9F1F3DCC-3928-4CDF-82FC-13EFE63F935B}" srcId="{7C9DC9B3-69BD-4DD7-9B94-FCA7D71690A7}" destId="{12E9725D-B035-4AB1-AC1F-32F8A7D9170F}" srcOrd="2" destOrd="0" parTransId="{647418D3-5FB9-4C35-B383-3B5058428EB0}" sibTransId="{05E3FFD6-3AEF-4BCC-B861-0A9891A2AD04}"/>
    <dgm:cxn modelId="{A1CCBCE0-5109-41A6-BDD3-69B625B7F3A7}" srcId="{7C9DC9B3-69BD-4DD7-9B94-FCA7D71690A7}" destId="{8D8E3AB8-FD13-4B0E-B596-D566C6FCBB4D}" srcOrd="1" destOrd="0" parTransId="{26938738-1F16-4343-ABE9-10BFBC61ABF4}" sibTransId="{885E5D1E-12B7-4B01-AAE3-F0D083C4F6C9}"/>
    <dgm:cxn modelId="{8954AFE2-961B-4AB3-ACAE-E0D31CF859A3}" type="presOf" srcId="{0EDC8DD8-878B-47DB-B163-91425C0877D4}" destId="{E90E0289-F95C-4026-A3F6-E8834A458E7F}" srcOrd="1" destOrd="1" presId="urn:microsoft.com/office/officeart/2005/8/layout/vList4"/>
    <dgm:cxn modelId="{65D8F3E2-0FF2-410A-AFF0-8AB21E3EB5E8}" type="presOf" srcId="{3BAB8677-F23D-4EFF-8CAD-ECF34D336125}" destId="{E405F35E-CA1B-473F-A1CB-F74BEF2F8854}" srcOrd="0" destOrd="0" presId="urn:microsoft.com/office/officeart/2005/8/layout/vList4"/>
    <dgm:cxn modelId="{8A318AE5-2084-491F-9BFF-049AFF87F99C}" type="presOf" srcId="{11A3F098-D05E-44EB-8CD1-93C3D2DBE225}" destId="{70558C7F-AFA5-4DAA-97FE-398250484E0F}" srcOrd="1" destOrd="5" presId="urn:microsoft.com/office/officeart/2005/8/layout/vList4"/>
    <dgm:cxn modelId="{16098CE6-0824-4888-9DC5-F534434F870B}" srcId="{7C9DC9B3-69BD-4DD7-9B94-FCA7D71690A7}" destId="{0EDC8DD8-878B-47DB-B163-91425C0877D4}" srcOrd="0" destOrd="0" parTransId="{12D6CAC6-0EF2-4452-9489-85C79D5B8A06}" sibTransId="{B4D52EDB-78C6-4560-9C0A-B022920E6DC8}"/>
    <dgm:cxn modelId="{9A7BC4E9-9367-40FB-8D66-B8A08AD19422}" type="presOf" srcId="{42E8410F-C5C2-46C9-83D6-A3A686A9B1E7}" destId="{E405F35E-CA1B-473F-A1CB-F74BEF2F8854}" srcOrd="0" destOrd="2" presId="urn:microsoft.com/office/officeart/2005/8/layout/vList4"/>
    <dgm:cxn modelId="{FF23ADF3-4606-4A4F-98CA-B7001AF30FCB}" srcId="{1068A9A9-E5A9-476A-A5B9-32160DF8FDE6}" destId="{3BAB8677-F23D-4EFF-8CAD-ECF34D336125}" srcOrd="1" destOrd="0" parTransId="{00888B00-87CF-419D-8553-964DB4CFAE42}" sibTransId="{C3C0F670-D571-45AB-BD15-E863B4B37CBB}"/>
    <dgm:cxn modelId="{962716FE-0C5E-46BF-9648-2029986F0D73}" srcId="{3BAB8677-F23D-4EFF-8CAD-ECF34D336125}" destId="{C7691372-D39C-44CE-9F32-68280C0C32B7}" srcOrd="3" destOrd="0" parTransId="{E4DBAAA3-E457-4407-B3C5-575485C99212}" sibTransId="{9F3C46A9-DEB9-440F-9CF0-BBA829BC7B92}"/>
    <dgm:cxn modelId="{0356BDFE-9853-4C65-AD67-961517E7809F}" srcId="{3BAB8677-F23D-4EFF-8CAD-ECF34D336125}" destId="{42E8410F-C5C2-46C9-83D6-A3A686A9B1E7}" srcOrd="1" destOrd="0" parTransId="{E194F703-4DA9-4E10-B374-DDB48A5F5D9C}" sibTransId="{97414564-991A-4DE1-BE6A-4EE33DA0075C}"/>
    <dgm:cxn modelId="{A3AD32B1-B8CC-42F7-9E6A-9BE982A78885}" type="presParOf" srcId="{8D43C3EF-F91E-40E3-B365-73C0B3AEB2E8}" destId="{D314E905-CC13-45B5-A600-ADC505B88EEC}" srcOrd="0" destOrd="0" presId="urn:microsoft.com/office/officeart/2005/8/layout/vList4"/>
    <dgm:cxn modelId="{DCE60E58-6D4E-4EDC-9937-4DD6B358FDAD}" type="presParOf" srcId="{D314E905-CC13-45B5-A600-ADC505B88EEC}" destId="{480A6004-34F0-4AF6-A926-DA40A8B3CAE3}" srcOrd="0" destOrd="0" presId="urn:microsoft.com/office/officeart/2005/8/layout/vList4"/>
    <dgm:cxn modelId="{1910AF82-2643-4616-9E92-D1845D2745E9}" type="presParOf" srcId="{D314E905-CC13-45B5-A600-ADC505B88EEC}" destId="{D906A54C-2721-40D6-B8CF-B0AF0FC471DA}" srcOrd="1" destOrd="0" presId="urn:microsoft.com/office/officeart/2005/8/layout/vList4"/>
    <dgm:cxn modelId="{03556D3B-6B75-4B9A-9BC3-25493DD17B17}" type="presParOf" srcId="{D314E905-CC13-45B5-A600-ADC505B88EEC}" destId="{E90E0289-F95C-4026-A3F6-E8834A458E7F}" srcOrd="2" destOrd="0" presId="urn:microsoft.com/office/officeart/2005/8/layout/vList4"/>
    <dgm:cxn modelId="{BCFF4EF4-4DFB-4EE4-8B50-A3EDFEE5E6A4}" type="presParOf" srcId="{8D43C3EF-F91E-40E3-B365-73C0B3AEB2E8}" destId="{D9494677-703D-4403-BAD6-B6568A096EF4}" srcOrd="1" destOrd="0" presId="urn:microsoft.com/office/officeart/2005/8/layout/vList4"/>
    <dgm:cxn modelId="{C86710EA-6C43-47AA-A247-8B1B04C200F2}" type="presParOf" srcId="{8D43C3EF-F91E-40E3-B365-73C0B3AEB2E8}" destId="{A53308E7-8A85-451F-B0F7-0C110C66DC58}" srcOrd="2" destOrd="0" presId="urn:microsoft.com/office/officeart/2005/8/layout/vList4"/>
    <dgm:cxn modelId="{541BB7E3-6F60-461F-8064-A3DC33F41A7F}" type="presParOf" srcId="{A53308E7-8A85-451F-B0F7-0C110C66DC58}" destId="{E405F35E-CA1B-473F-A1CB-F74BEF2F8854}" srcOrd="0" destOrd="0" presId="urn:microsoft.com/office/officeart/2005/8/layout/vList4"/>
    <dgm:cxn modelId="{21E03A5D-54EE-4F6C-A18C-421352B2D9B8}" type="presParOf" srcId="{A53308E7-8A85-451F-B0F7-0C110C66DC58}" destId="{5E1039BE-561C-4CC4-AB41-E742BD899A77}" srcOrd="1" destOrd="0" presId="urn:microsoft.com/office/officeart/2005/8/layout/vList4"/>
    <dgm:cxn modelId="{4A3E4C52-20A0-4439-9D1F-001668205763}" type="presParOf" srcId="{A53308E7-8A85-451F-B0F7-0C110C66DC58}" destId="{70558C7F-AFA5-4DAA-97FE-398250484E0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B6D24-11EB-448D-AA4A-1FF57C67AAD6}">
      <dsp:nvSpPr>
        <dsp:cNvPr id="0" name=""/>
        <dsp:cNvSpPr/>
      </dsp:nvSpPr>
      <dsp:spPr>
        <a:xfrm>
          <a:off x="1291" y="1036099"/>
          <a:ext cx="5037193" cy="724025"/>
        </a:xfrm>
        <a:prstGeom prst="roundRect">
          <a:avLst>
            <a:gd name="adj" fmla="val 1000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IN" sz="4100" kern="1200" dirty="0">
              <a:latin typeface="Times New Roman" panose="02020603050405020304" pitchFamily="18" charset="0"/>
              <a:cs typeface="Times New Roman" panose="02020603050405020304" pitchFamily="18" charset="0"/>
            </a:rPr>
            <a:t>INSIGHTS :</a:t>
          </a:r>
          <a:endParaRPr lang="en-IN" sz="4100" kern="1200" dirty="0"/>
        </a:p>
      </dsp:txBody>
      <dsp:txXfrm>
        <a:off x="22497" y="1057305"/>
        <a:ext cx="4994781" cy="681613"/>
      </dsp:txXfrm>
    </dsp:sp>
    <dsp:sp modelId="{2308E973-FC32-48D9-B303-A2571907B59E}">
      <dsp:nvSpPr>
        <dsp:cNvPr id="0" name=""/>
        <dsp:cNvSpPr/>
      </dsp:nvSpPr>
      <dsp:spPr>
        <a:xfrm>
          <a:off x="63436" y="2014739"/>
          <a:ext cx="475445" cy="475445"/>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114300">
            <a:prstClr val="black"/>
          </a:inn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0A73352-23BB-4E1A-8BD4-D887757D015E}">
      <dsp:nvSpPr>
        <dsp:cNvPr id="0" name=""/>
        <dsp:cNvSpPr/>
      </dsp:nvSpPr>
      <dsp:spPr>
        <a:xfrm>
          <a:off x="706613" y="1890449"/>
          <a:ext cx="4269726" cy="724025"/>
        </a:xfrm>
        <a:prstGeom prst="roundRect">
          <a:avLst>
            <a:gd name="adj" fmla="val 1667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w="9525" cap="rnd" cmpd="sng" algn="ctr">
          <a:solidFill>
            <a:schemeClr val="lt2">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Palatino Linotype" panose="02040502050505030304" pitchFamily="18" charset="0"/>
            </a:rPr>
            <a:t>West Region as depicted above has a Highest Average House Price at $472K followed by North East at $252K, South at $244K and at the lowest is the Mid West at $184K.</a:t>
          </a:r>
          <a:endParaRPr lang="en-IN" sz="900" kern="1200" dirty="0">
            <a:latin typeface="Palatino Linotype" panose="02040502050505030304" pitchFamily="18" charset="0"/>
          </a:endParaRPr>
        </a:p>
      </dsp:txBody>
      <dsp:txXfrm>
        <a:off x="741963" y="1925799"/>
        <a:ext cx="4199026" cy="653325"/>
      </dsp:txXfrm>
    </dsp:sp>
    <dsp:sp modelId="{A2101B56-112E-40C7-AC18-244F09AF0E89}">
      <dsp:nvSpPr>
        <dsp:cNvPr id="0" name=""/>
        <dsp:cNvSpPr/>
      </dsp:nvSpPr>
      <dsp:spPr>
        <a:xfrm>
          <a:off x="63436" y="2825647"/>
          <a:ext cx="475445" cy="475445"/>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114300">
            <a:prstClr val="black"/>
          </a:inn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DC0B6F-2110-4A8B-AD6B-284846B6F22B}">
      <dsp:nvSpPr>
        <dsp:cNvPr id="0" name=""/>
        <dsp:cNvSpPr/>
      </dsp:nvSpPr>
      <dsp:spPr>
        <a:xfrm>
          <a:off x="706613" y="2701357"/>
          <a:ext cx="4269726" cy="724025"/>
        </a:xfrm>
        <a:prstGeom prst="roundRect">
          <a:avLst>
            <a:gd name="adj" fmla="val 16670"/>
          </a:avLst>
        </a:prstGeom>
        <a:gradFill rotWithShape="0">
          <a:gsLst>
            <a:gs pos="0">
              <a:srgbClr val="212121">
                <a:hueOff val="0"/>
                <a:satOff val="0"/>
                <a:lumOff val="0"/>
                <a:alphaOff val="0"/>
                <a:tint val="60000"/>
                <a:lumMod val="104000"/>
              </a:srgbClr>
            </a:gs>
            <a:gs pos="100000">
              <a:srgbClr val="212121">
                <a:hueOff val="0"/>
                <a:satOff val="0"/>
                <a:lumOff val="0"/>
                <a:alphaOff val="0"/>
                <a:tint val="84000"/>
              </a:srgbClr>
            </a:gs>
          </a:gsLst>
          <a:lin ang="5400000" scaled="0"/>
        </a:gradFill>
        <a:ln w="9525" cap="rnd" cmpd="sng" algn="ctr">
          <a:solidFill>
            <a:srgbClr val="CDD0D1">
              <a:hueOff val="0"/>
              <a:satOff val="0"/>
              <a:lumOff val="0"/>
              <a:alphaOff val="0"/>
            </a:srgb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Palatino Linotype" panose="02040502050505030304" pitchFamily="18" charset="0"/>
            </a:rPr>
            <a:t>California stands at the second highest average house price at $583K due reasons it being a booming tech industry, warm climate, and stunning coastline. California state even had a highest individual house price of $1.3 Million located at San Jose City.</a:t>
          </a:r>
          <a:endParaRPr lang="en-IN" sz="900" kern="1200" dirty="0">
            <a:latin typeface="Palatino Linotype" panose="02040502050505030304" pitchFamily="18" charset="0"/>
          </a:endParaRPr>
        </a:p>
      </dsp:txBody>
      <dsp:txXfrm>
        <a:off x="741963" y="2736707"/>
        <a:ext cx="4199026" cy="653325"/>
      </dsp:txXfrm>
    </dsp:sp>
    <dsp:sp modelId="{A9FB65DB-6E61-4AAB-A0C5-198AC654FD37}">
      <dsp:nvSpPr>
        <dsp:cNvPr id="0" name=""/>
        <dsp:cNvSpPr/>
      </dsp:nvSpPr>
      <dsp:spPr>
        <a:xfrm>
          <a:off x="63436" y="3636556"/>
          <a:ext cx="475445" cy="475445"/>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114300">
            <a:prstClr val="black"/>
          </a:inn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186624-3247-42B1-830D-C224716835BC}">
      <dsp:nvSpPr>
        <dsp:cNvPr id="0" name=""/>
        <dsp:cNvSpPr/>
      </dsp:nvSpPr>
      <dsp:spPr>
        <a:xfrm>
          <a:off x="706613" y="3512266"/>
          <a:ext cx="4269726" cy="724025"/>
        </a:xfrm>
        <a:prstGeom prst="roundRect">
          <a:avLst>
            <a:gd name="adj" fmla="val 1667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w="9525" cap="rnd" cmpd="sng" algn="ctr">
          <a:solidFill>
            <a:schemeClr val="lt2">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Palatino Linotype" panose="02040502050505030304" pitchFamily="18" charset="0"/>
            </a:rPr>
            <a:t>Hawaii is the state with Highest Average House price at $750K which is justified for its beautiful beaches, warm climate, and breath taking scenery it being an island.</a:t>
          </a:r>
        </a:p>
      </dsp:txBody>
      <dsp:txXfrm>
        <a:off x="741963" y="3547616"/>
        <a:ext cx="4199026" cy="653325"/>
      </dsp:txXfrm>
    </dsp:sp>
    <dsp:sp modelId="{E6F83955-CD8C-4839-A719-3F920C76F59C}">
      <dsp:nvSpPr>
        <dsp:cNvPr id="0" name=""/>
        <dsp:cNvSpPr/>
      </dsp:nvSpPr>
      <dsp:spPr>
        <a:xfrm>
          <a:off x="63436" y="4447465"/>
          <a:ext cx="475445" cy="475445"/>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114300">
            <a:prstClr val="black"/>
          </a:inn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87B6C84-8182-4D90-B811-8E5F467A298E}">
      <dsp:nvSpPr>
        <dsp:cNvPr id="0" name=""/>
        <dsp:cNvSpPr/>
      </dsp:nvSpPr>
      <dsp:spPr>
        <a:xfrm>
          <a:off x="706613" y="4323175"/>
          <a:ext cx="4269726" cy="724025"/>
        </a:xfrm>
        <a:prstGeom prst="roundRect">
          <a:avLst>
            <a:gd name="adj" fmla="val 1667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w="9525" cap="rnd" cmpd="sng" algn="ctr">
          <a:solidFill>
            <a:schemeClr val="lt2">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Palatino Linotype" panose="02040502050505030304" pitchFamily="18" charset="0"/>
            </a:rPr>
            <a:t>At $750K Hawaii state of west region had the highest Overall Avg Price and was 451 % higher than Illinois state, which had the lowest Overall Average Price at $136K.</a:t>
          </a:r>
        </a:p>
      </dsp:txBody>
      <dsp:txXfrm>
        <a:off x="741963" y="4358525"/>
        <a:ext cx="4199026" cy="653325"/>
      </dsp:txXfrm>
    </dsp:sp>
    <dsp:sp modelId="{E912EF82-B0DC-4731-886A-A9CC8E40A1F9}">
      <dsp:nvSpPr>
        <dsp:cNvPr id="0" name=""/>
        <dsp:cNvSpPr/>
      </dsp:nvSpPr>
      <dsp:spPr>
        <a:xfrm>
          <a:off x="5542204" y="1036099"/>
          <a:ext cx="5037193" cy="724025"/>
        </a:xfrm>
        <a:prstGeom prst="roundRect">
          <a:avLst>
            <a:gd name="adj" fmla="val 1000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IN" sz="4100" kern="1200" dirty="0">
              <a:latin typeface="Times New Roman" panose="02020603050405020304" pitchFamily="18" charset="0"/>
              <a:cs typeface="Times New Roman" panose="02020603050405020304" pitchFamily="18" charset="0"/>
            </a:rPr>
            <a:t>STRATEGIES</a:t>
          </a:r>
          <a:endParaRPr lang="en-IN" sz="4100" kern="1200" dirty="0"/>
        </a:p>
      </dsp:txBody>
      <dsp:txXfrm>
        <a:off x="5563410" y="1057305"/>
        <a:ext cx="4994781" cy="681613"/>
      </dsp:txXfrm>
    </dsp:sp>
    <dsp:sp modelId="{9ABD44D2-AFB8-48C0-A07C-05AE1AC5181D}">
      <dsp:nvSpPr>
        <dsp:cNvPr id="0" name=""/>
        <dsp:cNvSpPr/>
      </dsp:nvSpPr>
      <dsp:spPr>
        <a:xfrm>
          <a:off x="5604349" y="2014739"/>
          <a:ext cx="475445" cy="475445"/>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EEF729-7D41-4081-86B3-8ADE9936BA24}">
      <dsp:nvSpPr>
        <dsp:cNvPr id="0" name=""/>
        <dsp:cNvSpPr/>
      </dsp:nvSpPr>
      <dsp:spPr>
        <a:xfrm>
          <a:off x="6247526" y="1890449"/>
          <a:ext cx="4269726" cy="724025"/>
        </a:xfrm>
        <a:prstGeom prst="roundRect">
          <a:avLst>
            <a:gd name="adj" fmla="val 1667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w="9525" cap="rnd" cmpd="sng" algn="ctr">
          <a:solidFill>
            <a:schemeClr val="lt2">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Palatino Linotype" panose="02040502050505030304" pitchFamily="18" charset="0"/>
            </a:rPr>
            <a:t>Roofing Industry may charge more for their service in Hawaii state as the transportation and higher goods storage cost and many miscellaneous costs to the company due to very high living costs in Hawaii.</a:t>
          </a:r>
          <a:endParaRPr lang="en-IN" sz="900" kern="1200" dirty="0">
            <a:latin typeface="Palatino Linotype" panose="02040502050505030304" pitchFamily="18" charset="0"/>
          </a:endParaRPr>
        </a:p>
      </dsp:txBody>
      <dsp:txXfrm>
        <a:off x="6282876" y="1925799"/>
        <a:ext cx="4199026" cy="653325"/>
      </dsp:txXfrm>
    </dsp:sp>
    <dsp:sp modelId="{869028A5-15E7-4BDC-98E1-1E1A3A9F0A53}">
      <dsp:nvSpPr>
        <dsp:cNvPr id="0" name=""/>
        <dsp:cNvSpPr/>
      </dsp:nvSpPr>
      <dsp:spPr>
        <a:xfrm>
          <a:off x="5604349" y="2825647"/>
          <a:ext cx="475445" cy="475445"/>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18ED38-12EF-4EEC-9E7A-F336842C5A76}">
      <dsp:nvSpPr>
        <dsp:cNvPr id="0" name=""/>
        <dsp:cNvSpPr/>
      </dsp:nvSpPr>
      <dsp:spPr>
        <a:xfrm>
          <a:off x="6247526" y="2701357"/>
          <a:ext cx="4269726" cy="724025"/>
        </a:xfrm>
        <a:prstGeom prst="roundRect">
          <a:avLst>
            <a:gd name="adj" fmla="val 1667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w="9525" cap="rnd" cmpd="sng" algn="ctr">
          <a:solidFill>
            <a:schemeClr val="lt2">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Palatino Linotype" panose="02040502050505030304" pitchFamily="18" charset="0"/>
            </a:rPr>
            <a:t>Insurance companies may restructure their insurance plans to West region as Home Value Index is the highest in WEST and this region has higher commercial places which usually has parapet roofs resulting in higher cost and maintenance thus justifying higher insurance packages.</a:t>
          </a:r>
        </a:p>
      </dsp:txBody>
      <dsp:txXfrm>
        <a:off x="6282876" y="2736707"/>
        <a:ext cx="4199026" cy="653325"/>
      </dsp:txXfrm>
    </dsp:sp>
    <dsp:sp modelId="{80406ADC-1F33-4181-B6CC-7DD53190AA00}">
      <dsp:nvSpPr>
        <dsp:cNvPr id="0" name=""/>
        <dsp:cNvSpPr/>
      </dsp:nvSpPr>
      <dsp:spPr>
        <a:xfrm>
          <a:off x="5604349" y="3636556"/>
          <a:ext cx="475445" cy="475445"/>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F1B3878-CF0A-4193-BFFD-DBE3C7EE4564}">
      <dsp:nvSpPr>
        <dsp:cNvPr id="0" name=""/>
        <dsp:cNvSpPr/>
      </dsp:nvSpPr>
      <dsp:spPr>
        <a:xfrm>
          <a:off x="6247526" y="3512266"/>
          <a:ext cx="4269726" cy="724025"/>
        </a:xfrm>
        <a:prstGeom prst="roundRect">
          <a:avLst>
            <a:gd name="adj" fmla="val 1667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w="9525" cap="rnd" cmpd="sng" algn="ctr">
          <a:solidFill>
            <a:schemeClr val="lt2">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Palatino Linotype" panose="02040502050505030304" pitchFamily="18" charset="0"/>
            </a:rPr>
            <a:t>Roofing industry can attain more customers in Mid-West region by giving competitive price plans to attract more potential customers and even has lesser transportation and storage hassles as their physical network is strong in this region.</a:t>
          </a:r>
          <a:endParaRPr lang="en-IN" sz="900" kern="1200" dirty="0">
            <a:latin typeface="Palatino Linotype" panose="02040502050505030304" pitchFamily="18" charset="0"/>
          </a:endParaRPr>
        </a:p>
      </dsp:txBody>
      <dsp:txXfrm>
        <a:off x="6282876" y="3547616"/>
        <a:ext cx="4199026" cy="653325"/>
      </dsp:txXfrm>
    </dsp:sp>
    <dsp:sp modelId="{00277A07-C868-4B17-814B-D4A5BFB693B6}">
      <dsp:nvSpPr>
        <dsp:cNvPr id="0" name=""/>
        <dsp:cNvSpPr/>
      </dsp:nvSpPr>
      <dsp:spPr>
        <a:xfrm>
          <a:off x="5604349" y="4447465"/>
          <a:ext cx="475445" cy="475445"/>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56D3693-45E7-44E6-AF9A-30BAC5097AFF}">
      <dsp:nvSpPr>
        <dsp:cNvPr id="0" name=""/>
        <dsp:cNvSpPr/>
      </dsp:nvSpPr>
      <dsp:spPr>
        <a:xfrm>
          <a:off x="6247526" y="4323175"/>
          <a:ext cx="4269726" cy="724025"/>
        </a:xfrm>
        <a:prstGeom prst="roundRect">
          <a:avLst>
            <a:gd name="adj" fmla="val 1667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w="9525" cap="rnd" cmpd="sng" algn="ctr">
          <a:solidFill>
            <a:schemeClr val="lt2">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Palatino Linotype" panose="02040502050505030304" pitchFamily="18" charset="0"/>
            </a:rPr>
            <a:t>Roofing and Insurance both stakeholders can attain more revenue by restructuring their plans in coastal areas where the roofs are generally similar designs and less roof area, so are not very complex to build and maintain and hence can cache in with the same reasons as they have higher margins</a:t>
          </a:r>
          <a:endParaRPr lang="en-IN" sz="900" kern="1200" dirty="0">
            <a:latin typeface="Palatino Linotype" panose="02040502050505030304" pitchFamily="18" charset="0"/>
          </a:endParaRPr>
        </a:p>
      </dsp:txBody>
      <dsp:txXfrm>
        <a:off x="6282876" y="4358525"/>
        <a:ext cx="4199026" cy="653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A6004-34F0-4AF6-A926-DA40A8B3CAE3}">
      <dsp:nvSpPr>
        <dsp:cNvPr id="0" name=""/>
        <dsp:cNvSpPr/>
      </dsp:nvSpPr>
      <dsp:spPr>
        <a:xfrm>
          <a:off x="0" y="410533"/>
          <a:ext cx="10183810" cy="2325536"/>
        </a:xfrm>
        <a:prstGeom prst="roundRect">
          <a:avLst>
            <a:gd name="adj" fmla="val 1000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latin typeface="Castellar" panose="020A0402060406010301" pitchFamily="18" charset="0"/>
              <a:cs typeface="Times New Roman" panose="02020603050405020304" pitchFamily="18" charset="0"/>
            </a:rPr>
            <a:t>LIMITATIONS :</a:t>
          </a:r>
          <a:endParaRPr lang="en-IN" sz="1800" kern="1200" dirty="0">
            <a:latin typeface="Castellar" panose="020A0402060406010301" pitchFamily="18" charset="0"/>
          </a:endParaRPr>
        </a:p>
        <a:p>
          <a:pPr marL="57150" lvl="1" indent="-57150" algn="l" defTabSz="444500">
            <a:lnSpc>
              <a:spcPct val="90000"/>
            </a:lnSpc>
            <a:spcBef>
              <a:spcPct val="0"/>
            </a:spcBef>
            <a:spcAft>
              <a:spcPct val="15000"/>
            </a:spcAft>
            <a:buChar char="•"/>
          </a:pPr>
          <a:r>
            <a:rPr lang="en-US" sz="1000" b="1" i="0" kern="1200" dirty="0">
              <a:latin typeface="Palatino Linotype" panose="02040502050505030304" pitchFamily="18" charset="0"/>
            </a:rPr>
            <a:t> This case study report scratched only the surface of a complex project as this case study gives insights about prices distribution only based on location and regions.</a:t>
          </a:r>
          <a:endParaRPr lang="en-IN" sz="1000" kern="1200" dirty="0">
            <a:latin typeface="Palatino Linotype" panose="02040502050505030304" pitchFamily="18" charset="0"/>
          </a:endParaRPr>
        </a:p>
        <a:p>
          <a:pPr marL="57150" lvl="1" indent="-57150" algn="l" defTabSz="444500">
            <a:lnSpc>
              <a:spcPct val="90000"/>
            </a:lnSpc>
            <a:spcBef>
              <a:spcPct val="0"/>
            </a:spcBef>
            <a:spcAft>
              <a:spcPct val="15000"/>
            </a:spcAft>
            <a:buChar char="•"/>
          </a:pPr>
          <a:endParaRPr lang="en-IN" sz="1000" kern="1200" dirty="0">
            <a:latin typeface="Palatino Linotype" panose="02040502050505030304" pitchFamily="18" charset="0"/>
          </a:endParaRPr>
        </a:p>
        <a:p>
          <a:pPr marL="57150" lvl="1" indent="-57150" algn="l" defTabSz="444500">
            <a:lnSpc>
              <a:spcPct val="90000"/>
            </a:lnSpc>
            <a:spcBef>
              <a:spcPct val="0"/>
            </a:spcBef>
            <a:spcAft>
              <a:spcPct val="15000"/>
            </a:spcAft>
            <a:buChar char="•"/>
          </a:pPr>
          <a:r>
            <a:rPr lang="en-US" sz="1000" b="1" i="0" kern="1200" dirty="0">
              <a:latin typeface="Palatino Linotype" panose="02040502050505030304" pitchFamily="18" charset="0"/>
            </a:rPr>
            <a:t> The database is a locally stored data from an open source and real time data is not listed and considered for analysis, but for a case             study, the present database gives a accurate and precise overview.</a:t>
          </a:r>
          <a:endParaRPr lang="en-IN" sz="1000" kern="1200" dirty="0">
            <a:latin typeface="Palatino Linotype" panose="02040502050505030304" pitchFamily="18" charset="0"/>
          </a:endParaRPr>
        </a:p>
        <a:p>
          <a:pPr marL="57150" lvl="1" indent="-57150" algn="l" defTabSz="444500">
            <a:lnSpc>
              <a:spcPct val="90000"/>
            </a:lnSpc>
            <a:spcBef>
              <a:spcPct val="0"/>
            </a:spcBef>
            <a:spcAft>
              <a:spcPct val="15000"/>
            </a:spcAft>
            <a:buChar char="•"/>
          </a:pPr>
          <a:endParaRPr lang="en-IN" sz="1000" kern="1200" dirty="0">
            <a:latin typeface="Palatino Linotype" panose="02040502050505030304" pitchFamily="18" charset="0"/>
          </a:endParaRPr>
        </a:p>
        <a:p>
          <a:pPr marL="57150" lvl="1" indent="-57150" algn="l" defTabSz="444500">
            <a:lnSpc>
              <a:spcPct val="90000"/>
            </a:lnSpc>
            <a:spcBef>
              <a:spcPct val="0"/>
            </a:spcBef>
            <a:spcAft>
              <a:spcPct val="15000"/>
            </a:spcAft>
            <a:buChar char="•"/>
          </a:pPr>
          <a:r>
            <a:rPr lang="en-IN" sz="1000" kern="1200" dirty="0">
              <a:latin typeface="Palatino Linotype" panose="02040502050505030304" pitchFamily="18" charset="0"/>
            </a:rPr>
            <a:t> </a:t>
          </a:r>
          <a:r>
            <a:rPr lang="en-IN" sz="1000" b="1" kern="1200" dirty="0">
              <a:latin typeface="Palatino Linotype" panose="02040502050505030304" pitchFamily="18" charset="0"/>
            </a:rPr>
            <a:t>This report is made to foster both insurance and roofing industries at once, methods like incorporating row level security or making two separate reports could make both clients understand the results in a specific vision.</a:t>
          </a:r>
        </a:p>
      </dsp:txBody>
      <dsp:txXfrm>
        <a:off x="2377340" y="410533"/>
        <a:ext cx="7806470" cy="2325536"/>
      </dsp:txXfrm>
    </dsp:sp>
    <dsp:sp modelId="{D906A54C-2721-40D6-B8CF-B0AF0FC471DA}">
      <dsp:nvSpPr>
        <dsp:cNvPr id="0" name=""/>
        <dsp:cNvSpPr/>
      </dsp:nvSpPr>
      <dsp:spPr>
        <a:xfrm>
          <a:off x="340578" y="0"/>
          <a:ext cx="2036762" cy="2724626"/>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19584" b="19584"/>
          </a:stretch>
        </a:blipFill>
        <a:ln w="9525" cap="rnd" cmpd="sng" algn="ctr">
          <a:noFill/>
          <a:prstDash val="solid"/>
        </a:ln>
        <a:effectLst/>
      </dsp:spPr>
      <dsp:style>
        <a:lnRef idx="1">
          <a:scrgbClr r="0" g="0" b="0"/>
        </a:lnRef>
        <a:fillRef idx="1">
          <a:scrgbClr r="0" g="0" b="0"/>
        </a:fillRef>
        <a:effectRef idx="1">
          <a:scrgbClr r="0" g="0" b="0"/>
        </a:effectRef>
        <a:fontRef idx="minor"/>
      </dsp:style>
    </dsp:sp>
    <dsp:sp modelId="{E405F35E-CA1B-473F-A1CB-F74BEF2F8854}">
      <dsp:nvSpPr>
        <dsp:cNvPr id="0" name=""/>
        <dsp:cNvSpPr/>
      </dsp:nvSpPr>
      <dsp:spPr>
        <a:xfrm>
          <a:off x="0" y="3069494"/>
          <a:ext cx="10183810" cy="2120269"/>
        </a:xfrm>
        <a:prstGeom prst="roundRect">
          <a:avLst>
            <a:gd name="adj" fmla="val 10000"/>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latin typeface="Castellar" panose="020A0402060406010301" pitchFamily="18" charset="0"/>
            </a:rPr>
            <a:t>FUTURE SCOPE :</a:t>
          </a:r>
        </a:p>
        <a:p>
          <a:pPr marL="57150" lvl="1" indent="-57150" algn="l" defTabSz="444500">
            <a:lnSpc>
              <a:spcPct val="90000"/>
            </a:lnSpc>
            <a:spcBef>
              <a:spcPct val="0"/>
            </a:spcBef>
            <a:spcAft>
              <a:spcPct val="15000"/>
            </a:spcAft>
            <a:buChar char="•"/>
          </a:pPr>
          <a:r>
            <a:rPr lang="en-US" sz="1000" b="1" i="0" kern="1200" dirty="0">
              <a:latin typeface="Palatino Linotype" panose="02040502050505030304" pitchFamily="18" charset="0"/>
            </a:rPr>
            <a:t> Similar analysis can be done with factors like House Sizes (Area), Roofing material, Roof area, neighboring locality, </a:t>
          </a:r>
          <a:r>
            <a:rPr lang="en-US" sz="1000" b="1" i="0" kern="1200" dirty="0" err="1">
              <a:latin typeface="Palatino Linotype" panose="02040502050505030304" pitchFamily="18" charset="0"/>
            </a:rPr>
            <a:t>etc</a:t>
          </a:r>
          <a:r>
            <a:rPr lang="en-US" sz="1000" b="1" i="0" kern="1200" dirty="0">
              <a:latin typeface="Palatino Linotype" panose="02040502050505030304" pitchFamily="18" charset="0"/>
            </a:rPr>
            <a:t>, which can provide a more comprehensive view of the factors influencing house prices.</a:t>
          </a:r>
          <a:endParaRPr lang="en-IN" sz="1000" b="1" kern="1200" dirty="0">
            <a:latin typeface="Palatino Linotype" panose="02040502050505030304" pitchFamily="18" charset="0"/>
          </a:endParaRPr>
        </a:p>
        <a:p>
          <a:pPr marL="57150" lvl="1" indent="-57150" algn="l" defTabSz="444500">
            <a:lnSpc>
              <a:spcPct val="90000"/>
            </a:lnSpc>
            <a:spcBef>
              <a:spcPct val="0"/>
            </a:spcBef>
            <a:spcAft>
              <a:spcPct val="15000"/>
            </a:spcAft>
            <a:buChar char="•"/>
          </a:pPr>
          <a:endParaRPr lang="en-IN" sz="1000" b="1" kern="1200" dirty="0">
            <a:latin typeface="Palatino Linotype" panose="02040502050505030304" pitchFamily="18" charset="0"/>
          </a:endParaRPr>
        </a:p>
        <a:p>
          <a:pPr marL="57150" lvl="1" indent="-57150" algn="l" defTabSz="444500">
            <a:lnSpc>
              <a:spcPct val="90000"/>
            </a:lnSpc>
            <a:spcBef>
              <a:spcPct val="0"/>
            </a:spcBef>
            <a:spcAft>
              <a:spcPct val="15000"/>
            </a:spcAft>
            <a:buChar char="•"/>
          </a:pPr>
          <a:r>
            <a:rPr lang="en-US" sz="1000" b="1" i="0" kern="1200" dirty="0">
              <a:latin typeface="Palatino Linotype" panose="02040502050505030304" pitchFamily="18" charset="0"/>
            </a:rPr>
            <a:t> We can incorporate data from additional sources such as real estate listings, property tax data, or census data to enrich the analysis and provide a more comprehensive view of the housing market making insurance and roofing industries understand the market in more deeper manner.</a:t>
          </a:r>
          <a:endParaRPr lang="en-IN" sz="1000" b="1" kern="1200" dirty="0">
            <a:latin typeface="Palatino Linotype" panose="02040502050505030304" pitchFamily="18" charset="0"/>
          </a:endParaRPr>
        </a:p>
        <a:p>
          <a:pPr marL="57150" lvl="1" indent="-57150" algn="l" defTabSz="444500">
            <a:lnSpc>
              <a:spcPct val="90000"/>
            </a:lnSpc>
            <a:spcBef>
              <a:spcPct val="0"/>
            </a:spcBef>
            <a:spcAft>
              <a:spcPct val="15000"/>
            </a:spcAft>
            <a:buChar char="•"/>
          </a:pPr>
          <a:endParaRPr lang="en-IN" sz="1000" b="1" kern="1200" dirty="0">
            <a:latin typeface="Palatino Linotype" panose="02040502050505030304" pitchFamily="18" charset="0"/>
          </a:endParaRPr>
        </a:p>
        <a:p>
          <a:pPr marL="57150" lvl="1" indent="-57150" algn="l" defTabSz="444500">
            <a:lnSpc>
              <a:spcPct val="90000"/>
            </a:lnSpc>
            <a:spcBef>
              <a:spcPct val="0"/>
            </a:spcBef>
            <a:spcAft>
              <a:spcPct val="15000"/>
            </a:spcAft>
            <a:buChar char="•"/>
          </a:pPr>
          <a:r>
            <a:rPr lang="en-US" sz="1000" b="0" i="0" kern="1200" dirty="0"/>
            <a:t> </a:t>
          </a:r>
          <a:r>
            <a:rPr lang="en-US" sz="1000" b="1" i="0" kern="1200" dirty="0">
              <a:latin typeface="Palatino Linotype" panose="02040502050505030304" pitchFamily="18" charset="0"/>
            </a:rPr>
            <a:t>Explore the use of machine learning algorithms to automate data preprocessing, feature engineering, or predictive modeling tasks, improving the efficiency and accuracy of the analysis.</a:t>
          </a:r>
          <a:endParaRPr lang="en-IN" sz="1000" b="1" kern="1200" dirty="0">
            <a:latin typeface="Palatino Linotype" panose="02040502050505030304" pitchFamily="18" charset="0"/>
          </a:endParaRPr>
        </a:p>
      </dsp:txBody>
      <dsp:txXfrm>
        <a:off x="2377340" y="3069494"/>
        <a:ext cx="7806470" cy="2120269"/>
      </dsp:txXfrm>
    </dsp:sp>
    <dsp:sp modelId="{5E1039BE-561C-4CC4-AB41-E742BD899A77}">
      <dsp:nvSpPr>
        <dsp:cNvPr id="0" name=""/>
        <dsp:cNvSpPr/>
      </dsp:nvSpPr>
      <dsp:spPr>
        <a:xfrm>
          <a:off x="336789" y="2961474"/>
          <a:ext cx="2044338" cy="1879692"/>
        </a:xfrm>
        <a:prstGeom prst="roundRect">
          <a:avLst>
            <a:gd name="adj" fmla="val 10000"/>
          </a:avLst>
        </a:prstGeom>
        <a:blipFill dpi="0" rotWithShape="1">
          <a:blip xmlns:r="http://schemas.openxmlformats.org/officeDocument/2006/relationships"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l="-6427" r="-6427"/>
          </a:stretch>
        </a:blipFill>
        <a:ln w="9525" cap="rnd" cmpd="sng" algn="ctr">
          <a:noFill/>
          <a:prstDash val="solid"/>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BAE4F-2530-4981-9C02-AB8272175CC4}" type="datetimeFigureOut">
              <a:rPr lang="en-IN" smtClean="0"/>
              <a:t>21-05-2023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44D8B-E6D7-47DD-9F3E-B7BE4F4FFB18}" type="slidenum">
              <a:rPr lang="en-IN" smtClean="0"/>
              <a:t>‹#›</a:t>
            </a:fld>
            <a:endParaRPr lang="en-IN"/>
          </a:p>
        </p:txBody>
      </p:sp>
    </p:spTree>
    <p:extLst>
      <p:ext uri="{BB962C8B-B14F-4D97-AF65-F5344CB8AC3E}">
        <p14:creationId xmlns:p14="http://schemas.microsoft.com/office/powerpoint/2010/main" val="201793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E44D8B-E6D7-47DD-9F3E-B7BE4F4FFB18}" type="slidenum">
              <a:rPr lang="en-IN" smtClean="0"/>
              <a:t>8</a:t>
            </a:fld>
            <a:endParaRPr lang="en-IN"/>
          </a:p>
        </p:txBody>
      </p:sp>
    </p:spTree>
    <p:extLst>
      <p:ext uri="{BB962C8B-B14F-4D97-AF65-F5344CB8AC3E}">
        <p14:creationId xmlns:p14="http://schemas.microsoft.com/office/powerpoint/2010/main" val="271977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E44D8B-E6D7-47DD-9F3E-B7BE4F4FFB18}" type="slidenum">
              <a:rPr lang="en-IN" smtClean="0"/>
              <a:t>9</a:t>
            </a:fld>
            <a:endParaRPr lang="en-IN"/>
          </a:p>
        </p:txBody>
      </p:sp>
    </p:spTree>
    <p:extLst>
      <p:ext uri="{BB962C8B-B14F-4D97-AF65-F5344CB8AC3E}">
        <p14:creationId xmlns:p14="http://schemas.microsoft.com/office/powerpoint/2010/main" val="171663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3807881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7C3BF-939A-4E07-A4AD-A46FCEF919CB}"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3949632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2379214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3875440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1037246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1437870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1494823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3967506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1425259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267729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7C3BF-939A-4E07-A4AD-A46FCEF919CB}"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2790291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7C3BF-939A-4E07-A4AD-A46FCEF919CB}"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3848998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7C3BF-939A-4E07-A4AD-A46FCEF919CB}"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161656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7C3BF-939A-4E07-A4AD-A46FCEF919CB}" type="datetimeFigureOut">
              <a:rPr lang="en-IN" smtClean="0"/>
              <a:t>21-05-2023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2173918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7C3BF-939A-4E07-A4AD-A46FCEF919CB}" type="datetimeFigureOut">
              <a:rPr lang="en-IN" smtClean="0"/>
              <a:t>21-05-2023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3100567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7C3BF-939A-4E07-A4AD-A46FCEF919CB}"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183324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7C3BF-939A-4E07-A4AD-A46FCEF919CB}"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EFD43-6ABA-40A1-B8EA-DC13582DDF28}" type="slidenum">
              <a:rPr lang="en-IN" smtClean="0"/>
              <a:t>‹#›</a:t>
            </a:fld>
            <a:endParaRPr lang="en-IN"/>
          </a:p>
        </p:txBody>
      </p:sp>
    </p:spTree>
    <p:extLst>
      <p:ext uri="{BB962C8B-B14F-4D97-AF65-F5344CB8AC3E}">
        <p14:creationId xmlns:p14="http://schemas.microsoft.com/office/powerpoint/2010/main" val="325780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67C3BF-939A-4E07-A4AD-A46FCEF919CB}" type="datetimeFigureOut">
              <a:rPr lang="en-IN" smtClean="0"/>
              <a:t>21-05-2023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FEFD43-6ABA-40A1-B8EA-DC13582DDF28}" type="slidenum">
              <a:rPr lang="en-IN" smtClean="0"/>
              <a:t>‹#›</a:t>
            </a:fld>
            <a:endParaRPr lang="en-IN"/>
          </a:p>
        </p:txBody>
      </p:sp>
    </p:spTree>
    <p:extLst>
      <p:ext uri="{BB962C8B-B14F-4D97-AF65-F5344CB8AC3E}">
        <p14:creationId xmlns:p14="http://schemas.microsoft.com/office/powerpoint/2010/main" val="38392427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1.jpe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slideLayout" Target="../slideLayouts/slideLayout2.xml"/><Relationship Id="rId16" Type="http://schemas.openxmlformats.org/officeDocument/2006/relationships/image" Target="../media/image17.png"/><Relationship Id="rId1" Type="http://schemas.openxmlformats.org/officeDocument/2006/relationships/themeOverride" Target="../theme/themeOverride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39F0-E685-CB39-9222-4C7F84F487E8}"/>
              </a:ext>
            </a:extLst>
          </p:cNvPr>
          <p:cNvSpPr>
            <a:spLocks noGrp="1"/>
          </p:cNvSpPr>
          <p:nvPr>
            <p:ph type="ctrTitle"/>
          </p:nvPr>
        </p:nvSpPr>
        <p:spPr>
          <a:xfrm>
            <a:off x="2282613" y="0"/>
            <a:ext cx="9753600" cy="1645920"/>
          </a:xfrm>
        </p:spPr>
        <p:txBody>
          <a:bodyPr>
            <a:normAutofit/>
          </a:bodyPr>
          <a:lstStyle/>
          <a:p>
            <a:pPr algn="ctr"/>
            <a:r>
              <a:rPr lang="en-IN" sz="5400" u="sng" dirty="0">
                <a:latin typeface="Algerian" panose="04020705040A02060702" pitchFamily="82" charset="0"/>
              </a:rPr>
              <a:t>House Valuation Report</a:t>
            </a:r>
          </a:p>
        </p:txBody>
      </p:sp>
      <p:sp>
        <p:nvSpPr>
          <p:cNvPr id="3" name="Subtitle 2">
            <a:extLst>
              <a:ext uri="{FF2B5EF4-FFF2-40B4-BE49-F238E27FC236}">
                <a16:creationId xmlns:a16="http://schemas.microsoft.com/office/drawing/2014/main" id="{98FDDB91-1EBB-C694-C0AC-0EE9C6867245}"/>
              </a:ext>
            </a:extLst>
          </p:cNvPr>
          <p:cNvSpPr>
            <a:spLocks noGrp="1"/>
          </p:cNvSpPr>
          <p:nvPr>
            <p:ph type="subTitle" idx="1"/>
          </p:nvPr>
        </p:nvSpPr>
        <p:spPr>
          <a:xfrm>
            <a:off x="7645209" y="4401903"/>
            <a:ext cx="3775311" cy="657013"/>
          </a:xfrm>
        </p:spPr>
        <p:txBody>
          <a:bodyPr>
            <a:normAutofit/>
          </a:bodyPr>
          <a:lstStyle/>
          <a:p>
            <a:pPr algn="ctr"/>
            <a:r>
              <a:rPr lang="en-IN" sz="2400" b="1" dirty="0">
                <a:latin typeface="BankGothic Lt BT" panose="020B0607020203060204" pitchFamily="34" charset="0"/>
              </a:rPr>
              <a:t>-Sujay Danappanavar</a:t>
            </a:r>
          </a:p>
        </p:txBody>
      </p:sp>
      <p:sp>
        <p:nvSpPr>
          <p:cNvPr id="4" name="TextBox 3">
            <a:extLst>
              <a:ext uri="{FF2B5EF4-FFF2-40B4-BE49-F238E27FC236}">
                <a16:creationId xmlns:a16="http://schemas.microsoft.com/office/drawing/2014/main" id="{2DDCDFB0-D528-14E6-0E68-FA925FA9078E}"/>
              </a:ext>
            </a:extLst>
          </p:cNvPr>
          <p:cNvSpPr txBox="1"/>
          <p:nvPr/>
        </p:nvSpPr>
        <p:spPr>
          <a:xfrm>
            <a:off x="6124467" y="1571413"/>
            <a:ext cx="2069892"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A Case Study</a:t>
            </a:r>
          </a:p>
        </p:txBody>
      </p:sp>
    </p:spTree>
    <p:extLst>
      <p:ext uri="{BB962C8B-B14F-4D97-AF65-F5344CB8AC3E}">
        <p14:creationId xmlns:p14="http://schemas.microsoft.com/office/powerpoint/2010/main" val="2426324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a:cxnSpLocks/>
          </p:cNvCxnSpPr>
          <p:nvPr/>
        </p:nvCxnSpPr>
        <p:spPr>
          <a:xfrm rot="20280000">
            <a:off x="3794969" y="2367989"/>
            <a:ext cx="0" cy="2635409"/>
          </a:xfrm>
          <a:prstGeom prst="line">
            <a:avLst/>
          </a:prstGeom>
          <a:ln w="38100" cap="rnd">
            <a:solidFill>
              <a:srgbClr val="595959"/>
            </a:solidFill>
            <a:round/>
          </a:ln>
          <a:effectLst>
            <a:glow rad="25400">
              <a:srgbClr val="30ACEC">
                <a:alpha val="70000"/>
              </a:srgbClr>
            </a:glo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rot="20280000">
            <a:off x="3260472" y="2253652"/>
            <a:ext cx="1122708" cy="0"/>
          </a:xfrm>
          <a:prstGeom prst="line">
            <a:avLst/>
          </a:prstGeom>
          <a:ln w="38100" cap="rnd">
            <a:solidFill>
              <a:srgbClr val="595959"/>
            </a:solidFill>
            <a:round/>
          </a:ln>
          <a:effectLst>
            <a:glow rad="25400">
              <a:srgbClr val="30ACEC">
                <a:alpha val="70000"/>
              </a:srgbClr>
            </a:glow>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rot="20280000">
            <a:off x="4247714" y="4697161"/>
            <a:ext cx="1122708" cy="0"/>
          </a:xfrm>
          <a:prstGeom prst="line">
            <a:avLst/>
          </a:prstGeom>
          <a:ln w="38100" cap="rnd">
            <a:solidFill>
              <a:srgbClr val="595959"/>
            </a:solidFill>
            <a:round/>
          </a:ln>
          <a:effectLst>
            <a:glow rad="25400">
              <a:srgbClr val="30ACEC">
                <a:alpha val="70000"/>
              </a:srgbClr>
            </a:glo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rot="20280000">
            <a:off x="4481435" y="2016321"/>
            <a:ext cx="0" cy="742810"/>
          </a:xfrm>
          <a:prstGeom prst="line">
            <a:avLst/>
          </a:prstGeom>
          <a:ln w="38100" cap="rnd">
            <a:solidFill>
              <a:srgbClr val="595959"/>
            </a:solidFill>
            <a:round/>
          </a:ln>
          <a:effectLst>
            <a:glow rad="25400">
              <a:srgbClr val="30ACEC">
                <a:alpha val="70000"/>
              </a:srgbClr>
            </a:glow>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rot="20280000">
            <a:off x="5190415" y="3771109"/>
            <a:ext cx="0" cy="742810"/>
          </a:xfrm>
          <a:prstGeom prst="line">
            <a:avLst/>
          </a:prstGeom>
          <a:ln w="38100" cap="rnd">
            <a:solidFill>
              <a:srgbClr val="595959"/>
            </a:solidFill>
            <a:round/>
          </a:ln>
          <a:effectLst>
            <a:glow rad="25400">
              <a:srgbClr val="30ACEC">
                <a:alpha val="70000"/>
              </a:srgbClr>
            </a:glow>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81435" y="2767865"/>
            <a:ext cx="5567440" cy="1015663"/>
          </a:xfrm>
          <a:prstGeom prst="rect">
            <a:avLst/>
          </a:prstGeom>
          <a:noFill/>
          <a:effectLst>
            <a:outerShdw blurRad="50800" dist="38100" dir="2700000" algn="tl" rotWithShape="0">
              <a:prstClr val="black">
                <a:alpha val="23000"/>
              </a:prstClr>
            </a:outerShdw>
          </a:effectLst>
        </p:spPr>
        <p:txBody>
          <a:bodyPr wrap="square" rtlCol="0">
            <a:spAutoFit/>
          </a:bodyPr>
          <a:lstStyle/>
          <a:p>
            <a:r>
              <a:rPr lang="en-US" sz="6000" spc="300" dirty="0">
                <a:solidFill>
                  <a:schemeClr val="accent1"/>
                </a:solidFill>
                <a:latin typeface="Roboto Bold" panose="02000000000000000000" pitchFamily="2" charset="0"/>
                <a:ea typeface="Roboto Bold" panose="02000000000000000000" pitchFamily="2" charset="0"/>
                <a:cs typeface="Roboto Bold" panose="02000000000000000000" pitchFamily="2" charset="0"/>
              </a:rPr>
              <a:t>THANK YOU</a:t>
            </a:r>
          </a:p>
        </p:txBody>
      </p:sp>
    </p:spTree>
    <p:extLst>
      <p:ext uri="{BB962C8B-B14F-4D97-AF65-F5344CB8AC3E}">
        <p14:creationId xmlns:p14="http://schemas.microsoft.com/office/powerpoint/2010/main" val="909071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750"/>
                                        <p:tgtEl>
                                          <p:spTgt spid="18"/>
                                        </p:tgtEl>
                                      </p:cBhvr>
                                    </p:animEffect>
                                  </p:childTnLst>
                                </p:cTn>
                              </p:par>
                            </p:childTnLst>
                          </p:cTn>
                        </p:par>
                        <p:par>
                          <p:cTn id="8" fill="hold">
                            <p:stCondLst>
                              <p:cond delay="750"/>
                            </p:stCondLst>
                            <p:childTnLst>
                              <p:par>
                                <p:cTn id="9" presetID="22" presetClass="entr" presetSubtype="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750"/>
                                        <p:tgtEl>
                                          <p:spTgt spid="13"/>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750"/>
                                        <p:tgtEl>
                                          <p:spTgt spid="7"/>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750"/>
                                        <p:tgtEl>
                                          <p:spTgt spid="16"/>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750"/>
                                        <p:tgtEl>
                                          <p:spTgt spid="20"/>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pic>
        <p:nvPicPr>
          <p:cNvPr id="1026" name="Picture 2" descr="171,400+ Home Insurance Stock Photos, Pictures &amp; Royalty ...">
            <a:extLst>
              <a:ext uri="{FF2B5EF4-FFF2-40B4-BE49-F238E27FC236}">
                <a16:creationId xmlns:a16="http://schemas.microsoft.com/office/drawing/2014/main" id="{A3F97CFD-CB77-E625-50C1-94102ACB0D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431"/>
          <a:stretch/>
        </p:blipFill>
        <p:spPr bwMode="auto">
          <a:xfrm>
            <a:off x="1875234" y="2853498"/>
            <a:ext cx="4807449" cy="2357894"/>
          </a:xfrm>
          <a:prstGeom prst="rect">
            <a:avLst/>
          </a:prstGeom>
          <a:ln>
            <a:noFill/>
          </a:ln>
          <a:effectLst>
            <a:glow>
              <a:schemeClr val="accent1">
                <a:alpha val="5000"/>
              </a:schemeClr>
            </a:glow>
            <a:softEdge rad="4572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0E846B-F7E6-AD13-A70E-25D8B793588C}"/>
              </a:ext>
            </a:extLst>
          </p:cNvPr>
          <p:cNvSpPr>
            <a:spLocks noGrp="1"/>
          </p:cNvSpPr>
          <p:nvPr>
            <p:ph type="title"/>
          </p:nvPr>
        </p:nvSpPr>
        <p:spPr>
          <a:xfrm>
            <a:off x="1572365" y="1"/>
            <a:ext cx="10018713" cy="1066800"/>
          </a:xfrm>
        </p:spPr>
        <p:txBody>
          <a:bodyPr/>
          <a:lstStyle/>
          <a:p>
            <a:r>
              <a:rPr lang="en-IN" dirty="0">
                <a:latin typeface="BankGothic Md BT" panose="020B0807020203060204" pitchFamily="34" charset="0"/>
              </a:rPr>
              <a:t>AGENDA</a:t>
            </a:r>
          </a:p>
        </p:txBody>
      </p:sp>
      <p:sp>
        <p:nvSpPr>
          <p:cNvPr id="3" name="Content Placeholder 2">
            <a:extLst>
              <a:ext uri="{FF2B5EF4-FFF2-40B4-BE49-F238E27FC236}">
                <a16:creationId xmlns:a16="http://schemas.microsoft.com/office/drawing/2014/main" id="{501ED4B8-FDAD-A6B8-5D1C-AEEB40001142}"/>
              </a:ext>
            </a:extLst>
          </p:cNvPr>
          <p:cNvSpPr>
            <a:spLocks noGrp="1"/>
          </p:cNvSpPr>
          <p:nvPr>
            <p:ph idx="1"/>
          </p:nvPr>
        </p:nvSpPr>
        <p:spPr>
          <a:xfrm>
            <a:off x="2307005" y="912708"/>
            <a:ext cx="8549431" cy="1241214"/>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This Presentation will analyse the data on house valuations in the USA state and region wise with the goal of providing valuable insights and recommendations for the roofing and insurance industry. We will discuss how house prices impacts both industries within US.</a:t>
            </a:r>
          </a:p>
        </p:txBody>
      </p:sp>
      <p:pic>
        <p:nvPicPr>
          <p:cNvPr id="1028" name="Picture 4" descr="Roof Repairing Is Just a Click Away! - Minnesota Majority">
            <a:extLst>
              <a:ext uri="{FF2B5EF4-FFF2-40B4-BE49-F238E27FC236}">
                <a16:creationId xmlns:a16="http://schemas.microsoft.com/office/drawing/2014/main" id="{62B49041-7D61-DBB7-6D25-276226081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9799" y="2896174"/>
            <a:ext cx="4071130" cy="2357894"/>
          </a:xfrm>
          <a:prstGeom prst="rect">
            <a:avLst/>
          </a:prstGeom>
          <a:ln>
            <a:noFill/>
          </a:ln>
          <a:effectLst>
            <a:glow>
              <a:schemeClr val="accent1">
                <a:alpha val="5000"/>
              </a:schemeClr>
            </a:glow>
            <a:softEdge rad="4572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E67F91-38DF-535A-9BB8-75D59F9BB982}"/>
              </a:ext>
            </a:extLst>
          </p:cNvPr>
          <p:cNvSpPr txBox="1"/>
          <p:nvPr/>
        </p:nvSpPr>
        <p:spPr>
          <a:xfrm>
            <a:off x="3277433" y="5211392"/>
            <a:ext cx="2003049" cy="369332"/>
          </a:xfrm>
          <a:prstGeom prst="rect">
            <a:avLst/>
          </a:prstGeom>
          <a:noFill/>
          <a:effectLst>
            <a:outerShdw blurRad="50800" dist="50800" dir="5400000" algn="ctr" rotWithShape="0">
              <a:srgbClr val="000000">
                <a:alpha val="94000"/>
              </a:srgbClr>
            </a:outerShdw>
          </a:effectLst>
        </p:spPr>
        <p:txBody>
          <a:bodyPr wrap="none" rtlCol="0">
            <a:spAutoFit/>
          </a:bodyPr>
          <a:lstStyle/>
          <a:p>
            <a:r>
              <a:rPr lang="en-IN" dirty="0">
                <a:latin typeface="Bell MT" panose="02020503060305020303" pitchFamily="18" charset="0"/>
              </a:rPr>
              <a:t>Insurance Industry</a:t>
            </a:r>
          </a:p>
        </p:txBody>
      </p:sp>
      <p:sp>
        <p:nvSpPr>
          <p:cNvPr id="5" name="TextBox 4">
            <a:extLst>
              <a:ext uri="{FF2B5EF4-FFF2-40B4-BE49-F238E27FC236}">
                <a16:creationId xmlns:a16="http://schemas.microsoft.com/office/drawing/2014/main" id="{4CB064DC-F414-E6AF-92FD-2AAE45E6B1D4}"/>
              </a:ext>
            </a:extLst>
          </p:cNvPr>
          <p:cNvSpPr txBox="1"/>
          <p:nvPr/>
        </p:nvSpPr>
        <p:spPr>
          <a:xfrm>
            <a:off x="8128592" y="5211392"/>
            <a:ext cx="1808187" cy="369332"/>
          </a:xfrm>
          <a:prstGeom prst="rect">
            <a:avLst/>
          </a:prstGeom>
          <a:noFill/>
          <a:effectLst>
            <a:outerShdw blurRad="50800" dist="50800" dir="5400000" algn="ctr" rotWithShape="0">
              <a:srgbClr val="000000">
                <a:alpha val="94000"/>
              </a:srgbClr>
            </a:outerShdw>
          </a:effectLst>
        </p:spPr>
        <p:txBody>
          <a:bodyPr wrap="none" rtlCol="0">
            <a:spAutoFit/>
          </a:bodyPr>
          <a:lstStyle/>
          <a:p>
            <a:r>
              <a:rPr lang="en-IN" dirty="0">
                <a:latin typeface="Bell MT" panose="02020503060305020303" pitchFamily="18" charset="0"/>
              </a:rPr>
              <a:t>Roofing</a:t>
            </a:r>
            <a:r>
              <a:rPr lang="en-IN" dirty="0"/>
              <a:t> </a:t>
            </a:r>
            <a:r>
              <a:rPr lang="en-IN" dirty="0">
                <a:latin typeface="Bell MT" panose="02020503060305020303" pitchFamily="18" charset="0"/>
              </a:rPr>
              <a:t>Industry</a:t>
            </a:r>
          </a:p>
        </p:txBody>
      </p:sp>
    </p:spTree>
    <p:extLst>
      <p:ext uri="{BB962C8B-B14F-4D97-AF65-F5344CB8AC3E}">
        <p14:creationId xmlns:p14="http://schemas.microsoft.com/office/powerpoint/2010/main" val="858261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0" name="Rectangle: Top Corners One Rounded and One Snipped 19">
            <a:extLst>
              <a:ext uri="{FF2B5EF4-FFF2-40B4-BE49-F238E27FC236}">
                <a16:creationId xmlns:a16="http://schemas.microsoft.com/office/drawing/2014/main" id="{2285E79D-D592-717D-BB90-5344A30A6C47}"/>
              </a:ext>
            </a:extLst>
          </p:cNvPr>
          <p:cNvSpPr/>
          <p:nvPr/>
        </p:nvSpPr>
        <p:spPr>
          <a:xfrm>
            <a:off x="6895817" y="4654502"/>
            <a:ext cx="4695752" cy="969402"/>
          </a:xfrm>
          <a:prstGeom prst="snipRoundRect">
            <a:avLst/>
          </a:prstGeom>
          <a:effectLst>
            <a:innerShdw blurRad="114300">
              <a:prstClr val="black"/>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2054" name="Picture 6" descr="5 US Regions Map and Facts | Mappr">
            <a:extLst>
              <a:ext uri="{FF2B5EF4-FFF2-40B4-BE49-F238E27FC236}">
                <a16:creationId xmlns:a16="http://schemas.microsoft.com/office/drawing/2014/main" id="{3A1E1544-FB84-8AE7-AD5F-FD7D18B26E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235" b="1855"/>
          <a:stretch/>
        </p:blipFill>
        <p:spPr bwMode="auto">
          <a:xfrm>
            <a:off x="1241260" y="1684995"/>
            <a:ext cx="5420799" cy="3032387"/>
          </a:xfrm>
          <a:prstGeom prst="rect">
            <a:avLst/>
          </a:prstGeom>
          <a:noFill/>
          <a:ln>
            <a:noFill/>
          </a:ln>
          <a:effectLst>
            <a:softEdge rad="127000"/>
          </a:effectLst>
        </p:spPr>
      </p:pic>
      <p:sp>
        <p:nvSpPr>
          <p:cNvPr id="2" name="Title 1">
            <a:extLst>
              <a:ext uri="{FF2B5EF4-FFF2-40B4-BE49-F238E27FC236}">
                <a16:creationId xmlns:a16="http://schemas.microsoft.com/office/drawing/2014/main" id="{79CDEA2A-A3F1-08BF-3B0D-A04F92EE16A4}"/>
              </a:ext>
            </a:extLst>
          </p:cNvPr>
          <p:cNvSpPr>
            <a:spLocks noGrp="1"/>
          </p:cNvSpPr>
          <p:nvPr>
            <p:ph type="title"/>
          </p:nvPr>
        </p:nvSpPr>
        <p:spPr>
          <a:xfrm>
            <a:off x="1394934" y="19593"/>
            <a:ext cx="9550366" cy="907525"/>
          </a:xfrm>
        </p:spPr>
        <p:txBody>
          <a:bodyPr/>
          <a:lstStyle/>
          <a:p>
            <a:r>
              <a:rPr lang="en-IN" dirty="0">
                <a:latin typeface="BankGothic Md BT" panose="020B0807020203060204" pitchFamily="34" charset="0"/>
              </a:rPr>
              <a:t>SUMMARY</a:t>
            </a:r>
          </a:p>
        </p:txBody>
      </p:sp>
      <p:sp>
        <p:nvSpPr>
          <p:cNvPr id="8" name="Content Placeholder 7">
            <a:extLst>
              <a:ext uri="{FF2B5EF4-FFF2-40B4-BE49-F238E27FC236}">
                <a16:creationId xmlns:a16="http://schemas.microsoft.com/office/drawing/2014/main" id="{6ACCF14C-C28D-86C7-3779-BAF016D80A5F}"/>
              </a:ext>
            </a:extLst>
          </p:cNvPr>
          <p:cNvSpPr>
            <a:spLocks noGrp="1"/>
          </p:cNvSpPr>
          <p:nvPr>
            <p:ph idx="1"/>
          </p:nvPr>
        </p:nvSpPr>
        <p:spPr>
          <a:xfrm>
            <a:off x="1394934" y="1191555"/>
            <a:ext cx="5267125" cy="660592"/>
          </a:xfrm>
        </p:spPr>
        <p:txBody>
          <a:bodyPr/>
          <a:lstStyle/>
          <a:p>
            <a:pPr marL="0" indent="0">
              <a:buNone/>
            </a:pPr>
            <a:r>
              <a:rPr lang="en-IN" dirty="0"/>
              <a:t>Region wise and State wise Analysis :</a:t>
            </a:r>
          </a:p>
        </p:txBody>
      </p:sp>
      <p:sp>
        <p:nvSpPr>
          <p:cNvPr id="15" name="TextBox 14">
            <a:extLst>
              <a:ext uri="{FF2B5EF4-FFF2-40B4-BE49-F238E27FC236}">
                <a16:creationId xmlns:a16="http://schemas.microsoft.com/office/drawing/2014/main" id="{35F5BA4E-9E5E-787A-4CD5-BAAFDFCE63D9}"/>
              </a:ext>
            </a:extLst>
          </p:cNvPr>
          <p:cNvSpPr txBox="1"/>
          <p:nvPr/>
        </p:nvSpPr>
        <p:spPr>
          <a:xfrm>
            <a:off x="6882064" y="2303762"/>
            <a:ext cx="4530748" cy="2031325"/>
          </a:xfrm>
          <a:prstGeom prst="rect">
            <a:avLst/>
          </a:prstGeom>
          <a:noFill/>
        </p:spPr>
        <p:txBody>
          <a:bodyPr wrap="square" rtlCol="0">
            <a:spAutoFit/>
          </a:bodyPr>
          <a:lstStyle/>
          <a:p>
            <a:r>
              <a:rPr lang="en-IN" dirty="0"/>
              <a:t>We will analyse the entire US house valuation data to find insights that reflect varying house prices by state and regional real estate markets. This will help roofing and insurance industries to make informed decisions with complete knowledge of current trends and house values in different regions.</a:t>
            </a:r>
          </a:p>
        </p:txBody>
      </p:sp>
      <p:sp>
        <p:nvSpPr>
          <p:cNvPr id="16" name="TextBox 15">
            <a:extLst>
              <a:ext uri="{FF2B5EF4-FFF2-40B4-BE49-F238E27FC236}">
                <a16:creationId xmlns:a16="http://schemas.microsoft.com/office/drawing/2014/main" id="{DCCB55DE-74E5-98B7-D77A-0EBD1CFBD02B}"/>
              </a:ext>
            </a:extLst>
          </p:cNvPr>
          <p:cNvSpPr txBox="1"/>
          <p:nvPr/>
        </p:nvSpPr>
        <p:spPr>
          <a:xfrm>
            <a:off x="7823303" y="4730609"/>
            <a:ext cx="2840778" cy="369332"/>
          </a:xfrm>
          <a:prstGeom prst="rect">
            <a:avLst/>
          </a:prstGeom>
          <a:noFill/>
        </p:spPr>
        <p:txBody>
          <a:bodyPr wrap="none" rtlCol="0">
            <a:spAutoFit/>
          </a:bodyPr>
          <a:lstStyle/>
          <a:p>
            <a:r>
              <a:rPr lang="en-IN" dirty="0">
                <a:latin typeface="Copperplate Gothic Bold" panose="020E0705020206020404" pitchFamily="34" charset="0"/>
              </a:rPr>
              <a:t>Regions Segregated</a:t>
            </a:r>
          </a:p>
        </p:txBody>
      </p:sp>
      <p:sp>
        <p:nvSpPr>
          <p:cNvPr id="17" name="TextBox 16">
            <a:extLst>
              <a:ext uri="{FF2B5EF4-FFF2-40B4-BE49-F238E27FC236}">
                <a16:creationId xmlns:a16="http://schemas.microsoft.com/office/drawing/2014/main" id="{A4896227-7120-A1E8-5F5F-85D690AED419}"/>
              </a:ext>
            </a:extLst>
          </p:cNvPr>
          <p:cNvSpPr txBox="1"/>
          <p:nvPr/>
        </p:nvSpPr>
        <p:spPr>
          <a:xfrm>
            <a:off x="6751436" y="5099941"/>
            <a:ext cx="4984511" cy="369332"/>
          </a:xfrm>
          <a:prstGeom prst="rect">
            <a:avLst/>
          </a:prstGeom>
          <a:noFill/>
        </p:spPr>
        <p:txBody>
          <a:bodyPr wrap="square" rtlCol="0">
            <a:spAutoFit/>
          </a:bodyPr>
          <a:lstStyle/>
          <a:p>
            <a:pPr algn="ctr"/>
            <a:r>
              <a:rPr lang="en-IN" dirty="0"/>
              <a:t>West	Mid-West	North East	South</a:t>
            </a:r>
          </a:p>
        </p:txBody>
      </p:sp>
    </p:spTree>
    <p:extLst>
      <p:ext uri="{BB962C8B-B14F-4D97-AF65-F5344CB8AC3E}">
        <p14:creationId xmlns:p14="http://schemas.microsoft.com/office/powerpoint/2010/main" val="16727721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65CF-28BB-35AC-044C-63A1A4279F21}"/>
              </a:ext>
            </a:extLst>
          </p:cNvPr>
          <p:cNvSpPr>
            <a:spLocks noGrp="1"/>
          </p:cNvSpPr>
          <p:nvPr>
            <p:ph type="title"/>
          </p:nvPr>
        </p:nvSpPr>
        <p:spPr>
          <a:xfrm>
            <a:off x="1694655" y="156674"/>
            <a:ext cx="8802689" cy="574766"/>
          </a:xfrm>
          <a:effectLst/>
        </p:spPr>
        <p:txBody>
          <a:bodyPr vert="horz" lIns="91440" tIns="45720" rIns="91440" bIns="45720" rtlCol="0" anchor="ctr">
            <a:normAutofit fontScale="90000"/>
          </a:bodyPr>
          <a:lstStyle/>
          <a:p>
            <a:r>
              <a:rPr lang="en-US" dirty="0">
                <a:latin typeface="BankGothic Md BT" panose="020B0807020203060204" pitchFamily="34" charset="0"/>
              </a:rPr>
              <a:t>METHODOLOGY</a:t>
            </a:r>
            <a:endParaRPr lang="en-IN" dirty="0">
              <a:latin typeface="BankGothic Md BT" panose="020B0807020203060204" pitchFamily="34" charset="0"/>
            </a:endParaRPr>
          </a:p>
        </p:txBody>
      </p:sp>
      <p:sp>
        <p:nvSpPr>
          <p:cNvPr id="3" name="Content Placeholder 2">
            <a:extLst>
              <a:ext uri="{FF2B5EF4-FFF2-40B4-BE49-F238E27FC236}">
                <a16:creationId xmlns:a16="http://schemas.microsoft.com/office/drawing/2014/main" id="{D8424E7B-C59D-1D02-F2CA-7FE60AAD6CF9}"/>
              </a:ext>
            </a:extLst>
          </p:cNvPr>
          <p:cNvSpPr>
            <a:spLocks noGrp="1"/>
          </p:cNvSpPr>
          <p:nvPr>
            <p:ph idx="1"/>
          </p:nvPr>
        </p:nvSpPr>
        <p:spPr>
          <a:xfrm>
            <a:off x="1484310" y="803367"/>
            <a:ext cx="10226541" cy="5564776"/>
          </a:xfrm>
        </p:spPr>
        <p:txBody>
          <a:bodyPr bIns="108000"/>
          <a:lstStyle/>
          <a:p>
            <a:pPr marL="0" indent="0">
              <a:buNone/>
            </a:pPr>
            <a:r>
              <a:rPr lang="en-US">
                <a:solidFill>
                  <a:schemeClr val="bg2"/>
                </a:solidFill>
              </a:rPr>
              <a:t>.</a:t>
            </a:r>
            <a:endParaRPr lang="en-IN" dirty="0">
              <a:solidFill>
                <a:schemeClr val="bg2"/>
              </a:solidFill>
            </a:endParaRPr>
          </a:p>
        </p:txBody>
      </p:sp>
      <p:sp>
        <p:nvSpPr>
          <p:cNvPr id="20" name="TextBox 19">
            <a:extLst>
              <a:ext uri="{FF2B5EF4-FFF2-40B4-BE49-F238E27FC236}">
                <a16:creationId xmlns:a16="http://schemas.microsoft.com/office/drawing/2014/main" id="{66C8E115-4B14-5501-DA4C-3044E8D92D14}"/>
              </a:ext>
            </a:extLst>
          </p:cNvPr>
          <p:cNvSpPr txBox="1"/>
          <p:nvPr/>
        </p:nvSpPr>
        <p:spPr>
          <a:xfrm>
            <a:off x="2054743" y="2481666"/>
            <a:ext cx="1135247" cy="461665"/>
          </a:xfrm>
          <a:prstGeom prst="rect">
            <a:avLst/>
          </a:prstGeom>
          <a:noFill/>
        </p:spPr>
        <p:txBody>
          <a:bodyPr wrap="square" rtlCol="0">
            <a:spAutoFit/>
          </a:bodyPr>
          <a:lstStyle/>
          <a:p>
            <a:pPr algn="ctr"/>
            <a:r>
              <a:rPr lang="en-US" sz="1200" b="1" dirty="0">
                <a:latin typeface="Palatino Linotype" panose="02040502050505030304" pitchFamily="18" charset="0"/>
              </a:rPr>
              <a:t>Problem</a:t>
            </a:r>
          </a:p>
          <a:p>
            <a:pPr algn="ctr"/>
            <a:r>
              <a:rPr lang="en-US" sz="1200" b="1" dirty="0">
                <a:latin typeface="Palatino Linotype" panose="02040502050505030304" pitchFamily="18" charset="0"/>
              </a:rPr>
              <a:t>Definition</a:t>
            </a:r>
            <a:endParaRPr lang="en-IN" sz="1200" b="1" dirty="0">
              <a:latin typeface="Palatino Linotype" panose="02040502050505030304" pitchFamily="18" charset="0"/>
            </a:endParaRPr>
          </a:p>
        </p:txBody>
      </p:sp>
      <p:sp>
        <p:nvSpPr>
          <p:cNvPr id="21" name="Flowchart: Preparation 20">
            <a:extLst>
              <a:ext uri="{FF2B5EF4-FFF2-40B4-BE49-F238E27FC236}">
                <a16:creationId xmlns:a16="http://schemas.microsoft.com/office/drawing/2014/main" id="{5E241807-317E-2D1B-9511-056FAB8CD5D7}"/>
              </a:ext>
            </a:extLst>
          </p:cNvPr>
          <p:cNvSpPr/>
          <p:nvPr/>
        </p:nvSpPr>
        <p:spPr>
          <a:xfrm>
            <a:off x="2410095" y="2965909"/>
            <a:ext cx="424542" cy="306977"/>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108000" rtlCol="0" anchor="ctr"/>
          <a:lstStyle/>
          <a:p>
            <a:pPr algn="ctr"/>
            <a:r>
              <a:rPr lang="en-US" sz="2000" b="1" dirty="0">
                <a:solidFill>
                  <a:schemeClr val="tx2"/>
                </a:solidFill>
              </a:rPr>
              <a:t>1</a:t>
            </a:r>
            <a:endParaRPr lang="en-IN" sz="2000" b="1" dirty="0">
              <a:solidFill>
                <a:schemeClr val="tx2"/>
              </a:solidFill>
            </a:endParaRPr>
          </a:p>
        </p:txBody>
      </p:sp>
      <p:grpSp>
        <p:nvGrpSpPr>
          <p:cNvPr id="23" name="Group 22">
            <a:extLst>
              <a:ext uri="{FF2B5EF4-FFF2-40B4-BE49-F238E27FC236}">
                <a16:creationId xmlns:a16="http://schemas.microsoft.com/office/drawing/2014/main" id="{9C31493D-89DF-DC51-07F0-12407470B78E}"/>
              </a:ext>
            </a:extLst>
          </p:cNvPr>
          <p:cNvGrpSpPr/>
          <p:nvPr/>
        </p:nvGrpSpPr>
        <p:grpSpPr>
          <a:xfrm>
            <a:off x="2054744" y="1933305"/>
            <a:ext cx="1088506" cy="4127864"/>
            <a:chOff x="2054744" y="1933306"/>
            <a:chExt cx="1088506" cy="3696788"/>
          </a:xfrm>
        </p:grpSpPr>
        <p:sp>
          <p:nvSpPr>
            <p:cNvPr id="10" name="Flowchart: Process 9">
              <a:extLst>
                <a:ext uri="{FF2B5EF4-FFF2-40B4-BE49-F238E27FC236}">
                  <a16:creationId xmlns:a16="http://schemas.microsoft.com/office/drawing/2014/main" id="{DFEF6FE3-3E0B-2E03-894F-2A405FA337CC}"/>
                </a:ext>
              </a:extLst>
            </p:cNvPr>
            <p:cNvSpPr/>
            <p:nvPr/>
          </p:nvSpPr>
          <p:spPr>
            <a:xfrm>
              <a:off x="2240279" y="1933306"/>
              <a:ext cx="764177" cy="3696788"/>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lowchart: Process 21">
              <a:extLst>
                <a:ext uri="{FF2B5EF4-FFF2-40B4-BE49-F238E27FC236}">
                  <a16:creationId xmlns:a16="http://schemas.microsoft.com/office/drawing/2014/main" id="{81FD20AD-C6D5-A650-3651-0B53BAC18003}"/>
                </a:ext>
              </a:extLst>
            </p:cNvPr>
            <p:cNvSpPr/>
            <p:nvPr/>
          </p:nvSpPr>
          <p:spPr>
            <a:xfrm>
              <a:off x="2054744" y="3623734"/>
              <a:ext cx="1088506" cy="1999824"/>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solidFill>
                    <a:srgbClr val="374151"/>
                  </a:solidFill>
                  <a:effectLst/>
                  <a:latin typeface="Söhne"/>
                </a:rPr>
                <a:t>To assess how House values trends change throughout the nation.</a:t>
              </a:r>
              <a:r>
                <a:rPr lang="en-US" sz="1050" dirty="0">
                  <a:solidFill>
                    <a:srgbClr val="374151"/>
                  </a:solidFill>
                  <a:latin typeface="Söhne"/>
                </a:rPr>
                <a:t> D</a:t>
              </a:r>
              <a:r>
                <a:rPr lang="en-US" sz="1050" b="0" i="0" dirty="0">
                  <a:solidFill>
                    <a:srgbClr val="374151"/>
                  </a:solidFill>
                  <a:effectLst/>
                  <a:latin typeface="Söhne"/>
                </a:rPr>
                <a:t>etermine the effectiveness of the same on the roofing and insurance industries based price and other key factors.</a:t>
              </a:r>
              <a:endParaRPr lang="en-IN" sz="1050" dirty="0">
                <a:solidFill>
                  <a:schemeClr val="tx1"/>
                </a:solidFill>
              </a:endParaRPr>
            </a:p>
          </p:txBody>
        </p:sp>
      </p:grpSp>
      <p:cxnSp>
        <p:nvCxnSpPr>
          <p:cNvPr id="12" name="Straight Connector 11">
            <a:extLst>
              <a:ext uri="{FF2B5EF4-FFF2-40B4-BE49-F238E27FC236}">
                <a16:creationId xmlns:a16="http://schemas.microsoft.com/office/drawing/2014/main" id="{7D4E63F0-DF7F-4C88-1DCF-513353E144D8}"/>
              </a:ext>
            </a:extLst>
          </p:cNvPr>
          <p:cNvCxnSpPr>
            <a:cxnSpLocks/>
          </p:cNvCxnSpPr>
          <p:nvPr/>
        </p:nvCxnSpPr>
        <p:spPr>
          <a:xfrm>
            <a:off x="2114593" y="3122023"/>
            <a:ext cx="103463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Flowchart: Connector 3">
            <a:extLst>
              <a:ext uri="{FF2B5EF4-FFF2-40B4-BE49-F238E27FC236}">
                <a16:creationId xmlns:a16="http://schemas.microsoft.com/office/drawing/2014/main" id="{13AB3F8A-ED12-4265-6348-D53F45AAEB9F}"/>
              </a:ext>
            </a:extLst>
          </p:cNvPr>
          <p:cNvSpPr/>
          <p:nvPr/>
        </p:nvSpPr>
        <p:spPr>
          <a:xfrm>
            <a:off x="2114593" y="1234443"/>
            <a:ext cx="1034638" cy="1071156"/>
          </a:xfrm>
          <a:prstGeom prst="flowChartConnector">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6940A0A1-0311-7D59-A623-375A439D6017}"/>
              </a:ext>
            </a:extLst>
          </p:cNvPr>
          <p:cNvGrpSpPr/>
          <p:nvPr/>
        </p:nvGrpSpPr>
        <p:grpSpPr>
          <a:xfrm>
            <a:off x="3444733" y="1933306"/>
            <a:ext cx="1094488" cy="4081974"/>
            <a:chOff x="2054744" y="1933306"/>
            <a:chExt cx="1094488" cy="3696788"/>
          </a:xfrm>
        </p:grpSpPr>
        <p:sp>
          <p:nvSpPr>
            <p:cNvPr id="25" name="Flowchart: Process 24">
              <a:extLst>
                <a:ext uri="{FF2B5EF4-FFF2-40B4-BE49-F238E27FC236}">
                  <a16:creationId xmlns:a16="http://schemas.microsoft.com/office/drawing/2014/main" id="{989FE56B-C7B6-32D4-9F3F-F12971A1436A}"/>
                </a:ext>
              </a:extLst>
            </p:cNvPr>
            <p:cNvSpPr/>
            <p:nvPr/>
          </p:nvSpPr>
          <p:spPr>
            <a:xfrm>
              <a:off x="2240279" y="1933306"/>
              <a:ext cx="764177" cy="3696788"/>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Flowchart: Process 25">
              <a:extLst>
                <a:ext uri="{FF2B5EF4-FFF2-40B4-BE49-F238E27FC236}">
                  <a16:creationId xmlns:a16="http://schemas.microsoft.com/office/drawing/2014/main" id="{5AC82F20-B939-279C-4BF0-C26EF684D9E8}"/>
                </a:ext>
              </a:extLst>
            </p:cNvPr>
            <p:cNvSpPr/>
            <p:nvPr/>
          </p:nvSpPr>
          <p:spPr>
            <a:xfrm>
              <a:off x="2054744" y="3623734"/>
              <a:ext cx="1094488" cy="1999824"/>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7" name="Straight Connector 26">
            <a:extLst>
              <a:ext uri="{FF2B5EF4-FFF2-40B4-BE49-F238E27FC236}">
                <a16:creationId xmlns:a16="http://schemas.microsoft.com/office/drawing/2014/main" id="{92CD0223-C078-7ACD-73C9-5C42A0FC2F84}"/>
              </a:ext>
            </a:extLst>
          </p:cNvPr>
          <p:cNvCxnSpPr>
            <a:cxnSpLocks/>
          </p:cNvCxnSpPr>
          <p:nvPr/>
        </p:nvCxnSpPr>
        <p:spPr>
          <a:xfrm>
            <a:off x="3504582" y="3122023"/>
            <a:ext cx="103463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Flowchart: Connector 27">
            <a:extLst>
              <a:ext uri="{FF2B5EF4-FFF2-40B4-BE49-F238E27FC236}">
                <a16:creationId xmlns:a16="http://schemas.microsoft.com/office/drawing/2014/main" id="{A671ED1E-0A01-8158-A9E6-8425770FAF80}"/>
              </a:ext>
            </a:extLst>
          </p:cNvPr>
          <p:cNvSpPr/>
          <p:nvPr/>
        </p:nvSpPr>
        <p:spPr>
          <a:xfrm>
            <a:off x="3504582" y="1234443"/>
            <a:ext cx="1034638" cy="1071156"/>
          </a:xfrm>
          <a:prstGeom prst="flowChartConnector">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4012EB59-8A31-23BF-F778-6D7804A2E628}"/>
              </a:ext>
            </a:extLst>
          </p:cNvPr>
          <p:cNvGrpSpPr/>
          <p:nvPr/>
        </p:nvGrpSpPr>
        <p:grpSpPr>
          <a:xfrm>
            <a:off x="4894571" y="1933306"/>
            <a:ext cx="1094488" cy="4081974"/>
            <a:chOff x="2054744" y="1933306"/>
            <a:chExt cx="1094488" cy="3696788"/>
          </a:xfrm>
        </p:grpSpPr>
        <p:sp>
          <p:nvSpPr>
            <p:cNvPr id="30" name="Flowchart: Process 29">
              <a:extLst>
                <a:ext uri="{FF2B5EF4-FFF2-40B4-BE49-F238E27FC236}">
                  <a16:creationId xmlns:a16="http://schemas.microsoft.com/office/drawing/2014/main" id="{D216ADC9-09D9-4C9C-FFEF-E8D03CD7521C}"/>
                </a:ext>
              </a:extLst>
            </p:cNvPr>
            <p:cNvSpPr/>
            <p:nvPr/>
          </p:nvSpPr>
          <p:spPr>
            <a:xfrm>
              <a:off x="2240279" y="1933306"/>
              <a:ext cx="764177" cy="3696788"/>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Flowchart: Process 30">
              <a:extLst>
                <a:ext uri="{FF2B5EF4-FFF2-40B4-BE49-F238E27FC236}">
                  <a16:creationId xmlns:a16="http://schemas.microsoft.com/office/drawing/2014/main" id="{9B280B81-7A7E-B50F-FB74-79D91E7B0405}"/>
                </a:ext>
              </a:extLst>
            </p:cNvPr>
            <p:cNvSpPr/>
            <p:nvPr/>
          </p:nvSpPr>
          <p:spPr>
            <a:xfrm>
              <a:off x="2054744" y="3623734"/>
              <a:ext cx="1094488" cy="1999824"/>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2" name="Straight Connector 31">
            <a:extLst>
              <a:ext uri="{FF2B5EF4-FFF2-40B4-BE49-F238E27FC236}">
                <a16:creationId xmlns:a16="http://schemas.microsoft.com/office/drawing/2014/main" id="{C5DDFDA9-7ED8-B4C7-1DDD-B2878DC278D6}"/>
              </a:ext>
            </a:extLst>
          </p:cNvPr>
          <p:cNvCxnSpPr>
            <a:cxnSpLocks/>
          </p:cNvCxnSpPr>
          <p:nvPr/>
        </p:nvCxnSpPr>
        <p:spPr>
          <a:xfrm>
            <a:off x="4954420" y="3122023"/>
            <a:ext cx="103463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235EEBFB-0122-3718-7643-D9D19DFC971E}"/>
              </a:ext>
            </a:extLst>
          </p:cNvPr>
          <p:cNvSpPr/>
          <p:nvPr/>
        </p:nvSpPr>
        <p:spPr>
          <a:xfrm>
            <a:off x="4954420" y="1234443"/>
            <a:ext cx="1034638" cy="1071156"/>
          </a:xfrm>
          <a:prstGeom prst="flowChartConnector">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id="{2E459BB2-60FF-141B-1A88-14F0DBE30976}"/>
              </a:ext>
            </a:extLst>
          </p:cNvPr>
          <p:cNvGrpSpPr/>
          <p:nvPr/>
        </p:nvGrpSpPr>
        <p:grpSpPr>
          <a:xfrm>
            <a:off x="6351901" y="1933305"/>
            <a:ext cx="1094488" cy="4127864"/>
            <a:chOff x="2054744" y="1933306"/>
            <a:chExt cx="1094488" cy="3696788"/>
          </a:xfrm>
        </p:grpSpPr>
        <p:sp>
          <p:nvSpPr>
            <p:cNvPr id="35" name="Flowchart: Process 34">
              <a:extLst>
                <a:ext uri="{FF2B5EF4-FFF2-40B4-BE49-F238E27FC236}">
                  <a16:creationId xmlns:a16="http://schemas.microsoft.com/office/drawing/2014/main" id="{6579B59F-2D8A-932C-9006-92FBD289DF81}"/>
                </a:ext>
              </a:extLst>
            </p:cNvPr>
            <p:cNvSpPr/>
            <p:nvPr/>
          </p:nvSpPr>
          <p:spPr>
            <a:xfrm>
              <a:off x="2240279" y="1933306"/>
              <a:ext cx="764177" cy="3696788"/>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Flowchart: Process 35">
              <a:extLst>
                <a:ext uri="{FF2B5EF4-FFF2-40B4-BE49-F238E27FC236}">
                  <a16:creationId xmlns:a16="http://schemas.microsoft.com/office/drawing/2014/main" id="{126AA0D8-2356-1F82-75DC-78DFFD3406AE}"/>
                </a:ext>
              </a:extLst>
            </p:cNvPr>
            <p:cNvSpPr/>
            <p:nvPr/>
          </p:nvSpPr>
          <p:spPr>
            <a:xfrm>
              <a:off x="2054744" y="3623734"/>
              <a:ext cx="1094488" cy="1999824"/>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7" name="Straight Connector 36">
            <a:extLst>
              <a:ext uri="{FF2B5EF4-FFF2-40B4-BE49-F238E27FC236}">
                <a16:creationId xmlns:a16="http://schemas.microsoft.com/office/drawing/2014/main" id="{50C6985D-D693-0BA9-5E6F-F3165AA9B870}"/>
              </a:ext>
            </a:extLst>
          </p:cNvPr>
          <p:cNvCxnSpPr>
            <a:cxnSpLocks/>
          </p:cNvCxnSpPr>
          <p:nvPr/>
        </p:nvCxnSpPr>
        <p:spPr>
          <a:xfrm>
            <a:off x="6411750" y="3122023"/>
            <a:ext cx="103463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Flowchart: Connector 37">
            <a:extLst>
              <a:ext uri="{FF2B5EF4-FFF2-40B4-BE49-F238E27FC236}">
                <a16:creationId xmlns:a16="http://schemas.microsoft.com/office/drawing/2014/main" id="{D474F312-CE14-F1E7-6FDD-26E23180E4A9}"/>
              </a:ext>
            </a:extLst>
          </p:cNvPr>
          <p:cNvSpPr/>
          <p:nvPr/>
        </p:nvSpPr>
        <p:spPr>
          <a:xfrm>
            <a:off x="6411750" y="1234443"/>
            <a:ext cx="1034638" cy="1071156"/>
          </a:xfrm>
          <a:prstGeom prst="flowChartConnector">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a:extLst>
              <a:ext uri="{FF2B5EF4-FFF2-40B4-BE49-F238E27FC236}">
                <a16:creationId xmlns:a16="http://schemas.microsoft.com/office/drawing/2014/main" id="{CF9B06BF-3A09-B355-B3AF-E732F723EA9C}"/>
              </a:ext>
            </a:extLst>
          </p:cNvPr>
          <p:cNvGrpSpPr/>
          <p:nvPr/>
        </p:nvGrpSpPr>
        <p:grpSpPr>
          <a:xfrm>
            <a:off x="7838357" y="1933305"/>
            <a:ext cx="1094488" cy="4127864"/>
            <a:chOff x="2054744" y="1933306"/>
            <a:chExt cx="1094488" cy="3696788"/>
          </a:xfrm>
        </p:grpSpPr>
        <p:sp>
          <p:nvSpPr>
            <p:cNvPr id="40" name="Flowchart: Process 39">
              <a:extLst>
                <a:ext uri="{FF2B5EF4-FFF2-40B4-BE49-F238E27FC236}">
                  <a16:creationId xmlns:a16="http://schemas.microsoft.com/office/drawing/2014/main" id="{8236370C-EB51-0C06-5BA1-1118A8EBF754}"/>
                </a:ext>
              </a:extLst>
            </p:cNvPr>
            <p:cNvSpPr/>
            <p:nvPr/>
          </p:nvSpPr>
          <p:spPr>
            <a:xfrm>
              <a:off x="2240279" y="1933306"/>
              <a:ext cx="764177" cy="3696788"/>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Flowchart: Process 40">
              <a:extLst>
                <a:ext uri="{FF2B5EF4-FFF2-40B4-BE49-F238E27FC236}">
                  <a16:creationId xmlns:a16="http://schemas.microsoft.com/office/drawing/2014/main" id="{25AA15E7-59D8-1218-256F-2DEDCDD67583}"/>
                </a:ext>
              </a:extLst>
            </p:cNvPr>
            <p:cNvSpPr/>
            <p:nvPr/>
          </p:nvSpPr>
          <p:spPr>
            <a:xfrm>
              <a:off x="2054744" y="3623734"/>
              <a:ext cx="1094488" cy="1999824"/>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2" name="Straight Connector 41">
            <a:extLst>
              <a:ext uri="{FF2B5EF4-FFF2-40B4-BE49-F238E27FC236}">
                <a16:creationId xmlns:a16="http://schemas.microsoft.com/office/drawing/2014/main" id="{CB50E5CE-16E3-C719-60C8-934D9E819017}"/>
              </a:ext>
            </a:extLst>
          </p:cNvPr>
          <p:cNvCxnSpPr>
            <a:cxnSpLocks/>
          </p:cNvCxnSpPr>
          <p:nvPr/>
        </p:nvCxnSpPr>
        <p:spPr>
          <a:xfrm>
            <a:off x="7905737" y="3122023"/>
            <a:ext cx="103463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lowchart: Connector 42">
            <a:extLst>
              <a:ext uri="{FF2B5EF4-FFF2-40B4-BE49-F238E27FC236}">
                <a16:creationId xmlns:a16="http://schemas.microsoft.com/office/drawing/2014/main" id="{F672CA94-ED81-62D2-1B70-E6158BA81450}"/>
              </a:ext>
            </a:extLst>
          </p:cNvPr>
          <p:cNvSpPr/>
          <p:nvPr/>
        </p:nvSpPr>
        <p:spPr>
          <a:xfrm>
            <a:off x="7898206" y="1234443"/>
            <a:ext cx="1034638" cy="1071156"/>
          </a:xfrm>
          <a:prstGeom prst="flowChartConnector">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4" name="Group 43">
            <a:extLst>
              <a:ext uri="{FF2B5EF4-FFF2-40B4-BE49-F238E27FC236}">
                <a16:creationId xmlns:a16="http://schemas.microsoft.com/office/drawing/2014/main" id="{5CE301A8-E3E9-C38D-932F-277A290D0852}"/>
              </a:ext>
            </a:extLst>
          </p:cNvPr>
          <p:cNvGrpSpPr/>
          <p:nvPr/>
        </p:nvGrpSpPr>
        <p:grpSpPr>
          <a:xfrm>
            <a:off x="9290826" y="1926768"/>
            <a:ext cx="1094488" cy="4127864"/>
            <a:chOff x="2054744" y="1933306"/>
            <a:chExt cx="1094488" cy="3696788"/>
          </a:xfrm>
        </p:grpSpPr>
        <p:sp>
          <p:nvSpPr>
            <p:cNvPr id="45" name="Flowchart: Process 44">
              <a:extLst>
                <a:ext uri="{FF2B5EF4-FFF2-40B4-BE49-F238E27FC236}">
                  <a16:creationId xmlns:a16="http://schemas.microsoft.com/office/drawing/2014/main" id="{A41B9FE4-C0E5-5225-BDB4-E2D218287A33}"/>
                </a:ext>
              </a:extLst>
            </p:cNvPr>
            <p:cNvSpPr/>
            <p:nvPr/>
          </p:nvSpPr>
          <p:spPr>
            <a:xfrm>
              <a:off x="2240279" y="1933306"/>
              <a:ext cx="764177" cy="3696788"/>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Flowchart: Process 45">
              <a:extLst>
                <a:ext uri="{FF2B5EF4-FFF2-40B4-BE49-F238E27FC236}">
                  <a16:creationId xmlns:a16="http://schemas.microsoft.com/office/drawing/2014/main" id="{9D7440F7-0F6A-6B4D-6DC6-08CBF49CCA29}"/>
                </a:ext>
              </a:extLst>
            </p:cNvPr>
            <p:cNvSpPr/>
            <p:nvPr/>
          </p:nvSpPr>
          <p:spPr>
            <a:xfrm>
              <a:off x="2054744" y="3623734"/>
              <a:ext cx="1094488" cy="1999824"/>
            </a:xfrm>
            <a:prstGeom prst="flowChartProcess">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7" name="Straight Connector 46">
            <a:extLst>
              <a:ext uri="{FF2B5EF4-FFF2-40B4-BE49-F238E27FC236}">
                <a16:creationId xmlns:a16="http://schemas.microsoft.com/office/drawing/2014/main" id="{3B7BE9E0-48B7-39A0-28B2-53FF0B8CAE77}"/>
              </a:ext>
            </a:extLst>
          </p:cNvPr>
          <p:cNvCxnSpPr>
            <a:cxnSpLocks/>
          </p:cNvCxnSpPr>
          <p:nvPr/>
        </p:nvCxnSpPr>
        <p:spPr>
          <a:xfrm>
            <a:off x="9331877" y="3115486"/>
            <a:ext cx="103463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Flowchart: Connector 47">
            <a:extLst>
              <a:ext uri="{FF2B5EF4-FFF2-40B4-BE49-F238E27FC236}">
                <a16:creationId xmlns:a16="http://schemas.microsoft.com/office/drawing/2014/main" id="{E52EF5C8-E7FD-3570-E304-942C7ACD4AAF}"/>
              </a:ext>
            </a:extLst>
          </p:cNvPr>
          <p:cNvSpPr/>
          <p:nvPr/>
        </p:nvSpPr>
        <p:spPr>
          <a:xfrm>
            <a:off x="9350675" y="1227906"/>
            <a:ext cx="1034638" cy="1071156"/>
          </a:xfrm>
          <a:prstGeom prst="flowChartConnector">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Brain in head with solid fill">
            <a:extLst>
              <a:ext uri="{FF2B5EF4-FFF2-40B4-BE49-F238E27FC236}">
                <a16:creationId xmlns:a16="http://schemas.microsoft.com/office/drawing/2014/main" id="{41542A70-CB63-75FC-4343-CA53F5959C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3192" y="1424225"/>
            <a:ext cx="645397" cy="645397"/>
          </a:xfrm>
          <a:prstGeom prst="rect">
            <a:avLst/>
          </a:prstGeom>
        </p:spPr>
      </p:pic>
      <p:pic>
        <p:nvPicPr>
          <p:cNvPr id="52" name="Graphic 51" descr="Lightbulb and gear with solid fill">
            <a:extLst>
              <a:ext uri="{FF2B5EF4-FFF2-40B4-BE49-F238E27FC236}">
                <a16:creationId xmlns:a16="http://schemas.microsoft.com/office/drawing/2014/main" id="{58BDFB47-E6DC-6FB4-3CA0-5B5DFDB6AD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1912" y="1273363"/>
            <a:ext cx="202725" cy="202725"/>
          </a:xfrm>
          <a:prstGeom prst="rect">
            <a:avLst/>
          </a:prstGeom>
        </p:spPr>
      </p:pic>
      <p:sp>
        <p:nvSpPr>
          <p:cNvPr id="53" name="TextBox 52">
            <a:extLst>
              <a:ext uri="{FF2B5EF4-FFF2-40B4-BE49-F238E27FC236}">
                <a16:creationId xmlns:a16="http://schemas.microsoft.com/office/drawing/2014/main" id="{45DE365D-E9B7-C217-2E46-41DD2906C8B0}"/>
              </a:ext>
            </a:extLst>
          </p:cNvPr>
          <p:cNvSpPr txBox="1"/>
          <p:nvPr/>
        </p:nvSpPr>
        <p:spPr>
          <a:xfrm>
            <a:off x="2114594" y="2404254"/>
            <a:ext cx="1028656" cy="461665"/>
          </a:xfrm>
          <a:prstGeom prst="rect">
            <a:avLst/>
          </a:prstGeom>
          <a:noFill/>
        </p:spPr>
        <p:txBody>
          <a:bodyPr wrap="square" rtlCol="0">
            <a:spAutoFit/>
          </a:bodyPr>
          <a:lstStyle/>
          <a:p>
            <a:pPr algn="ctr"/>
            <a:r>
              <a:rPr lang="en-IN" sz="12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Problem Definition</a:t>
            </a:r>
          </a:p>
        </p:txBody>
      </p:sp>
      <p:sp>
        <p:nvSpPr>
          <p:cNvPr id="54" name="Flowchart: Preparation 53">
            <a:extLst>
              <a:ext uri="{FF2B5EF4-FFF2-40B4-BE49-F238E27FC236}">
                <a16:creationId xmlns:a16="http://schemas.microsoft.com/office/drawing/2014/main" id="{568DE57C-3475-4FC3-A899-9C5E5A3A36EA}"/>
              </a:ext>
            </a:extLst>
          </p:cNvPr>
          <p:cNvSpPr/>
          <p:nvPr/>
        </p:nvSpPr>
        <p:spPr>
          <a:xfrm>
            <a:off x="2518581" y="3064564"/>
            <a:ext cx="215086" cy="152020"/>
          </a:xfrm>
          <a:prstGeom prst="flowChartPreparati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r>
              <a:rPr lang="en-IN" sz="1100" dirty="0">
                <a:latin typeface="Artifakt Element Heavy" panose="020B0B03050000020004" pitchFamily="34" charset="0"/>
                <a:ea typeface="Artifakt Element Heavy" panose="020B0B03050000020004" pitchFamily="34" charset="0"/>
                <a:cs typeface="Arial" panose="020B0604020202020204" pitchFamily="34" charset="0"/>
              </a:rPr>
              <a:t>1</a:t>
            </a:r>
          </a:p>
        </p:txBody>
      </p:sp>
      <p:sp>
        <p:nvSpPr>
          <p:cNvPr id="56" name="Flowchart: Preparation 55">
            <a:extLst>
              <a:ext uri="{FF2B5EF4-FFF2-40B4-BE49-F238E27FC236}">
                <a16:creationId xmlns:a16="http://schemas.microsoft.com/office/drawing/2014/main" id="{5A3489B0-0DB3-8CE7-6808-5C723671C001}"/>
              </a:ext>
            </a:extLst>
          </p:cNvPr>
          <p:cNvSpPr/>
          <p:nvPr/>
        </p:nvSpPr>
        <p:spPr>
          <a:xfrm>
            <a:off x="3940409" y="3064564"/>
            <a:ext cx="215086" cy="152020"/>
          </a:xfrm>
          <a:prstGeom prst="flowChartPreparati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r>
              <a:rPr lang="en-IN" sz="1100" dirty="0">
                <a:latin typeface="Artifakt Element Heavy" panose="020B0B03050000020004" pitchFamily="34" charset="0"/>
                <a:ea typeface="Artifakt Element Heavy" panose="020B0B03050000020004" pitchFamily="34" charset="0"/>
                <a:cs typeface="Arial" panose="020B0604020202020204" pitchFamily="34" charset="0"/>
              </a:rPr>
              <a:t>2</a:t>
            </a:r>
          </a:p>
        </p:txBody>
      </p:sp>
      <p:sp>
        <p:nvSpPr>
          <p:cNvPr id="57" name="Flowchart: Preparation 56">
            <a:extLst>
              <a:ext uri="{FF2B5EF4-FFF2-40B4-BE49-F238E27FC236}">
                <a16:creationId xmlns:a16="http://schemas.microsoft.com/office/drawing/2014/main" id="{3262AB4F-5488-ABDD-823F-4472C0786B3F}"/>
              </a:ext>
            </a:extLst>
          </p:cNvPr>
          <p:cNvSpPr/>
          <p:nvPr/>
        </p:nvSpPr>
        <p:spPr>
          <a:xfrm>
            <a:off x="5396167" y="3064564"/>
            <a:ext cx="215086" cy="152020"/>
          </a:xfrm>
          <a:prstGeom prst="flowChartPreparati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r>
              <a:rPr lang="en-IN" sz="1100" dirty="0">
                <a:latin typeface="Artifakt Element Heavy" panose="020B0B03050000020004" pitchFamily="34" charset="0"/>
                <a:ea typeface="Artifakt Element Heavy" panose="020B0B03050000020004" pitchFamily="34" charset="0"/>
                <a:cs typeface="Arial" panose="020B0604020202020204" pitchFamily="34" charset="0"/>
              </a:rPr>
              <a:t>3</a:t>
            </a:r>
          </a:p>
        </p:txBody>
      </p:sp>
      <p:sp>
        <p:nvSpPr>
          <p:cNvPr id="58" name="Flowchart: Preparation 57">
            <a:extLst>
              <a:ext uri="{FF2B5EF4-FFF2-40B4-BE49-F238E27FC236}">
                <a16:creationId xmlns:a16="http://schemas.microsoft.com/office/drawing/2014/main" id="{BE7819D6-F891-D381-9E92-47E75B754C0E}"/>
              </a:ext>
            </a:extLst>
          </p:cNvPr>
          <p:cNvSpPr/>
          <p:nvPr/>
        </p:nvSpPr>
        <p:spPr>
          <a:xfrm>
            <a:off x="6808995" y="3064564"/>
            <a:ext cx="215086" cy="152020"/>
          </a:xfrm>
          <a:prstGeom prst="flowChartPreparati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r>
              <a:rPr lang="en-IN" sz="1100" dirty="0">
                <a:latin typeface="Artifakt Element Heavy" panose="020B0B03050000020004" pitchFamily="34" charset="0"/>
                <a:ea typeface="Artifakt Element Heavy" panose="020B0B03050000020004" pitchFamily="34" charset="0"/>
                <a:cs typeface="Arial" panose="020B0604020202020204" pitchFamily="34" charset="0"/>
              </a:rPr>
              <a:t>4</a:t>
            </a:r>
          </a:p>
        </p:txBody>
      </p:sp>
      <p:sp>
        <p:nvSpPr>
          <p:cNvPr id="59" name="Flowchart: Preparation 58">
            <a:extLst>
              <a:ext uri="{FF2B5EF4-FFF2-40B4-BE49-F238E27FC236}">
                <a16:creationId xmlns:a16="http://schemas.microsoft.com/office/drawing/2014/main" id="{2A54F0FF-EB55-08F0-3015-56ABC9464F71}"/>
              </a:ext>
            </a:extLst>
          </p:cNvPr>
          <p:cNvSpPr/>
          <p:nvPr/>
        </p:nvSpPr>
        <p:spPr>
          <a:xfrm>
            <a:off x="8305968" y="3064564"/>
            <a:ext cx="215086" cy="152020"/>
          </a:xfrm>
          <a:prstGeom prst="flowChartPreparati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r>
              <a:rPr lang="en-IN" sz="1100" dirty="0">
                <a:latin typeface="Artifakt Element Heavy" panose="020B0B03050000020004" pitchFamily="34" charset="0"/>
                <a:ea typeface="Artifakt Element Heavy" panose="020B0B03050000020004" pitchFamily="34" charset="0"/>
                <a:cs typeface="Arial" panose="020B0604020202020204" pitchFamily="34" charset="0"/>
              </a:rPr>
              <a:t>5</a:t>
            </a:r>
          </a:p>
        </p:txBody>
      </p:sp>
      <p:sp>
        <p:nvSpPr>
          <p:cNvPr id="60" name="Flowchart: Preparation 59">
            <a:extLst>
              <a:ext uri="{FF2B5EF4-FFF2-40B4-BE49-F238E27FC236}">
                <a16:creationId xmlns:a16="http://schemas.microsoft.com/office/drawing/2014/main" id="{9561776A-ABEA-74FB-A4C6-B5960C95DC1F}"/>
              </a:ext>
            </a:extLst>
          </p:cNvPr>
          <p:cNvSpPr/>
          <p:nvPr/>
        </p:nvSpPr>
        <p:spPr>
          <a:xfrm>
            <a:off x="9732108" y="3064564"/>
            <a:ext cx="215086" cy="152020"/>
          </a:xfrm>
          <a:prstGeom prst="flowChartPreparati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r>
              <a:rPr lang="en-IN" sz="1100" dirty="0">
                <a:latin typeface="Artifakt Element Heavy" panose="020B0B03050000020004" pitchFamily="34" charset="0"/>
                <a:ea typeface="Artifakt Element Heavy" panose="020B0B03050000020004" pitchFamily="34" charset="0"/>
                <a:cs typeface="Arial" panose="020B0604020202020204" pitchFamily="34" charset="0"/>
              </a:rPr>
              <a:t>6</a:t>
            </a:r>
          </a:p>
        </p:txBody>
      </p:sp>
      <p:sp>
        <p:nvSpPr>
          <p:cNvPr id="65" name="TextBox 64">
            <a:extLst>
              <a:ext uri="{FF2B5EF4-FFF2-40B4-BE49-F238E27FC236}">
                <a16:creationId xmlns:a16="http://schemas.microsoft.com/office/drawing/2014/main" id="{D90E4989-F8BC-9CE8-7019-616AE10D1E05}"/>
              </a:ext>
            </a:extLst>
          </p:cNvPr>
          <p:cNvSpPr txBox="1"/>
          <p:nvPr/>
        </p:nvSpPr>
        <p:spPr>
          <a:xfrm>
            <a:off x="3483334" y="2404254"/>
            <a:ext cx="1028656" cy="461665"/>
          </a:xfrm>
          <a:prstGeom prst="rect">
            <a:avLst/>
          </a:prstGeom>
          <a:noFill/>
        </p:spPr>
        <p:txBody>
          <a:bodyPr wrap="square" rtlCol="0">
            <a:spAutoFit/>
          </a:bodyPr>
          <a:lstStyle/>
          <a:p>
            <a:pPr algn="ctr"/>
            <a:r>
              <a:rPr lang="en-IN" sz="12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Data</a:t>
            </a:r>
          </a:p>
          <a:p>
            <a:pPr algn="ctr"/>
            <a:r>
              <a:rPr lang="en-IN" sz="12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Collection</a:t>
            </a:r>
          </a:p>
        </p:txBody>
      </p:sp>
      <p:sp>
        <p:nvSpPr>
          <p:cNvPr id="66" name="TextBox 65">
            <a:extLst>
              <a:ext uri="{FF2B5EF4-FFF2-40B4-BE49-F238E27FC236}">
                <a16:creationId xmlns:a16="http://schemas.microsoft.com/office/drawing/2014/main" id="{D904AEC9-F3DC-9B75-C00A-73BECBCBB74E}"/>
              </a:ext>
            </a:extLst>
          </p:cNvPr>
          <p:cNvSpPr txBox="1"/>
          <p:nvPr/>
        </p:nvSpPr>
        <p:spPr>
          <a:xfrm>
            <a:off x="4946339" y="2404254"/>
            <a:ext cx="1028656" cy="461665"/>
          </a:xfrm>
          <a:prstGeom prst="rect">
            <a:avLst/>
          </a:prstGeom>
          <a:noFill/>
        </p:spPr>
        <p:txBody>
          <a:bodyPr wrap="square" rtlCol="0">
            <a:spAutoFit/>
          </a:bodyPr>
          <a:lstStyle/>
          <a:p>
            <a:pPr algn="ctr"/>
            <a:r>
              <a:rPr lang="en-IN" sz="12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Data</a:t>
            </a:r>
          </a:p>
          <a:p>
            <a:pPr algn="ctr"/>
            <a:r>
              <a:rPr lang="en-IN" sz="12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Processing</a:t>
            </a:r>
          </a:p>
        </p:txBody>
      </p:sp>
      <p:sp>
        <p:nvSpPr>
          <p:cNvPr id="67" name="TextBox 66">
            <a:extLst>
              <a:ext uri="{FF2B5EF4-FFF2-40B4-BE49-F238E27FC236}">
                <a16:creationId xmlns:a16="http://schemas.microsoft.com/office/drawing/2014/main" id="{7D28DF95-D6B5-E1CB-228A-B578D0173F45}"/>
              </a:ext>
            </a:extLst>
          </p:cNvPr>
          <p:cNvSpPr txBox="1"/>
          <p:nvPr/>
        </p:nvSpPr>
        <p:spPr>
          <a:xfrm>
            <a:off x="6402210" y="2404254"/>
            <a:ext cx="1028656" cy="461665"/>
          </a:xfrm>
          <a:prstGeom prst="rect">
            <a:avLst/>
          </a:prstGeom>
          <a:noFill/>
        </p:spPr>
        <p:txBody>
          <a:bodyPr wrap="square" rtlCol="0">
            <a:spAutoFit/>
          </a:bodyPr>
          <a:lstStyle/>
          <a:p>
            <a:pPr algn="ctr"/>
            <a:r>
              <a:rPr lang="en-IN" sz="12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Exploratory</a:t>
            </a:r>
          </a:p>
          <a:p>
            <a:pPr algn="ctr"/>
            <a:r>
              <a:rPr lang="en-IN" sz="12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Analysis</a:t>
            </a:r>
          </a:p>
        </p:txBody>
      </p:sp>
      <p:sp>
        <p:nvSpPr>
          <p:cNvPr id="68" name="TextBox 67">
            <a:extLst>
              <a:ext uri="{FF2B5EF4-FFF2-40B4-BE49-F238E27FC236}">
                <a16:creationId xmlns:a16="http://schemas.microsoft.com/office/drawing/2014/main" id="{1957D813-BB57-31FE-9F5F-38A4F3CEE4B3}"/>
              </a:ext>
            </a:extLst>
          </p:cNvPr>
          <p:cNvSpPr txBox="1"/>
          <p:nvPr/>
        </p:nvSpPr>
        <p:spPr>
          <a:xfrm>
            <a:off x="7885470" y="2404254"/>
            <a:ext cx="1043917" cy="430887"/>
          </a:xfrm>
          <a:prstGeom prst="rect">
            <a:avLst/>
          </a:prstGeom>
          <a:noFill/>
        </p:spPr>
        <p:txBody>
          <a:bodyPr wrap="square" rtlCol="0">
            <a:spAutoFit/>
          </a:bodyPr>
          <a:lstStyle/>
          <a:p>
            <a:pPr algn="ctr"/>
            <a:r>
              <a:rPr lang="en-IN" sz="11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Data</a:t>
            </a:r>
          </a:p>
          <a:p>
            <a:pPr algn="ctr"/>
            <a:r>
              <a:rPr lang="en-IN" sz="11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Visualization</a:t>
            </a:r>
          </a:p>
        </p:txBody>
      </p:sp>
      <p:sp>
        <p:nvSpPr>
          <p:cNvPr id="69" name="TextBox 68">
            <a:extLst>
              <a:ext uri="{FF2B5EF4-FFF2-40B4-BE49-F238E27FC236}">
                <a16:creationId xmlns:a16="http://schemas.microsoft.com/office/drawing/2014/main" id="{8C5B6A77-2936-CC5E-856E-261FA447AD3F}"/>
              </a:ext>
            </a:extLst>
          </p:cNvPr>
          <p:cNvSpPr txBox="1"/>
          <p:nvPr/>
        </p:nvSpPr>
        <p:spPr>
          <a:xfrm>
            <a:off x="9344121" y="2404254"/>
            <a:ext cx="1028656" cy="430887"/>
          </a:xfrm>
          <a:prstGeom prst="rect">
            <a:avLst/>
          </a:prstGeom>
          <a:noFill/>
        </p:spPr>
        <p:txBody>
          <a:bodyPr wrap="square" rtlCol="0">
            <a:spAutoFit/>
          </a:bodyPr>
          <a:lstStyle/>
          <a:p>
            <a:pPr algn="ctr"/>
            <a:r>
              <a:rPr lang="en-IN" sz="11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Insights /</a:t>
            </a:r>
          </a:p>
          <a:p>
            <a:pPr algn="ctr"/>
            <a:r>
              <a:rPr lang="en-IN" sz="1100" b="1" dirty="0">
                <a:solidFill>
                  <a:srgbClr val="30ACEC"/>
                </a:solidFill>
                <a:effectLst>
                  <a:glow rad="63500">
                    <a:schemeClr val="accent2">
                      <a:satMod val="175000"/>
                      <a:alpha val="4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Suggestions</a:t>
            </a:r>
          </a:p>
        </p:txBody>
      </p:sp>
      <p:pic>
        <p:nvPicPr>
          <p:cNvPr id="77" name="Graphic 76" descr="Database with solid fill">
            <a:extLst>
              <a:ext uri="{FF2B5EF4-FFF2-40B4-BE49-F238E27FC236}">
                <a16:creationId xmlns:a16="http://schemas.microsoft.com/office/drawing/2014/main" id="{57A1C44C-3E90-EBAB-00CC-C63B59520FE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27592" y="1453786"/>
            <a:ext cx="628445" cy="628445"/>
          </a:xfrm>
          <a:prstGeom prst="rect">
            <a:avLst/>
          </a:prstGeom>
        </p:spPr>
      </p:pic>
      <p:pic>
        <p:nvPicPr>
          <p:cNvPr id="85" name="Graphic 84" descr="Research with solid fill">
            <a:extLst>
              <a:ext uri="{FF2B5EF4-FFF2-40B4-BE49-F238E27FC236}">
                <a16:creationId xmlns:a16="http://schemas.microsoft.com/office/drawing/2014/main" id="{CC609683-A1ED-D817-C4C6-BF81BF4880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54312" y="1444182"/>
            <a:ext cx="605482" cy="605482"/>
          </a:xfrm>
          <a:prstGeom prst="rect">
            <a:avLst/>
          </a:prstGeom>
        </p:spPr>
      </p:pic>
      <p:pic>
        <p:nvPicPr>
          <p:cNvPr id="87" name="Graphic 86" descr="Cloud with solid fill">
            <a:extLst>
              <a:ext uri="{FF2B5EF4-FFF2-40B4-BE49-F238E27FC236}">
                <a16:creationId xmlns:a16="http://schemas.microsoft.com/office/drawing/2014/main" id="{2F0C4BAB-3D7B-4DFF-D37D-5745B5E5656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8428" y="1436908"/>
            <a:ext cx="616133" cy="616133"/>
          </a:xfrm>
          <a:prstGeom prst="rect">
            <a:avLst/>
          </a:prstGeom>
        </p:spPr>
      </p:pic>
      <p:pic>
        <p:nvPicPr>
          <p:cNvPr id="89" name="Graphic 88" descr="Presentation with pie chart with solid fill">
            <a:extLst>
              <a:ext uri="{FF2B5EF4-FFF2-40B4-BE49-F238E27FC236}">
                <a16:creationId xmlns:a16="http://schemas.microsoft.com/office/drawing/2014/main" id="{139DA7F7-386B-1A50-465E-F8CE27DCBE6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60098" y="1406111"/>
            <a:ext cx="714745" cy="714745"/>
          </a:xfrm>
          <a:prstGeom prst="rect">
            <a:avLst/>
          </a:prstGeom>
        </p:spPr>
      </p:pic>
      <p:pic>
        <p:nvPicPr>
          <p:cNvPr id="91" name="Graphic 90" descr="Customer review with solid fill">
            <a:extLst>
              <a:ext uri="{FF2B5EF4-FFF2-40B4-BE49-F238E27FC236}">
                <a16:creationId xmlns:a16="http://schemas.microsoft.com/office/drawing/2014/main" id="{00A27803-E438-B167-807E-D6F415D780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513088" y="1399900"/>
            <a:ext cx="653125" cy="653125"/>
          </a:xfrm>
          <a:prstGeom prst="rect">
            <a:avLst/>
          </a:prstGeom>
        </p:spPr>
      </p:pic>
      <p:sp>
        <p:nvSpPr>
          <p:cNvPr id="93" name="TextBox 92">
            <a:extLst>
              <a:ext uri="{FF2B5EF4-FFF2-40B4-BE49-F238E27FC236}">
                <a16:creationId xmlns:a16="http://schemas.microsoft.com/office/drawing/2014/main" id="{E7E5C5EF-5439-74BB-8AB5-FC0432141A7D}"/>
              </a:ext>
            </a:extLst>
          </p:cNvPr>
          <p:cNvSpPr txBox="1"/>
          <p:nvPr/>
        </p:nvSpPr>
        <p:spPr>
          <a:xfrm>
            <a:off x="3444732" y="3792651"/>
            <a:ext cx="1094488" cy="2192908"/>
          </a:xfrm>
          <a:prstGeom prst="rect">
            <a:avLst/>
          </a:prstGeom>
          <a:noFill/>
        </p:spPr>
        <p:txBody>
          <a:bodyPr wrap="square" rtlCol="0">
            <a:spAutoFit/>
          </a:bodyPr>
          <a:lstStyle/>
          <a:p>
            <a:r>
              <a:rPr lang="en-IN" sz="1050" dirty="0">
                <a:solidFill>
                  <a:srgbClr val="374151"/>
                </a:solidFill>
                <a:latin typeface="Söhne"/>
              </a:rPr>
              <a:t>Raw data was extracted from open source online websites after exploring many sites, supporting small data required were extracted manually from google. The datasets were saved locally.</a:t>
            </a:r>
            <a:endParaRPr lang="en-IN" sz="1200" dirty="0"/>
          </a:p>
        </p:txBody>
      </p:sp>
      <p:sp>
        <p:nvSpPr>
          <p:cNvPr id="95" name="TextBox 94">
            <a:extLst>
              <a:ext uri="{FF2B5EF4-FFF2-40B4-BE49-F238E27FC236}">
                <a16:creationId xmlns:a16="http://schemas.microsoft.com/office/drawing/2014/main" id="{ED67A99A-5748-CD84-DE22-3DC50615D0A6}"/>
              </a:ext>
            </a:extLst>
          </p:cNvPr>
          <p:cNvSpPr txBox="1"/>
          <p:nvPr/>
        </p:nvSpPr>
        <p:spPr>
          <a:xfrm>
            <a:off x="4893805" y="3799868"/>
            <a:ext cx="1094488" cy="2192908"/>
          </a:xfrm>
          <a:prstGeom prst="rect">
            <a:avLst/>
          </a:prstGeom>
          <a:noFill/>
        </p:spPr>
        <p:txBody>
          <a:bodyPr wrap="square" rtlCol="0">
            <a:spAutoFit/>
          </a:bodyPr>
          <a:lstStyle/>
          <a:p>
            <a:r>
              <a:rPr lang="en-IN" sz="1050" dirty="0">
                <a:solidFill>
                  <a:srgbClr val="374151"/>
                </a:solidFill>
                <a:latin typeface="Söhne"/>
              </a:rPr>
              <a:t>Raw data was processed and cleaned in MS Excel. Many duplicate records were filtered out, addressed missing and inconsistent data, filtered the dataset to get a clean dataset.</a:t>
            </a:r>
            <a:endParaRPr lang="en-IN" sz="1200" dirty="0"/>
          </a:p>
        </p:txBody>
      </p:sp>
      <p:sp>
        <p:nvSpPr>
          <p:cNvPr id="96" name="TextBox 95">
            <a:extLst>
              <a:ext uri="{FF2B5EF4-FFF2-40B4-BE49-F238E27FC236}">
                <a16:creationId xmlns:a16="http://schemas.microsoft.com/office/drawing/2014/main" id="{B15444EA-7BE2-F073-E3DB-42982DC13BF1}"/>
              </a:ext>
            </a:extLst>
          </p:cNvPr>
          <p:cNvSpPr txBox="1"/>
          <p:nvPr/>
        </p:nvSpPr>
        <p:spPr>
          <a:xfrm>
            <a:off x="6317561" y="3834370"/>
            <a:ext cx="1163168" cy="2192908"/>
          </a:xfrm>
          <a:prstGeom prst="rect">
            <a:avLst/>
          </a:prstGeom>
          <a:noFill/>
        </p:spPr>
        <p:txBody>
          <a:bodyPr wrap="square" rtlCol="0">
            <a:spAutoFit/>
          </a:bodyPr>
          <a:lstStyle/>
          <a:p>
            <a:r>
              <a:rPr lang="en-IN" sz="1050" dirty="0">
                <a:solidFill>
                  <a:srgbClr val="374151"/>
                </a:solidFill>
                <a:latin typeface="Söhne"/>
              </a:rPr>
              <a:t>Prepared data was then analysed and new measures and variables were created. Ideated the Region wise grouping of states for better understanding of price distribution and trends in different regions.</a:t>
            </a:r>
            <a:endParaRPr lang="en-IN" sz="1200" dirty="0"/>
          </a:p>
        </p:txBody>
      </p:sp>
      <p:sp>
        <p:nvSpPr>
          <p:cNvPr id="97" name="TextBox 96">
            <a:extLst>
              <a:ext uri="{FF2B5EF4-FFF2-40B4-BE49-F238E27FC236}">
                <a16:creationId xmlns:a16="http://schemas.microsoft.com/office/drawing/2014/main" id="{5CDB488E-F007-87E6-0E27-6EFD9E0E4414}"/>
              </a:ext>
            </a:extLst>
          </p:cNvPr>
          <p:cNvSpPr txBox="1"/>
          <p:nvPr/>
        </p:nvSpPr>
        <p:spPr>
          <a:xfrm>
            <a:off x="7787757" y="3834370"/>
            <a:ext cx="1163169" cy="2192908"/>
          </a:xfrm>
          <a:prstGeom prst="rect">
            <a:avLst/>
          </a:prstGeom>
          <a:noFill/>
        </p:spPr>
        <p:txBody>
          <a:bodyPr wrap="square" rtlCol="0">
            <a:spAutoFit/>
          </a:bodyPr>
          <a:lstStyle/>
          <a:p>
            <a:r>
              <a:rPr lang="en-IN" sz="1050" dirty="0">
                <a:solidFill>
                  <a:srgbClr val="374151"/>
                </a:solidFill>
                <a:latin typeface="Söhne"/>
              </a:rPr>
              <a:t>Beautiful and interactive Dashboards were built using Power Bi. Charts and Map visuals were created including slicers and filters for better understand of trends through different regions and states.</a:t>
            </a:r>
            <a:endParaRPr lang="en-IN" sz="1200" dirty="0"/>
          </a:p>
        </p:txBody>
      </p:sp>
      <p:sp>
        <p:nvSpPr>
          <p:cNvPr id="98" name="TextBox 97">
            <a:extLst>
              <a:ext uri="{FF2B5EF4-FFF2-40B4-BE49-F238E27FC236}">
                <a16:creationId xmlns:a16="http://schemas.microsoft.com/office/drawing/2014/main" id="{358EE90F-B104-C787-9627-546911ADBD3B}"/>
              </a:ext>
            </a:extLst>
          </p:cNvPr>
          <p:cNvSpPr txBox="1"/>
          <p:nvPr/>
        </p:nvSpPr>
        <p:spPr>
          <a:xfrm>
            <a:off x="9256485" y="3862394"/>
            <a:ext cx="1163169" cy="1869743"/>
          </a:xfrm>
          <a:prstGeom prst="rect">
            <a:avLst/>
          </a:prstGeom>
          <a:noFill/>
        </p:spPr>
        <p:txBody>
          <a:bodyPr wrap="square" rtlCol="0">
            <a:spAutoFit/>
          </a:bodyPr>
          <a:lstStyle/>
          <a:p>
            <a:r>
              <a:rPr lang="en-IN" sz="1050" dirty="0">
                <a:solidFill>
                  <a:srgbClr val="374151"/>
                </a:solidFill>
                <a:latin typeface="Söhne"/>
              </a:rPr>
              <a:t>Multiple insights and key findings were reported. Based on the Power Bi report,  list of advices and strategies were discussed with the stakeholders to drive informed decision making. </a:t>
            </a:r>
            <a:endParaRPr lang="en-IN" sz="1200" dirty="0"/>
          </a:p>
        </p:txBody>
      </p:sp>
      <p:sp>
        <p:nvSpPr>
          <p:cNvPr id="99" name="Arrow: Right 98">
            <a:extLst>
              <a:ext uri="{FF2B5EF4-FFF2-40B4-BE49-F238E27FC236}">
                <a16:creationId xmlns:a16="http://schemas.microsoft.com/office/drawing/2014/main" id="{19727B2F-AB4A-7350-F643-2AFABB422CC9}"/>
              </a:ext>
            </a:extLst>
          </p:cNvPr>
          <p:cNvSpPr/>
          <p:nvPr/>
        </p:nvSpPr>
        <p:spPr>
          <a:xfrm>
            <a:off x="3183708" y="1677202"/>
            <a:ext cx="279055" cy="188331"/>
          </a:xfrm>
          <a:prstGeom prst="rightArrow">
            <a:avLst/>
          </a:prstGeom>
          <a:solidFill>
            <a:srgbClr val="595959"/>
          </a:solidFill>
          <a:ln>
            <a:solidFill>
              <a:srgbClr val="30A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Arrow: Right 99">
            <a:extLst>
              <a:ext uri="{FF2B5EF4-FFF2-40B4-BE49-F238E27FC236}">
                <a16:creationId xmlns:a16="http://schemas.microsoft.com/office/drawing/2014/main" id="{9983FC49-8FC7-B0F7-66D9-87EB52A3DF36}"/>
              </a:ext>
            </a:extLst>
          </p:cNvPr>
          <p:cNvSpPr/>
          <p:nvPr/>
        </p:nvSpPr>
        <p:spPr>
          <a:xfrm>
            <a:off x="4606948" y="1677202"/>
            <a:ext cx="279055" cy="188331"/>
          </a:xfrm>
          <a:prstGeom prst="rightArrow">
            <a:avLst/>
          </a:prstGeom>
          <a:solidFill>
            <a:srgbClr val="595959"/>
          </a:solidFill>
          <a:ln>
            <a:solidFill>
              <a:srgbClr val="30A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Arrow: Right 100">
            <a:extLst>
              <a:ext uri="{FF2B5EF4-FFF2-40B4-BE49-F238E27FC236}">
                <a16:creationId xmlns:a16="http://schemas.microsoft.com/office/drawing/2014/main" id="{400F5834-EFED-3CBE-A931-AB13DFCE89FE}"/>
              </a:ext>
            </a:extLst>
          </p:cNvPr>
          <p:cNvSpPr/>
          <p:nvPr/>
        </p:nvSpPr>
        <p:spPr>
          <a:xfrm>
            <a:off x="7561863" y="1677202"/>
            <a:ext cx="279055" cy="188331"/>
          </a:xfrm>
          <a:prstGeom prst="rightArrow">
            <a:avLst/>
          </a:prstGeom>
          <a:solidFill>
            <a:srgbClr val="595959"/>
          </a:solidFill>
          <a:ln>
            <a:solidFill>
              <a:srgbClr val="30A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Arrow: Right 101">
            <a:extLst>
              <a:ext uri="{FF2B5EF4-FFF2-40B4-BE49-F238E27FC236}">
                <a16:creationId xmlns:a16="http://schemas.microsoft.com/office/drawing/2014/main" id="{66A72DC2-48D2-065B-49EC-B1600DB237AF}"/>
              </a:ext>
            </a:extLst>
          </p:cNvPr>
          <p:cNvSpPr/>
          <p:nvPr/>
        </p:nvSpPr>
        <p:spPr>
          <a:xfrm>
            <a:off x="9024610" y="1677202"/>
            <a:ext cx="279055" cy="188331"/>
          </a:xfrm>
          <a:prstGeom prst="rightArrow">
            <a:avLst/>
          </a:prstGeom>
          <a:solidFill>
            <a:srgbClr val="595959"/>
          </a:solidFill>
          <a:ln>
            <a:solidFill>
              <a:srgbClr val="30A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Arrow: Right 102">
            <a:extLst>
              <a:ext uri="{FF2B5EF4-FFF2-40B4-BE49-F238E27FC236}">
                <a16:creationId xmlns:a16="http://schemas.microsoft.com/office/drawing/2014/main" id="{6E21E5A3-010D-D30B-ECCB-8775D22CC050}"/>
              </a:ext>
            </a:extLst>
          </p:cNvPr>
          <p:cNvSpPr/>
          <p:nvPr/>
        </p:nvSpPr>
        <p:spPr>
          <a:xfrm>
            <a:off x="6063416" y="1677202"/>
            <a:ext cx="279055" cy="188331"/>
          </a:xfrm>
          <a:prstGeom prst="rightArrow">
            <a:avLst/>
          </a:prstGeom>
          <a:solidFill>
            <a:srgbClr val="595959"/>
          </a:solidFill>
          <a:ln>
            <a:solidFill>
              <a:srgbClr val="30A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4143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D7BE-7AFC-16D4-0E77-08C0D7A04F1A}"/>
              </a:ext>
            </a:extLst>
          </p:cNvPr>
          <p:cNvSpPr>
            <a:spLocks noGrp="1"/>
          </p:cNvSpPr>
          <p:nvPr>
            <p:ph type="title"/>
          </p:nvPr>
        </p:nvSpPr>
        <p:spPr>
          <a:xfrm>
            <a:off x="1604232" y="179882"/>
            <a:ext cx="9196181" cy="722027"/>
          </a:xfrm>
        </p:spPr>
        <p:txBody>
          <a:bodyPr>
            <a:normAutofit/>
          </a:bodyPr>
          <a:lstStyle/>
          <a:p>
            <a:r>
              <a:rPr lang="en-IN" dirty="0">
                <a:latin typeface="BankGothic Md BT" panose="020B0807020203060204" pitchFamily="34" charset="0"/>
              </a:rPr>
              <a:t>DATA EXPLORATION</a:t>
            </a:r>
            <a:endParaRPr lang="en-IN" dirty="0"/>
          </a:p>
        </p:txBody>
      </p:sp>
      <p:sp>
        <p:nvSpPr>
          <p:cNvPr id="3" name="Content Placeholder 2">
            <a:extLst>
              <a:ext uri="{FF2B5EF4-FFF2-40B4-BE49-F238E27FC236}">
                <a16:creationId xmlns:a16="http://schemas.microsoft.com/office/drawing/2014/main" id="{88DB091B-E3A5-6FF3-225B-C527796CCF3F}"/>
              </a:ext>
            </a:extLst>
          </p:cNvPr>
          <p:cNvSpPr>
            <a:spLocks noGrp="1"/>
          </p:cNvSpPr>
          <p:nvPr>
            <p:ph idx="1"/>
          </p:nvPr>
        </p:nvSpPr>
        <p:spPr>
          <a:xfrm>
            <a:off x="1604232" y="1581462"/>
            <a:ext cx="9338588" cy="4234722"/>
          </a:xfrm>
        </p:spPr>
        <p:txBody>
          <a:bodyPr/>
          <a:lstStyle/>
          <a:p>
            <a:pPr algn="just"/>
            <a:r>
              <a:rPr lang="en-IN" dirty="0">
                <a:latin typeface="Agency FB" panose="020B0503020202020204" pitchFamily="34" charset="0"/>
              </a:rPr>
              <a:t>House Prices were averaged based on cities and states to perform comparative analysis.</a:t>
            </a:r>
          </a:p>
          <a:p>
            <a:pPr algn="just"/>
            <a:r>
              <a:rPr lang="en-IN" dirty="0">
                <a:latin typeface="Agency FB" panose="020B0503020202020204" pitchFamily="34" charset="0"/>
              </a:rPr>
              <a:t>Distribution of house prices throughout the country were indicated in different Map visuals along with charts for clear and distinct understanding.</a:t>
            </a:r>
          </a:p>
          <a:p>
            <a:pPr algn="just"/>
            <a:r>
              <a:rPr lang="en-IN" dirty="0">
                <a:latin typeface="Agency FB" panose="020B0503020202020204" pitchFamily="34" charset="0"/>
              </a:rPr>
              <a:t>Enhanced the model by Grouping the states into four Regions naming West, Mid-West, North East, South for better understanding of trends.</a:t>
            </a:r>
          </a:p>
          <a:p>
            <a:pPr algn="just"/>
            <a:r>
              <a:rPr lang="en-IN" dirty="0">
                <a:latin typeface="Agency FB" panose="020B0503020202020204" pitchFamily="34" charset="0"/>
              </a:rPr>
              <a:t>Key Findings were then related with many other factors like location, geographical elements, etc.</a:t>
            </a:r>
          </a:p>
        </p:txBody>
      </p:sp>
    </p:spTree>
    <p:extLst>
      <p:ext uri="{BB962C8B-B14F-4D97-AF65-F5344CB8AC3E}">
        <p14:creationId xmlns:p14="http://schemas.microsoft.com/office/powerpoint/2010/main" val="4086894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96A-BEB5-D404-E345-43C13AFEBF5F}"/>
              </a:ext>
            </a:extLst>
          </p:cNvPr>
          <p:cNvSpPr>
            <a:spLocks noGrp="1"/>
          </p:cNvSpPr>
          <p:nvPr>
            <p:ph type="title"/>
          </p:nvPr>
        </p:nvSpPr>
        <p:spPr>
          <a:xfrm>
            <a:off x="1443400" y="-378501"/>
            <a:ext cx="10018713" cy="1752599"/>
          </a:xfrm>
        </p:spPr>
        <p:txBody>
          <a:bodyPr/>
          <a:lstStyle/>
          <a:p>
            <a:r>
              <a:rPr lang="en-IN" dirty="0">
                <a:latin typeface="BankGothic Md BT" panose="020B0807020203060204" pitchFamily="34" charset="0"/>
              </a:rPr>
              <a:t>DATA VISUALIZATION</a:t>
            </a:r>
            <a:r>
              <a:rPr lang="en-IN" b="0" i="0" dirty="0">
                <a:solidFill>
                  <a:srgbClr val="374151"/>
                </a:solidFill>
                <a:effectLst/>
                <a:latin typeface="Söhne"/>
              </a:rPr>
              <a:t> </a:t>
            </a:r>
            <a:endParaRPr lang="en-IN" dirty="0"/>
          </a:p>
        </p:txBody>
      </p:sp>
      <p:pic>
        <p:nvPicPr>
          <p:cNvPr id="7" name="Picture 6">
            <a:extLst>
              <a:ext uri="{FF2B5EF4-FFF2-40B4-BE49-F238E27FC236}">
                <a16:creationId xmlns:a16="http://schemas.microsoft.com/office/drawing/2014/main" id="{5DE68E93-ACC7-6F3F-9ACA-B0698B3C841D}"/>
              </a:ext>
            </a:extLst>
          </p:cNvPr>
          <p:cNvPicPr>
            <a:picLocks noChangeAspect="1"/>
          </p:cNvPicPr>
          <p:nvPr/>
        </p:nvPicPr>
        <p:blipFill>
          <a:blip r:embed="rId2"/>
          <a:stretch>
            <a:fillRect/>
          </a:stretch>
        </p:blipFill>
        <p:spPr>
          <a:xfrm>
            <a:off x="1357137" y="1743430"/>
            <a:ext cx="5402620" cy="577060"/>
          </a:xfrm>
          <a:prstGeom prst="rect">
            <a:avLst/>
          </a:prstGeom>
        </p:spPr>
      </p:pic>
      <p:pic>
        <p:nvPicPr>
          <p:cNvPr id="9" name="Picture 8">
            <a:extLst>
              <a:ext uri="{FF2B5EF4-FFF2-40B4-BE49-F238E27FC236}">
                <a16:creationId xmlns:a16="http://schemas.microsoft.com/office/drawing/2014/main" id="{83005DFD-EA42-BD23-6320-67A96F909616}"/>
              </a:ext>
            </a:extLst>
          </p:cNvPr>
          <p:cNvPicPr>
            <a:picLocks noChangeAspect="1"/>
          </p:cNvPicPr>
          <p:nvPr/>
        </p:nvPicPr>
        <p:blipFill>
          <a:blip r:embed="rId3"/>
          <a:stretch>
            <a:fillRect/>
          </a:stretch>
        </p:blipFill>
        <p:spPr>
          <a:xfrm>
            <a:off x="1357137" y="2730998"/>
            <a:ext cx="5402620" cy="636197"/>
          </a:xfrm>
          <a:prstGeom prst="rect">
            <a:avLst/>
          </a:prstGeom>
        </p:spPr>
      </p:pic>
      <p:sp>
        <p:nvSpPr>
          <p:cNvPr id="14" name="TextBox 13">
            <a:extLst>
              <a:ext uri="{FF2B5EF4-FFF2-40B4-BE49-F238E27FC236}">
                <a16:creationId xmlns:a16="http://schemas.microsoft.com/office/drawing/2014/main" id="{2E5CCCBC-516E-3D0C-03F4-EF026428B5C0}"/>
              </a:ext>
            </a:extLst>
          </p:cNvPr>
          <p:cNvSpPr txBox="1"/>
          <p:nvPr/>
        </p:nvSpPr>
        <p:spPr>
          <a:xfrm>
            <a:off x="1357137" y="1374098"/>
            <a:ext cx="84510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Cards :</a:t>
            </a:r>
          </a:p>
        </p:txBody>
      </p:sp>
      <p:sp>
        <p:nvSpPr>
          <p:cNvPr id="15" name="TextBox 14">
            <a:extLst>
              <a:ext uri="{FF2B5EF4-FFF2-40B4-BE49-F238E27FC236}">
                <a16:creationId xmlns:a16="http://schemas.microsoft.com/office/drawing/2014/main" id="{FCDB0A65-438F-7748-1E5F-6B17B53B46EC}"/>
              </a:ext>
            </a:extLst>
          </p:cNvPr>
          <p:cNvSpPr txBox="1"/>
          <p:nvPr/>
        </p:nvSpPr>
        <p:spPr>
          <a:xfrm>
            <a:off x="1357137" y="2361666"/>
            <a:ext cx="93487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Slicers :</a:t>
            </a:r>
          </a:p>
        </p:txBody>
      </p:sp>
      <p:pic>
        <p:nvPicPr>
          <p:cNvPr id="17" name="Picture 16">
            <a:extLst>
              <a:ext uri="{FF2B5EF4-FFF2-40B4-BE49-F238E27FC236}">
                <a16:creationId xmlns:a16="http://schemas.microsoft.com/office/drawing/2014/main" id="{A49B3676-E786-A99C-7F43-3413AA0AF290}"/>
              </a:ext>
            </a:extLst>
          </p:cNvPr>
          <p:cNvPicPr>
            <a:picLocks noChangeAspect="1"/>
          </p:cNvPicPr>
          <p:nvPr/>
        </p:nvPicPr>
        <p:blipFill>
          <a:blip r:embed="rId4"/>
          <a:stretch>
            <a:fillRect/>
          </a:stretch>
        </p:blipFill>
        <p:spPr>
          <a:xfrm>
            <a:off x="7122938" y="1743430"/>
            <a:ext cx="3876530" cy="1731729"/>
          </a:xfrm>
          <a:prstGeom prst="rect">
            <a:avLst/>
          </a:prstGeom>
        </p:spPr>
      </p:pic>
      <p:pic>
        <p:nvPicPr>
          <p:cNvPr id="20" name="Picture 19">
            <a:extLst>
              <a:ext uri="{FF2B5EF4-FFF2-40B4-BE49-F238E27FC236}">
                <a16:creationId xmlns:a16="http://schemas.microsoft.com/office/drawing/2014/main" id="{5D3F507E-B694-D7F1-815D-3ACCD7F9144C}"/>
              </a:ext>
            </a:extLst>
          </p:cNvPr>
          <p:cNvPicPr>
            <a:picLocks noChangeAspect="1"/>
          </p:cNvPicPr>
          <p:nvPr/>
        </p:nvPicPr>
        <p:blipFill>
          <a:blip r:embed="rId5"/>
          <a:stretch>
            <a:fillRect/>
          </a:stretch>
        </p:blipFill>
        <p:spPr>
          <a:xfrm>
            <a:off x="2609850" y="4035313"/>
            <a:ext cx="8540750" cy="2674177"/>
          </a:xfrm>
          <a:prstGeom prst="rect">
            <a:avLst/>
          </a:prstGeom>
        </p:spPr>
      </p:pic>
      <p:sp>
        <p:nvSpPr>
          <p:cNvPr id="21" name="TextBox 20">
            <a:extLst>
              <a:ext uri="{FF2B5EF4-FFF2-40B4-BE49-F238E27FC236}">
                <a16:creationId xmlns:a16="http://schemas.microsoft.com/office/drawing/2014/main" id="{3768CF9E-DEE6-F4BD-2540-89316EF3BDBA}"/>
              </a:ext>
            </a:extLst>
          </p:cNvPr>
          <p:cNvSpPr txBox="1"/>
          <p:nvPr/>
        </p:nvSpPr>
        <p:spPr>
          <a:xfrm>
            <a:off x="2609850" y="3665981"/>
            <a:ext cx="90922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Charts :</a:t>
            </a:r>
          </a:p>
        </p:txBody>
      </p:sp>
      <p:sp>
        <p:nvSpPr>
          <p:cNvPr id="22" name="TextBox 21">
            <a:extLst>
              <a:ext uri="{FF2B5EF4-FFF2-40B4-BE49-F238E27FC236}">
                <a16:creationId xmlns:a16="http://schemas.microsoft.com/office/drawing/2014/main" id="{A504BD23-70A3-ADEE-6A6A-F7A4BFCC5450}"/>
              </a:ext>
            </a:extLst>
          </p:cNvPr>
          <p:cNvSpPr txBox="1"/>
          <p:nvPr/>
        </p:nvSpPr>
        <p:spPr>
          <a:xfrm>
            <a:off x="7122938" y="1356336"/>
            <a:ext cx="905954"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Tables :</a:t>
            </a:r>
          </a:p>
        </p:txBody>
      </p:sp>
    </p:spTree>
    <p:extLst>
      <p:ext uri="{BB962C8B-B14F-4D97-AF65-F5344CB8AC3E}">
        <p14:creationId xmlns:p14="http://schemas.microsoft.com/office/powerpoint/2010/main" val="7469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FDD7-8F7A-13AF-E04E-2B0F0863F5EA}"/>
              </a:ext>
            </a:extLst>
          </p:cNvPr>
          <p:cNvSpPr>
            <a:spLocks noGrp="1"/>
          </p:cNvSpPr>
          <p:nvPr>
            <p:ph type="title"/>
          </p:nvPr>
        </p:nvSpPr>
        <p:spPr>
          <a:xfrm>
            <a:off x="1484311" y="0"/>
            <a:ext cx="10018713" cy="1022349"/>
          </a:xfrm>
        </p:spPr>
        <p:txBody>
          <a:bodyPr/>
          <a:lstStyle/>
          <a:p>
            <a:r>
              <a:rPr lang="en-IN" dirty="0">
                <a:latin typeface="BankGothic Md BT" panose="020B0807020203060204" pitchFamily="34" charset="0"/>
              </a:rPr>
              <a:t>MAP VISUALS</a:t>
            </a:r>
            <a:r>
              <a:rPr lang="en-IN" b="0" i="0" dirty="0">
                <a:solidFill>
                  <a:srgbClr val="374151"/>
                </a:solidFill>
                <a:effectLst/>
                <a:latin typeface="Söhne"/>
              </a:rPr>
              <a:t> </a:t>
            </a:r>
            <a:endParaRPr lang="en-IN" dirty="0"/>
          </a:p>
        </p:txBody>
      </p:sp>
      <p:pic>
        <p:nvPicPr>
          <p:cNvPr id="7" name="Picture 6">
            <a:extLst>
              <a:ext uri="{FF2B5EF4-FFF2-40B4-BE49-F238E27FC236}">
                <a16:creationId xmlns:a16="http://schemas.microsoft.com/office/drawing/2014/main" id="{911C095D-A388-134F-6164-7F2C14232B09}"/>
              </a:ext>
            </a:extLst>
          </p:cNvPr>
          <p:cNvPicPr>
            <a:picLocks noChangeAspect="1"/>
          </p:cNvPicPr>
          <p:nvPr/>
        </p:nvPicPr>
        <p:blipFill>
          <a:blip r:embed="rId2"/>
          <a:stretch>
            <a:fillRect/>
          </a:stretch>
        </p:blipFill>
        <p:spPr>
          <a:xfrm>
            <a:off x="6565900" y="1314450"/>
            <a:ext cx="4641850" cy="2949367"/>
          </a:xfrm>
          <a:prstGeom prst="rect">
            <a:avLst/>
          </a:prstGeom>
        </p:spPr>
      </p:pic>
      <p:pic>
        <p:nvPicPr>
          <p:cNvPr id="13" name="Picture 12">
            <a:extLst>
              <a:ext uri="{FF2B5EF4-FFF2-40B4-BE49-F238E27FC236}">
                <a16:creationId xmlns:a16="http://schemas.microsoft.com/office/drawing/2014/main" id="{DF05F1D1-4AA9-693D-9301-791C91C85206}"/>
              </a:ext>
            </a:extLst>
          </p:cNvPr>
          <p:cNvPicPr>
            <a:picLocks noChangeAspect="1"/>
          </p:cNvPicPr>
          <p:nvPr/>
        </p:nvPicPr>
        <p:blipFill>
          <a:blip r:embed="rId3"/>
          <a:stretch>
            <a:fillRect/>
          </a:stretch>
        </p:blipFill>
        <p:spPr>
          <a:xfrm>
            <a:off x="2119800" y="1314450"/>
            <a:ext cx="3923721" cy="5124450"/>
          </a:xfrm>
          <a:prstGeom prst="rect">
            <a:avLst/>
          </a:prstGeom>
        </p:spPr>
      </p:pic>
      <p:sp>
        <p:nvSpPr>
          <p:cNvPr id="14" name="TextBox 13">
            <a:extLst>
              <a:ext uri="{FF2B5EF4-FFF2-40B4-BE49-F238E27FC236}">
                <a16:creationId xmlns:a16="http://schemas.microsoft.com/office/drawing/2014/main" id="{56CF3393-38D5-CC97-EE0D-D5A881FF5DA5}"/>
              </a:ext>
            </a:extLst>
          </p:cNvPr>
          <p:cNvSpPr txBox="1"/>
          <p:nvPr/>
        </p:nvSpPr>
        <p:spPr>
          <a:xfrm>
            <a:off x="6565900" y="4312443"/>
            <a:ext cx="4641850" cy="2462213"/>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Map-1 , Data being showcased in a understandable manner to everyone by incorporating different map visuals and factors with Spatial Clustering and Regional Disparities.</a:t>
            </a:r>
          </a:p>
          <a:p>
            <a:endParaRPr lang="en-IN" sz="1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Map-2, the data was conditionally formatted to show price variations throughout states, green indicating high prices, yellow to medium and Red as low prices.</a:t>
            </a:r>
          </a:p>
          <a:p>
            <a:endParaRPr lang="en-IN" sz="1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Region and state slicers to better understand a specific location.</a:t>
            </a:r>
          </a:p>
        </p:txBody>
      </p:sp>
      <p:sp>
        <p:nvSpPr>
          <p:cNvPr id="15" name="TextBox 14">
            <a:extLst>
              <a:ext uri="{FF2B5EF4-FFF2-40B4-BE49-F238E27FC236}">
                <a16:creationId xmlns:a16="http://schemas.microsoft.com/office/drawing/2014/main" id="{6B727058-8D72-2793-F7AB-E1348349CDAB}"/>
              </a:ext>
            </a:extLst>
          </p:cNvPr>
          <p:cNvSpPr txBox="1"/>
          <p:nvPr/>
        </p:nvSpPr>
        <p:spPr>
          <a:xfrm>
            <a:off x="2119800" y="945118"/>
            <a:ext cx="979755"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Map -1 :</a:t>
            </a:r>
          </a:p>
        </p:txBody>
      </p:sp>
      <p:sp>
        <p:nvSpPr>
          <p:cNvPr id="16" name="TextBox 15">
            <a:extLst>
              <a:ext uri="{FF2B5EF4-FFF2-40B4-BE49-F238E27FC236}">
                <a16:creationId xmlns:a16="http://schemas.microsoft.com/office/drawing/2014/main" id="{C6F21C81-109B-9FE7-732F-AE83F9C6C347}"/>
              </a:ext>
            </a:extLst>
          </p:cNvPr>
          <p:cNvSpPr txBox="1"/>
          <p:nvPr/>
        </p:nvSpPr>
        <p:spPr>
          <a:xfrm>
            <a:off x="6565900" y="945118"/>
            <a:ext cx="979755"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Map -2 :</a:t>
            </a:r>
          </a:p>
        </p:txBody>
      </p:sp>
    </p:spTree>
    <p:extLst>
      <p:ext uri="{BB962C8B-B14F-4D97-AF65-F5344CB8AC3E}">
        <p14:creationId xmlns:p14="http://schemas.microsoft.com/office/powerpoint/2010/main" val="111561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8672-9709-2290-7AFE-E9ED7EB9D21B}"/>
              </a:ext>
            </a:extLst>
          </p:cNvPr>
          <p:cNvSpPr>
            <a:spLocks noGrp="1"/>
          </p:cNvSpPr>
          <p:nvPr>
            <p:ph type="title"/>
          </p:nvPr>
        </p:nvSpPr>
        <p:spPr>
          <a:xfrm>
            <a:off x="1484311" y="101601"/>
            <a:ext cx="10018713" cy="774700"/>
          </a:xfrm>
        </p:spPr>
        <p:txBody>
          <a:bodyPr/>
          <a:lstStyle/>
          <a:p>
            <a:r>
              <a:rPr lang="en-IN" dirty="0">
                <a:latin typeface="BankGothic Md BT" panose="020B0807020203060204" pitchFamily="34" charset="0"/>
              </a:rPr>
              <a:t>RESULTS</a:t>
            </a:r>
            <a:endParaRPr lang="en-IN" dirty="0"/>
          </a:p>
        </p:txBody>
      </p:sp>
      <p:graphicFrame>
        <p:nvGraphicFramePr>
          <p:cNvPr id="6" name="Diagram 5">
            <a:extLst>
              <a:ext uri="{FF2B5EF4-FFF2-40B4-BE49-F238E27FC236}">
                <a16:creationId xmlns:a16="http://schemas.microsoft.com/office/drawing/2014/main" id="{F58EEA89-85F2-73B5-BC3B-EAC08E895AFC}"/>
              </a:ext>
            </a:extLst>
          </p:cNvPr>
          <p:cNvGraphicFramePr/>
          <p:nvPr>
            <p:extLst>
              <p:ext uri="{D42A27DB-BD31-4B8C-83A1-F6EECF244321}">
                <p14:modId xmlns:p14="http://schemas.microsoft.com/office/powerpoint/2010/main" val="2946939627"/>
              </p:ext>
            </p:extLst>
          </p:nvPr>
        </p:nvGraphicFramePr>
        <p:xfrm>
          <a:off x="1484311" y="774700"/>
          <a:ext cx="10580689" cy="6083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9335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8672-9709-2290-7AFE-E9ED7EB9D21B}"/>
              </a:ext>
            </a:extLst>
          </p:cNvPr>
          <p:cNvSpPr>
            <a:spLocks noGrp="1"/>
          </p:cNvSpPr>
          <p:nvPr>
            <p:ph type="title"/>
          </p:nvPr>
        </p:nvSpPr>
        <p:spPr>
          <a:xfrm>
            <a:off x="1943098" y="63500"/>
            <a:ext cx="10018713" cy="546100"/>
          </a:xfrm>
        </p:spPr>
        <p:txBody>
          <a:bodyPr>
            <a:normAutofit fontScale="90000"/>
          </a:bodyPr>
          <a:lstStyle/>
          <a:p>
            <a:r>
              <a:rPr lang="en-IN" dirty="0">
                <a:latin typeface="BankGothic Md BT" panose="020B0807020203060204" pitchFamily="34" charset="0"/>
              </a:rPr>
              <a:t>CONCLUSION</a:t>
            </a:r>
            <a:endParaRPr lang="en-IN" dirty="0"/>
          </a:p>
        </p:txBody>
      </p:sp>
      <p:graphicFrame>
        <p:nvGraphicFramePr>
          <p:cNvPr id="6" name="Diagram 5">
            <a:extLst>
              <a:ext uri="{FF2B5EF4-FFF2-40B4-BE49-F238E27FC236}">
                <a16:creationId xmlns:a16="http://schemas.microsoft.com/office/drawing/2014/main" id="{F58EEA89-85F2-73B5-BC3B-EAC08E895AFC}"/>
              </a:ext>
            </a:extLst>
          </p:cNvPr>
          <p:cNvGraphicFramePr/>
          <p:nvPr>
            <p:extLst>
              <p:ext uri="{D42A27DB-BD31-4B8C-83A1-F6EECF244321}">
                <p14:modId xmlns:p14="http://schemas.microsoft.com/office/powerpoint/2010/main" val="2696042319"/>
              </p:ext>
            </p:extLst>
          </p:nvPr>
        </p:nvGraphicFramePr>
        <p:xfrm>
          <a:off x="1854200" y="1077686"/>
          <a:ext cx="10183811" cy="5189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7489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847</TotalTime>
  <Words>1054</Words>
  <Application>Microsoft Office PowerPoint</Application>
  <PresentationFormat>Widescreen</PresentationFormat>
  <Paragraphs>81</Paragraphs>
  <Slides>10</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10</vt:i4>
      </vt:variant>
    </vt:vector>
  </HeadingPairs>
  <TitlesOfParts>
    <vt:vector size="28" baseType="lpstr">
      <vt:lpstr>Arial Unicode MS</vt:lpstr>
      <vt:lpstr>Agency FB</vt:lpstr>
      <vt:lpstr>Algerian</vt:lpstr>
      <vt:lpstr>Arial</vt:lpstr>
      <vt:lpstr>Artifakt Element Heavy</vt:lpstr>
      <vt:lpstr>BankGothic Lt BT</vt:lpstr>
      <vt:lpstr>BankGothic Md BT</vt:lpstr>
      <vt:lpstr>Bell MT</vt:lpstr>
      <vt:lpstr>Calibri</vt:lpstr>
      <vt:lpstr>Castellar</vt:lpstr>
      <vt:lpstr>Copperplate Gothic Bold</vt:lpstr>
      <vt:lpstr>Corbel</vt:lpstr>
      <vt:lpstr>Palatino Linotype</vt:lpstr>
      <vt:lpstr>Roboto Bold</vt:lpstr>
      <vt:lpstr>Segoe UI Light</vt:lpstr>
      <vt:lpstr>Söhne</vt:lpstr>
      <vt:lpstr>Times New Roman</vt:lpstr>
      <vt:lpstr>Parallax</vt:lpstr>
      <vt:lpstr>House Valuation Report</vt:lpstr>
      <vt:lpstr>AGENDA</vt:lpstr>
      <vt:lpstr>SUMMARY</vt:lpstr>
      <vt:lpstr>METHODOLOGY</vt:lpstr>
      <vt:lpstr>DATA EXPLORATION</vt:lpstr>
      <vt:lpstr>DATA VISUALIZATION </vt:lpstr>
      <vt:lpstr>MAP VISUALS </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Valuation Report</dc:title>
  <dc:creator>Veena Adavannavar</dc:creator>
  <cp:lastModifiedBy>Veena Adavannavar</cp:lastModifiedBy>
  <cp:revision>18</cp:revision>
  <dcterms:created xsi:type="dcterms:W3CDTF">2023-05-19T21:39:26Z</dcterms:created>
  <dcterms:modified xsi:type="dcterms:W3CDTF">2023-05-21T20:28:42Z</dcterms:modified>
</cp:coreProperties>
</file>