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1f97a85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1f97a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1f97a85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1f97a8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1f97a85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1f97a8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1f97a85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1f97a8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1f97a85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1f97a8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202e9d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202e9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1f97a85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1f97a8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202e9d7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202e9d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258713" y="1440450"/>
            <a:ext cx="89154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IN"/>
              <a:t>Analysis and Prediction of Crime in India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13" y="4777378"/>
            <a:ext cx="8915399" cy="161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Tanya Gautam(MTech. CSE)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Ekta Tank(MTech. CSE)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Sujay Raj(MTech. CSE)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IN" sz="3000"/>
              <a:t>Extraction of crime patterns by </a:t>
            </a:r>
            <a:r>
              <a:rPr lang="en-IN" sz="3000"/>
              <a:t>crime a</a:t>
            </a:r>
            <a:r>
              <a:rPr lang="en-IN" sz="3000"/>
              <a:t>nalysis in different states of India from 2001-2011.</a:t>
            </a:r>
            <a:endParaRPr sz="3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IN" sz="3000"/>
              <a:t>Based on the analysis, predicting the crime status of a state for upcoming years </a:t>
            </a:r>
            <a:r>
              <a:rPr lang="en-IN" sz="3000"/>
              <a:t>using various classification techniques.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624075"/>
            <a:ext cx="8911800" cy="539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“</a:t>
            </a:r>
            <a:r>
              <a:rPr lang="en-IN" sz="3000"/>
              <a:t>Crime in India” from Kaggle.com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IN" sz="3000">
                <a:solidFill>
                  <a:schemeClr val="dk1"/>
                </a:solidFill>
              </a:rPr>
              <a:t>The dataset consists of state-wise and district-wise database of different IPC crimes based on the frequencies of those crimes between the years 2001 and 2012.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Preprocessing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319200" y="2101850"/>
            <a:ext cx="108729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IN" sz="3000"/>
              <a:t>Data Cleaning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N" sz="3000">
                <a:solidFill>
                  <a:schemeClr val="dk1"/>
                </a:solidFill>
              </a:rPr>
              <a:t>Feature Selection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N" sz="3000">
                <a:solidFill>
                  <a:schemeClr val="dk1"/>
                </a:solidFill>
              </a:rPr>
              <a:t>Division of all crime frequencies by the total number of IPC crimes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N" sz="3000">
                <a:solidFill>
                  <a:schemeClr val="dk1"/>
                </a:solidFill>
              </a:rPr>
              <a:t>Min-Max Scaling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N" sz="3000">
                <a:solidFill>
                  <a:schemeClr val="dk1"/>
                </a:solidFill>
              </a:rPr>
              <a:t>Applying our self-defined weights to the features (Biasing)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Clustering and Classification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2591125" y="1501025"/>
            <a:ext cx="8915400" cy="50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400"/>
              <a:t>Clustering : </a:t>
            </a:r>
            <a:r>
              <a:rPr lang="en-IN" sz="2400">
                <a:solidFill>
                  <a:schemeClr val="dk1"/>
                </a:solidFill>
              </a:rPr>
              <a:t>K-Means with 3 centroids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solidFill>
                  <a:schemeClr val="dk1"/>
                </a:solidFill>
              </a:rPr>
              <a:t>The </a:t>
            </a:r>
            <a:r>
              <a:rPr lang="en-IN" sz="2400">
                <a:solidFill>
                  <a:schemeClr val="dk1"/>
                </a:solidFill>
              </a:rPr>
              <a:t>clusters </a:t>
            </a:r>
            <a:r>
              <a:rPr lang="en-IN" sz="2400">
                <a:solidFill>
                  <a:schemeClr val="dk1"/>
                </a:solidFill>
              </a:rPr>
              <a:t>obtained were labeled as 'Relatively dangerous', 'Moderate' and 'Safe’.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solidFill>
                  <a:schemeClr val="dk1"/>
                </a:solidFill>
              </a:rPr>
              <a:t>Cluster Validation </a:t>
            </a:r>
            <a:r>
              <a:rPr lang="en-IN" sz="2400">
                <a:solidFill>
                  <a:schemeClr val="dk1"/>
                </a:solidFill>
              </a:rPr>
              <a:t>was </a:t>
            </a:r>
            <a:r>
              <a:rPr lang="en-IN" sz="2400">
                <a:solidFill>
                  <a:schemeClr val="dk1"/>
                </a:solidFill>
              </a:rPr>
              <a:t>done using the Silhouette Coefficient.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</a:rPr>
              <a:t>Classification : </a:t>
            </a:r>
            <a:r>
              <a:rPr lang="en-IN" sz="2400">
                <a:solidFill>
                  <a:schemeClr val="dk1"/>
                </a:solidFill>
              </a:rPr>
              <a:t>KNN Classifier with K=1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solidFill>
                  <a:schemeClr val="dk1"/>
                </a:solidFill>
              </a:rPr>
              <a:t>The data of all states for all years with the labels obtained by clustering is used as training data for the classifier.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solidFill>
                  <a:schemeClr val="dk1"/>
                </a:solidFill>
              </a:rPr>
              <a:t>Classification </a:t>
            </a:r>
            <a:r>
              <a:rPr lang="en-IN" sz="2400">
                <a:solidFill>
                  <a:schemeClr val="dk1"/>
                </a:solidFill>
              </a:rPr>
              <a:t>Validation was done using the 10-Fold cross validation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2768775" y="68273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and Observations 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Our findings show that the frequency of more severe crimes is relatively low in the Western and Southern states and Union Territories of India.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States like Gujarat, Himachal Pradesh, Lakshadweep have consistently been the ‘Safe’ states throughout our analysis.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States like ‘Nagaland’, ‘Meghalaya’, ‘Mizoram’ have consistently been ‘Dangerous’ states from 2001 to 2012.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Sikkim has transitioned from a ‘Safe’ state to ‘Dangerous’ state in the subsequent years.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445450" y="5814350"/>
            <a:ext cx="11355900" cy="8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Fig.1. Crime scenario of India        Fig.2. Crime Scenario of India in            Fig.3. Crime Scenario of India          in 2001							 in 2012								  in average from 2001 to 2012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50" y="1594047"/>
            <a:ext cx="3374425" cy="406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87" y="1594050"/>
            <a:ext cx="3374425" cy="406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2100" y="1634938"/>
            <a:ext cx="3306569" cy="3983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Accuracies Obtained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IN" sz="3000">
                <a:solidFill>
                  <a:schemeClr val="dk1"/>
                </a:solidFill>
              </a:rPr>
              <a:t>The overall average Silhouette co-efficient of cluster validation is 0.2269.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IN" sz="3000">
                <a:solidFill>
                  <a:schemeClr val="dk1"/>
                </a:solidFill>
              </a:rPr>
              <a:t>The classification accuracy reported by 10-Fold validation is 88.23%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00" y="219400"/>
            <a:ext cx="5334000" cy="639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