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EB Garamond SemiBold"/>
      <p:regular r:id="rId21"/>
      <p:bold r:id="rId22"/>
      <p:italic r:id="rId23"/>
      <p:boldItalic r:id="rId24"/>
    </p:embeddedFont>
    <p:embeddedFont>
      <p:font typeface="EB Garamond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EBGaramondSemiBold-bold.fntdata"/><Relationship Id="rId21" Type="http://schemas.openxmlformats.org/officeDocument/2006/relationships/font" Target="fonts/EBGaramondSemiBold-regular.fntdata"/><Relationship Id="rId24" Type="http://schemas.openxmlformats.org/officeDocument/2006/relationships/font" Target="fonts/EBGaramondSemiBold-boldItalic.fntdata"/><Relationship Id="rId23" Type="http://schemas.openxmlformats.org/officeDocument/2006/relationships/font" Target="fonts/EBGaramond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EBGaramond-bold.fntdata"/><Relationship Id="rId25" Type="http://schemas.openxmlformats.org/officeDocument/2006/relationships/font" Target="fonts/EBGaramond-regular.fntdata"/><Relationship Id="rId28" Type="http://schemas.openxmlformats.org/officeDocument/2006/relationships/font" Target="fonts/EBGaramond-boldItalic.fntdata"/><Relationship Id="rId27" Type="http://schemas.openxmlformats.org/officeDocument/2006/relationships/font" Target="fonts/EBGaramon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font" Target="fonts/Economica-regular.fntdata"/><Relationship Id="rId12" Type="http://schemas.openxmlformats.org/officeDocument/2006/relationships/slide" Target="slides/slide6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Economica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73493e1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73493e1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73493e1d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73493e1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73493e1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73493e1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36446d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36446d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3493e1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3493e1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73493e1d0_0_1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73493e1d0_0_1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/>
        </p:nvSpPr>
        <p:spPr>
          <a:xfrm>
            <a:off x="1567350" y="902375"/>
            <a:ext cx="60093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B Garamond SemiBold"/>
                <a:ea typeface="EB Garamond SemiBold"/>
                <a:cs typeface="EB Garamond SemiBold"/>
                <a:sym typeface="EB Garamond SemiBold"/>
              </a:rPr>
              <a:t>Smart Health System</a:t>
            </a:r>
            <a:endParaRPr sz="30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1567350" y="2842925"/>
            <a:ext cx="6009300" cy="13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B Garamond SemiBold"/>
                <a:ea typeface="EB Garamond SemiBold"/>
                <a:cs typeface="EB Garamond SemiBold"/>
                <a:sym typeface="EB Garamond SemiBold"/>
              </a:rPr>
              <a:t>Saswati Hazra (MT18015)</a:t>
            </a:r>
            <a:endParaRPr sz="18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Sujay Raj (MT18108)</a:t>
            </a:r>
            <a:endParaRPr sz="18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B Garamond SemiBold"/>
                <a:ea typeface="EB Garamond SemiBold"/>
                <a:cs typeface="EB Garamond SemiBold"/>
                <a:sym typeface="EB Garamond SemiBold"/>
              </a:rPr>
              <a:t>Vishal (MT18019)</a:t>
            </a:r>
            <a:endParaRPr sz="18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/>
        </p:nvSpPr>
        <p:spPr>
          <a:xfrm>
            <a:off x="1567350" y="471875"/>
            <a:ext cx="6009300" cy="70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B Garamond SemiBold"/>
                <a:ea typeface="EB Garamond SemiBold"/>
                <a:cs typeface="EB Garamond SemiBold"/>
                <a:sym typeface="EB Garamond SemiBold"/>
              </a:rPr>
              <a:t>Design</a:t>
            </a:r>
            <a:endParaRPr sz="30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pic>
        <p:nvPicPr>
          <p:cNvPr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5375"/>
            <a:ext cx="8839202" cy="2892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/>
        </p:nvSpPr>
        <p:spPr>
          <a:xfrm>
            <a:off x="1567350" y="460250"/>
            <a:ext cx="6009300" cy="70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B Garamond SemiBold"/>
                <a:ea typeface="EB Garamond SemiBold"/>
                <a:cs typeface="EB Garamond SemiBold"/>
                <a:sym typeface="EB Garamond SemiBold"/>
              </a:rPr>
              <a:t>Issues / </a:t>
            </a:r>
            <a:r>
              <a:rPr lang="en" sz="3000">
                <a:latin typeface="EB Garamond SemiBold"/>
                <a:ea typeface="EB Garamond SemiBold"/>
                <a:cs typeface="EB Garamond SemiBold"/>
                <a:sym typeface="EB Garamond SemiBold"/>
              </a:rPr>
              <a:t>Challenges</a:t>
            </a:r>
            <a:endParaRPr sz="30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2072075" y="1642900"/>
            <a:ext cx="4490400" cy="31329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7"/>
          <p:cNvSpPr txBox="1"/>
          <p:nvPr/>
        </p:nvSpPr>
        <p:spPr>
          <a:xfrm>
            <a:off x="1998300" y="2477025"/>
            <a:ext cx="43962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Designing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GUI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Designing test cases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Limited Git knowledge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Dispersed team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Time management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ctrTitle"/>
          </p:nvPr>
        </p:nvSpPr>
        <p:spPr>
          <a:xfrm>
            <a:off x="311700" y="744575"/>
            <a:ext cx="8520600" cy="43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</a:t>
            </a:r>
            <a:endParaRPr sz="600"/>
          </a:p>
        </p:txBody>
      </p:sp>
      <p:sp>
        <p:nvSpPr>
          <p:cNvPr id="127" name="Google Shape;127;p28"/>
          <p:cNvSpPr txBox="1"/>
          <p:nvPr>
            <p:ph idx="1" type="subTitle"/>
          </p:nvPr>
        </p:nvSpPr>
        <p:spPr>
          <a:xfrm>
            <a:off x="311700" y="28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Algorithm for automatic doctor assignment</a:t>
            </a:r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455200" y="1081950"/>
            <a:ext cx="2025600" cy="56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enters time</a:t>
            </a: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2546625" y="1108350"/>
            <a:ext cx="1543800" cy="69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Algorithm</a:t>
            </a: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224325" y="2665350"/>
            <a:ext cx="12666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 Pat Department</a:t>
            </a: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2262813" y="2665350"/>
            <a:ext cx="11745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 pat Type</a:t>
            </a:r>
            <a:endParaRPr/>
          </a:p>
        </p:txBody>
      </p:sp>
      <p:sp>
        <p:nvSpPr>
          <p:cNvPr id="132" name="Google Shape;132;p28"/>
          <p:cNvSpPr/>
          <p:nvPr/>
        </p:nvSpPr>
        <p:spPr>
          <a:xfrm>
            <a:off x="4156425" y="2375100"/>
            <a:ext cx="1543800" cy="1095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type is critical</a:t>
            </a:r>
            <a:endParaRPr/>
          </a:p>
        </p:txBody>
      </p:sp>
      <p:cxnSp>
        <p:nvCxnSpPr>
          <p:cNvPr id="133" name="Google Shape;133;p28"/>
          <p:cNvCxnSpPr>
            <a:stCxn id="129" idx="2"/>
            <a:endCxn id="130" idx="0"/>
          </p:cNvCxnSpPr>
          <p:nvPr/>
        </p:nvCxnSpPr>
        <p:spPr>
          <a:xfrm flipH="1">
            <a:off x="857625" y="1807650"/>
            <a:ext cx="2460900" cy="8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8"/>
          <p:cNvCxnSpPr>
            <a:stCxn id="130" idx="3"/>
            <a:endCxn id="131" idx="1"/>
          </p:cNvCxnSpPr>
          <p:nvPr/>
        </p:nvCxnSpPr>
        <p:spPr>
          <a:xfrm>
            <a:off x="1490925" y="2922600"/>
            <a:ext cx="7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8"/>
          <p:cNvCxnSpPr>
            <a:stCxn id="131" idx="3"/>
            <a:endCxn id="132" idx="1"/>
          </p:cNvCxnSpPr>
          <p:nvPr/>
        </p:nvCxnSpPr>
        <p:spPr>
          <a:xfrm>
            <a:off x="3437313" y="2922600"/>
            <a:ext cx="7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8"/>
          <p:cNvSpPr/>
          <p:nvPr/>
        </p:nvSpPr>
        <p:spPr>
          <a:xfrm>
            <a:off x="3945375" y="3945400"/>
            <a:ext cx="1965900" cy="69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 if Surgeon with entered time is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8"/>
          <p:cNvSpPr/>
          <p:nvPr/>
        </p:nvSpPr>
        <p:spPr>
          <a:xfrm>
            <a:off x="6419325" y="2572950"/>
            <a:ext cx="1965900" cy="69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Checks if any doctor with entered time is available</a:t>
            </a:r>
            <a:endParaRPr/>
          </a:p>
        </p:txBody>
      </p:sp>
      <p:cxnSp>
        <p:nvCxnSpPr>
          <p:cNvPr id="138" name="Google Shape;138;p28"/>
          <p:cNvCxnSpPr>
            <a:stCxn id="132" idx="2"/>
            <a:endCxn id="136" idx="0"/>
          </p:cNvCxnSpPr>
          <p:nvPr/>
        </p:nvCxnSpPr>
        <p:spPr>
          <a:xfrm>
            <a:off x="4928325" y="3470100"/>
            <a:ext cx="0" cy="4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8"/>
          <p:cNvCxnSpPr>
            <a:stCxn id="132" idx="3"/>
            <a:endCxn id="137" idx="1"/>
          </p:cNvCxnSpPr>
          <p:nvPr/>
        </p:nvCxnSpPr>
        <p:spPr>
          <a:xfrm>
            <a:off x="5700225" y="2922600"/>
            <a:ext cx="7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8"/>
          <p:cNvCxnSpPr>
            <a:endCxn id="137" idx="2"/>
          </p:cNvCxnSpPr>
          <p:nvPr/>
        </p:nvCxnSpPr>
        <p:spPr>
          <a:xfrm flipH="1" rot="10800000">
            <a:off x="5911275" y="3272250"/>
            <a:ext cx="1491000" cy="10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8"/>
          <p:cNvSpPr txBox="1"/>
          <p:nvPr/>
        </p:nvSpPr>
        <p:spPr>
          <a:xfrm>
            <a:off x="5790975" y="2572950"/>
            <a:ext cx="537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142" name="Google Shape;142;p28"/>
          <p:cNvSpPr txBox="1"/>
          <p:nvPr/>
        </p:nvSpPr>
        <p:spPr>
          <a:xfrm>
            <a:off x="5000850" y="3612050"/>
            <a:ext cx="7191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cxnSp>
        <p:nvCxnSpPr>
          <p:cNvPr id="143" name="Google Shape;143;p28"/>
          <p:cNvCxnSpPr>
            <a:stCxn id="137" idx="0"/>
          </p:cNvCxnSpPr>
          <p:nvPr/>
        </p:nvCxnSpPr>
        <p:spPr>
          <a:xfrm rot="10800000">
            <a:off x="3694575" y="1860450"/>
            <a:ext cx="3707700" cy="7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8"/>
          <p:cNvSpPr txBox="1"/>
          <p:nvPr/>
        </p:nvSpPr>
        <p:spPr>
          <a:xfrm>
            <a:off x="6610600" y="3753900"/>
            <a:ext cx="5376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145" name="Google Shape;145;p28"/>
          <p:cNvCxnSpPr>
            <a:stCxn id="136" idx="2"/>
            <a:endCxn id="129" idx="2"/>
          </p:cNvCxnSpPr>
          <p:nvPr/>
        </p:nvCxnSpPr>
        <p:spPr>
          <a:xfrm flipH="1" rot="5400000">
            <a:off x="2704875" y="2421250"/>
            <a:ext cx="2837100" cy="1609800"/>
          </a:xfrm>
          <a:prstGeom prst="curvedConnector3">
            <a:avLst>
              <a:gd fmla="val -83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8"/>
          <p:cNvSpPr txBox="1"/>
          <p:nvPr/>
        </p:nvSpPr>
        <p:spPr>
          <a:xfrm>
            <a:off x="2975475" y="4103550"/>
            <a:ext cx="7191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47" name="Google Shape;147;p28"/>
          <p:cNvSpPr/>
          <p:nvPr/>
        </p:nvSpPr>
        <p:spPr>
          <a:xfrm>
            <a:off x="5742075" y="957300"/>
            <a:ext cx="22749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Assigns doctor to patient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5169725" y="1951100"/>
            <a:ext cx="9711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Yes/No</a:t>
            </a: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5838925" y="1600775"/>
            <a:ext cx="2335500" cy="35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 NO doc available</a:t>
            </a:r>
            <a:endParaRPr/>
          </a:p>
        </p:txBody>
      </p:sp>
      <p:cxnSp>
        <p:nvCxnSpPr>
          <p:cNvPr id="150" name="Google Shape;150;p28"/>
          <p:cNvCxnSpPr>
            <a:endCxn id="147" idx="1"/>
          </p:cNvCxnSpPr>
          <p:nvPr/>
        </p:nvCxnSpPr>
        <p:spPr>
          <a:xfrm flipH="1" rot="10800000">
            <a:off x="4106775" y="1141350"/>
            <a:ext cx="16353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8"/>
          <p:cNvCxnSpPr>
            <a:stCxn id="129" idx="3"/>
            <a:endCxn id="149" idx="1"/>
          </p:cNvCxnSpPr>
          <p:nvPr/>
        </p:nvCxnSpPr>
        <p:spPr>
          <a:xfrm>
            <a:off x="4090425" y="1458000"/>
            <a:ext cx="174840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8"/>
          <p:cNvSpPr txBox="1"/>
          <p:nvPr/>
        </p:nvSpPr>
        <p:spPr>
          <a:xfrm>
            <a:off x="4553050" y="976375"/>
            <a:ext cx="5376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841725" y="1574550"/>
            <a:ext cx="5376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1567350" y="456300"/>
            <a:ext cx="6009300" cy="70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B Garamond SemiBold"/>
                <a:ea typeface="EB Garamond SemiBold"/>
                <a:cs typeface="EB Garamond SemiBold"/>
                <a:sym typeface="EB Garamond SemiBold"/>
              </a:rPr>
              <a:t>Contribution</a:t>
            </a:r>
            <a:endParaRPr sz="30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595025" y="1832050"/>
            <a:ext cx="2307600" cy="184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76200">
              <a:srgbClr val="000000">
                <a:alpha val="5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532075" y="1965650"/>
            <a:ext cx="23076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EB Garamond"/>
                <a:ea typeface="EB Garamond"/>
                <a:cs typeface="EB Garamond"/>
                <a:sym typeface="EB Garamond"/>
              </a:rPr>
              <a:t>Saswati Hazra</a:t>
            </a:r>
            <a:endParaRPr b="1" sz="1800" u="sng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Doctor GUI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Worked on  doctor’s module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3411900" y="1831950"/>
            <a:ext cx="2516700" cy="1847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6233825" y="1832050"/>
            <a:ext cx="2307600" cy="184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3292650" y="1965650"/>
            <a:ext cx="26262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EB Garamond"/>
                <a:ea typeface="EB Garamond"/>
                <a:cs typeface="EB Garamond"/>
                <a:sym typeface="EB Garamond"/>
              </a:rPr>
              <a:t>Sujay Raj</a:t>
            </a:r>
            <a:endParaRPr b="1" sz="1800" u="sng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Patient GUI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Handled patient and admin’s module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6233475" y="1965650"/>
            <a:ext cx="19509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EB Garamond"/>
                <a:ea typeface="EB Garamond"/>
                <a:cs typeface="EB Garamond"/>
                <a:sym typeface="EB Garamond"/>
              </a:rPr>
              <a:t>Vishal</a:t>
            </a:r>
            <a:endParaRPr b="1" sz="1800" u="sng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Admin GUI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Worked on doctor’s module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/>
        </p:nvSpPr>
        <p:spPr>
          <a:xfrm>
            <a:off x="1833150" y="2229600"/>
            <a:ext cx="58653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B Garamond SemiBold"/>
                <a:ea typeface="EB Garamond SemiBold"/>
                <a:cs typeface="EB Garamond SemiBold"/>
                <a:sym typeface="EB Garamond SemiBold"/>
              </a:rPr>
              <a:t>Thank You</a:t>
            </a:r>
            <a:endParaRPr sz="30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