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AD0C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134C3-64C4-4293-9F42-84BCEA6DC0E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A6C91-3053-4771-90AC-6AB1FDF96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3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6C91-3053-4771-90AC-6AB1FDF964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8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AD9F-9A7D-87C1-99C7-CDC82833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6553-0E96-6D5A-E5EE-34BFF928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F4E0-DE4C-FC53-BB45-B7AECE87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6FB2-11C0-4A77-850C-3C9E5487E07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9861-8DCA-F773-73D7-14EAE37F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04CF-C474-24EC-03F3-9F39E8FA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BFF5-2265-492A-BFCE-ED056BD1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5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364B2-E2BF-7E66-3BD5-4844B4E9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6998-FE1E-4541-B9CE-7C04E99F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F2F8-1AF0-7F35-68B7-20AABBC6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6FB2-11C0-4A77-850C-3C9E5487E07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EA4B-D4FD-F194-616A-338993C33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A96C-1C21-15EF-2158-3B242688A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BFF5-2265-492A-BFCE-ED056BD1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0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15D0EE9-910C-82F8-11D7-2C27A88B4A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46" r="38198" b="64454"/>
          <a:stretch/>
        </p:blipFill>
        <p:spPr>
          <a:xfrm>
            <a:off x="8101727" y="20066"/>
            <a:ext cx="4074740" cy="663996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-6265" y="684062"/>
            <a:ext cx="1219826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124886" y="118343"/>
            <a:ext cx="79307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ko-KR" sz="2200" b="1" dirty="0">
                <a:solidFill>
                  <a:srgbClr val="0070C0"/>
                </a:solidFill>
                <a:cs typeface="Arial" panose="020B0604020202020204" pitchFamily="34" charset="0"/>
              </a:rPr>
              <a:t>Designing an Advanced Pothole Detection and Mitigation System</a:t>
            </a:r>
            <a:endParaRPr lang="ko-KR" altLang="en-US" sz="2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D78AD-92C4-D411-5F9C-631F924F1AA2}"/>
              </a:ext>
            </a:extLst>
          </p:cNvPr>
          <p:cNvSpPr/>
          <p:nvPr/>
        </p:nvSpPr>
        <p:spPr>
          <a:xfrm>
            <a:off x="264942" y="3118096"/>
            <a:ext cx="597048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cs typeface="Arial" panose="020B0604020202020204" pitchFamily="34" charset="0"/>
              </a:rPr>
              <a:t>Deliverables: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Develop a pipelined framework for real-time pothole detection using multi-modal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reliable assistance system for executing safe driving maneuvers in real 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dynamic map updates by marking pothole geo-coordinates.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04674-74FA-6307-56E7-2B8478ADF7C8}"/>
              </a:ext>
            </a:extLst>
          </p:cNvPr>
          <p:cNvSpPr txBox="1"/>
          <p:nvPr/>
        </p:nvSpPr>
        <p:spPr>
          <a:xfrm>
            <a:off x="286459" y="2322939"/>
            <a:ext cx="614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cs typeface="Arial" panose="020B0604020202020204" pitchFamily="34" charset="0"/>
              </a:rPr>
              <a:t>Problem Statement: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Design an innovative and advanced pothole detection system to identify potential road hazards and avoid them.</a:t>
            </a:r>
            <a:endParaRPr lang="en-IN" sz="1500" b="1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A2356-0569-31B7-45C8-42E0ACEDAD84}"/>
              </a:ext>
            </a:extLst>
          </p:cNvPr>
          <p:cNvSpPr txBox="1"/>
          <p:nvPr/>
        </p:nvSpPr>
        <p:spPr>
          <a:xfrm>
            <a:off x="276300" y="843254"/>
            <a:ext cx="61297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cs typeface="Arial" panose="020B0604020202020204" pitchFamily="34" charset="0"/>
              </a:rPr>
              <a:t>Context: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Potholes are increasingly becoming a significant road hazard, leading to fatalities. There is a need for an economical solution that can pre-emptively identify these road hazards and warn drivers in time to maneuver accordingly. Such a method would not only enhance road safety but also potentially save lives by reducing the risk of accidents caused by potholes.</a:t>
            </a:r>
            <a:endParaRPr lang="en-IN" sz="1400" u="sng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E5A2F-05FB-B929-8B2E-A621EB72DDCA}"/>
              </a:ext>
            </a:extLst>
          </p:cNvPr>
          <p:cNvSpPr txBox="1"/>
          <p:nvPr/>
        </p:nvSpPr>
        <p:spPr>
          <a:xfrm>
            <a:off x="278762" y="4559861"/>
            <a:ext cx="6071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cs typeface="Arial" panose="020B0604020202020204" pitchFamily="34" charset="0"/>
              </a:rPr>
              <a:t>Training / Pre-Requisites: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Understanding of Python, MATLAB,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Data Fusion and ML algorithms.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116B9C-F1E5-E24D-9D2F-D0E8A384333F}"/>
              </a:ext>
            </a:extLst>
          </p:cNvPr>
          <p:cNvSpPr txBox="1"/>
          <p:nvPr/>
        </p:nvSpPr>
        <p:spPr>
          <a:xfrm>
            <a:off x="264942" y="5377766"/>
            <a:ext cx="6045039" cy="1317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IN" sz="1600" dirty="0">
                <a:latin typeface="+mn-lt"/>
              </a:rPr>
              <a:t>Starter Reference Material:</a:t>
            </a:r>
          </a:p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b="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Lidar and Artificial Intelligence Algorithms for Detection and Size Estimation of Potholes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IN" sz="12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200" b="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Abu Talha, Dmitry </a:t>
            </a:r>
            <a:r>
              <a:rPr lang="en-IN" sz="12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Manasreh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Munir D. </a:t>
            </a:r>
            <a:r>
              <a:rPr lang="en-IN" sz="12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Nazzal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200" b="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200" b="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Recent Automated Pothole-Detection Methods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Young-Mok Kim 1, Young-Gil Kim 1, Seung-Yong Son 2, Soo-Yeon Lim 3, Bong-Yeol Choi 4 and Doo-Hyun Choi 4</a:t>
            </a:r>
            <a:r>
              <a:rPr lang="en-IN" sz="1200" b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2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b="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Pothole Detection Using Computer Vision and Learning</a:t>
            </a:r>
            <a:r>
              <a:rPr lang="en-IN" sz="1200" b="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2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Amita Dhiman and Reinhard </a:t>
            </a:r>
            <a:r>
              <a:rPr lang="en-IN" sz="12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Klette</a:t>
            </a:r>
            <a:r>
              <a:rPr lang="en-IN" sz="1200" b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b="0" u="sng" kern="100" dirty="0">
                <a:solidFill>
                  <a:srgbClr val="00B0F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8103" y="5365821"/>
            <a:ext cx="6096013" cy="11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7306186" y="5298781"/>
            <a:ext cx="62297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1D4E6A5-481C-53E6-7FBA-8E0CB333E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8778" y="4809335"/>
            <a:ext cx="365760" cy="3657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2AAC8E2-8195-5A79-768E-68E8F91D2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8027" y="4809335"/>
            <a:ext cx="365760" cy="365760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CC261FB-EE81-5AB6-94B1-598622D8E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1082"/>
              </p:ext>
            </p:extLst>
          </p:nvPr>
        </p:nvGraphicFramePr>
        <p:xfrm>
          <a:off x="6824079" y="5377766"/>
          <a:ext cx="5356047" cy="1344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143">
                  <a:extLst>
                    <a:ext uri="{9D8B030D-6E8A-4147-A177-3AD203B41FA5}">
                      <a16:colId xmlns:a16="http://schemas.microsoft.com/office/drawing/2014/main" val="3092435480"/>
                    </a:ext>
                  </a:extLst>
                </a:gridCol>
                <a:gridCol w="1627564">
                  <a:extLst>
                    <a:ext uri="{9D8B030D-6E8A-4147-A177-3AD203B41FA5}">
                      <a16:colId xmlns:a16="http://schemas.microsoft.com/office/drawing/2014/main" val="3760382187"/>
                    </a:ext>
                  </a:extLst>
                </a:gridCol>
                <a:gridCol w="2133340">
                  <a:extLst>
                    <a:ext uri="{9D8B030D-6E8A-4147-A177-3AD203B41FA5}">
                      <a16:colId xmlns:a16="http://schemas.microsoft.com/office/drawing/2014/main" val="3199095040"/>
                    </a:ext>
                  </a:extLst>
                </a:gridCol>
              </a:tblGrid>
              <a:tr h="1344877">
                <a:tc>
                  <a:txBody>
                    <a:bodyPr/>
                    <a:lstStyle/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IN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 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Hands on learning with sensors and </a:t>
                      </a:r>
                      <a:r>
                        <a:rPr lang="en-IN" sz="1300" b="0" dirty="0">
                          <a:solidFill>
                            <a:prstClr val="black"/>
                          </a:solidFill>
                        </a:rPr>
                        <a:t>architectures</a:t>
                      </a:r>
                      <a:endParaRPr kumimoji="0" lang="en-IN" sz="13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Dataset Preparation</a:t>
                      </a:r>
                      <a:endParaRPr kumimoji="0" lang="en-IN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SamsungOne 800" panose="020B0903030303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sz="1400" b="1" dirty="0">
                          <a:solidFill>
                            <a:prstClr val="black"/>
                          </a:solidFill>
                        </a:rPr>
                        <a:t>Month 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prstClr val="black"/>
                          </a:solidFill>
                        </a:rPr>
                        <a:t>Designing and developing the base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prstClr val="black"/>
                          </a:solidFill>
                        </a:rPr>
                        <a:t>Training and initial testing</a:t>
                      </a:r>
                      <a:endParaRPr lang="en-US" sz="1300" b="0" dirty="0">
                        <a:solidFill>
                          <a:prstClr val="black"/>
                        </a:solidFill>
                        <a:ea typeface="SamsungOne 800" panose="020B0903030303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IN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 3 &amp;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Real-time testing and</a:t>
                      </a:r>
                      <a:r>
                        <a:rPr lang="en-IN" sz="1300" b="0" dirty="0">
                          <a:solidFill>
                            <a:prstClr val="black"/>
                          </a:solidFill>
                        </a:rPr>
                        <a:t> validation</a:t>
                      </a:r>
                      <a:r>
                        <a:rPr kumimoji="0" lang="en-IN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on a vehicle </a:t>
                      </a:r>
                      <a:r>
                        <a:rPr lang="en-IN" sz="1300" b="0" dirty="0">
                          <a:solidFill>
                            <a:prstClr val="black"/>
                          </a:solidFill>
                        </a:rPr>
                        <a:t>in a live environment</a:t>
                      </a:r>
                      <a:endParaRPr kumimoji="0" lang="en-IN" sz="13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Documentation and applying for contests </a:t>
                      </a:r>
                      <a:endParaRPr kumimoji="0" lang="en-IN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SamsungOne 800" panose="020B0903030303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097954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54A3287F-3177-5B08-89E5-BB959EFF2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9342" y="4804865"/>
            <a:ext cx="411480" cy="41148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CC84663-1689-AA02-763E-2E29E01A6427}"/>
              </a:ext>
            </a:extLst>
          </p:cNvPr>
          <p:cNvCxnSpPr>
            <a:cxnSpLocks/>
          </p:cNvCxnSpPr>
          <p:nvPr/>
        </p:nvCxnSpPr>
        <p:spPr>
          <a:xfrm flipH="1">
            <a:off x="8896345" y="5298781"/>
            <a:ext cx="6506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7CB2C7-BF24-CC47-1983-6955279E44E7}"/>
              </a:ext>
            </a:extLst>
          </p:cNvPr>
          <p:cNvCxnSpPr>
            <a:cxnSpLocks/>
          </p:cNvCxnSpPr>
          <p:nvPr/>
        </p:nvCxnSpPr>
        <p:spPr>
          <a:xfrm flipH="1">
            <a:off x="10615607" y="5298781"/>
            <a:ext cx="990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F8EA8D0-AF48-08B8-3EA8-3E100102B4BD}"/>
              </a:ext>
            </a:extLst>
          </p:cNvPr>
          <p:cNvSpPr txBox="1"/>
          <p:nvPr/>
        </p:nvSpPr>
        <p:spPr>
          <a:xfrm>
            <a:off x="8997797" y="434153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Timeline</a:t>
            </a:r>
            <a:endParaRPr lang="en-IN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604B4F-E983-94CD-2DEF-315D2AE466A8}"/>
              </a:ext>
            </a:extLst>
          </p:cNvPr>
          <p:cNvCxnSpPr/>
          <p:nvPr/>
        </p:nvCxnSpPr>
        <p:spPr>
          <a:xfrm flipH="1">
            <a:off x="268103" y="4539840"/>
            <a:ext cx="6096013" cy="11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78CA2C-161A-1D18-E071-7A62AB8BEEAC}"/>
              </a:ext>
            </a:extLst>
          </p:cNvPr>
          <p:cNvCxnSpPr/>
          <p:nvPr/>
        </p:nvCxnSpPr>
        <p:spPr>
          <a:xfrm flipH="1">
            <a:off x="268103" y="3119751"/>
            <a:ext cx="6096013" cy="11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DAB2B2-7CA4-574F-2AAC-61507AAF2E77}"/>
              </a:ext>
            </a:extLst>
          </p:cNvPr>
          <p:cNvCxnSpPr/>
          <p:nvPr/>
        </p:nvCxnSpPr>
        <p:spPr>
          <a:xfrm flipH="1">
            <a:off x="268103" y="2290262"/>
            <a:ext cx="6096013" cy="11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C12FBFE-1FD7-FB2E-3156-69A4294DAB93}"/>
              </a:ext>
            </a:extLst>
          </p:cNvPr>
          <p:cNvSpPr/>
          <p:nvPr/>
        </p:nvSpPr>
        <p:spPr>
          <a:xfrm>
            <a:off x="9653342" y="3298965"/>
            <a:ext cx="657225" cy="2017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1FAF742-CA65-ADD7-376A-1462A8338E3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121946" y="1673760"/>
            <a:ext cx="419305" cy="1305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A22F48-1BF5-27AA-ECAA-1D0738A8150D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8136285" y="2381937"/>
            <a:ext cx="1113" cy="300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FD4F4F1-F2D0-093A-7279-CDB951EDC1F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574485" y="1867285"/>
            <a:ext cx="0" cy="435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10E7B8-825A-9A56-4E10-075EB543D65F}"/>
              </a:ext>
            </a:extLst>
          </p:cNvPr>
          <p:cNvGrpSpPr/>
          <p:nvPr/>
        </p:nvGrpSpPr>
        <p:grpSpPr>
          <a:xfrm>
            <a:off x="7152849" y="1050876"/>
            <a:ext cx="4454869" cy="2995345"/>
            <a:chOff x="7152849" y="1050876"/>
            <a:chExt cx="4454869" cy="29953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143E36F-57CE-BC17-4D8E-AE738AD2F93F}"/>
                </a:ext>
              </a:extLst>
            </p:cNvPr>
            <p:cNvGrpSpPr/>
            <p:nvPr/>
          </p:nvGrpSpPr>
          <p:grpSpPr>
            <a:xfrm>
              <a:off x="7152849" y="1050876"/>
              <a:ext cx="4454869" cy="2995345"/>
              <a:chOff x="6622100" y="852679"/>
              <a:chExt cx="5232401" cy="347681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622100" y="852679"/>
                <a:ext cx="5232401" cy="3023969"/>
                <a:chOff x="3937868" y="1539672"/>
                <a:chExt cx="3296052" cy="1998434"/>
              </a:xfrm>
            </p:grpSpPr>
            <p:sp>
              <p:nvSpPr>
                <p:cNvPr id="4" name="Rounded Rectangle 12">
                  <a:extLst>
                    <a:ext uri="{FF2B5EF4-FFF2-40B4-BE49-F238E27FC236}">
                      <a16:creationId xmlns:a16="http://schemas.microsoft.com/office/drawing/2014/main" id="{28EAE2BE-0AB6-F77A-4382-AD12A3C0B623}"/>
                    </a:ext>
                  </a:extLst>
                </p:cNvPr>
                <p:cNvSpPr/>
                <p:nvPr/>
              </p:nvSpPr>
              <p:spPr>
                <a:xfrm>
                  <a:off x="3937868" y="2791572"/>
                  <a:ext cx="1456888" cy="454167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Data Fusion and 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Learning-based Processing for Object Detection </a:t>
                  </a:r>
                  <a:endParaRPr lang="en-IN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ounded Rectangle 27">
                  <a:extLst>
                    <a:ext uri="{FF2B5EF4-FFF2-40B4-BE49-F238E27FC236}">
                      <a16:creationId xmlns:a16="http://schemas.microsoft.com/office/drawing/2014/main" id="{0CA234F5-7350-1AC6-7E31-1627057931CA}"/>
                    </a:ext>
                  </a:extLst>
                </p:cNvPr>
                <p:cNvSpPr/>
                <p:nvPr/>
              </p:nvSpPr>
              <p:spPr>
                <a:xfrm>
                  <a:off x="5704990" y="1869029"/>
                  <a:ext cx="1528930" cy="29690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Deployment and Validation </a:t>
                  </a:r>
                  <a:endParaRPr lang="en-IN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582D33A-AA6A-9A75-BAF2-C7FE34651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907" b="7907"/>
                <a:stretch/>
              </p:blipFill>
              <p:spPr>
                <a:xfrm>
                  <a:off x="5704990" y="2500159"/>
                  <a:ext cx="1528930" cy="1037947"/>
                </a:xfrm>
                <a:prstGeom prst="roundRect">
                  <a:avLst>
                    <a:gd name="adj" fmla="val 9379"/>
                  </a:avLst>
                </a:prstGeom>
                <a:ln>
                  <a:solidFill>
                    <a:schemeClr val="tx1"/>
                  </a:solidFill>
                </a:ln>
                <a:effectLst/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B482E923-61D0-1DA2-100C-3509ECAA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8238" r="17307" b="5345"/>
                <a:stretch/>
              </p:blipFill>
              <p:spPr>
                <a:xfrm>
                  <a:off x="3937868" y="1539672"/>
                  <a:ext cx="1455242" cy="1021045"/>
                </a:xfrm>
                <a:prstGeom prst="roundRect">
                  <a:avLst>
                    <a:gd name="adj" fmla="val 9932"/>
                  </a:avLst>
                </a:prstGeom>
                <a:ln>
                  <a:solidFill>
                    <a:schemeClr val="tx1"/>
                  </a:solidFill>
                </a:ln>
                <a:effectLst/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</p:spPr>
            </p:pic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1A2330-0997-BB37-A54A-81E452D9D29F}"/>
                  </a:ext>
                </a:extLst>
              </p:cNvPr>
              <p:cNvSpPr txBox="1"/>
              <p:nvPr/>
            </p:nvSpPr>
            <p:spPr>
              <a:xfrm>
                <a:off x="9815321" y="3972243"/>
                <a:ext cx="1959093" cy="35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Detected Pothole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Arrow: Bent 107">
              <a:extLst>
                <a:ext uri="{FF2B5EF4-FFF2-40B4-BE49-F238E27FC236}">
                  <a16:creationId xmlns:a16="http://schemas.microsoft.com/office/drawing/2014/main" id="{AE36AB3A-5A27-2997-3649-DA211A4A9AE1}"/>
                </a:ext>
              </a:extLst>
            </p:cNvPr>
            <p:cNvSpPr/>
            <p:nvPr/>
          </p:nvSpPr>
          <p:spPr>
            <a:xfrm rot="11265885" flipH="1">
              <a:off x="9610692" y="3630343"/>
              <a:ext cx="327498" cy="287255"/>
            </a:xfrm>
            <a:prstGeom prst="bentArrow">
              <a:avLst>
                <a:gd name="adj1" fmla="val 4825"/>
                <a:gd name="adj2" fmla="val 14285"/>
                <a:gd name="adj3" fmla="val 34161"/>
                <a:gd name="adj4" fmla="val 469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E1F80A6-AA53-18FB-62B5-E6F3D8FA7EC6}"/>
              </a:ext>
            </a:extLst>
          </p:cNvPr>
          <p:cNvCxnSpPr>
            <a:cxnSpLocks/>
          </p:cNvCxnSpPr>
          <p:nvPr/>
        </p:nvCxnSpPr>
        <p:spPr>
          <a:xfrm flipH="1" flipV="1">
            <a:off x="6824079" y="4221970"/>
            <a:ext cx="5234571" cy="138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3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800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Ujwala Patil</dc:creator>
  <cp:lastModifiedBy>Anirudh Navalgund</cp:lastModifiedBy>
  <cp:revision>26</cp:revision>
  <dcterms:created xsi:type="dcterms:W3CDTF">2024-09-23T06:09:14Z</dcterms:created>
  <dcterms:modified xsi:type="dcterms:W3CDTF">2024-11-18T13:35:06Z</dcterms:modified>
</cp:coreProperties>
</file>