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notesMasterIdLst>
    <p:notesMasterId r:id="rId33"/>
  </p:notesMasterIdLst>
  <p:sldIdLst>
    <p:sldId id="402" r:id="rId2"/>
    <p:sldId id="463" r:id="rId3"/>
    <p:sldId id="642" r:id="rId4"/>
    <p:sldId id="643" r:id="rId5"/>
    <p:sldId id="645" r:id="rId6"/>
    <p:sldId id="646" r:id="rId7"/>
    <p:sldId id="64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32" r:id="rId17"/>
    <p:sldId id="616" r:id="rId18"/>
    <p:sldId id="648" r:id="rId19"/>
    <p:sldId id="655" r:id="rId20"/>
    <p:sldId id="617" r:id="rId21"/>
    <p:sldId id="619" r:id="rId22"/>
    <p:sldId id="638" r:id="rId23"/>
    <p:sldId id="637" r:id="rId24"/>
    <p:sldId id="620" r:id="rId25"/>
    <p:sldId id="623" r:id="rId26"/>
    <p:sldId id="654" r:id="rId27"/>
    <p:sldId id="649" r:id="rId28"/>
    <p:sldId id="651" r:id="rId29"/>
    <p:sldId id="653" r:id="rId30"/>
    <p:sldId id="652" r:id="rId31"/>
    <p:sldId id="6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CDBC"/>
    <a:srgbClr val="FFB74D"/>
    <a:srgbClr val="E83951"/>
    <a:srgbClr val="6E77E7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5" autoAdjust="0"/>
    <p:restoredTop sz="94425" autoAdjust="0"/>
  </p:normalViewPr>
  <p:slideViewPr>
    <p:cSldViewPr snapToGrid="0" snapToObjects="1">
      <p:cViewPr>
        <p:scale>
          <a:sx n="50" d="100"/>
          <a:sy n="50" d="100"/>
        </p:scale>
        <p:origin x="112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6EE29-20B2-EC48-B47B-3A4A67AE8D3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E18D-8D2E-F642-AF78-16EA9AAB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goal is to develop a unifying framework that encapsulates the fundamental protocols in cloud.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way to unify this seemingly different paradigms of protocols?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 a useful pedagogical tool. </a:t>
            </a:r>
          </a:p>
          <a:p>
            <a:r>
              <a:rPr lang="en-US" dirty="0"/>
              <a:t>During failure, we end up doing LE and 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4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observe current way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3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sharded</a:t>
            </a:r>
            <a:r>
              <a:rPr lang="en-US" dirty="0"/>
              <a:t> and replicated setting, where each shard is replicated on multiple datacenters.</a:t>
            </a:r>
          </a:p>
          <a:p>
            <a:r>
              <a:rPr lang="en-US" dirty="0"/>
              <a:t>Micro benchmark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0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TPC-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9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 to my talk. I will now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Over the past decade – many if not all applications use cloud as their backend infrastructure. The applications need to be scalable..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produced by the applications can be too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transaction finishes executing, the </a:t>
            </a:r>
            <a:r>
              <a:rPr lang="en-US" dirty="0" err="1"/>
              <a:t>coord</a:t>
            </a:r>
            <a:r>
              <a:rPr lang="en-US" dirty="0"/>
              <a:t> starts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707-5E4D-4BC2-B3D0-1486E94674F8}" type="datetime1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0260-342C-4050-A0FC-ECDDC1E2B88D}" type="datetime1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A4F-2913-426A-BC71-03B759510D80}" type="datetime1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85-0B25-4E13-8313-23E7FEB74B11}" type="datetime1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119-1D23-421E-9C37-7FF5C7848B59}" type="datetime1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9CCF-30C4-43FD-9E5F-65A0DCC4D95B}" type="datetime1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23E-1AC1-42B2-BEEA-9D68A651B9B0}" type="datetime1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03E7-5AAA-45B2-A5FC-16C1B23C13FD}" type="datetime1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7B1B-3CEE-4D6E-B48A-1342C72A2A1D}" type="datetime1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93BD-C28B-4F27-BA11-EEAEE0596CB9}" type="datetime1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4362-FE38-4CD9-8371-98D936068D7F}" type="datetime1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OPODIS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0870"/>
            <a:ext cx="10515600" cy="468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C883-74BA-46D2-8E4B-972CAB1D2B7E}" type="datetime1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OPODIS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4ACE-E586-A844-B49A-E27D45E3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4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4273" y="611526"/>
            <a:ext cx="5579194" cy="20763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000" b="1" dirty="0"/>
              <a:t>Unifying Consensus </a:t>
            </a:r>
            <a:br>
              <a:rPr lang="en-US" sz="5000" b="1" dirty="0"/>
            </a:br>
            <a:r>
              <a:rPr lang="en-US" sz="5000" b="1" dirty="0"/>
              <a:t>and </a:t>
            </a:r>
            <a:br>
              <a:rPr lang="en-US" sz="5000" b="1" dirty="0"/>
            </a:br>
            <a:r>
              <a:rPr lang="en-US" sz="5000" b="1" dirty="0"/>
              <a:t>Atomic Commitment</a:t>
            </a:r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http://www.nawab.me/map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0584F-1081-C447-B71C-00320EA02400}"/>
              </a:ext>
            </a:extLst>
          </p:cNvPr>
          <p:cNvSpPr txBox="1"/>
          <p:nvPr/>
        </p:nvSpPr>
        <p:spPr>
          <a:xfrm>
            <a:off x="-1830300" y="4438761"/>
            <a:ext cx="93482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Corbel" pitchFamily="34" charset="0"/>
              </a:rPr>
              <a:t>Sujaya Maiyya</a:t>
            </a:r>
            <a:r>
              <a:rPr lang="en-US" sz="2200" b="1" dirty="0">
                <a:latin typeface="Corbel" pitchFamily="34" charset="0"/>
              </a:rPr>
              <a:t>, </a:t>
            </a:r>
            <a:r>
              <a:rPr lang="en-US" sz="2200" dirty="0">
                <a:latin typeface="Corbel" pitchFamily="34" charset="0"/>
              </a:rPr>
              <a:t>Faisal Nawab (UCSC),</a:t>
            </a:r>
          </a:p>
          <a:p>
            <a:pPr algn="ctr"/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dirty="0" err="1">
                <a:latin typeface="Corbel" pitchFamily="34" charset="0"/>
              </a:rPr>
              <a:t>Divy</a:t>
            </a:r>
            <a:r>
              <a:rPr lang="en-US" sz="2200" dirty="0">
                <a:latin typeface="Corbel" pitchFamily="34" charset="0"/>
              </a:rPr>
              <a:t> Agrawal, Amr El </a:t>
            </a:r>
            <a:r>
              <a:rPr lang="en-US" sz="2200" dirty="0" err="1">
                <a:latin typeface="Corbel" pitchFamily="34" charset="0"/>
              </a:rPr>
              <a:t>Abbadi</a:t>
            </a:r>
            <a:endParaRPr lang="en-US" sz="2200" dirty="0">
              <a:latin typeface="Corbel" pitchFamily="34" charset="0"/>
            </a:endParaRPr>
          </a:p>
          <a:p>
            <a:pPr algn="ctr"/>
            <a:endParaRPr lang="en-US" sz="2200" b="1" dirty="0">
              <a:latin typeface="Corbel" pitchFamily="34" charset="0"/>
            </a:endParaRPr>
          </a:p>
          <a:p>
            <a:pPr algn="ctr"/>
            <a:r>
              <a:rPr lang="en-US" sz="2200" b="1" dirty="0">
                <a:latin typeface="Corbel" pitchFamily="34" charset="0"/>
              </a:rPr>
              <a:t>DSL </a:t>
            </a:r>
          </a:p>
          <a:p>
            <a:pPr algn="ctr"/>
            <a:r>
              <a:rPr lang="en-US" sz="2200" b="1" dirty="0">
                <a:latin typeface="Corbel" pitchFamily="34" charset="0"/>
              </a:rPr>
              <a:t>UC Santa Barbara</a:t>
            </a:r>
          </a:p>
          <a:p>
            <a:pPr algn="ctr"/>
            <a:r>
              <a:rPr lang="en-US" sz="2200" b="1" dirty="0">
                <a:latin typeface="Corbel" pitchFamily="34" charset="0"/>
              </a:rPr>
              <a:t>VLDB 2019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335ED-BB71-0944-9327-9C8A9677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59" y="1217672"/>
            <a:ext cx="5262641" cy="52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9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73"/>
    </mc:Choice>
    <mc:Fallback xmlns="">
      <p:transition spd="slow" advTm="5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823" y="1295401"/>
            <a:ext cx="9174480" cy="631874"/>
          </a:xfrm>
        </p:spPr>
        <p:txBody>
          <a:bodyPr>
            <a:normAutofit/>
          </a:bodyPr>
          <a:lstStyle/>
          <a:p>
            <a:r>
              <a:rPr lang="en-US" b="1" dirty="0"/>
              <a:t>Leader Election: </a:t>
            </a:r>
            <a:r>
              <a:rPr lang="en-US" dirty="0"/>
              <a:t>If the leader fails, a new leader is elected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AEF2-47D5-49F9-9EEB-9356F3C983E4}"/>
              </a:ext>
            </a:extLst>
          </p:cNvPr>
          <p:cNvCxnSpPr>
            <a:cxnSpLocks/>
          </p:cNvCxnSpPr>
          <p:nvPr/>
        </p:nvCxnSpPr>
        <p:spPr>
          <a:xfrm flipV="1">
            <a:off x="1784425" y="4384434"/>
            <a:ext cx="8197775" cy="3810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511E7-7E59-4018-8669-DBEAB53DA70A}"/>
              </a:ext>
            </a:extLst>
          </p:cNvPr>
          <p:cNvCxnSpPr>
            <a:cxnSpLocks/>
          </p:cNvCxnSpPr>
          <p:nvPr/>
        </p:nvCxnSpPr>
        <p:spPr>
          <a:xfrm>
            <a:off x="2667000" y="4422535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934E5-D7A6-4719-9E61-1367B7BFE771}"/>
              </a:ext>
            </a:extLst>
          </p:cNvPr>
          <p:cNvCxnSpPr>
            <a:cxnSpLocks/>
          </p:cNvCxnSpPr>
          <p:nvPr/>
        </p:nvCxnSpPr>
        <p:spPr>
          <a:xfrm flipV="1">
            <a:off x="3657600" y="4457460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652AE0-B57B-4162-96CF-5C8C807AB091}"/>
              </a:ext>
            </a:extLst>
          </p:cNvPr>
          <p:cNvCxnSpPr>
            <a:cxnSpLocks/>
          </p:cNvCxnSpPr>
          <p:nvPr/>
        </p:nvCxnSpPr>
        <p:spPr>
          <a:xfrm>
            <a:off x="4660900" y="4441585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608FB4-36A4-46B4-98AE-008EB59ED71B}"/>
              </a:ext>
            </a:extLst>
          </p:cNvPr>
          <p:cNvCxnSpPr>
            <a:cxnSpLocks/>
          </p:cNvCxnSpPr>
          <p:nvPr/>
        </p:nvCxnSpPr>
        <p:spPr>
          <a:xfrm flipV="1">
            <a:off x="5651500" y="4476510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412A1-4180-4F59-99E6-D19D7FCCB66F}"/>
              </a:ext>
            </a:extLst>
          </p:cNvPr>
          <p:cNvSpPr txBox="1"/>
          <p:nvPr/>
        </p:nvSpPr>
        <p:spPr>
          <a:xfrm>
            <a:off x="3153848" y="3469256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Leader</a:t>
            </a:r>
          </a:p>
          <a:p>
            <a:r>
              <a:rPr lang="en-US" sz="2000" b="1" dirty="0"/>
              <a:t>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D3C21-888E-422B-B059-2D54172E3CFC}"/>
              </a:ext>
            </a:extLst>
          </p:cNvPr>
          <p:cNvSpPr txBox="1"/>
          <p:nvPr/>
        </p:nvSpPr>
        <p:spPr>
          <a:xfrm>
            <a:off x="4823208" y="3471978"/>
            <a:ext cx="165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Agreement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379828" y="4256919"/>
            <a:ext cx="131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Proposer2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380623" y="5773088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4A5EA-EA40-46FF-B7C0-320520D498A9}"/>
              </a:ext>
            </a:extLst>
          </p:cNvPr>
          <p:cNvCxnSpPr>
            <a:cxnSpLocks/>
          </p:cNvCxnSpPr>
          <p:nvPr/>
        </p:nvCxnSpPr>
        <p:spPr>
          <a:xfrm>
            <a:off x="6661048" y="4460636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A8FB79-EEF6-4626-833E-0351831648D9}"/>
              </a:ext>
            </a:extLst>
          </p:cNvPr>
          <p:cNvSpPr txBox="1"/>
          <p:nvPr/>
        </p:nvSpPr>
        <p:spPr>
          <a:xfrm>
            <a:off x="6955750" y="3575545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Decision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1771577" y="5944549"/>
            <a:ext cx="821062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770357" y="6047125"/>
            <a:ext cx="821184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771580" y="6161602"/>
            <a:ext cx="82106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111C15-CDAC-7349-9FFF-26514AF35796}"/>
              </a:ext>
            </a:extLst>
          </p:cNvPr>
          <p:cNvSpPr txBox="1"/>
          <p:nvPr/>
        </p:nvSpPr>
        <p:spPr>
          <a:xfrm>
            <a:off x="401557" y="4271610"/>
            <a:ext cx="131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Leader2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CF2C3C9-17C7-6F4D-8778-9BE866FD7790}"/>
              </a:ext>
            </a:extLst>
          </p:cNvPr>
          <p:cNvSpPr txBox="1">
            <a:spLocks/>
          </p:cNvSpPr>
          <p:nvPr/>
        </p:nvSpPr>
        <p:spPr>
          <a:xfrm>
            <a:off x="882666" y="188687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83951"/>
                </a:solidFill>
              </a:rPr>
              <a:t>PAXOS</a:t>
            </a:r>
            <a:r>
              <a:rPr lang="en-US" b="1" dirty="0"/>
              <a:t>: Failure Case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39360F-58F7-7E49-8EBB-28DAB0EA4E1D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>
            <a:extLst>
              <a:ext uri="{FF2B5EF4-FFF2-40B4-BE49-F238E27FC236}">
                <a16:creationId xmlns:a16="http://schemas.microsoft.com/office/drawing/2014/main" id="{0F73DF12-DA22-0648-A791-AC0F62D8E998}"/>
              </a:ext>
            </a:extLst>
          </p:cNvPr>
          <p:cNvSpPr/>
          <p:nvPr/>
        </p:nvSpPr>
        <p:spPr>
          <a:xfrm>
            <a:off x="3275449" y="1843599"/>
            <a:ext cx="2992582" cy="1361008"/>
          </a:xfrm>
          <a:prstGeom prst="wedgeEllipseCallout">
            <a:avLst>
              <a:gd name="adj1" fmla="val -15740"/>
              <a:gd name="adj2" fmla="val 785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charset="0"/>
              </a:rPr>
              <a:t>Also, </a:t>
            </a:r>
            <a:r>
              <a:rPr lang="en-US" b="1" dirty="0">
                <a:solidFill>
                  <a:schemeClr val="bg1"/>
                </a:solidFill>
                <a:cs typeface="Arial" charset="0"/>
              </a:rPr>
              <a:t>Value Discovery </a:t>
            </a:r>
            <a:r>
              <a:rPr lang="en-US" dirty="0">
                <a:solidFill>
                  <a:schemeClr val="bg1"/>
                </a:solidFill>
                <a:cs typeface="Arial" charset="0"/>
              </a:rPr>
              <a:t>if agreement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34605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1" grpId="0"/>
      <p:bldP spid="33" grpId="0"/>
      <p:bldP spid="33" grpId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Atomic Commitment</a:t>
            </a:r>
          </a:p>
        </p:txBody>
      </p:sp>
      <p:pic>
        <p:nvPicPr>
          <p:cNvPr id="1026" name="Picture 2" descr="Image result for commit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9" r="15978" b="-2"/>
          <a:stretch/>
        </p:blipFill>
        <p:spPr bwMode="auto">
          <a:xfrm>
            <a:off x="320040" y="532273"/>
            <a:ext cx="3425609" cy="35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r="35530"/>
          <a:stretch/>
        </p:blipFill>
        <p:spPr bwMode="auto">
          <a:xfrm>
            <a:off x="8383537" y="739177"/>
            <a:ext cx="3433324" cy="27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" r="3803" b="-1"/>
          <a:stretch/>
        </p:blipFill>
        <p:spPr bwMode="auto">
          <a:xfrm>
            <a:off x="4384042" y="448044"/>
            <a:ext cx="3423916" cy="354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1295400"/>
            <a:ext cx="9734843" cy="3505200"/>
          </a:xfrm>
        </p:spPr>
        <p:txBody>
          <a:bodyPr>
            <a:normAutofit/>
          </a:bodyPr>
          <a:lstStyle/>
          <a:p>
            <a:r>
              <a:rPr lang="en-US" b="1" dirty="0"/>
              <a:t>Leader</a:t>
            </a:r>
            <a:r>
              <a:rPr lang="en-US" dirty="0"/>
              <a:t>: Initially, a Coordinator is chosen by transaction manager</a:t>
            </a:r>
          </a:p>
          <a:p>
            <a:r>
              <a:rPr lang="en-US" b="1" dirty="0"/>
              <a:t>Value Discovery: </a:t>
            </a:r>
            <a:r>
              <a:rPr lang="en-US" dirty="0"/>
              <a:t>Coordinator collects votes from </a:t>
            </a:r>
            <a:r>
              <a:rPr lang="en-US" b="1" dirty="0">
                <a:solidFill>
                  <a:srgbClr val="E83951"/>
                </a:solidFill>
              </a:rPr>
              <a:t>ALL</a:t>
            </a:r>
            <a:r>
              <a:rPr lang="en-US" dirty="0"/>
              <a:t> cohorts</a:t>
            </a:r>
          </a:p>
          <a:p>
            <a:r>
              <a:rPr lang="en-US" b="1" dirty="0"/>
              <a:t>Fault-Tolerance:</a:t>
            </a:r>
            <a:r>
              <a:rPr lang="en-US" dirty="0"/>
              <a:t>  Make Decision persistent on disk</a:t>
            </a:r>
          </a:p>
          <a:p>
            <a:r>
              <a:rPr lang="en-US" b="1" dirty="0"/>
              <a:t>Decision</a:t>
            </a:r>
            <a:r>
              <a:rPr lang="en-US" dirty="0"/>
              <a:t>:  Send Decision to all cohorts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AEF2-47D5-49F9-9EEB-9356F3C983E4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919352" y="4747847"/>
            <a:ext cx="8062848" cy="1644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511E7-7E59-4018-8669-DBEAB53DA70A}"/>
              </a:ext>
            </a:extLst>
          </p:cNvPr>
          <p:cNvCxnSpPr>
            <a:cxnSpLocks/>
          </p:cNvCxnSpPr>
          <p:nvPr/>
        </p:nvCxnSpPr>
        <p:spPr>
          <a:xfrm>
            <a:off x="2667000" y="4785948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934E5-D7A6-4719-9E61-1367B7BFE771}"/>
              </a:ext>
            </a:extLst>
          </p:cNvPr>
          <p:cNvCxnSpPr>
            <a:cxnSpLocks/>
          </p:cNvCxnSpPr>
          <p:nvPr/>
        </p:nvCxnSpPr>
        <p:spPr>
          <a:xfrm flipV="1">
            <a:off x="3657600" y="4820873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652AE0-B57B-4162-96CF-5C8C807AB091}"/>
              </a:ext>
            </a:extLst>
          </p:cNvPr>
          <p:cNvCxnSpPr>
            <a:cxnSpLocks/>
          </p:cNvCxnSpPr>
          <p:nvPr/>
        </p:nvCxnSpPr>
        <p:spPr>
          <a:xfrm>
            <a:off x="6812420" y="4804998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412A1-4180-4F59-99E6-D19D7FCCB66F}"/>
              </a:ext>
            </a:extLst>
          </p:cNvPr>
          <p:cNvSpPr txBox="1"/>
          <p:nvPr/>
        </p:nvSpPr>
        <p:spPr>
          <a:xfrm>
            <a:off x="3033928" y="3814447"/>
            <a:ext cx="110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Value</a:t>
            </a:r>
          </a:p>
          <a:p>
            <a:pPr algn="ctr"/>
            <a:r>
              <a:rPr lang="en-US" b="1" dirty="0"/>
              <a:t>Discovery</a:t>
            </a:r>
          </a:p>
          <a:p>
            <a:pPr algn="ctr"/>
            <a:r>
              <a:rPr lang="en-US" b="1" dirty="0"/>
              <a:t>(Phase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D3C21-888E-422B-B059-2D54172E3CFC}"/>
              </a:ext>
            </a:extLst>
          </p:cNvPr>
          <p:cNvSpPr txBox="1"/>
          <p:nvPr/>
        </p:nvSpPr>
        <p:spPr>
          <a:xfrm>
            <a:off x="7157612" y="3915571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Decision</a:t>
            </a:r>
          </a:p>
          <a:p>
            <a:pPr algn="ctr"/>
            <a:r>
              <a:rPr lang="en-US" b="1" dirty="0"/>
              <a:t>(Phase 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202279" y="4533458"/>
            <a:ext cx="1717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202279" y="6178729"/>
            <a:ext cx="155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 cohorts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542021" y="3314700"/>
            <a:ext cx="2622058" cy="1062000"/>
          </a:xfrm>
          <a:prstGeom prst="wedgeEllipseCallout">
            <a:avLst>
              <a:gd name="adj1" fmla="val -23118"/>
              <a:gd name="adj2" fmla="val 68595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Arial" charset="0"/>
              </a:rPr>
              <a:t>Make value </a:t>
            </a:r>
            <a:r>
              <a:rPr lang="en-US" sz="2000" b="1" dirty="0">
                <a:solidFill>
                  <a:schemeClr val="bg1"/>
                </a:solidFill>
                <a:cs typeface="Arial" charset="0"/>
              </a:rPr>
              <a:t>Fault-tolerant</a:t>
            </a:r>
            <a:endParaRPr lang="en-US" sz="2000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1771577" y="6307961"/>
            <a:ext cx="810671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770357" y="6409562"/>
            <a:ext cx="810793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771580" y="6525015"/>
            <a:ext cx="810671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CD0AE526-0127-634E-822E-5D0F40CCF584}"/>
              </a:ext>
            </a:extLst>
          </p:cNvPr>
          <p:cNvSpPr txBox="1">
            <a:spLocks/>
          </p:cNvSpPr>
          <p:nvPr/>
        </p:nvSpPr>
        <p:spPr>
          <a:xfrm>
            <a:off x="882666" y="188687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Two Phase Commit</a:t>
            </a:r>
            <a:r>
              <a:rPr lang="en-US" b="1" dirty="0"/>
              <a:t>: No Failure Case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63AD91-EC68-E14F-9932-12A9D8D71F27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6CAF7E-E19B-3142-B38D-0545E361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868" y="4218907"/>
            <a:ext cx="1090765" cy="1090765"/>
          </a:xfrm>
          <a:prstGeom prst="rect">
            <a:avLst/>
          </a:prstGeom>
        </p:spPr>
      </p:pic>
      <p:sp>
        <p:nvSpPr>
          <p:cNvPr id="41" name="AutoShape 4">
            <a:extLst>
              <a:ext uri="{FF2B5EF4-FFF2-40B4-BE49-F238E27FC236}">
                <a16:creationId xmlns:a16="http://schemas.microsoft.com/office/drawing/2014/main" id="{D3746D42-41AB-A741-897B-102182D1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220" y="2411970"/>
            <a:ext cx="3437607" cy="1655151"/>
          </a:xfrm>
          <a:prstGeom prst="wedgeEllipseCallout">
            <a:avLst>
              <a:gd name="adj1" fmla="val -30580"/>
              <a:gd name="adj2" fmla="val -6304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200" dirty="0">
                <a:solidFill>
                  <a:schemeClr val="bg1"/>
                </a:solidFill>
                <a:cs typeface="Arial" charset="0"/>
              </a:rPr>
              <a:t>If all yes, </a:t>
            </a:r>
            <a:r>
              <a:rPr lang="en-US" sz="2200" b="1" dirty="0" err="1">
                <a:solidFill>
                  <a:schemeClr val="bg1"/>
                </a:solidFill>
                <a:cs typeface="Arial" charset="0"/>
              </a:rPr>
              <a:t>val</a:t>
            </a:r>
            <a:r>
              <a:rPr lang="en-US" sz="2200" b="1" dirty="0">
                <a:solidFill>
                  <a:schemeClr val="bg1"/>
                </a:solidFill>
                <a:cs typeface="Arial" charset="0"/>
              </a:rPr>
              <a:t>=Commit</a:t>
            </a:r>
            <a:r>
              <a:rPr lang="en-US" sz="2200" dirty="0">
                <a:solidFill>
                  <a:schemeClr val="bg1"/>
                </a:solidFill>
                <a:cs typeface="Arial" charset="0"/>
              </a:rPr>
              <a:t>, if any (no or failure), </a:t>
            </a:r>
            <a:r>
              <a:rPr lang="en-US" sz="2200" b="1" dirty="0" err="1">
                <a:solidFill>
                  <a:schemeClr val="bg1"/>
                </a:solidFill>
                <a:cs typeface="Arial" charset="0"/>
              </a:rPr>
              <a:t>val</a:t>
            </a:r>
            <a:r>
              <a:rPr lang="en-US" sz="2200" b="1" dirty="0">
                <a:solidFill>
                  <a:schemeClr val="bg1"/>
                </a:solidFill>
                <a:cs typeface="Arial" charset="0"/>
              </a:rPr>
              <a:t>=Abort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458286-31E9-B447-9B2B-E14E7B000614}"/>
              </a:ext>
            </a:extLst>
          </p:cNvPr>
          <p:cNvSpPr txBox="1"/>
          <p:nvPr/>
        </p:nvSpPr>
        <p:spPr>
          <a:xfrm>
            <a:off x="7379743" y="4845368"/>
            <a:ext cx="74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Async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04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 animBg="1"/>
      <p:bldP spid="41" grpId="0" animBg="1"/>
      <p:bldP spid="41" grpId="1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1526389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 panose="05000000000000000000" pitchFamily="2" charset="2"/>
              </a:rPr>
              <a:t>2PC has possibility of </a:t>
            </a:r>
            <a:r>
              <a:rPr lang="en-US" dirty="0">
                <a:solidFill>
                  <a:srgbClr val="E83951"/>
                </a:solidFill>
                <a:sym typeface="Wingdings" panose="05000000000000000000" pitchFamily="2" charset="2"/>
              </a:rPr>
              <a:t>Blocking</a:t>
            </a:r>
          </a:p>
          <a:p>
            <a:r>
              <a:rPr lang="en-US" dirty="0">
                <a:sym typeface="Wingdings" panose="05000000000000000000" pitchFamily="2" charset="2"/>
              </a:rPr>
              <a:t>Solution: 3 Phase Commit.</a:t>
            </a:r>
          </a:p>
          <a:p>
            <a:pPr lvl="1"/>
            <a:r>
              <a:rPr lang="en-US" sz="2600" dirty="0">
                <a:solidFill>
                  <a:srgbClr val="E83951"/>
                </a:solidFill>
                <a:sym typeface="Wingdings" panose="05000000000000000000" pitchFamily="2" charset="2"/>
              </a:rPr>
              <a:t>Replicate decision to cohorts (similar to </a:t>
            </a:r>
            <a:r>
              <a:rPr lang="en-US" sz="2600" dirty="0" err="1">
                <a:solidFill>
                  <a:srgbClr val="E83951"/>
                </a:solidFill>
                <a:sym typeface="Wingdings" panose="05000000000000000000" pitchFamily="2" charset="2"/>
              </a:rPr>
              <a:t>Paxos</a:t>
            </a:r>
            <a:r>
              <a:rPr lang="en-US" sz="2600" dirty="0">
                <a:solidFill>
                  <a:srgbClr val="E83951"/>
                </a:solidFill>
                <a:sym typeface="Wingdings" panose="05000000000000000000" pitchFamily="2" charset="2"/>
              </a:rPr>
              <a:t>) to avoid site failure blocking</a:t>
            </a:r>
            <a:endParaRPr lang="en-US" sz="2600" dirty="0">
              <a:solidFill>
                <a:srgbClr val="E8395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AEF2-47D5-49F9-9EEB-9356F3C983E4}"/>
              </a:ext>
            </a:extLst>
          </p:cNvPr>
          <p:cNvCxnSpPr>
            <a:cxnSpLocks/>
          </p:cNvCxnSpPr>
          <p:nvPr/>
        </p:nvCxnSpPr>
        <p:spPr>
          <a:xfrm>
            <a:off x="1771577" y="4233000"/>
            <a:ext cx="8282991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0511E7-7E59-4018-8669-DBEAB53DA70A}"/>
              </a:ext>
            </a:extLst>
          </p:cNvPr>
          <p:cNvCxnSpPr>
            <a:cxnSpLocks/>
          </p:cNvCxnSpPr>
          <p:nvPr/>
        </p:nvCxnSpPr>
        <p:spPr>
          <a:xfrm>
            <a:off x="2819400" y="4257832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B934E5-D7A6-4719-9E61-1367B7BFE771}"/>
              </a:ext>
            </a:extLst>
          </p:cNvPr>
          <p:cNvCxnSpPr>
            <a:cxnSpLocks/>
          </p:cNvCxnSpPr>
          <p:nvPr/>
        </p:nvCxnSpPr>
        <p:spPr>
          <a:xfrm flipV="1">
            <a:off x="3810000" y="4292757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652AE0-B57B-4162-96CF-5C8C807AB091}"/>
              </a:ext>
            </a:extLst>
          </p:cNvPr>
          <p:cNvCxnSpPr>
            <a:cxnSpLocks/>
          </p:cNvCxnSpPr>
          <p:nvPr/>
        </p:nvCxnSpPr>
        <p:spPr>
          <a:xfrm>
            <a:off x="4813300" y="4276882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08FB4-36A4-46B4-98AE-008EB59ED71B}"/>
              </a:ext>
            </a:extLst>
          </p:cNvPr>
          <p:cNvCxnSpPr>
            <a:cxnSpLocks/>
          </p:cNvCxnSpPr>
          <p:nvPr/>
        </p:nvCxnSpPr>
        <p:spPr>
          <a:xfrm flipV="1">
            <a:off x="5803900" y="4311807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4A5EA-EA40-46FF-B7C0-320520D498A9}"/>
              </a:ext>
            </a:extLst>
          </p:cNvPr>
          <p:cNvCxnSpPr>
            <a:cxnSpLocks/>
          </p:cNvCxnSpPr>
          <p:nvPr/>
        </p:nvCxnSpPr>
        <p:spPr>
          <a:xfrm>
            <a:off x="6813448" y="4295933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412A1-4180-4F59-99E6-D19D7FCCB66F}"/>
              </a:ext>
            </a:extLst>
          </p:cNvPr>
          <p:cNvSpPr txBox="1"/>
          <p:nvPr/>
        </p:nvSpPr>
        <p:spPr>
          <a:xfrm>
            <a:off x="3179636" y="3129321"/>
            <a:ext cx="121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Value </a:t>
            </a:r>
          </a:p>
          <a:p>
            <a:pPr algn="ctr"/>
            <a:r>
              <a:rPr lang="en-US" sz="2000" b="1" dirty="0"/>
              <a:t>Discovery</a:t>
            </a:r>
          </a:p>
          <a:p>
            <a:pPr algn="ctr"/>
            <a:r>
              <a:rPr lang="en-US" sz="2000" b="1" dirty="0"/>
              <a:t>(Phase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D3C21-888E-422B-B059-2D54172E3CFC}"/>
              </a:ext>
            </a:extLst>
          </p:cNvPr>
          <p:cNvSpPr txBox="1"/>
          <p:nvPr/>
        </p:nvSpPr>
        <p:spPr>
          <a:xfrm>
            <a:off x="4964682" y="3153571"/>
            <a:ext cx="16528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Agreement</a:t>
            </a:r>
          </a:p>
          <a:p>
            <a:pPr algn="ctr"/>
            <a:r>
              <a:rPr lang="en-US" sz="2000" b="1" dirty="0"/>
              <a:t>(Phase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8FB79-EEF6-4626-833E-0351831648D9}"/>
              </a:ext>
            </a:extLst>
          </p:cNvPr>
          <p:cNvSpPr txBox="1"/>
          <p:nvPr/>
        </p:nvSpPr>
        <p:spPr>
          <a:xfrm>
            <a:off x="7174091" y="3307459"/>
            <a:ext cx="1165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Decision</a:t>
            </a:r>
          </a:p>
          <a:p>
            <a:r>
              <a:rPr lang="en-US" sz="2000" b="1" dirty="0"/>
              <a:t>(Phase 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67352" y="4023177"/>
            <a:ext cx="1717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3571156" y="432719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5301103" y="435365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353778" y="5587889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Cohorts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 flipV="1">
            <a:off x="1771577" y="5743732"/>
            <a:ext cx="8148278" cy="15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776271" y="5851831"/>
            <a:ext cx="81435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771580" y="5948456"/>
            <a:ext cx="814827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0ED2D-084D-1A40-8C56-304DCB791933}"/>
              </a:ext>
            </a:extLst>
          </p:cNvPr>
          <p:cNvSpPr txBox="1"/>
          <p:nvPr/>
        </p:nvSpPr>
        <p:spPr>
          <a:xfrm>
            <a:off x="7448736" y="4313234"/>
            <a:ext cx="74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Async</a:t>
            </a:r>
            <a:endParaRPr lang="en-US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E9184A-B303-1143-8A76-EE4F45946F52}"/>
              </a:ext>
            </a:extLst>
          </p:cNvPr>
          <p:cNvSpPr txBox="1">
            <a:spLocks/>
          </p:cNvSpPr>
          <p:nvPr/>
        </p:nvSpPr>
        <p:spPr>
          <a:xfrm>
            <a:off x="882666" y="188687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Three Phase Commit</a:t>
            </a:r>
            <a:endParaRPr lang="en-US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F6665D-92D3-1F42-AFF4-39736C496D37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1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78" y="1470752"/>
            <a:ext cx="10515600" cy="1526389"/>
          </a:xfrm>
        </p:spPr>
        <p:txBody>
          <a:bodyPr/>
          <a:lstStyle/>
          <a:p>
            <a:r>
              <a:rPr lang="en-US" dirty="0"/>
              <a:t>If leader fails or partitioned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E83951"/>
                </a:solidFill>
                <a:sym typeface="Wingdings" panose="05000000000000000000" pitchFamily="2" charset="2"/>
              </a:rPr>
              <a:t>Elect new leader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and 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                               termination protocol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AEF2-47D5-49F9-9EEB-9356F3C983E4}"/>
              </a:ext>
            </a:extLst>
          </p:cNvPr>
          <p:cNvCxnSpPr>
            <a:cxnSpLocks/>
          </p:cNvCxnSpPr>
          <p:nvPr/>
        </p:nvCxnSpPr>
        <p:spPr>
          <a:xfrm flipV="1">
            <a:off x="1770357" y="4219731"/>
            <a:ext cx="8364243" cy="3810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0511E7-7E59-4018-8669-DBEAB53DA70A}"/>
              </a:ext>
            </a:extLst>
          </p:cNvPr>
          <p:cNvCxnSpPr>
            <a:cxnSpLocks/>
          </p:cNvCxnSpPr>
          <p:nvPr/>
        </p:nvCxnSpPr>
        <p:spPr>
          <a:xfrm>
            <a:off x="2819400" y="4257832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B934E5-D7A6-4719-9E61-1367B7BFE771}"/>
              </a:ext>
            </a:extLst>
          </p:cNvPr>
          <p:cNvCxnSpPr>
            <a:cxnSpLocks/>
          </p:cNvCxnSpPr>
          <p:nvPr/>
        </p:nvCxnSpPr>
        <p:spPr>
          <a:xfrm flipV="1">
            <a:off x="3810000" y="4292757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652AE0-B57B-4162-96CF-5C8C807AB091}"/>
              </a:ext>
            </a:extLst>
          </p:cNvPr>
          <p:cNvCxnSpPr>
            <a:cxnSpLocks/>
          </p:cNvCxnSpPr>
          <p:nvPr/>
        </p:nvCxnSpPr>
        <p:spPr>
          <a:xfrm>
            <a:off x="4813300" y="4276882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08FB4-36A4-46B4-98AE-008EB59ED71B}"/>
              </a:ext>
            </a:extLst>
          </p:cNvPr>
          <p:cNvCxnSpPr>
            <a:cxnSpLocks/>
          </p:cNvCxnSpPr>
          <p:nvPr/>
        </p:nvCxnSpPr>
        <p:spPr>
          <a:xfrm flipV="1">
            <a:off x="5803900" y="4311807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4A5EA-EA40-46FF-B7C0-320520D498A9}"/>
              </a:ext>
            </a:extLst>
          </p:cNvPr>
          <p:cNvCxnSpPr>
            <a:cxnSpLocks/>
          </p:cNvCxnSpPr>
          <p:nvPr/>
        </p:nvCxnSpPr>
        <p:spPr>
          <a:xfrm>
            <a:off x="6799380" y="4295933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412A1-4180-4F59-99E6-D19D7FCCB66F}"/>
              </a:ext>
            </a:extLst>
          </p:cNvPr>
          <p:cNvSpPr txBox="1"/>
          <p:nvPr/>
        </p:nvSpPr>
        <p:spPr>
          <a:xfrm>
            <a:off x="2778214" y="3129321"/>
            <a:ext cx="2056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Leader Election &amp;</a:t>
            </a:r>
          </a:p>
          <a:p>
            <a:pPr algn="ctr"/>
            <a:r>
              <a:rPr lang="en-US" sz="2000" b="1" dirty="0"/>
              <a:t>Value Discovery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D3C21-888E-422B-B059-2D54172E3CFC}"/>
              </a:ext>
            </a:extLst>
          </p:cNvPr>
          <p:cNvSpPr txBox="1"/>
          <p:nvPr/>
        </p:nvSpPr>
        <p:spPr>
          <a:xfrm>
            <a:off x="5059191" y="3167428"/>
            <a:ext cx="165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8FB79-EEF6-4626-833E-0351831648D9}"/>
              </a:ext>
            </a:extLst>
          </p:cNvPr>
          <p:cNvSpPr txBox="1"/>
          <p:nvPr/>
        </p:nvSpPr>
        <p:spPr>
          <a:xfrm>
            <a:off x="7153492" y="3283205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623817" y="405068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5357375" y="4522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595281" y="569369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Cohorts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3314700" y="446301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1771577" y="5792149"/>
            <a:ext cx="828682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770357" y="5907605"/>
            <a:ext cx="828804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771580" y="6009203"/>
            <a:ext cx="82868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3CD887A9-453F-4C41-9D86-D539D1F7AACB}"/>
              </a:ext>
            </a:extLst>
          </p:cNvPr>
          <p:cNvSpPr txBox="1">
            <a:spLocks/>
          </p:cNvSpPr>
          <p:nvPr/>
        </p:nvSpPr>
        <p:spPr>
          <a:xfrm>
            <a:off x="882666" y="188687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Three Phase Commit</a:t>
            </a:r>
            <a:r>
              <a:rPr lang="en-US" b="1" dirty="0"/>
              <a:t>: Termination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73470-1A2E-294C-8701-432F96A4386D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86F0-9DBB-D04E-A3A4-1B6843AE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8" y="2986657"/>
            <a:ext cx="10515600" cy="4825241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50000"/>
              </a:lnSpc>
            </a:pPr>
            <a:r>
              <a:rPr lang="en-US" dirty="0" err="1"/>
              <a:t>Paxos</a:t>
            </a:r>
            <a:r>
              <a:rPr lang="en-US" dirty="0"/>
              <a:t> and 2PC/3PC are </a:t>
            </a:r>
            <a:r>
              <a:rPr lang="en-US" b="1" dirty="0">
                <a:solidFill>
                  <a:srgbClr val="E83951"/>
                </a:solidFill>
              </a:rPr>
              <a:t>leader</a:t>
            </a:r>
            <a:r>
              <a:rPr lang="en-US" dirty="0"/>
              <a:t> based protocols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>
              <a:lnSpc>
                <a:spcPct val="50000"/>
              </a:lnSpc>
            </a:pPr>
            <a:r>
              <a:rPr lang="en-US" dirty="0"/>
              <a:t>Agreement on </a:t>
            </a:r>
            <a:r>
              <a:rPr lang="en-US" b="1" dirty="0">
                <a:solidFill>
                  <a:srgbClr val="0070C0"/>
                </a:solidFill>
              </a:rPr>
              <a:t>a single</a:t>
            </a:r>
            <a:r>
              <a:rPr lang="en-US" dirty="0"/>
              <a:t> value is the main goal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pPr>
              <a:lnSpc>
                <a:spcPct val="50000"/>
              </a:lnSpc>
            </a:pPr>
            <a:r>
              <a:rPr lang="en-US" dirty="0"/>
              <a:t>Both protocols ensure </a:t>
            </a:r>
            <a:r>
              <a:rPr lang="en-US" b="1" dirty="0">
                <a:solidFill>
                  <a:srgbClr val="00B050"/>
                </a:solidFill>
              </a:rPr>
              <a:t>fault tolerance </a:t>
            </a:r>
            <a:r>
              <a:rPr lang="en-US" dirty="0"/>
              <a:t>on the decided value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pPr>
              <a:lnSpc>
                <a:spcPct val="50000"/>
              </a:lnSpc>
            </a:pPr>
            <a:r>
              <a:rPr lang="en-US" dirty="0"/>
              <a:t>Disseminate the </a:t>
            </a:r>
            <a:r>
              <a:rPr lang="en-US" b="1" dirty="0">
                <a:solidFill>
                  <a:srgbClr val="E83951"/>
                </a:solidFill>
              </a:rPr>
              <a:t>decision</a:t>
            </a:r>
            <a:r>
              <a:rPr lang="en-US" dirty="0"/>
              <a:t>, typically asynchronously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78E87B-257A-2546-B3F7-FEBE5BE9A34A}"/>
              </a:ext>
            </a:extLst>
          </p:cNvPr>
          <p:cNvSpPr txBox="1">
            <a:spLocks/>
          </p:cNvSpPr>
          <p:nvPr/>
        </p:nvSpPr>
        <p:spPr>
          <a:xfrm>
            <a:off x="882666" y="188687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Common phases observed?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263EBB-1857-D24C-86DF-45F317CF389D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EC627F5-4D89-3147-B50A-77447167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95" y="556468"/>
            <a:ext cx="3265021" cy="3265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996AB-55FE-B04B-9CA2-1A227996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895513"/>
            <a:ext cx="2642738" cy="2642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A0D897-622A-FE43-B9CE-E03DA1C5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775" y="556468"/>
            <a:ext cx="3463274" cy="3463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2B425B-23C9-2940-BEB4-1C806A756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195" y="689422"/>
            <a:ext cx="3253189" cy="32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70404 -0.0185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08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7 L -0.47123 -0.026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81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27005 -0.0328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666 L -0.07148 -0.0497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7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 dirty="0">
                <a:solidFill>
                  <a:srgbClr val="FFFFFF"/>
                </a:solidFill>
              </a:rPr>
              <a:t>A Path for Unification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D34893-8ED8-CC41-911E-4B4EFE14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2" y="893350"/>
            <a:ext cx="5083458" cy="50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34FC5B-0B8C-554C-82CC-3209455E4BCE}"/>
              </a:ext>
            </a:extLst>
          </p:cNvPr>
          <p:cNvSpPr/>
          <p:nvPr/>
        </p:nvSpPr>
        <p:spPr>
          <a:xfrm>
            <a:off x="1084067" y="2560180"/>
            <a:ext cx="1685208" cy="8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Leader</a:t>
            </a:r>
          </a:p>
          <a:p>
            <a:pPr algn="ctr"/>
            <a:r>
              <a:rPr lang="en-US" sz="2400" b="1" dirty="0"/>
              <a:t>Election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75A5B8-6459-5541-832C-C08B425E49B2}"/>
              </a:ext>
            </a:extLst>
          </p:cNvPr>
          <p:cNvSpPr/>
          <p:nvPr/>
        </p:nvSpPr>
        <p:spPr>
          <a:xfrm>
            <a:off x="3935081" y="2557420"/>
            <a:ext cx="1685208" cy="8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Value</a:t>
            </a:r>
          </a:p>
          <a:p>
            <a:pPr algn="ctr"/>
            <a:r>
              <a:rPr lang="en-US" sz="2400" b="1" dirty="0"/>
              <a:t>Discovery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FFFFF-2068-E046-84FC-FB5D231CAFE6}"/>
              </a:ext>
            </a:extLst>
          </p:cNvPr>
          <p:cNvSpPr/>
          <p:nvPr/>
        </p:nvSpPr>
        <p:spPr>
          <a:xfrm>
            <a:off x="6537107" y="2558146"/>
            <a:ext cx="2003848" cy="82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Fault-tolerant</a:t>
            </a:r>
          </a:p>
          <a:p>
            <a:pPr algn="ctr"/>
            <a:r>
              <a:rPr lang="en-US" sz="2400" b="1" dirty="0"/>
              <a:t>Agreement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0BA5BE-0F15-9149-BD9B-557120FA6009}"/>
              </a:ext>
            </a:extLst>
          </p:cNvPr>
          <p:cNvSpPr/>
          <p:nvPr/>
        </p:nvSpPr>
        <p:spPr>
          <a:xfrm>
            <a:off x="9606048" y="2557420"/>
            <a:ext cx="1685210" cy="8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B86509-6AB0-304F-AB34-BD3259E1EE5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769275" y="2969569"/>
            <a:ext cx="1165806" cy="276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E9361-D8A8-EC47-86C3-A2643976374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20289" y="2969569"/>
            <a:ext cx="916818" cy="36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2C18AD-8751-A64B-B1AF-214A6B399A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540955" y="2969569"/>
            <a:ext cx="1065093" cy="36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2E36E65-2A4E-834A-8C78-402ABF8DC93B}"/>
              </a:ext>
            </a:extLst>
          </p:cNvPr>
          <p:cNvSpPr txBox="1">
            <a:spLocks/>
          </p:cNvSpPr>
          <p:nvPr/>
        </p:nvSpPr>
        <p:spPr>
          <a:xfrm>
            <a:off x="587715" y="206952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Consensus &amp; Commitment (</a:t>
            </a:r>
            <a:r>
              <a:rPr lang="en-US" b="1" dirty="0">
                <a:solidFill>
                  <a:srgbClr val="E83951"/>
                </a:solidFill>
              </a:rPr>
              <a:t>C&amp;C</a:t>
            </a:r>
            <a:r>
              <a:rPr lang="en-US" b="1" dirty="0"/>
              <a:t>) Framework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E8248-5DA8-4046-866B-B66FEB5B3BA8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E5ACE7A-300A-A245-A4B4-9AD2B59D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35" y="3887448"/>
            <a:ext cx="1852762" cy="1852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ACDB2E-A01D-5844-8929-3BCA24BC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01" y="3710046"/>
            <a:ext cx="1743635" cy="17436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9FCF64-2408-B645-A906-6BC4D65E0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55" y="3535482"/>
            <a:ext cx="2092762" cy="2092762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8ED36833-1C7D-414C-B48E-6BD9D7DE4233}"/>
              </a:ext>
            </a:extLst>
          </p:cNvPr>
          <p:cNvSpPr/>
          <p:nvPr/>
        </p:nvSpPr>
        <p:spPr>
          <a:xfrm>
            <a:off x="3083194" y="4547898"/>
            <a:ext cx="609757" cy="2337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09DE60D-481B-314C-BDFF-1C4755046C2A}"/>
              </a:ext>
            </a:extLst>
          </p:cNvPr>
          <p:cNvSpPr/>
          <p:nvPr/>
        </p:nvSpPr>
        <p:spPr>
          <a:xfrm>
            <a:off x="6067014" y="4547899"/>
            <a:ext cx="609757" cy="2337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8024DD8-8A85-AE40-B00C-81DC482771F8}"/>
              </a:ext>
            </a:extLst>
          </p:cNvPr>
          <p:cNvSpPr/>
          <p:nvPr/>
        </p:nvSpPr>
        <p:spPr>
          <a:xfrm>
            <a:off x="8594742" y="4547898"/>
            <a:ext cx="609757" cy="2337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1B3700C-B690-A141-BE59-7C0E8D7E2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675" y="3733473"/>
            <a:ext cx="1900247" cy="19002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750C119-0EFD-8B4B-96B5-2BB34C1422BD}"/>
              </a:ext>
            </a:extLst>
          </p:cNvPr>
          <p:cNvSpPr txBox="1"/>
          <p:nvPr/>
        </p:nvSpPr>
        <p:spPr>
          <a:xfrm>
            <a:off x="815431" y="1505670"/>
            <a:ext cx="372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Consists of four phases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71DD355-CE3F-1145-BBFF-8FAAB638E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9460" y="65283"/>
            <a:ext cx="1137628" cy="11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36FF3BF-BDEC-7141-AFF4-EB6464409900}"/>
              </a:ext>
            </a:extLst>
          </p:cNvPr>
          <p:cNvSpPr/>
          <p:nvPr/>
        </p:nvSpPr>
        <p:spPr>
          <a:xfrm>
            <a:off x="537952" y="4852977"/>
            <a:ext cx="9846497" cy="17515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D2EB35E-DA2B-C74E-BE41-4792CE0D7274}"/>
              </a:ext>
            </a:extLst>
          </p:cNvPr>
          <p:cNvSpPr/>
          <p:nvPr/>
        </p:nvSpPr>
        <p:spPr>
          <a:xfrm>
            <a:off x="470694" y="2910625"/>
            <a:ext cx="9846498" cy="17515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21E5C8-3278-8048-89D1-1605F7D7015C}"/>
              </a:ext>
            </a:extLst>
          </p:cNvPr>
          <p:cNvSpPr txBox="1">
            <a:spLocks/>
          </p:cNvSpPr>
          <p:nvPr/>
        </p:nvSpPr>
        <p:spPr>
          <a:xfrm>
            <a:off x="626352" y="206952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C&amp;C Framework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3FA969-CD13-E44B-8754-648A62216D6D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B9174-18F9-E843-BB8C-919E4A04528B}"/>
              </a:ext>
            </a:extLst>
          </p:cNvPr>
          <p:cNvSpPr txBox="1"/>
          <p:nvPr/>
        </p:nvSpPr>
        <p:spPr>
          <a:xfrm>
            <a:off x="537952" y="1664494"/>
            <a:ext cx="10112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fold benefit: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A pedagogical tool to understand many existing protocols </a:t>
            </a:r>
          </a:p>
          <a:p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68F71F-2133-A44A-838E-E88D9E60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78" y="171653"/>
            <a:ext cx="1480173" cy="14801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BD8AB4-3AE0-8F44-9388-3C28DDEC0C9D}"/>
              </a:ext>
            </a:extLst>
          </p:cNvPr>
          <p:cNvSpPr txBox="1"/>
          <p:nvPr/>
        </p:nvSpPr>
        <p:spPr>
          <a:xfrm>
            <a:off x="483574" y="3015989"/>
            <a:ext cx="3444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E83951"/>
                </a:solidFill>
              </a:rPr>
              <a:t>Three Phase Commit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501811-6342-1945-8E30-8C8B1D158BC6}"/>
              </a:ext>
            </a:extLst>
          </p:cNvPr>
          <p:cNvSpPr/>
          <p:nvPr/>
        </p:nvSpPr>
        <p:spPr>
          <a:xfrm>
            <a:off x="3134756" y="3653957"/>
            <a:ext cx="1653597" cy="71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Value</a:t>
            </a:r>
          </a:p>
          <a:p>
            <a:pPr algn="ctr"/>
            <a:r>
              <a:rPr lang="en-US" sz="2200" b="1" dirty="0"/>
              <a:t>Discovery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C2DF2D-400A-E945-B9DE-7829BD9FBFF9}"/>
              </a:ext>
            </a:extLst>
          </p:cNvPr>
          <p:cNvSpPr/>
          <p:nvPr/>
        </p:nvSpPr>
        <p:spPr>
          <a:xfrm>
            <a:off x="5502771" y="3639121"/>
            <a:ext cx="1966260" cy="714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Fault-tolerant</a:t>
            </a:r>
          </a:p>
          <a:p>
            <a:pPr algn="ctr"/>
            <a:r>
              <a:rPr lang="en-US" sz="2200" b="1" dirty="0"/>
              <a:t>Agreement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1227458-4FE5-AC46-ACEB-4510AD767D4C}"/>
              </a:ext>
            </a:extLst>
          </p:cNvPr>
          <p:cNvSpPr/>
          <p:nvPr/>
        </p:nvSpPr>
        <p:spPr>
          <a:xfrm>
            <a:off x="8328521" y="3638491"/>
            <a:ext cx="1653599" cy="71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Decision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7ECC7C-6B29-694F-9771-08206C6014B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788353" y="3996325"/>
            <a:ext cx="714418" cy="1515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BD8643-9EE0-9744-9C4D-7981B6E2E4E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469031" y="3996010"/>
            <a:ext cx="859490" cy="31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3B21FF-2279-954F-B40D-76076F40352E}"/>
              </a:ext>
            </a:extLst>
          </p:cNvPr>
          <p:cNvSpPr txBox="1"/>
          <p:nvPr/>
        </p:nvSpPr>
        <p:spPr>
          <a:xfrm>
            <a:off x="1140403" y="4893980"/>
            <a:ext cx="3013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E83951"/>
                </a:solidFill>
              </a:rPr>
              <a:t>Paxos</a:t>
            </a:r>
            <a:endParaRPr lang="en-US" sz="2600" b="1" dirty="0">
              <a:solidFill>
                <a:srgbClr val="E8395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062E639-7BA4-3C4F-9F29-552060302A80}"/>
              </a:ext>
            </a:extLst>
          </p:cNvPr>
          <p:cNvSpPr/>
          <p:nvPr/>
        </p:nvSpPr>
        <p:spPr>
          <a:xfrm>
            <a:off x="730226" y="5501795"/>
            <a:ext cx="1653597" cy="71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Leader Election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F18CF37-12E2-404A-A50F-76891CDC2BEC}"/>
              </a:ext>
            </a:extLst>
          </p:cNvPr>
          <p:cNvSpPr/>
          <p:nvPr/>
        </p:nvSpPr>
        <p:spPr>
          <a:xfrm>
            <a:off x="5613241" y="5509137"/>
            <a:ext cx="1966260" cy="714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Fault-tolerant</a:t>
            </a:r>
          </a:p>
          <a:p>
            <a:pPr algn="ctr"/>
            <a:r>
              <a:rPr lang="en-US" sz="2200" b="1" dirty="0"/>
              <a:t>Agreement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A6F0327-71EE-5C46-BCB6-3F8EDDC4ABEA}"/>
              </a:ext>
            </a:extLst>
          </p:cNvPr>
          <p:cNvSpPr/>
          <p:nvPr/>
        </p:nvSpPr>
        <p:spPr>
          <a:xfrm>
            <a:off x="8328521" y="5494768"/>
            <a:ext cx="1653599" cy="71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Decision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C7E52E-C318-2843-A315-5A584943BDB3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4786440" y="5866341"/>
            <a:ext cx="826801" cy="31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F44D70-6BF0-8642-A962-4AD1BDEFD8E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579501" y="5852287"/>
            <a:ext cx="749020" cy="1405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920B-7015-6343-873D-DEAEB9A5B064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2383823" y="5859314"/>
            <a:ext cx="749020" cy="734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C8D7D7-3E02-8940-BBAB-D18D8D666D2F}"/>
              </a:ext>
            </a:extLst>
          </p:cNvPr>
          <p:cNvSpPr/>
          <p:nvPr/>
        </p:nvSpPr>
        <p:spPr>
          <a:xfrm>
            <a:off x="3132843" y="5509137"/>
            <a:ext cx="1653597" cy="715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Discovery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D4D835-8E75-0F4C-8752-DBDC776BE2E8}"/>
              </a:ext>
            </a:extLst>
          </p:cNvPr>
          <p:cNvSpPr/>
          <p:nvPr/>
        </p:nvSpPr>
        <p:spPr>
          <a:xfrm>
            <a:off x="691293" y="3634896"/>
            <a:ext cx="1653597" cy="715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Leader Election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CCBD4C-DE4D-1B49-B714-809D59084A5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344890" y="4011476"/>
            <a:ext cx="789866" cy="1689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3" grpId="0"/>
      <p:bldP spid="14" grpId="0" animBg="1"/>
      <p:bldP spid="15" grpId="0" animBg="1"/>
      <p:bldP spid="16" grpId="0" animBg="1"/>
      <p:bldP spid="28" grpId="0"/>
      <p:bldP spid="29" grpId="0" animBg="1"/>
      <p:bldP spid="30" grpId="0" animBg="1"/>
      <p:bldP spid="3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21E5C8-3278-8048-89D1-1605F7D7015C}"/>
              </a:ext>
            </a:extLst>
          </p:cNvPr>
          <p:cNvSpPr txBox="1">
            <a:spLocks/>
          </p:cNvSpPr>
          <p:nvPr/>
        </p:nvSpPr>
        <p:spPr>
          <a:xfrm>
            <a:off x="626352" y="206952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C&amp;C Framework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3FA969-CD13-E44B-8754-648A62216D6D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B9174-18F9-E843-BB8C-919E4A04528B}"/>
              </a:ext>
            </a:extLst>
          </p:cNvPr>
          <p:cNvSpPr txBox="1"/>
          <p:nvPr/>
        </p:nvSpPr>
        <p:spPr>
          <a:xfrm>
            <a:off x="537952" y="1664494"/>
            <a:ext cx="75234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fold benefit: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Helps understand many existing protocols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Insightful when developing new protocols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A new set of protocols</a:t>
            </a:r>
          </a:p>
          <a:p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112D4-86B0-D64B-818C-53361512484D}"/>
              </a:ext>
            </a:extLst>
          </p:cNvPr>
          <p:cNvSpPr/>
          <p:nvPr/>
        </p:nvSpPr>
        <p:spPr>
          <a:xfrm>
            <a:off x="1989560" y="3939319"/>
            <a:ext cx="3894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E83951"/>
                </a:solidFill>
              </a:rPr>
              <a:t>Paxos</a:t>
            </a:r>
            <a:r>
              <a:rPr lang="en-US" sz="3200" b="1" dirty="0">
                <a:solidFill>
                  <a:srgbClr val="E83951"/>
                </a:solidFill>
              </a:rPr>
              <a:t> Atomic Commit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62ED-25A6-8048-BA99-7A9B5187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91" y="2941766"/>
            <a:ext cx="2166154" cy="2166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8F71F-2133-A44A-838E-E88D9E60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78" y="171653"/>
            <a:ext cx="1480173" cy="148017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FF6E439-2853-564D-98CA-F3CA3A8627CD}"/>
              </a:ext>
            </a:extLst>
          </p:cNvPr>
          <p:cNvGrpSpPr/>
          <p:nvPr/>
        </p:nvGrpSpPr>
        <p:grpSpPr>
          <a:xfrm>
            <a:off x="537952" y="4941015"/>
            <a:ext cx="1847439" cy="1411673"/>
            <a:chOff x="537952" y="4941015"/>
            <a:chExt cx="1847439" cy="1411673"/>
          </a:xfrm>
        </p:grpSpPr>
        <p:pic>
          <p:nvPicPr>
            <p:cNvPr id="3" name="Graphic 2" descr="Database">
              <a:extLst>
                <a:ext uri="{FF2B5EF4-FFF2-40B4-BE49-F238E27FC236}">
                  <a16:creationId xmlns:a16="http://schemas.microsoft.com/office/drawing/2014/main" id="{8B62573A-B58E-4B4E-A5F1-D419717C5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417" y="4941016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19AA29A4-2BB7-4F46-A79E-062DCE43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26648" y="4941016"/>
              <a:ext cx="914400" cy="9144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3716568-41C1-5D4D-ADF8-568C93654EC8}"/>
                </a:ext>
              </a:extLst>
            </p:cNvPr>
            <p:cNvSpPr/>
            <p:nvPr/>
          </p:nvSpPr>
          <p:spPr>
            <a:xfrm>
              <a:off x="537952" y="4941015"/>
              <a:ext cx="1847439" cy="1411673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304F03-5E15-3448-9C5A-F05A263EC128}"/>
                </a:ext>
              </a:extLst>
            </p:cNvPr>
            <p:cNvSpPr txBox="1"/>
            <p:nvPr/>
          </p:nvSpPr>
          <p:spPr>
            <a:xfrm>
              <a:off x="707051" y="5919386"/>
              <a:ext cx="1459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Sharding</a:t>
              </a:r>
              <a:r>
                <a:rPr lang="en-US" dirty="0"/>
                <a:t> only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28778E-0F29-0643-B121-289C71AB0FD8}"/>
              </a:ext>
            </a:extLst>
          </p:cNvPr>
          <p:cNvGrpSpPr/>
          <p:nvPr/>
        </p:nvGrpSpPr>
        <p:grpSpPr>
          <a:xfrm>
            <a:off x="2881282" y="4941015"/>
            <a:ext cx="1847439" cy="1411673"/>
            <a:chOff x="2881282" y="4941015"/>
            <a:chExt cx="1847439" cy="1411673"/>
          </a:xfrm>
        </p:grpSpPr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31B53EFE-BE31-D84F-881F-4D32939D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90747" y="4941016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atabase">
              <a:extLst>
                <a:ext uri="{FF2B5EF4-FFF2-40B4-BE49-F238E27FC236}">
                  <a16:creationId xmlns:a16="http://schemas.microsoft.com/office/drawing/2014/main" id="{9DF73AA9-DD3A-5F45-84EE-FDF8331D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69978" y="4941016"/>
              <a:ext cx="914400" cy="9144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32FCD3A-0FD1-8745-A071-8EF7105A2A47}"/>
                </a:ext>
              </a:extLst>
            </p:cNvPr>
            <p:cNvSpPr/>
            <p:nvPr/>
          </p:nvSpPr>
          <p:spPr>
            <a:xfrm>
              <a:off x="2881282" y="4941015"/>
              <a:ext cx="1847439" cy="1411673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91F9C3-6151-EC41-994C-69CECE30203D}"/>
                </a:ext>
              </a:extLst>
            </p:cNvPr>
            <p:cNvSpPr txBox="1"/>
            <p:nvPr/>
          </p:nvSpPr>
          <p:spPr>
            <a:xfrm>
              <a:off x="2990747" y="5919386"/>
              <a:ext cx="1680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Replication only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CA06E7-92FE-D148-9EF6-C056EF1548B2}"/>
              </a:ext>
            </a:extLst>
          </p:cNvPr>
          <p:cNvGrpSpPr/>
          <p:nvPr/>
        </p:nvGrpSpPr>
        <p:grpSpPr>
          <a:xfrm>
            <a:off x="5093047" y="4660797"/>
            <a:ext cx="3002870" cy="2146403"/>
            <a:chOff x="5093047" y="4935887"/>
            <a:chExt cx="2087465" cy="1631250"/>
          </a:xfrm>
        </p:grpSpPr>
        <p:pic>
          <p:nvPicPr>
            <p:cNvPr id="23" name="Graphic 22" descr="Database">
              <a:extLst>
                <a:ext uri="{FF2B5EF4-FFF2-40B4-BE49-F238E27FC236}">
                  <a16:creationId xmlns:a16="http://schemas.microsoft.com/office/drawing/2014/main" id="{A2EAE0E8-2156-2F46-99EF-AFF884B9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68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96749" y="497564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CD481E91-9A25-9944-A609-B7A6FE116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68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42563" y="4939187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E7390617-2311-6A40-9853-75662815C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1010" y="5053764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90589B4B-FC1A-FA46-A7E8-DFED2E228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46564" y="5079533"/>
              <a:ext cx="914400" cy="914400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D9FE064-9ABC-9348-A850-F38C1635A27A}"/>
                </a:ext>
              </a:extLst>
            </p:cNvPr>
            <p:cNvSpPr/>
            <p:nvPr/>
          </p:nvSpPr>
          <p:spPr>
            <a:xfrm>
              <a:off x="5093047" y="4935887"/>
              <a:ext cx="2087465" cy="1631250"/>
            </a:xfrm>
            <a:prstGeom prst="roundRect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38B26B-A863-FD43-BF4D-4B85E4495ED8}"/>
                </a:ext>
              </a:extLst>
            </p:cNvPr>
            <p:cNvSpPr txBox="1"/>
            <p:nvPr/>
          </p:nvSpPr>
          <p:spPr>
            <a:xfrm>
              <a:off x="5550062" y="5914258"/>
              <a:ext cx="1075336" cy="537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Sharding</a:t>
              </a:r>
              <a:r>
                <a:rPr lang="en-US" sz="2000" dirty="0"/>
                <a:t> and</a:t>
              </a:r>
            </a:p>
            <a:p>
              <a:pPr algn="ctr"/>
              <a:r>
                <a:rPr lang="en-US" sz="2000" dirty="0"/>
                <a:t>Replication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3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wiredenterprise/wp-content/uploads/2012/10/ff_googleinfrastructure2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" y="1424881"/>
            <a:ext cx="10903226" cy="49314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20040"/>
            <a:ext cx="10663989" cy="1011803"/>
          </a:xfrm>
        </p:spPr>
        <p:txBody>
          <a:bodyPr>
            <a:normAutofit/>
          </a:bodyPr>
          <a:lstStyle/>
          <a:p>
            <a:r>
              <a:rPr lang="en-US" b="1" dirty="0"/>
              <a:t>Cloud Data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80947-3DD4-554C-8181-7CB011AEE3D3}"/>
              </a:ext>
            </a:extLst>
          </p:cNvPr>
          <p:cNvSpPr txBox="1"/>
          <p:nvPr/>
        </p:nvSpPr>
        <p:spPr>
          <a:xfrm>
            <a:off x="1672683" y="2207941"/>
            <a:ext cx="277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F1F16-DDE1-9D43-881C-8B87405ED0E3}"/>
              </a:ext>
            </a:extLst>
          </p:cNvPr>
          <p:cNvSpPr txBox="1"/>
          <p:nvPr/>
        </p:nvSpPr>
        <p:spPr>
          <a:xfrm>
            <a:off x="1672683" y="4209887"/>
            <a:ext cx="7869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Fault Tolerance  &amp; Availability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8CD27-FC85-3649-81A1-7BEA955B7399}"/>
              </a:ext>
            </a:extLst>
          </p:cNvPr>
          <p:cNvSpPr txBox="1"/>
          <p:nvPr/>
        </p:nvSpPr>
        <p:spPr>
          <a:xfrm>
            <a:off x="1672683" y="3208914"/>
            <a:ext cx="319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Consistency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83"/>
    </mc:Choice>
    <mc:Fallback xmlns="">
      <p:transition spd="slow" advTm="27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1526389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For partitioned and non-replicated data</a:t>
            </a:r>
          </a:p>
          <a:p>
            <a:r>
              <a:rPr lang="en-US" dirty="0">
                <a:sym typeface="Wingdings" panose="05000000000000000000" pitchFamily="2" charset="2"/>
              </a:rPr>
              <a:t>Any processes can terminate a transaction: leader election</a:t>
            </a:r>
          </a:p>
          <a:p>
            <a:r>
              <a:rPr lang="en-US" dirty="0">
                <a:sym typeface="Wingdings" panose="05000000000000000000" pitchFamily="2" charset="2"/>
              </a:rPr>
              <a:t>No separate termination case (similar to </a:t>
            </a:r>
            <a:r>
              <a:rPr lang="en-US" dirty="0" err="1">
                <a:sym typeface="Wingdings" panose="05000000000000000000" pitchFamily="2" charset="2"/>
              </a:rPr>
              <a:t>Paxos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AEF2-47D5-49F9-9EEB-9356F3C983E4}"/>
              </a:ext>
            </a:extLst>
          </p:cNvPr>
          <p:cNvCxnSpPr>
            <a:cxnSpLocks/>
          </p:cNvCxnSpPr>
          <p:nvPr/>
        </p:nvCxnSpPr>
        <p:spPr>
          <a:xfrm flipV="1">
            <a:off x="1770357" y="4434879"/>
            <a:ext cx="8364243" cy="2518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0511E7-7E59-4018-8669-DBEAB53DA70A}"/>
              </a:ext>
            </a:extLst>
          </p:cNvPr>
          <p:cNvCxnSpPr>
            <a:cxnSpLocks/>
          </p:cNvCxnSpPr>
          <p:nvPr/>
        </p:nvCxnSpPr>
        <p:spPr>
          <a:xfrm>
            <a:off x="2819400" y="4472980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B934E5-D7A6-4719-9E61-1367B7BFE771}"/>
              </a:ext>
            </a:extLst>
          </p:cNvPr>
          <p:cNvCxnSpPr>
            <a:cxnSpLocks/>
          </p:cNvCxnSpPr>
          <p:nvPr/>
        </p:nvCxnSpPr>
        <p:spPr>
          <a:xfrm flipV="1">
            <a:off x="3810000" y="4507905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652AE0-B57B-4162-96CF-5C8C807AB091}"/>
              </a:ext>
            </a:extLst>
          </p:cNvPr>
          <p:cNvCxnSpPr>
            <a:cxnSpLocks/>
          </p:cNvCxnSpPr>
          <p:nvPr/>
        </p:nvCxnSpPr>
        <p:spPr>
          <a:xfrm>
            <a:off x="4813300" y="4492030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08FB4-36A4-46B4-98AE-008EB59ED71B}"/>
              </a:ext>
            </a:extLst>
          </p:cNvPr>
          <p:cNvCxnSpPr>
            <a:cxnSpLocks/>
          </p:cNvCxnSpPr>
          <p:nvPr/>
        </p:nvCxnSpPr>
        <p:spPr>
          <a:xfrm flipV="1">
            <a:off x="5803900" y="4526955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4A5EA-EA40-46FF-B7C0-320520D498A9}"/>
              </a:ext>
            </a:extLst>
          </p:cNvPr>
          <p:cNvCxnSpPr>
            <a:cxnSpLocks/>
          </p:cNvCxnSpPr>
          <p:nvPr/>
        </p:nvCxnSpPr>
        <p:spPr>
          <a:xfrm>
            <a:off x="6813448" y="4511081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0230E-C090-4B2D-8D2B-772266F0E95B}"/>
              </a:ext>
            </a:extLst>
          </p:cNvPr>
          <p:cNvCxnSpPr>
            <a:cxnSpLocks/>
          </p:cNvCxnSpPr>
          <p:nvPr/>
        </p:nvCxnSpPr>
        <p:spPr>
          <a:xfrm flipV="1">
            <a:off x="7804048" y="4472980"/>
            <a:ext cx="909646" cy="1450974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412A1-4180-4F59-99E6-D19D7FCCB66F}"/>
              </a:ext>
            </a:extLst>
          </p:cNvPr>
          <p:cNvSpPr txBox="1"/>
          <p:nvPr/>
        </p:nvSpPr>
        <p:spPr>
          <a:xfrm>
            <a:off x="2670012" y="3344469"/>
            <a:ext cx="2056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Leader Election &amp;</a:t>
            </a:r>
          </a:p>
          <a:p>
            <a:pPr algn="ctr"/>
            <a:r>
              <a:rPr lang="en-US" sz="2000" b="1" dirty="0"/>
              <a:t>Value Discovery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D3C21-888E-422B-B059-2D54172E3CFC}"/>
              </a:ext>
            </a:extLst>
          </p:cNvPr>
          <p:cNvSpPr txBox="1"/>
          <p:nvPr/>
        </p:nvSpPr>
        <p:spPr>
          <a:xfrm>
            <a:off x="4999377" y="3368719"/>
            <a:ext cx="1659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8FB79-EEF6-4626-833E-0351831648D9}"/>
              </a:ext>
            </a:extLst>
          </p:cNvPr>
          <p:cNvSpPr txBox="1"/>
          <p:nvPr/>
        </p:nvSpPr>
        <p:spPr>
          <a:xfrm>
            <a:off x="7171714" y="3522607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Decision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642631" y="426000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5170630" y="466727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Majority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603579" y="582686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Cohorts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3522076" y="476815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 flipV="1">
            <a:off x="1771577" y="5975687"/>
            <a:ext cx="8363023" cy="88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770357" y="6086141"/>
            <a:ext cx="836424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771580" y="6187739"/>
            <a:ext cx="83630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82BD9751-DDE5-5440-AA85-22199D53B829}"/>
              </a:ext>
            </a:extLst>
          </p:cNvPr>
          <p:cNvSpPr txBox="1">
            <a:spLocks/>
          </p:cNvSpPr>
          <p:nvPr/>
        </p:nvSpPr>
        <p:spPr>
          <a:xfrm>
            <a:off x="626352" y="206952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Paxos</a:t>
            </a:r>
            <a:r>
              <a:rPr lang="en-US" b="1" dirty="0"/>
              <a:t> Atomic Commit (</a:t>
            </a:r>
            <a:r>
              <a:rPr lang="en-US" b="1" dirty="0">
                <a:solidFill>
                  <a:srgbClr val="E83951"/>
                </a:solidFill>
              </a:rPr>
              <a:t>PAC</a:t>
            </a:r>
            <a:r>
              <a:rPr lang="en-US" b="1" dirty="0"/>
              <a:t>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957D0-1360-824A-B1A0-D390AE8CFEF1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06EBFA0C-7B01-EE40-A3AC-BA187E012A8E}"/>
              </a:ext>
            </a:extLst>
          </p:cNvPr>
          <p:cNvSpPr/>
          <p:nvPr/>
        </p:nvSpPr>
        <p:spPr>
          <a:xfrm>
            <a:off x="9386556" y="2171454"/>
            <a:ext cx="2805444" cy="2007344"/>
          </a:xfrm>
          <a:prstGeom prst="wedgeEllipseCallout">
            <a:avLst>
              <a:gd name="adj1" fmla="val -62061"/>
              <a:gd name="adj2" fmla="val 1594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Fault-tolerance by replicating the value in majority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7F48A-3D5D-1C48-A242-42843FFDF7CA}"/>
              </a:ext>
            </a:extLst>
          </p:cNvPr>
          <p:cNvSpPr txBox="1"/>
          <p:nvPr/>
        </p:nvSpPr>
        <p:spPr>
          <a:xfrm>
            <a:off x="7351570" y="4682662"/>
            <a:ext cx="866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Async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801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/>
      <p:bldP spid="23" grpId="0"/>
      <p:bldP spid="37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090"/>
            <a:ext cx="10515600" cy="82757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2PC/State Machine Replication (SMR)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086409"/>
            <a:ext cx="10515600" cy="1880004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sharded</a:t>
            </a:r>
            <a:r>
              <a:rPr lang="en-US" dirty="0">
                <a:sym typeface="Wingdings" panose="05000000000000000000" pitchFamily="2" charset="2"/>
              </a:rPr>
              <a:t> and replicated data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Replicate state of each process for persistence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Spanner and Gray and </a:t>
            </a:r>
            <a:r>
              <a:rPr lang="en-US" dirty="0" err="1">
                <a:sym typeface="Wingdings" panose="05000000000000000000" pitchFamily="2" charset="2"/>
              </a:rPr>
              <a:t>Lamport</a:t>
            </a:r>
            <a:r>
              <a:rPr lang="en-US" dirty="0">
                <a:sym typeface="Wingdings" panose="05000000000000000000" pitchFamily="2" charset="2"/>
              </a:rPr>
              <a:t> 2006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Layered architecture:   2PC on top of SMR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A55160-876E-F64A-A220-55923D6EE0DC}"/>
              </a:ext>
            </a:extLst>
          </p:cNvPr>
          <p:cNvCxnSpPr>
            <a:cxnSpLocks/>
          </p:cNvCxnSpPr>
          <p:nvPr/>
        </p:nvCxnSpPr>
        <p:spPr>
          <a:xfrm>
            <a:off x="2153815" y="4224824"/>
            <a:ext cx="807225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E34F74-7F4A-1E44-836F-BFEEDD1AAAED}"/>
              </a:ext>
            </a:extLst>
          </p:cNvPr>
          <p:cNvCxnSpPr>
            <a:cxnSpLocks/>
          </p:cNvCxnSpPr>
          <p:nvPr/>
        </p:nvCxnSpPr>
        <p:spPr>
          <a:xfrm flipV="1">
            <a:off x="2007162" y="5408173"/>
            <a:ext cx="8218911" cy="7587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BF5C4-57B4-C845-B3B6-485F6ABCC5C6}"/>
              </a:ext>
            </a:extLst>
          </p:cNvPr>
          <p:cNvSpPr txBox="1"/>
          <p:nvPr/>
        </p:nvSpPr>
        <p:spPr>
          <a:xfrm>
            <a:off x="10363876" y="5818971"/>
            <a:ext cx="1659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Persistence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9FDD3F-F60E-3A48-8603-0267B9FADE04}"/>
              </a:ext>
            </a:extLst>
          </p:cNvPr>
          <p:cNvSpPr txBox="1"/>
          <p:nvPr/>
        </p:nvSpPr>
        <p:spPr>
          <a:xfrm>
            <a:off x="677487" y="3920336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Coordinator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C682ED-2D35-A445-B655-7C450EC8B2AE}"/>
              </a:ext>
            </a:extLst>
          </p:cNvPr>
          <p:cNvSpPr txBox="1"/>
          <p:nvPr/>
        </p:nvSpPr>
        <p:spPr>
          <a:xfrm>
            <a:off x="867186" y="517451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Cohorts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78793A-441C-9543-BC4C-FE251CA65383}"/>
              </a:ext>
            </a:extLst>
          </p:cNvPr>
          <p:cNvSpPr txBox="1"/>
          <p:nvPr/>
        </p:nvSpPr>
        <p:spPr>
          <a:xfrm>
            <a:off x="838200" y="3253300"/>
            <a:ext cx="105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Replicas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D7952D-A4C5-9B4E-A915-CBD5DABD6019}"/>
              </a:ext>
            </a:extLst>
          </p:cNvPr>
          <p:cNvSpPr txBox="1"/>
          <p:nvPr/>
        </p:nvSpPr>
        <p:spPr>
          <a:xfrm>
            <a:off x="809417" y="5989904"/>
            <a:ext cx="105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Replicas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A8F3E5-7705-974F-8D7C-E23E9EB3981C}"/>
              </a:ext>
            </a:extLst>
          </p:cNvPr>
          <p:cNvSpPr txBox="1"/>
          <p:nvPr/>
        </p:nvSpPr>
        <p:spPr>
          <a:xfrm>
            <a:off x="10480321" y="3041041"/>
            <a:ext cx="1659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Persistence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2146713" y="3307540"/>
            <a:ext cx="807936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2145493" y="3409141"/>
            <a:ext cx="808058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2146716" y="3510739"/>
            <a:ext cx="807935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1994314" y="6096947"/>
            <a:ext cx="81271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993094" y="6198548"/>
            <a:ext cx="81283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994317" y="6300146"/>
            <a:ext cx="812714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2210" y="4175884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Leader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2066" y="5469981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Leader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FA6AAE-83FD-1347-B38C-71BA53E0D023}"/>
              </a:ext>
            </a:extLst>
          </p:cNvPr>
          <p:cNvCxnSpPr/>
          <p:nvPr/>
        </p:nvCxnSpPr>
        <p:spPr>
          <a:xfrm>
            <a:off x="555881" y="921749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4C1DE41A-2062-7545-92D7-EA4B33EE550C}"/>
              </a:ext>
            </a:extLst>
          </p:cNvPr>
          <p:cNvSpPr/>
          <p:nvPr/>
        </p:nvSpPr>
        <p:spPr>
          <a:xfrm>
            <a:off x="7508454" y="1308509"/>
            <a:ext cx="2850171" cy="1714107"/>
          </a:xfrm>
          <a:prstGeom prst="wedgeEllipseCallout">
            <a:avLst>
              <a:gd name="adj1" fmla="val -48866"/>
              <a:gd name="adj2" fmla="val 48921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ym typeface="Wingdings" panose="05000000000000000000" pitchFamily="2" charset="2"/>
              </a:rPr>
              <a:t>2PC among the coordinator and cohorts</a:t>
            </a:r>
            <a:endParaRPr lang="en-US" sz="2400" b="1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6F4D03CC-B79E-A64D-98EA-3A568274FF79}"/>
              </a:ext>
            </a:extLst>
          </p:cNvPr>
          <p:cNvSpPr/>
          <p:nvPr/>
        </p:nvSpPr>
        <p:spPr>
          <a:xfrm>
            <a:off x="7641006" y="1563423"/>
            <a:ext cx="2717619" cy="1522181"/>
          </a:xfrm>
          <a:prstGeom prst="wedgeEllipseCallout">
            <a:avLst>
              <a:gd name="adj1" fmla="val -48866"/>
              <a:gd name="adj2" fmla="val 48921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err="1">
                <a:sym typeface="Wingdings" panose="05000000000000000000" pitchFamily="2" charset="2"/>
              </a:rPr>
              <a:t>Paxos</a:t>
            </a:r>
            <a:r>
              <a:rPr lang="en-US" sz="2400" b="1" dirty="0">
                <a:sym typeface="Wingdings" panose="05000000000000000000" pitchFamily="2" charset="2"/>
              </a:rPr>
              <a:t> among the replicas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755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4" grpId="0"/>
      <p:bldP spid="61" grpId="0"/>
      <p:bldP spid="62" grpId="0"/>
      <p:bldP spid="63" grpId="0"/>
      <p:bldP spid="6" grpId="0"/>
      <p:bldP spid="40" grpId="0"/>
      <p:bldP spid="24" grpId="0" animBg="1"/>
      <p:bldP spid="24" grpId="1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782"/>
            <a:ext cx="10515600" cy="1880004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Layered architecture:   2PC on top of SMR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2PC among leaders of coordinator and cohorts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SMR  among shard leader and replicas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A55160-876E-F64A-A220-55923D6EE0DC}"/>
              </a:ext>
            </a:extLst>
          </p:cNvPr>
          <p:cNvCxnSpPr>
            <a:cxnSpLocks/>
          </p:cNvCxnSpPr>
          <p:nvPr/>
        </p:nvCxnSpPr>
        <p:spPr>
          <a:xfrm>
            <a:off x="2146713" y="3884173"/>
            <a:ext cx="807936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E34F74-7F4A-1E44-836F-BFEEDD1AAAED}"/>
              </a:ext>
            </a:extLst>
          </p:cNvPr>
          <p:cNvCxnSpPr>
            <a:cxnSpLocks/>
          </p:cNvCxnSpPr>
          <p:nvPr/>
        </p:nvCxnSpPr>
        <p:spPr>
          <a:xfrm flipV="1">
            <a:off x="2034981" y="5408173"/>
            <a:ext cx="8191092" cy="2341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97C2AA-22CE-1746-BB80-428783DD95FD}"/>
              </a:ext>
            </a:extLst>
          </p:cNvPr>
          <p:cNvCxnSpPr>
            <a:cxnSpLocks/>
          </p:cNvCxnSpPr>
          <p:nvPr/>
        </p:nvCxnSpPr>
        <p:spPr>
          <a:xfrm>
            <a:off x="2623691" y="3887348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6B59EC-915F-6E43-8E99-3F4546CFEC30}"/>
              </a:ext>
            </a:extLst>
          </p:cNvPr>
          <p:cNvCxnSpPr>
            <a:cxnSpLocks/>
          </p:cNvCxnSpPr>
          <p:nvPr/>
        </p:nvCxnSpPr>
        <p:spPr>
          <a:xfrm flipV="1">
            <a:off x="4283398" y="3919099"/>
            <a:ext cx="947193" cy="1431924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48969C-4F9B-1348-A0D1-BDA62B48A3A6}"/>
              </a:ext>
            </a:extLst>
          </p:cNvPr>
          <p:cNvCxnSpPr>
            <a:cxnSpLocks/>
          </p:cNvCxnSpPr>
          <p:nvPr/>
        </p:nvCxnSpPr>
        <p:spPr>
          <a:xfrm flipV="1">
            <a:off x="5249965" y="3230727"/>
            <a:ext cx="538880" cy="65344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509AD8-5DBB-4647-9D52-10B2D7B6B830}"/>
              </a:ext>
            </a:extLst>
          </p:cNvPr>
          <p:cNvCxnSpPr>
            <a:cxnSpLocks/>
          </p:cNvCxnSpPr>
          <p:nvPr/>
        </p:nvCxnSpPr>
        <p:spPr>
          <a:xfrm>
            <a:off x="5788845" y="3230727"/>
            <a:ext cx="468243" cy="688372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1E9C7-D771-3F44-817F-443AED0A8854}"/>
              </a:ext>
            </a:extLst>
          </p:cNvPr>
          <p:cNvCxnSpPr>
            <a:cxnSpLocks/>
          </p:cNvCxnSpPr>
          <p:nvPr/>
        </p:nvCxnSpPr>
        <p:spPr>
          <a:xfrm>
            <a:off x="6323235" y="3941322"/>
            <a:ext cx="1105525" cy="1466850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5FE6F6-0FBF-BC42-A74F-6E61DDA97B53}"/>
              </a:ext>
            </a:extLst>
          </p:cNvPr>
          <p:cNvCxnSpPr>
            <a:cxnSpLocks/>
          </p:cNvCxnSpPr>
          <p:nvPr/>
        </p:nvCxnSpPr>
        <p:spPr>
          <a:xfrm flipV="1">
            <a:off x="8092473" y="3941322"/>
            <a:ext cx="858187" cy="1431926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2C4E5EE-2551-4647-ADD8-250692565A60}"/>
              </a:ext>
            </a:extLst>
          </p:cNvPr>
          <p:cNvSpPr txBox="1"/>
          <p:nvPr/>
        </p:nvSpPr>
        <p:spPr>
          <a:xfrm>
            <a:off x="3140238" y="4030972"/>
            <a:ext cx="18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Value Discovery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2BF5C4-57B4-C845-B3B6-485F6ABCC5C6}"/>
              </a:ext>
            </a:extLst>
          </p:cNvPr>
          <p:cNvSpPr txBox="1"/>
          <p:nvPr/>
        </p:nvSpPr>
        <p:spPr>
          <a:xfrm>
            <a:off x="10363876" y="5818971"/>
            <a:ext cx="1659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Persistence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9FDD3F-F60E-3A48-8603-0267B9FADE04}"/>
              </a:ext>
            </a:extLst>
          </p:cNvPr>
          <p:cNvSpPr txBox="1"/>
          <p:nvPr/>
        </p:nvSpPr>
        <p:spPr>
          <a:xfrm>
            <a:off x="719691" y="3551549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Coordinator</a:t>
            </a:r>
            <a:br>
              <a:rPr lang="en-US" sz="2000" b="1" dirty="0"/>
            </a:br>
            <a:r>
              <a:rPr lang="en-US" sz="2000" b="1" dirty="0"/>
              <a:t>Leader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5540E-126E-3D41-908A-E1E3E661901C}"/>
              </a:ext>
            </a:extLst>
          </p:cNvPr>
          <p:cNvSpPr txBox="1"/>
          <p:nvPr/>
        </p:nvSpPr>
        <p:spPr>
          <a:xfrm>
            <a:off x="7212795" y="4094872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Decision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C682ED-2D35-A445-B655-7C450EC8B2AE}"/>
              </a:ext>
            </a:extLst>
          </p:cNvPr>
          <p:cNvSpPr txBox="1"/>
          <p:nvPr/>
        </p:nvSpPr>
        <p:spPr>
          <a:xfrm>
            <a:off x="946620" y="5090106"/>
            <a:ext cx="91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Cohort</a:t>
            </a:r>
          </a:p>
          <a:p>
            <a:pPr algn="ctr"/>
            <a:r>
              <a:rPr lang="en-US" sz="2000" b="1" dirty="0"/>
              <a:t>Leader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0D1737-86D7-4045-B898-618241DA2739}"/>
              </a:ext>
            </a:extLst>
          </p:cNvPr>
          <p:cNvCxnSpPr>
            <a:cxnSpLocks/>
          </p:cNvCxnSpPr>
          <p:nvPr/>
        </p:nvCxnSpPr>
        <p:spPr>
          <a:xfrm flipV="1">
            <a:off x="3971139" y="5408173"/>
            <a:ext cx="312259" cy="719503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917AE5-8BE5-2547-BE10-8E1EFAF1546C}"/>
              </a:ext>
            </a:extLst>
          </p:cNvPr>
          <p:cNvCxnSpPr>
            <a:cxnSpLocks/>
          </p:cNvCxnSpPr>
          <p:nvPr/>
        </p:nvCxnSpPr>
        <p:spPr>
          <a:xfrm>
            <a:off x="7407738" y="5431590"/>
            <a:ext cx="372476" cy="64385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A2A47E-AD46-4746-A146-CEAA4C2DA552}"/>
              </a:ext>
            </a:extLst>
          </p:cNvPr>
          <p:cNvCxnSpPr>
            <a:cxnSpLocks/>
          </p:cNvCxnSpPr>
          <p:nvPr/>
        </p:nvCxnSpPr>
        <p:spPr>
          <a:xfrm flipV="1">
            <a:off x="7797234" y="5408172"/>
            <a:ext cx="295239" cy="66726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78793A-441C-9543-BC4C-FE251CA65383}"/>
              </a:ext>
            </a:extLst>
          </p:cNvPr>
          <p:cNvSpPr txBox="1"/>
          <p:nvPr/>
        </p:nvSpPr>
        <p:spPr>
          <a:xfrm>
            <a:off x="939732" y="2904920"/>
            <a:ext cx="105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Replicas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D7952D-A4C5-9B4E-A915-CBD5DABD6019}"/>
              </a:ext>
            </a:extLst>
          </p:cNvPr>
          <p:cNvSpPr txBox="1"/>
          <p:nvPr/>
        </p:nvSpPr>
        <p:spPr>
          <a:xfrm>
            <a:off x="851621" y="5961768"/>
            <a:ext cx="105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Replicas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A8F3E5-7705-974F-8D7C-E23E9EB3981C}"/>
              </a:ext>
            </a:extLst>
          </p:cNvPr>
          <p:cNvSpPr txBox="1"/>
          <p:nvPr/>
        </p:nvSpPr>
        <p:spPr>
          <a:xfrm>
            <a:off x="10440115" y="2672346"/>
            <a:ext cx="1659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Persistence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2146713" y="2966889"/>
            <a:ext cx="807936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2146713" y="3077634"/>
            <a:ext cx="807936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2146716" y="3170088"/>
            <a:ext cx="807935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1994314" y="6096947"/>
            <a:ext cx="823175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993094" y="6198548"/>
            <a:ext cx="823297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994317" y="6300146"/>
            <a:ext cx="82317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D5540E-126E-3D41-908A-E1E3E661901C}"/>
              </a:ext>
            </a:extLst>
          </p:cNvPr>
          <p:cNvSpPr txBox="1"/>
          <p:nvPr/>
        </p:nvSpPr>
        <p:spPr>
          <a:xfrm>
            <a:off x="4115558" y="5513363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D5540E-126E-3D41-908A-E1E3E661901C}"/>
              </a:ext>
            </a:extLst>
          </p:cNvPr>
          <p:cNvSpPr txBox="1"/>
          <p:nvPr/>
        </p:nvSpPr>
        <p:spPr>
          <a:xfrm>
            <a:off x="7969972" y="556713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D5540E-126E-3D41-908A-E1E3E661901C}"/>
              </a:ext>
            </a:extLst>
          </p:cNvPr>
          <p:cNvSpPr txBox="1"/>
          <p:nvPr/>
        </p:nvSpPr>
        <p:spPr>
          <a:xfrm>
            <a:off x="6138961" y="3316457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Majority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43994457-B395-F249-A24F-BABD696E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090"/>
            <a:ext cx="10515600" cy="82757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2PC/State Machine Replication (SMR)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F0309-87B3-B645-BACA-DD4E013DB3A0}"/>
              </a:ext>
            </a:extLst>
          </p:cNvPr>
          <p:cNvCxnSpPr/>
          <p:nvPr/>
        </p:nvCxnSpPr>
        <p:spPr>
          <a:xfrm>
            <a:off x="555881" y="921749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38BC11-460F-1B4F-BC6C-E4AACE06D210}"/>
              </a:ext>
            </a:extLst>
          </p:cNvPr>
          <p:cNvCxnSpPr>
            <a:cxnSpLocks/>
          </p:cNvCxnSpPr>
          <p:nvPr/>
        </p:nvCxnSpPr>
        <p:spPr>
          <a:xfrm>
            <a:off x="3598663" y="5431591"/>
            <a:ext cx="334505" cy="69608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37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5547E76-232C-2D40-B614-915B2AAB8009}"/>
              </a:ext>
            </a:extLst>
          </p:cNvPr>
          <p:cNvSpPr/>
          <p:nvPr/>
        </p:nvSpPr>
        <p:spPr>
          <a:xfrm>
            <a:off x="1017807" y="4848567"/>
            <a:ext cx="10227129" cy="1429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                        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		 </a:t>
            </a:r>
            <a:r>
              <a:rPr lang="en-US" sz="3200" b="1" dirty="0">
                <a:solidFill>
                  <a:srgbClr val="0070C0"/>
                </a:solidFill>
              </a:rPr>
              <a:t>Replication Layer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             </a:t>
            </a:r>
            <a:r>
              <a:rPr lang="en-US" sz="3200" b="1" dirty="0">
                <a:solidFill>
                  <a:srgbClr val="002060"/>
                </a:solidFill>
              </a:rPr>
              <a:t>PAXOS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DD63C-2E61-2D41-AA55-F1D083F0805E}"/>
              </a:ext>
            </a:extLst>
          </p:cNvPr>
          <p:cNvSpPr/>
          <p:nvPr/>
        </p:nvSpPr>
        <p:spPr>
          <a:xfrm>
            <a:off x="1028697" y="2763999"/>
            <a:ext cx="10227129" cy="1495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 			</a:t>
            </a:r>
            <a:r>
              <a:rPr lang="en-US" sz="3200" b="1" dirty="0">
                <a:solidFill>
                  <a:srgbClr val="0070C0"/>
                </a:solidFill>
              </a:rPr>
              <a:t>Transactions Execution Tier</a:t>
            </a:r>
            <a:r>
              <a:rPr lang="en-US" sz="3200" dirty="0">
                <a:solidFill>
                  <a:schemeClr val="tx1"/>
                </a:solidFill>
              </a:rPr>
              <a:t>          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             </a:t>
            </a:r>
            <a:r>
              <a:rPr lang="en-US" sz="3200" b="1" dirty="0">
                <a:solidFill>
                  <a:srgbClr val="002060"/>
                </a:solidFill>
              </a:rPr>
              <a:t>2PC</a:t>
            </a:r>
          </a:p>
          <a:p>
            <a:pPr algn="ctr"/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09AD-5AA0-F041-8D03-C8881968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1" y="183910"/>
            <a:ext cx="10515600" cy="73556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2PC/SMR (Google’s Spanner)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CA0D0-0F54-A64E-9357-812769840106}"/>
              </a:ext>
            </a:extLst>
          </p:cNvPr>
          <p:cNvSpPr/>
          <p:nvPr/>
        </p:nvSpPr>
        <p:spPr>
          <a:xfrm>
            <a:off x="1017808" y="1698166"/>
            <a:ext cx="1023801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 Access Tier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A5402E-FF64-C94B-B017-7F6A4025FACB}"/>
              </a:ext>
            </a:extLst>
          </p:cNvPr>
          <p:cNvGrpSpPr/>
          <p:nvPr/>
        </p:nvGrpSpPr>
        <p:grpSpPr>
          <a:xfrm>
            <a:off x="1115788" y="3013395"/>
            <a:ext cx="4947556" cy="3320888"/>
            <a:chOff x="1115788" y="3013395"/>
            <a:chExt cx="4947556" cy="3320888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D0EE420-F21F-254C-B00D-C585D77800B1}"/>
                </a:ext>
              </a:extLst>
            </p:cNvPr>
            <p:cNvSpPr/>
            <p:nvPr/>
          </p:nvSpPr>
          <p:spPr>
            <a:xfrm>
              <a:off x="4299865" y="4985653"/>
              <a:ext cx="914400" cy="1216152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EF5C8A0-2A9F-E042-935B-7C95CF6F0FC8}"/>
                </a:ext>
              </a:extLst>
            </p:cNvPr>
            <p:cNvSpPr/>
            <p:nvPr/>
          </p:nvSpPr>
          <p:spPr>
            <a:xfrm>
              <a:off x="3695701" y="3013395"/>
              <a:ext cx="2367643" cy="32936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CC0F39-8419-0E4C-A9F4-573D1902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6328" y="3303914"/>
              <a:ext cx="2024743" cy="979711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3CBB72-FFDE-B041-8B7E-74E4CA36B67A}"/>
                </a:ext>
              </a:extLst>
            </p:cNvPr>
            <p:cNvGrpSpPr/>
            <p:nvPr/>
          </p:nvGrpSpPr>
          <p:grpSpPr>
            <a:xfrm>
              <a:off x="1115788" y="3013395"/>
              <a:ext cx="2367643" cy="3320888"/>
              <a:chOff x="1115788" y="3013395"/>
              <a:chExt cx="2367643" cy="3320888"/>
            </a:xfrm>
          </p:grpSpPr>
          <p:sp>
            <p:nvSpPr>
              <p:cNvPr id="5" name="Can 4">
                <a:extLst>
                  <a:ext uri="{FF2B5EF4-FFF2-40B4-BE49-F238E27FC236}">
                    <a16:creationId xmlns:a16="http://schemas.microsoft.com/office/drawing/2014/main" id="{5B36C63C-7924-F44E-9AD1-C06D6AB44228}"/>
                  </a:ext>
                </a:extLst>
              </p:cNvPr>
              <p:cNvSpPr/>
              <p:nvPr/>
            </p:nvSpPr>
            <p:spPr>
              <a:xfrm>
                <a:off x="1688777" y="4996543"/>
                <a:ext cx="914400" cy="1216152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DC8EAD71-CE14-EC47-9033-53DFB3A71DDF}"/>
                  </a:ext>
                </a:extLst>
              </p:cNvPr>
              <p:cNvSpPr/>
              <p:nvPr/>
            </p:nvSpPr>
            <p:spPr>
              <a:xfrm>
                <a:off x="1115788" y="3013395"/>
                <a:ext cx="2367643" cy="33208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FD0DE8-0FF6-E946-B3D0-8E21D6B8F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3626" y="3297551"/>
                <a:ext cx="2024743" cy="97971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3EE25-703B-2545-876A-D4F1CD84D391}"/>
                  </a:ext>
                </a:extLst>
              </p:cNvPr>
              <p:cNvSpPr txBox="1"/>
              <p:nvPr/>
            </p:nvSpPr>
            <p:spPr>
              <a:xfrm>
                <a:off x="1257299" y="4376053"/>
                <a:ext cx="2086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Datacenter A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32D66F-812E-D44F-8F1B-EDF3B2F84FDA}"/>
                </a:ext>
              </a:extLst>
            </p:cNvPr>
            <p:cNvSpPr txBox="1"/>
            <p:nvPr/>
          </p:nvSpPr>
          <p:spPr>
            <a:xfrm>
              <a:off x="3826330" y="4365163"/>
              <a:ext cx="2074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Datacenter 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E2DE8A-788D-F34D-9E90-FC89DFA182DA}"/>
              </a:ext>
            </a:extLst>
          </p:cNvPr>
          <p:cNvGrpSpPr/>
          <p:nvPr/>
        </p:nvGrpSpPr>
        <p:grpSpPr>
          <a:xfrm>
            <a:off x="8654143" y="2978889"/>
            <a:ext cx="2509177" cy="3364426"/>
            <a:chOff x="8654143" y="2978889"/>
            <a:chExt cx="2509177" cy="3364426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A8755DB9-FBD6-284F-87B0-4E951F7CD512}"/>
                </a:ext>
              </a:extLst>
            </p:cNvPr>
            <p:cNvSpPr/>
            <p:nvPr/>
          </p:nvSpPr>
          <p:spPr>
            <a:xfrm>
              <a:off x="9474063" y="4958436"/>
              <a:ext cx="914400" cy="1216152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56170EB-588F-F64B-8636-AAB6F799BDFC}"/>
                </a:ext>
              </a:extLst>
            </p:cNvPr>
            <p:cNvSpPr/>
            <p:nvPr/>
          </p:nvSpPr>
          <p:spPr>
            <a:xfrm>
              <a:off x="8654143" y="2978889"/>
              <a:ext cx="2509177" cy="33644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03AAC1-4AD6-684F-B721-57AE2A86B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174" y="3188689"/>
              <a:ext cx="2024743" cy="97971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BA224E-7D00-4E4C-A8B2-11AB1207E118}"/>
                </a:ext>
              </a:extLst>
            </p:cNvPr>
            <p:cNvSpPr txBox="1"/>
            <p:nvPr/>
          </p:nvSpPr>
          <p:spPr>
            <a:xfrm>
              <a:off x="8871874" y="4365163"/>
              <a:ext cx="2046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Datacenter Z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76FB346-73F9-3542-AD08-42CFC1A6658B}"/>
              </a:ext>
            </a:extLst>
          </p:cNvPr>
          <p:cNvSpPr txBox="1"/>
          <p:nvPr/>
        </p:nvSpPr>
        <p:spPr>
          <a:xfrm>
            <a:off x="6700169" y="3532402"/>
            <a:ext cx="10599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D3650D-B729-F14A-A7A4-28D0A61E4B5F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4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81" y="1388357"/>
            <a:ext cx="10515600" cy="420241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Follows the abstractions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of </a:t>
            </a:r>
            <a:r>
              <a:rPr lang="en-US" b="1" dirty="0">
                <a:solidFill>
                  <a:srgbClr val="E83951"/>
                </a:solidFill>
                <a:sym typeface="Wingdings" panose="05000000000000000000" pitchFamily="2" charset="2"/>
              </a:rPr>
              <a:t>C&amp;C framework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Flattened</a:t>
            </a:r>
            <a:r>
              <a:rPr lang="en-US" dirty="0">
                <a:sym typeface="Wingdings" panose="05000000000000000000" pitchFamily="2" charset="2"/>
              </a:rPr>
              <a:t> architecture: 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Coordinator  all identical replicas </a:t>
            </a:r>
            <a:br>
              <a:rPr lang="en-US" sz="2800" dirty="0">
                <a:sym typeface="Wingdings" panose="05000000000000000000" pitchFamily="2" charset="2"/>
              </a:rPr>
            </a:br>
            <a:endParaRPr lang="en-US" sz="28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Reduces one round-trip communication</a:t>
            </a:r>
          </a:p>
          <a:p>
            <a:r>
              <a:rPr lang="en-US" dirty="0">
                <a:sym typeface="Wingdings" panose="05000000000000000000" pitchFamily="2" charset="2"/>
              </a:rPr>
              <a:t>Related to other consolidating consensus and commitment like TAPIR [Zhang SOSP 2015] and Janus [Mu OSDI 2016]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Restrictive assumptions</a:t>
            </a: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89068D-AEC0-A947-912F-83A926D54BA8}"/>
              </a:ext>
            </a:extLst>
          </p:cNvPr>
          <p:cNvSpPr txBox="1">
            <a:spLocks/>
          </p:cNvSpPr>
          <p:nvPr/>
        </p:nvSpPr>
        <p:spPr>
          <a:xfrm>
            <a:off x="838200" y="187090"/>
            <a:ext cx="10515600" cy="82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83951"/>
                </a:solidFill>
              </a:rPr>
              <a:t>Generalized-PAC (G-PAC)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B2CFF5-7293-EA4C-B6EB-EEF0521B87C3}"/>
              </a:ext>
            </a:extLst>
          </p:cNvPr>
          <p:cNvCxnSpPr/>
          <p:nvPr/>
        </p:nvCxnSpPr>
        <p:spPr>
          <a:xfrm>
            <a:off x="555881" y="921749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F8A922-2BDD-ED44-A4F9-0C37C8B6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23" y="1014661"/>
            <a:ext cx="1465034" cy="14650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EEA2ED-B3E8-1B4B-AF08-5CB1FA505E3F}"/>
              </a:ext>
            </a:extLst>
          </p:cNvPr>
          <p:cNvGrpSpPr/>
          <p:nvPr/>
        </p:nvGrpSpPr>
        <p:grpSpPr>
          <a:xfrm>
            <a:off x="7934240" y="4775143"/>
            <a:ext cx="2087465" cy="1631250"/>
            <a:chOff x="5093047" y="4935887"/>
            <a:chExt cx="2087465" cy="1631250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98644393-9F94-ED42-A07B-FA966DB87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6749" y="497564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6065DE40-58D3-0D4C-AD38-4BDFCC67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2563" y="4939187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D53FB86D-8939-C347-ADED-5D95CFAD3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41010" y="505376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54CF8C6B-0242-5043-A4F8-1A014F5A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46564" y="5079533"/>
              <a:ext cx="914400" cy="914400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C33B5F6-FFFF-AF4E-B71B-65DB318E488E}"/>
                </a:ext>
              </a:extLst>
            </p:cNvPr>
            <p:cNvSpPr/>
            <p:nvPr/>
          </p:nvSpPr>
          <p:spPr>
            <a:xfrm>
              <a:off x="5093047" y="4935887"/>
              <a:ext cx="2087465" cy="163125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5426C3-A658-5642-8827-BE1ED3A30C59}"/>
                </a:ext>
              </a:extLst>
            </p:cNvPr>
            <p:cNvSpPr txBox="1"/>
            <p:nvPr/>
          </p:nvSpPr>
          <p:spPr>
            <a:xfrm>
              <a:off x="5381414" y="5914258"/>
              <a:ext cx="1412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Sharding</a:t>
              </a:r>
              <a:r>
                <a:rPr lang="en-US" dirty="0"/>
                <a:t> and</a:t>
              </a:r>
            </a:p>
            <a:p>
              <a:pPr algn="ctr"/>
              <a:r>
                <a:rPr lang="en-US" dirty="0"/>
                <a:t>Replication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6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0ED49-C0B1-884A-9DDF-2FBFE7FA843D}"/>
              </a:ext>
            </a:extLst>
          </p:cNvPr>
          <p:cNvCxnSpPr>
            <a:cxnSpLocks/>
          </p:cNvCxnSpPr>
          <p:nvPr/>
        </p:nvCxnSpPr>
        <p:spPr>
          <a:xfrm>
            <a:off x="2547724" y="3370344"/>
            <a:ext cx="8381687" cy="31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E9E9D0-00A3-474E-A054-F127247E8547}"/>
              </a:ext>
            </a:extLst>
          </p:cNvPr>
          <p:cNvCxnSpPr>
            <a:cxnSpLocks/>
          </p:cNvCxnSpPr>
          <p:nvPr/>
        </p:nvCxnSpPr>
        <p:spPr>
          <a:xfrm>
            <a:off x="2793942" y="3373519"/>
            <a:ext cx="1032452" cy="87559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CD9024-412E-2E40-A24B-155B206E798E}"/>
              </a:ext>
            </a:extLst>
          </p:cNvPr>
          <p:cNvCxnSpPr>
            <a:cxnSpLocks/>
          </p:cNvCxnSpPr>
          <p:nvPr/>
        </p:nvCxnSpPr>
        <p:spPr>
          <a:xfrm flipV="1">
            <a:off x="3831270" y="3405270"/>
            <a:ext cx="905244" cy="891772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BB859-18EF-AD44-B455-59A8498A9686}"/>
              </a:ext>
            </a:extLst>
          </p:cNvPr>
          <p:cNvSpPr txBox="1"/>
          <p:nvPr/>
        </p:nvSpPr>
        <p:spPr>
          <a:xfrm>
            <a:off x="2890551" y="6035017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Leader Election +</a:t>
            </a:r>
            <a:br>
              <a:rPr lang="en-US" sz="2000" b="1" dirty="0"/>
            </a:br>
            <a:r>
              <a:rPr lang="en-US" sz="2000" b="1" dirty="0"/>
              <a:t>Value Discovery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4E07E8-6006-0D4F-B728-EF33499E70B5}"/>
              </a:ext>
            </a:extLst>
          </p:cNvPr>
          <p:cNvSpPr txBox="1"/>
          <p:nvPr/>
        </p:nvSpPr>
        <p:spPr>
          <a:xfrm>
            <a:off x="5231863" y="6041553"/>
            <a:ext cx="1659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Agreement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DED8F4-98F0-0349-BCC5-B6DE823CB43E}"/>
              </a:ext>
            </a:extLst>
          </p:cNvPr>
          <p:cNvSpPr txBox="1"/>
          <p:nvPr/>
        </p:nvSpPr>
        <p:spPr>
          <a:xfrm>
            <a:off x="7571150" y="6148796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Decision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7F979-BF83-1C49-A709-2F3AAE5355DD}"/>
              </a:ext>
            </a:extLst>
          </p:cNvPr>
          <p:cNvSpPr txBox="1"/>
          <p:nvPr/>
        </p:nvSpPr>
        <p:spPr>
          <a:xfrm>
            <a:off x="1016552" y="3220604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Coordinator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DA69A5-B43B-3E4D-9906-27656A508B2F}"/>
              </a:ext>
            </a:extLst>
          </p:cNvPr>
          <p:cNvSpPr txBox="1"/>
          <p:nvPr/>
        </p:nvSpPr>
        <p:spPr>
          <a:xfrm>
            <a:off x="5424216" y="35232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C68C7B-4EB7-D44C-A6C0-60FD0033B127}"/>
              </a:ext>
            </a:extLst>
          </p:cNvPr>
          <p:cNvSpPr txBox="1"/>
          <p:nvPr/>
        </p:nvSpPr>
        <p:spPr>
          <a:xfrm>
            <a:off x="527131" y="4174417"/>
            <a:ext cx="21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Cohort 1 Replicas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0111C1-F965-9348-B848-63025AB9CCDF}"/>
              </a:ext>
            </a:extLst>
          </p:cNvPr>
          <p:cNvSpPr txBox="1"/>
          <p:nvPr/>
        </p:nvSpPr>
        <p:spPr>
          <a:xfrm>
            <a:off x="524530" y="4990164"/>
            <a:ext cx="2133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Cohort 2 Replicas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AB4AA4-BBA2-194D-A603-C703A9965125}"/>
              </a:ext>
            </a:extLst>
          </p:cNvPr>
          <p:cNvCxnSpPr>
            <a:cxnSpLocks/>
          </p:cNvCxnSpPr>
          <p:nvPr/>
        </p:nvCxnSpPr>
        <p:spPr>
          <a:xfrm>
            <a:off x="2789240" y="3405270"/>
            <a:ext cx="1065589" cy="234015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003BFD-EAE4-BE42-A79F-F003712E7888}"/>
              </a:ext>
            </a:extLst>
          </p:cNvPr>
          <p:cNvCxnSpPr>
            <a:cxnSpLocks/>
          </p:cNvCxnSpPr>
          <p:nvPr/>
        </p:nvCxnSpPr>
        <p:spPr>
          <a:xfrm flipV="1">
            <a:off x="3883015" y="3377148"/>
            <a:ext cx="909018" cy="236912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A87A03-23A3-1C42-B525-4617BE1DB82C}"/>
              </a:ext>
            </a:extLst>
          </p:cNvPr>
          <p:cNvCxnSpPr>
            <a:cxnSpLocks/>
          </p:cNvCxnSpPr>
          <p:nvPr/>
        </p:nvCxnSpPr>
        <p:spPr>
          <a:xfrm>
            <a:off x="4949460" y="3395742"/>
            <a:ext cx="984101" cy="872661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06F8BD-DB3F-CA40-A996-44EF8C509863}"/>
              </a:ext>
            </a:extLst>
          </p:cNvPr>
          <p:cNvCxnSpPr>
            <a:cxnSpLocks/>
          </p:cNvCxnSpPr>
          <p:nvPr/>
        </p:nvCxnSpPr>
        <p:spPr>
          <a:xfrm flipV="1">
            <a:off x="5989080" y="3427493"/>
            <a:ext cx="902952" cy="840212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8B1030-7ACA-5A40-BDA3-635A20AB2505}"/>
              </a:ext>
            </a:extLst>
          </p:cNvPr>
          <p:cNvCxnSpPr>
            <a:cxnSpLocks/>
          </p:cNvCxnSpPr>
          <p:nvPr/>
        </p:nvCxnSpPr>
        <p:spPr>
          <a:xfrm>
            <a:off x="7025656" y="3427208"/>
            <a:ext cx="990600" cy="165984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158E3E-42C4-D346-8E6E-239BBD3ECCEB}"/>
              </a:ext>
            </a:extLst>
          </p:cNvPr>
          <p:cNvCxnSpPr>
            <a:cxnSpLocks/>
          </p:cNvCxnSpPr>
          <p:nvPr/>
        </p:nvCxnSpPr>
        <p:spPr>
          <a:xfrm>
            <a:off x="7020954" y="3458959"/>
            <a:ext cx="995302" cy="2338227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DA69A5-B43B-3E4D-9906-27656A508B2F}"/>
              </a:ext>
            </a:extLst>
          </p:cNvPr>
          <p:cNvSpPr txBox="1"/>
          <p:nvPr/>
        </p:nvSpPr>
        <p:spPr>
          <a:xfrm>
            <a:off x="3585685" y="354922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All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91E927AC-6D20-764C-9BB7-DB1C82C7C469}"/>
              </a:ext>
            </a:extLst>
          </p:cNvPr>
          <p:cNvSpPr/>
          <p:nvPr/>
        </p:nvSpPr>
        <p:spPr>
          <a:xfrm>
            <a:off x="2972413" y="1151053"/>
            <a:ext cx="2906486" cy="1412219"/>
          </a:xfrm>
          <a:prstGeom prst="wedgeEllipseCallou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majority of replicas from </a:t>
            </a:r>
            <a:r>
              <a:rPr lang="en-US" sz="2800" b="1" dirty="0">
                <a:solidFill>
                  <a:schemeClr val="bg1"/>
                </a:solidFill>
              </a:rPr>
              <a:t>ALL</a:t>
            </a:r>
            <a:r>
              <a:rPr lang="en-US" sz="2400" dirty="0">
                <a:solidFill>
                  <a:schemeClr val="bg1"/>
                </a:solidFill>
              </a:rPr>
              <a:t> cohorts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DC0CF248-7259-C641-8783-5E1967715969}"/>
              </a:ext>
            </a:extLst>
          </p:cNvPr>
          <p:cNvSpPr/>
          <p:nvPr/>
        </p:nvSpPr>
        <p:spPr>
          <a:xfrm>
            <a:off x="6061716" y="921749"/>
            <a:ext cx="3271445" cy="1680617"/>
          </a:xfrm>
          <a:prstGeom prst="wedgeEllipseCallou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majority of replicas from a </a:t>
            </a:r>
            <a:r>
              <a:rPr lang="en-US" sz="2600" b="1" dirty="0">
                <a:solidFill>
                  <a:schemeClr val="bg1"/>
                </a:solidFill>
              </a:rPr>
              <a:t>majority</a:t>
            </a:r>
            <a:r>
              <a:rPr lang="en-US" sz="2400" dirty="0">
                <a:solidFill>
                  <a:schemeClr val="bg1"/>
                </a:solidFill>
              </a:rPr>
              <a:t> of cohorts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2615636" y="4322442"/>
            <a:ext cx="8214924" cy="140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2614416" y="4424043"/>
            <a:ext cx="821614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2615639" y="4516570"/>
            <a:ext cx="82149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2603914" y="5092693"/>
            <a:ext cx="81352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2601037" y="5191232"/>
            <a:ext cx="81352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2603914" y="5294872"/>
            <a:ext cx="81352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8EEB49C7-2306-004D-9312-105CE9DF21C5}"/>
              </a:ext>
            </a:extLst>
          </p:cNvPr>
          <p:cNvSpPr txBox="1">
            <a:spLocks/>
          </p:cNvSpPr>
          <p:nvPr/>
        </p:nvSpPr>
        <p:spPr>
          <a:xfrm>
            <a:off x="838200" y="187090"/>
            <a:ext cx="10515600" cy="82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83951"/>
                </a:solidFill>
              </a:rPr>
              <a:t>Generalized-PAC (G-PAC)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8922EF-C7AD-C240-8427-0E2088CB3A95}"/>
              </a:ext>
            </a:extLst>
          </p:cNvPr>
          <p:cNvCxnSpPr/>
          <p:nvPr/>
        </p:nvCxnSpPr>
        <p:spPr>
          <a:xfrm>
            <a:off x="555881" y="921749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2ACBD5-DA28-604D-9FCC-ACDDD029A9B9}"/>
              </a:ext>
            </a:extLst>
          </p:cNvPr>
          <p:cNvSpPr txBox="1"/>
          <p:nvPr/>
        </p:nvSpPr>
        <p:spPr>
          <a:xfrm>
            <a:off x="7658615" y="3574536"/>
            <a:ext cx="805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Async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222561-E32A-AB44-A7A4-B3F0A18E095E}"/>
              </a:ext>
            </a:extLst>
          </p:cNvPr>
          <p:cNvSpPr txBox="1"/>
          <p:nvPr/>
        </p:nvSpPr>
        <p:spPr>
          <a:xfrm>
            <a:off x="467670" y="5745429"/>
            <a:ext cx="2130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Cohort 3 Replicas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D48D8C-BC19-1548-91A8-626162CB6B3D}"/>
              </a:ext>
            </a:extLst>
          </p:cNvPr>
          <p:cNvCxnSpPr>
            <a:cxnSpLocks/>
          </p:cNvCxnSpPr>
          <p:nvPr/>
        </p:nvCxnSpPr>
        <p:spPr>
          <a:xfrm>
            <a:off x="2601037" y="5797186"/>
            <a:ext cx="81352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44E27A-CAAB-7F4F-BC5D-0E1B8BDE40E8}"/>
              </a:ext>
            </a:extLst>
          </p:cNvPr>
          <p:cNvCxnSpPr>
            <a:cxnSpLocks/>
          </p:cNvCxnSpPr>
          <p:nvPr/>
        </p:nvCxnSpPr>
        <p:spPr>
          <a:xfrm>
            <a:off x="2611539" y="5880954"/>
            <a:ext cx="812473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B441E5-6A94-CD4B-8582-051AC6D59DD6}"/>
              </a:ext>
            </a:extLst>
          </p:cNvPr>
          <p:cNvCxnSpPr>
            <a:cxnSpLocks/>
          </p:cNvCxnSpPr>
          <p:nvPr/>
        </p:nvCxnSpPr>
        <p:spPr>
          <a:xfrm>
            <a:off x="2601037" y="5999365"/>
            <a:ext cx="813523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2B798F-C88D-454D-A61B-6ABC94757578}"/>
              </a:ext>
            </a:extLst>
          </p:cNvPr>
          <p:cNvCxnSpPr>
            <a:cxnSpLocks/>
          </p:cNvCxnSpPr>
          <p:nvPr/>
        </p:nvCxnSpPr>
        <p:spPr>
          <a:xfrm>
            <a:off x="2844670" y="3482686"/>
            <a:ext cx="1005283" cy="1610007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2245C8-125F-6E44-9554-0AECB68452EF}"/>
              </a:ext>
            </a:extLst>
          </p:cNvPr>
          <p:cNvCxnSpPr>
            <a:cxnSpLocks/>
          </p:cNvCxnSpPr>
          <p:nvPr/>
        </p:nvCxnSpPr>
        <p:spPr>
          <a:xfrm flipV="1">
            <a:off x="3883015" y="3482686"/>
            <a:ext cx="800821" cy="1574356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8EA8BA-0C08-6F47-B14A-81D4710578ED}"/>
              </a:ext>
            </a:extLst>
          </p:cNvPr>
          <p:cNvCxnSpPr>
            <a:cxnSpLocks/>
          </p:cNvCxnSpPr>
          <p:nvPr/>
        </p:nvCxnSpPr>
        <p:spPr>
          <a:xfrm>
            <a:off x="4983797" y="3477050"/>
            <a:ext cx="1005283" cy="1610007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C0BBCC-0298-344E-973C-304D3D8FB91E}"/>
              </a:ext>
            </a:extLst>
          </p:cNvPr>
          <p:cNvCxnSpPr>
            <a:cxnSpLocks/>
          </p:cNvCxnSpPr>
          <p:nvPr/>
        </p:nvCxnSpPr>
        <p:spPr>
          <a:xfrm flipV="1">
            <a:off x="6022142" y="3424428"/>
            <a:ext cx="943293" cy="162697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8AA00E-5324-7F41-9425-0793E8CAA4A9}"/>
              </a:ext>
            </a:extLst>
          </p:cNvPr>
          <p:cNvCxnSpPr>
            <a:cxnSpLocks/>
          </p:cNvCxnSpPr>
          <p:nvPr/>
        </p:nvCxnSpPr>
        <p:spPr>
          <a:xfrm>
            <a:off x="7020954" y="3424428"/>
            <a:ext cx="995302" cy="843277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2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27" grpId="0"/>
      <p:bldP spid="7" grpId="0" animBg="1"/>
      <p:bldP spid="37" grpId="0" animBg="1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7D00-7F59-5647-A708-1A7EF7A9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on </a:t>
            </a:r>
            <a:r>
              <a:rPr lang="en-US" b="1" dirty="0">
                <a:solidFill>
                  <a:srgbClr val="E83951"/>
                </a:solidFill>
              </a:rPr>
              <a:t>G-PAC</a:t>
            </a:r>
            <a:r>
              <a:rPr lang="en-US" dirty="0"/>
              <a:t> against </a:t>
            </a:r>
            <a:r>
              <a:rPr lang="en-US" b="1" dirty="0">
                <a:solidFill>
                  <a:srgbClr val="00B050"/>
                </a:solidFill>
              </a:rPr>
              <a:t>2PC/SMR </a:t>
            </a:r>
            <a:r>
              <a:rPr lang="en-US" dirty="0"/>
              <a:t>Collocated Leaders and Scattered Leaders</a:t>
            </a:r>
          </a:p>
          <a:p>
            <a:endParaRPr lang="en-US" dirty="0"/>
          </a:p>
          <a:p>
            <a:r>
              <a:rPr lang="en-US" dirty="0"/>
              <a:t>All servers hosted on Amazon EC2 across 5 different data centers</a:t>
            </a:r>
          </a:p>
          <a:p>
            <a:endParaRPr lang="en-US" dirty="0"/>
          </a:p>
          <a:p>
            <a:r>
              <a:rPr lang="en-IN" dirty="0"/>
              <a:t>Server spec: c4.large machines with 2 vCPUs and 3.75 </a:t>
            </a:r>
            <a:r>
              <a:rPr lang="en-IN" dirty="0" err="1"/>
              <a:t>GiB</a:t>
            </a:r>
            <a:r>
              <a:rPr lang="en-IN" dirty="0"/>
              <a:t> RAM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/>
                </a:solidFill>
              </a:rPr>
              <a:t>Two Phase Locking </a:t>
            </a:r>
            <a:r>
              <a:rPr lang="en-IN" dirty="0"/>
              <a:t>(2PL) used for concurrency control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Mix of micro and </a:t>
            </a:r>
            <a:r>
              <a:rPr lang="en-US" b="1" dirty="0">
                <a:solidFill>
                  <a:srgbClr val="E83951"/>
                </a:solidFill>
              </a:rPr>
              <a:t>TPC-C</a:t>
            </a:r>
            <a:r>
              <a:rPr lang="en-US" dirty="0"/>
              <a:t> benchmarks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833E08-6007-494E-8366-792B72FE5244}"/>
              </a:ext>
            </a:extLst>
          </p:cNvPr>
          <p:cNvSpPr txBox="1">
            <a:spLocks/>
          </p:cNvSpPr>
          <p:nvPr/>
        </p:nvSpPr>
        <p:spPr>
          <a:xfrm>
            <a:off x="838200" y="187090"/>
            <a:ext cx="10515600" cy="82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Evaluation Setup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3A2162-0DF2-0246-927B-E81EF7CA986D}"/>
              </a:ext>
            </a:extLst>
          </p:cNvPr>
          <p:cNvCxnSpPr/>
          <p:nvPr/>
        </p:nvCxnSpPr>
        <p:spPr>
          <a:xfrm>
            <a:off x="555881" y="921749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7381E-2B68-4F47-A9CC-74F92DED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850064"/>
            <a:ext cx="2325137" cy="238040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4879687-27DB-7749-BF9D-B4CA96BD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3683" y="307612"/>
            <a:ext cx="6118634" cy="4221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6F9266-5635-1D41-A458-8ED6D538C309}"/>
              </a:ext>
            </a:extLst>
          </p:cNvPr>
          <p:cNvSpPr txBox="1"/>
          <p:nvPr/>
        </p:nvSpPr>
        <p:spPr>
          <a:xfrm>
            <a:off x="3585737" y="4796865"/>
            <a:ext cx="7939956" cy="129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G-PAC has </a:t>
            </a:r>
            <a:r>
              <a:rPr lang="en-US" sz="2600" b="1" dirty="0">
                <a:solidFill>
                  <a:schemeClr val="accent1"/>
                </a:solidFill>
              </a:rPr>
              <a:t>better performance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and distributed load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Collocated leaders for 2PC/SMR creates </a:t>
            </a:r>
            <a:r>
              <a:rPr lang="en-US" sz="2600" b="1" dirty="0">
                <a:solidFill>
                  <a:srgbClr val="E83951"/>
                </a:solidFill>
              </a:rPr>
              <a:t>high load on a single datacenter</a:t>
            </a:r>
            <a:r>
              <a:rPr lang="en-US" sz="2600" dirty="0"/>
              <a:t>, </a:t>
            </a:r>
            <a:r>
              <a:rPr lang="en-US" sz="2600" dirty="0" err="1"/>
              <a:t>esp</a:t>
            </a:r>
            <a:r>
              <a:rPr lang="en-US" sz="2600" dirty="0"/>
              <a:t> with high number of shards</a:t>
            </a:r>
          </a:p>
        </p:txBody>
      </p:sp>
    </p:spTree>
    <p:extLst>
      <p:ext uri="{BB962C8B-B14F-4D97-AF65-F5344CB8AC3E}">
        <p14:creationId xmlns:p14="http://schemas.microsoft.com/office/powerpoint/2010/main" val="41572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7381E-2B68-4F47-A9CC-74F92DED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850064"/>
            <a:ext cx="2325137" cy="238040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F9266-5635-1D41-A458-8ED6D538C309}"/>
              </a:ext>
            </a:extLst>
          </p:cNvPr>
          <p:cNvSpPr txBox="1"/>
          <p:nvPr/>
        </p:nvSpPr>
        <p:spPr>
          <a:xfrm>
            <a:off x="7762192" y="3853659"/>
            <a:ext cx="3997962" cy="21720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180000" rIns="91440" bIns="45720" rtlCol="0">
            <a:no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G-PAC has reduced latency, higher number of committed </a:t>
            </a:r>
            <a:r>
              <a:rPr lang="en-US" sz="2600" dirty="0" err="1"/>
              <a:t>txns</a:t>
            </a:r>
            <a:r>
              <a:rPr lang="en-US" sz="2600" dirty="0"/>
              <a:t>, and higher throughout compared to 2PC/SMR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A8EA6-F7CA-2648-BDD0-3C87FE4F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15" y="209393"/>
            <a:ext cx="4114503" cy="310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F081D-D083-934D-841C-E7AFAD02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732" y="317512"/>
            <a:ext cx="3997962" cy="306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6FA46-D0C1-A34A-8446-9AD90B1CD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297" y="3519570"/>
            <a:ext cx="3857854" cy="29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7381E-2B68-4F47-A9CC-74F92DED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1786270"/>
            <a:ext cx="2594345" cy="244420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No. of commits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F9266-5635-1D41-A458-8ED6D538C309}"/>
              </a:ext>
            </a:extLst>
          </p:cNvPr>
          <p:cNvSpPr txBox="1"/>
          <p:nvPr/>
        </p:nvSpPr>
        <p:spPr>
          <a:xfrm>
            <a:off x="3147238" y="5741582"/>
            <a:ext cx="7939956" cy="8931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108000" rIns="91440" bIns="45720" rtlCol="0">
            <a:no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G-PAC releases lock in 2PL one round-trip lesser than 2PC/SMR, hence committing more transactions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C3DA1-3750-BD40-82CD-47A10618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31" y="180637"/>
            <a:ext cx="6976036" cy="53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</a:t>
            </a:r>
            <a:r>
              <a:rPr lang="en-US" sz="2400"/>
              <a:t>single server</a:t>
            </a: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3D128F-7728-6744-9793-A4652717125F}"/>
              </a:ext>
            </a:extLst>
          </p:cNvPr>
          <p:cNvCxnSpPr/>
          <p:nvPr/>
        </p:nvCxnSpPr>
        <p:spPr>
          <a:xfrm>
            <a:off x="493486" y="1436914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D454242C-FB06-4F4F-82F2-31308333CAB0}"/>
              </a:ext>
            </a:extLst>
          </p:cNvPr>
          <p:cNvSpPr/>
          <p:nvPr/>
        </p:nvSpPr>
        <p:spPr>
          <a:xfrm>
            <a:off x="9065624" y="596279"/>
            <a:ext cx="2660826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Consider Amazon’s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156220" y="3269224"/>
            <a:ext cx="9667050" cy="36184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64" y="5345028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05" y="2675923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8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8951" y="4248305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5473069" y="4876789"/>
            <a:ext cx="2625676" cy="2028326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709" y="4016487"/>
            <a:ext cx="1446751" cy="14467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539" y="5234492"/>
            <a:ext cx="1478476" cy="147847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3650376" y="4034091"/>
            <a:ext cx="2537225" cy="1497737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Too many items to store in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32580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46" grpId="0" animBg="1"/>
      <p:bldP spid="48" grpId="0" animBg="1"/>
      <p:bldP spid="4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7381E-2B68-4F47-A9CC-74F92DED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850064"/>
            <a:ext cx="2452728" cy="238040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Throughput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C0A1C-9A20-3148-AAE3-881E1FF0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38" y="124485"/>
            <a:ext cx="7089350" cy="5380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1D1AF-011B-764D-83D4-10987E0E19C3}"/>
              </a:ext>
            </a:extLst>
          </p:cNvPr>
          <p:cNvSpPr txBox="1"/>
          <p:nvPr/>
        </p:nvSpPr>
        <p:spPr>
          <a:xfrm>
            <a:off x="3019648" y="5528929"/>
            <a:ext cx="8506046" cy="11270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180000" rIns="91440" bIns="45720" rtlCol="0">
            <a:no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Due to increase committed transactions, G-PAC has higher throughput than 2PC/SMR Collocated Leaders.</a:t>
            </a:r>
          </a:p>
        </p:txBody>
      </p:sp>
    </p:spTree>
    <p:extLst>
      <p:ext uri="{BB962C8B-B14F-4D97-AF65-F5344CB8AC3E}">
        <p14:creationId xmlns:p14="http://schemas.microsoft.com/office/powerpoint/2010/main" val="999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0A8A5-0858-1C42-8211-0052A980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77476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CD13D8-9151-6F4A-BA65-CB363F6DFBC7}"/>
              </a:ext>
            </a:extLst>
          </p:cNvPr>
          <p:cNvSpPr txBox="1">
            <a:spLocks/>
          </p:cNvSpPr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55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F59F98-28A3-9447-B5A3-2DA5A287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19" y="868916"/>
            <a:ext cx="4869712" cy="4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69402" y="3274936"/>
            <a:ext cx="9667050" cy="3618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4C537037-BFB5-8B4B-909B-4D755EBD08F7}"/>
              </a:ext>
            </a:extLst>
          </p:cNvPr>
          <p:cNvSpPr/>
          <p:nvPr/>
        </p:nvSpPr>
        <p:spPr>
          <a:xfrm>
            <a:off x="6723020" y="4223492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45211C6-A263-9E4F-A481-570EF2C3EAB9}"/>
              </a:ext>
            </a:extLst>
          </p:cNvPr>
          <p:cNvSpPr/>
          <p:nvPr/>
        </p:nvSpPr>
        <p:spPr>
          <a:xfrm>
            <a:off x="3697123" y="4234005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0AAC697-2E0C-5746-B18E-8D762D280D29}"/>
              </a:ext>
            </a:extLst>
          </p:cNvPr>
          <p:cNvSpPr/>
          <p:nvPr/>
        </p:nvSpPr>
        <p:spPr>
          <a:xfrm>
            <a:off x="671226" y="4127893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single server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Shard or Partition the data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Store smaller chunks in each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3D128F-7728-6744-9793-A4652717125F}"/>
              </a:ext>
            </a:extLst>
          </p:cNvPr>
          <p:cNvCxnSpPr/>
          <p:nvPr/>
        </p:nvCxnSpPr>
        <p:spPr>
          <a:xfrm>
            <a:off x="493486" y="1436914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48" y="4683262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23" y="2884931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1824" y="5236763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801856" y="4487070"/>
            <a:ext cx="2106917" cy="1596522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809" y="4699012"/>
            <a:ext cx="1152148" cy="11521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777" y="4773368"/>
            <a:ext cx="989207" cy="98920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6718595" y="5382769"/>
            <a:ext cx="2216778" cy="1031705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Partition data </a:t>
            </a:r>
            <a:r>
              <a:rPr lang="en-US" sz="2400" b="1" dirty="0" err="1"/>
              <a:t>eg.</a:t>
            </a:r>
            <a:r>
              <a:rPr lang="en-US" sz="2400" b="1" dirty="0"/>
              <a:t>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37398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2" grpId="0" animBg="1"/>
      <p:bldP spid="3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5E2EA6-A421-E049-B9FB-9E635381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Consistency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4CA7F6-8A85-7C46-B703-001574E7B62C}"/>
              </a:ext>
            </a:extLst>
          </p:cNvPr>
          <p:cNvCxnSpPr/>
          <p:nvPr/>
        </p:nvCxnSpPr>
        <p:spPr>
          <a:xfrm>
            <a:off x="493486" y="1436914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494F6A-7DCB-4244-A554-4023A32151F5}"/>
              </a:ext>
            </a:extLst>
          </p:cNvPr>
          <p:cNvSpPr txBox="1"/>
          <p:nvPr/>
        </p:nvSpPr>
        <p:spPr>
          <a:xfrm>
            <a:off x="524277" y="1612773"/>
            <a:ext cx="8202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Transactions read and write data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updated in a consistent manner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D506F4-2D35-2949-AA18-10147131014A}"/>
              </a:ext>
            </a:extLst>
          </p:cNvPr>
          <p:cNvGrpSpPr/>
          <p:nvPr/>
        </p:nvGrpSpPr>
        <p:grpSpPr>
          <a:xfrm>
            <a:off x="2041555" y="2614205"/>
            <a:ext cx="2359977" cy="2359977"/>
            <a:chOff x="2041555" y="2614205"/>
            <a:chExt cx="2359977" cy="23599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DF520C-DDE6-634A-9166-E43C480C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>
              <a:off x="2041555" y="2614205"/>
              <a:ext cx="2359977" cy="235997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417D91-0653-4A48-9099-551586774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6743" y="3424521"/>
              <a:ext cx="1082421" cy="10824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900AE8-9C71-B540-85E2-7E5B7ED8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019" y="4735048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C4217-8830-EE4C-8344-DD85BC713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019" y="4718371"/>
            <a:ext cx="1295400" cy="1295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D6920E-3F66-514A-BEB4-E842F0AD87F6}"/>
              </a:ext>
            </a:extLst>
          </p:cNvPr>
          <p:cNvGrpSpPr/>
          <p:nvPr/>
        </p:nvGrpSpPr>
        <p:grpSpPr>
          <a:xfrm>
            <a:off x="6403347" y="2726631"/>
            <a:ext cx="2317737" cy="2317737"/>
            <a:chOff x="6403347" y="2726631"/>
            <a:chExt cx="2317737" cy="2317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D58151-1E44-8645-BF37-8EDE7D11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 flipH="1">
              <a:off x="6403347" y="2726631"/>
              <a:ext cx="2317737" cy="2317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5CBD17-40CF-8545-A14E-DD9E9AD2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218217" y="3523694"/>
              <a:ext cx="991109" cy="99110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61F968-255A-164C-818B-858AF9125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662" y="5525334"/>
            <a:ext cx="657514" cy="657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E791BD-CE73-8A4C-AB32-85E54BFADD1D}"/>
              </a:ext>
            </a:extLst>
          </p:cNvPr>
          <p:cNvSpPr txBox="1"/>
          <p:nvPr/>
        </p:nvSpPr>
        <p:spPr>
          <a:xfrm>
            <a:off x="2629462" y="363362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$m=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$m-$100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F3EA1-80F5-D24C-A397-D40903D5B85F}"/>
              </a:ext>
            </a:extLst>
          </p:cNvPr>
          <p:cNvSpPr txBox="1"/>
          <p:nvPr/>
        </p:nvSpPr>
        <p:spPr>
          <a:xfrm>
            <a:off x="7211020" y="372344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$n=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$n+$100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F5E4DAE9-D68F-424F-818D-AF333F847842}"/>
              </a:ext>
            </a:extLst>
          </p:cNvPr>
          <p:cNvSpPr/>
          <p:nvPr/>
        </p:nvSpPr>
        <p:spPr>
          <a:xfrm>
            <a:off x="8346460" y="1046989"/>
            <a:ext cx="3291358" cy="1947139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Superman wants to transfer $100 to </a:t>
            </a:r>
            <a:r>
              <a:rPr lang="en-US" sz="2400" b="1" dirty="0" err="1"/>
              <a:t>Wonderwoman</a:t>
            </a:r>
            <a:endParaRPr lang="en-US" sz="2400" b="1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2137C7C1-A2E3-A84B-BB94-EFBEE96E39AE}"/>
              </a:ext>
            </a:extLst>
          </p:cNvPr>
          <p:cNvSpPr/>
          <p:nvPr/>
        </p:nvSpPr>
        <p:spPr>
          <a:xfrm>
            <a:off x="8922327" y="1529642"/>
            <a:ext cx="2701636" cy="1533755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The database must maintain consistency</a:t>
            </a:r>
          </a:p>
        </p:txBody>
      </p:sp>
    </p:spTree>
    <p:extLst>
      <p:ext uri="{BB962C8B-B14F-4D97-AF65-F5344CB8AC3E}">
        <p14:creationId xmlns:p14="http://schemas.microsoft.com/office/powerpoint/2010/main" val="16211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1018 L 0.47162 -0.01018 " pathEditMode="relative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D3B2F7-FBDA-1745-A17A-F9E683C8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Fault-tolerance and Availability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4007C1-C700-D441-8719-ACC807D24F6A}"/>
              </a:ext>
            </a:extLst>
          </p:cNvPr>
          <p:cNvCxnSpPr/>
          <p:nvPr/>
        </p:nvCxnSpPr>
        <p:spPr>
          <a:xfrm>
            <a:off x="493486" y="1436914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985317-D8D9-A543-B41E-83498B63E4B2}"/>
              </a:ext>
            </a:extLst>
          </p:cNvPr>
          <p:cNvSpPr txBox="1"/>
          <p:nvPr/>
        </p:nvSpPr>
        <p:spPr>
          <a:xfrm>
            <a:off x="2064327" y="2175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4DD51-DFCA-0146-BB4C-1990E2505E7F}"/>
              </a:ext>
            </a:extLst>
          </p:cNvPr>
          <p:cNvSpPr txBox="1"/>
          <p:nvPr/>
        </p:nvSpPr>
        <p:spPr>
          <a:xfrm>
            <a:off x="524277" y="1612773"/>
            <a:ext cx="8202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Commodity servers crash frequently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replicated for fault-tolerance and high availability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4E8FB-FE4C-9147-9333-A23AACB9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99" y="3445808"/>
            <a:ext cx="1295400" cy="1295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7CE5918-EF27-AA46-B5E8-CC68FD70FFF7}"/>
              </a:ext>
            </a:extLst>
          </p:cNvPr>
          <p:cNvGrpSpPr/>
          <p:nvPr/>
        </p:nvGrpSpPr>
        <p:grpSpPr>
          <a:xfrm>
            <a:off x="3344904" y="2273939"/>
            <a:ext cx="2359977" cy="2359977"/>
            <a:chOff x="4625320" y="2372705"/>
            <a:chExt cx="2359977" cy="2359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18A5D-84E2-B544-A2FD-54A18F1B5A70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BF1597-779F-AC43-9A98-9B0FD9361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7B10CA-E979-CA46-ABD4-92D7F0F15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94387A-01BF-F24B-9DD8-28B8BE774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E390F-809C-7047-900E-510F60C2FDAC}"/>
              </a:ext>
            </a:extLst>
          </p:cNvPr>
          <p:cNvGrpSpPr/>
          <p:nvPr/>
        </p:nvGrpSpPr>
        <p:grpSpPr>
          <a:xfrm>
            <a:off x="1615643" y="4427662"/>
            <a:ext cx="2359977" cy="2359977"/>
            <a:chOff x="4625320" y="2372705"/>
            <a:chExt cx="2359977" cy="23599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2FF41B-AA23-9041-B71C-D37D3F784DDB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011B816-EE97-DE4F-AFB9-BD7792F72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5FB62E6-223D-0E4C-8AB0-013846B3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BC0B2D-7C9B-A640-B461-1E423EA6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3D13F2-E33C-3244-A35F-32B8A9E4E3AC}"/>
              </a:ext>
            </a:extLst>
          </p:cNvPr>
          <p:cNvGrpSpPr/>
          <p:nvPr/>
        </p:nvGrpSpPr>
        <p:grpSpPr>
          <a:xfrm>
            <a:off x="3563113" y="4426112"/>
            <a:ext cx="2359977" cy="2359977"/>
            <a:chOff x="4625320" y="2372705"/>
            <a:chExt cx="2359977" cy="23599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D27675-3943-584D-B167-37911EA06E26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513AA95-9153-2A46-880E-7ED68A61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57A0726-E1D2-6246-8206-513AB4CC0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D5B71C0-1DAC-5642-A685-08644552F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8A7E3A-27FF-6748-89DF-A387153A0DFC}"/>
              </a:ext>
            </a:extLst>
          </p:cNvPr>
          <p:cNvGrpSpPr/>
          <p:nvPr/>
        </p:nvGrpSpPr>
        <p:grpSpPr>
          <a:xfrm>
            <a:off x="5382715" y="4447685"/>
            <a:ext cx="2359977" cy="2359977"/>
            <a:chOff x="4625320" y="2372705"/>
            <a:chExt cx="2359977" cy="23599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89888-2319-734C-91D8-446324495E1F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2312047-7E5B-D44B-93F6-099AF32C4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EA1DD3E-25BB-3440-9B26-531E78E3C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1AC0D5-C913-FE40-90D0-7043A480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sp>
        <p:nvSpPr>
          <p:cNvPr id="34" name="Up Arrow 33">
            <a:extLst>
              <a:ext uri="{FF2B5EF4-FFF2-40B4-BE49-F238E27FC236}">
                <a16:creationId xmlns:a16="http://schemas.microsoft.com/office/drawing/2014/main" id="{D3B66276-8518-1F43-A3D5-ABD63A8D0B4C}"/>
              </a:ext>
            </a:extLst>
          </p:cNvPr>
          <p:cNvSpPr/>
          <p:nvPr/>
        </p:nvSpPr>
        <p:spPr>
          <a:xfrm rot="13267956">
            <a:off x="3583101" y="4248530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AFBFEAE0-BFD5-C741-8AE8-A75C751F50D1}"/>
              </a:ext>
            </a:extLst>
          </p:cNvPr>
          <p:cNvSpPr/>
          <p:nvPr/>
        </p:nvSpPr>
        <p:spPr>
          <a:xfrm rot="10800000">
            <a:off x="4496928" y="4295102"/>
            <a:ext cx="135484" cy="759181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253DB3D-8AFA-F742-BAE3-32B733D59E5C}"/>
              </a:ext>
            </a:extLst>
          </p:cNvPr>
          <p:cNvSpPr/>
          <p:nvPr/>
        </p:nvSpPr>
        <p:spPr>
          <a:xfrm rot="7969693">
            <a:off x="5275788" y="4225375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9F764A82-08F8-7648-9651-A37508E9BD64}"/>
              </a:ext>
            </a:extLst>
          </p:cNvPr>
          <p:cNvSpPr/>
          <p:nvPr/>
        </p:nvSpPr>
        <p:spPr>
          <a:xfrm>
            <a:off x="9085453" y="1618748"/>
            <a:ext cx="2701636" cy="1635236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I hope my bank balance info is fault tolerant!</a:t>
            </a:r>
          </a:p>
        </p:txBody>
      </p:sp>
    </p:spTree>
    <p:extLst>
      <p:ext uri="{BB962C8B-B14F-4D97-AF65-F5344CB8AC3E}">
        <p14:creationId xmlns:p14="http://schemas.microsoft.com/office/powerpoint/2010/main" val="41924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2CE091-FAD5-E047-9869-6D372EEF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Protocols Supporting the Cloud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C02C9-2C00-8E47-9C33-DE7E173498F9}"/>
              </a:ext>
            </a:extLst>
          </p:cNvPr>
          <p:cNvCxnSpPr/>
          <p:nvPr/>
        </p:nvCxnSpPr>
        <p:spPr>
          <a:xfrm>
            <a:off x="493486" y="1436914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584517-6EDE-DA41-8932-1E3CC45E7523}"/>
              </a:ext>
            </a:extLst>
          </p:cNvPr>
          <p:cNvSpPr txBox="1"/>
          <p:nvPr/>
        </p:nvSpPr>
        <p:spPr>
          <a:xfrm>
            <a:off x="493486" y="1751318"/>
            <a:ext cx="820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Scalability and Consistency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Atomic Commit Protocols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 E.g., </a:t>
            </a:r>
            <a:r>
              <a:rPr lang="en-US" sz="3000" b="1" dirty="0">
                <a:solidFill>
                  <a:srgbClr val="6E77E7"/>
                </a:solidFill>
              </a:rPr>
              <a:t>2 Phase Commit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E362A-247D-4F48-B456-4E8A5642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997883"/>
            <a:ext cx="2335306" cy="2335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A95F5-049F-8C48-9155-5EBB6356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01" y="1541986"/>
            <a:ext cx="2713318" cy="2713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3FCF78-F161-EA43-A106-F35E98FA174C}"/>
              </a:ext>
            </a:extLst>
          </p:cNvPr>
          <p:cNvSpPr txBox="1"/>
          <p:nvPr/>
        </p:nvSpPr>
        <p:spPr>
          <a:xfrm>
            <a:off x="493486" y="4578863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Fault-tolerance and Availability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Consensus and Replication Protocols	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E.g., </a:t>
            </a:r>
            <a:r>
              <a:rPr lang="en-US" sz="3000" b="1" dirty="0" err="1">
                <a:solidFill>
                  <a:srgbClr val="E83951"/>
                </a:solidFill>
              </a:rPr>
              <a:t>Paxos</a:t>
            </a:r>
            <a:endParaRPr lang="en-US" sz="3000" b="1" dirty="0">
              <a:solidFill>
                <a:srgbClr val="E8395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3" r="634"/>
          <a:stretch/>
        </p:blipFill>
        <p:spPr>
          <a:xfrm>
            <a:off x="-8" y="-7"/>
            <a:ext cx="12192000" cy="685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87" y="4087498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PAXOS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r="19691" b="1"/>
          <a:stretch/>
        </p:blipFill>
        <p:spPr>
          <a:xfrm>
            <a:off x="3639395" y="10"/>
            <a:ext cx="4023360" cy="298023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r="13250" b="-2"/>
          <a:stretch/>
        </p:blipFill>
        <p:spPr>
          <a:xfrm>
            <a:off x="7816904" y="1584501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769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498" y="1295400"/>
            <a:ext cx="10214317" cy="126571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Leader Election: </a:t>
            </a:r>
            <a:r>
              <a:rPr lang="en-US" dirty="0"/>
              <a:t>Initially, a leader is elected by a </a:t>
            </a:r>
            <a:r>
              <a:rPr lang="en-US" dirty="0">
                <a:solidFill>
                  <a:srgbClr val="FF0000"/>
                </a:solidFill>
              </a:rPr>
              <a:t>majority quorum</a:t>
            </a:r>
            <a:endParaRPr lang="en-US" dirty="0"/>
          </a:p>
          <a:p>
            <a:r>
              <a:rPr lang="en-US" b="1" dirty="0"/>
              <a:t>Replication: </a:t>
            </a:r>
            <a:r>
              <a:rPr lang="en-US" dirty="0"/>
              <a:t>Leader replicates new updates to a </a:t>
            </a:r>
            <a:r>
              <a:rPr lang="en-US" dirty="0">
                <a:solidFill>
                  <a:srgbClr val="FF0000"/>
                </a:solidFill>
              </a:rPr>
              <a:t>majority quorum</a:t>
            </a:r>
          </a:p>
          <a:p>
            <a:r>
              <a:rPr lang="en-US" b="1" dirty="0"/>
              <a:t>Decision:</a:t>
            </a:r>
            <a:r>
              <a:rPr lang="en-US" dirty="0"/>
              <a:t>  Propagates decision to all asynchronously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AEF2-47D5-49F9-9EEB-9356F3C983E4}"/>
              </a:ext>
            </a:extLst>
          </p:cNvPr>
          <p:cNvCxnSpPr>
            <a:cxnSpLocks/>
          </p:cNvCxnSpPr>
          <p:nvPr/>
        </p:nvCxnSpPr>
        <p:spPr>
          <a:xfrm flipV="1">
            <a:off x="1816404" y="4089016"/>
            <a:ext cx="8252963" cy="340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511E7-7E59-4018-8669-DBEAB53DA70A}"/>
              </a:ext>
            </a:extLst>
          </p:cNvPr>
          <p:cNvCxnSpPr>
            <a:cxnSpLocks/>
          </p:cNvCxnSpPr>
          <p:nvPr/>
        </p:nvCxnSpPr>
        <p:spPr>
          <a:xfrm>
            <a:off x="2667000" y="4127117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934E5-D7A6-4719-9E61-1367B7BFE771}"/>
              </a:ext>
            </a:extLst>
          </p:cNvPr>
          <p:cNvCxnSpPr>
            <a:cxnSpLocks/>
          </p:cNvCxnSpPr>
          <p:nvPr/>
        </p:nvCxnSpPr>
        <p:spPr>
          <a:xfrm flipV="1">
            <a:off x="3657600" y="4162042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652AE0-B57B-4162-96CF-5C8C807AB091}"/>
              </a:ext>
            </a:extLst>
          </p:cNvPr>
          <p:cNvCxnSpPr>
            <a:cxnSpLocks/>
          </p:cNvCxnSpPr>
          <p:nvPr/>
        </p:nvCxnSpPr>
        <p:spPr>
          <a:xfrm>
            <a:off x="4660900" y="4146167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608FB4-36A4-46B4-98AE-008EB59ED71B}"/>
              </a:ext>
            </a:extLst>
          </p:cNvPr>
          <p:cNvCxnSpPr>
            <a:cxnSpLocks/>
          </p:cNvCxnSpPr>
          <p:nvPr/>
        </p:nvCxnSpPr>
        <p:spPr>
          <a:xfrm flipV="1">
            <a:off x="5651500" y="4181092"/>
            <a:ext cx="914400" cy="1377948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412A1-4180-4F59-99E6-D19D7FCCB66F}"/>
              </a:ext>
            </a:extLst>
          </p:cNvPr>
          <p:cNvSpPr txBox="1"/>
          <p:nvPr/>
        </p:nvSpPr>
        <p:spPr>
          <a:xfrm>
            <a:off x="2999102" y="3173838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Leader</a:t>
            </a:r>
          </a:p>
          <a:p>
            <a:pPr algn="ctr"/>
            <a:r>
              <a:rPr lang="en-US" sz="2000" b="1" dirty="0"/>
              <a:t>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D3C21-888E-422B-B059-2D54172E3CFC}"/>
              </a:ext>
            </a:extLst>
          </p:cNvPr>
          <p:cNvSpPr txBox="1"/>
          <p:nvPr/>
        </p:nvSpPr>
        <p:spPr>
          <a:xfrm>
            <a:off x="4865415" y="3176560"/>
            <a:ext cx="165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Fault-Tolerant</a:t>
            </a:r>
          </a:p>
          <a:p>
            <a:pPr algn="ctr"/>
            <a:r>
              <a:rPr lang="en-US" sz="2000" b="1" dirty="0"/>
              <a:t>Agreement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368441" y="3747802"/>
            <a:ext cx="152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Proposer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42128-7ABD-4D68-B750-1A2ACDE9C765}"/>
              </a:ext>
            </a:extLst>
          </p:cNvPr>
          <p:cNvSpPr txBox="1"/>
          <p:nvPr/>
        </p:nvSpPr>
        <p:spPr>
          <a:xfrm>
            <a:off x="361843" y="5434691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Majority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4A5EA-EA40-46FF-B7C0-320520D498A9}"/>
              </a:ext>
            </a:extLst>
          </p:cNvPr>
          <p:cNvCxnSpPr>
            <a:cxnSpLocks/>
          </p:cNvCxnSpPr>
          <p:nvPr/>
        </p:nvCxnSpPr>
        <p:spPr>
          <a:xfrm>
            <a:off x="6689184" y="4165218"/>
            <a:ext cx="990600" cy="1447799"/>
          </a:xfrm>
          <a:prstGeom prst="straightConnector1">
            <a:avLst/>
          </a:prstGeom>
          <a:ln w="57150">
            <a:solidFill>
              <a:srgbClr val="E83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A8FB79-EEF6-4626-833E-0351831648D9}"/>
              </a:ext>
            </a:extLst>
          </p:cNvPr>
          <p:cNvSpPr txBox="1"/>
          <p:nvPr/>
        </p:nvSpPr>
        <p:spPr>
          <a:xfrm>
            <a:off x="7096430" y="3280127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Decision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5D7D9-0131-4085-ADA0-BF0F97173CA6}"/>
              </a:ext>
            </a:extLst>
          </p:cNvPr>
          <p:cNvSpPr txBox="1"/>
          <p:nvPr/>
        </p:nvSpPr>
        <p:spPr>
          <a:xfrm>
            <a:off x="431477" y="374131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9321" y="4158486"/>
            <a:ext cx="15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Asynchronous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1AE96-516D-5047-9CAF-2AB135CA63D1}"/>
              </a:ext>
            </a:extLst>
          </p:cNvPr>
          <p:cNvCxnSpPr>
            <a:cxnSpLocks/>
          </p:cNvCxnSpPr>
          <p:nvPr/>
        </p:nvCxnSpPr>
        <p:spPr>
          <a:xfrm>
            <a:off x="1771577" y="5636555"/>
            <a:ext cx="818379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B9A4DF-9F39-3046-BB7C-C7499D0ABE8D}"/>
              </a:ext>
            </a:extLst>
          </p:cNvPr>
          <p:cNvCxnSpPr>
            <a:cxnSpLocks/>
          </p:cNvCxnSpPr>
          <p:nvPr/>
        </p:nvCxnSpPr>
        <p:spPr>
          <a:xfrm>
            <a:off x="1770357" y="5752011"/>
            <a:ext cx="81850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31886-82ED-B642-AE7A-812AA6AB4D2A}"/>
              </a:ext>
            </a:extLst>
          </p:cNvPr>
          <p:cNvCxnSpPr>
            <a:cxnSpLocks/>
          </p:cNvCxnSpPr>
          <p:nvPr/>
        </p:nvCxnSpPr>
        <p:spPr>
          <a:xfrm>
            <a:off x="1771580" y="5853609"/>
            <a:ext cx="818378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DA534E39-9F92-B24D-824E-1187A4C74B87}"/>
              </a:ext>
            </a:extLst>
          </p:cNvPr>
          <p:cNvSpPr txBox="1">
            <a:spLocks/>
          </p:cNvSpPr>
          <p:nvPr/>
        </p:nvSpPr>
        <p:spPr>
          <a:xfrm>
            <a:off x="882666" y="188687"/>
            <a:ext cx="10515600" cy="7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83951"/>
                </a:solidFill>
              </a:rPr>
              <a:t>PAXOS</a:t>
            </a:r>
            <a:r>
              <a:rPr lang="en-US" b="1" dirty="0"/>
              <a:t>: No Failure Case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D590E7-F579-B94E-923A-550B4200CE31}"/>
              </a:ext>
            </a:extLst>
          </p:cNvPr>
          <p:cNvCxnSpPr/>
          <p:nvPr/>
        </p:nvCxnSpPr>
        <p:spPr>
          <a:xfrm>
            <a:off x="537952" y="1029323"/>
            <a:ext cx="5892800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7F2F2717-1861-0848-8BAB-3A3E3A2D597A}"/>
              </a:ext>
            </a:extLst>
          </p:cNvPr>
          <p:cNvSpPr/>
          <p:nvPr/>
        </p:nvSpPr>
        <p:spPr>
          <a:xfrm>
            <a:off x="7702574" y="791129"/>
            <a:ext cx="2707517" cy="1635236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Each line represents the timeline of a process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215087-ED08-DE4F-8C1E-504C9AECE7F1}"/>
              </a:ext>
            </a:extLst>
          </p:cNvPr>
          <p:cNvSpPr txBox="1"/>
          <p:nvPr/>
        </p:nvSpPr>
        <p:spPr>
          <a:xfrm>
            <a:off x="4239491" y="4821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29" grpId="1"/>
      <p:bldP spid="30" grpId="0"/>
      <p:bldP spid="31" grpId="0"/>
      <p:bldP spid="32" grpId="0"/>
      <p:bldP spid="32" grpId="1"/>
      <p:bldP spid="7" grpId="0"/>
      <p:bldP spid="39" grpId="0" animBg="1"/>
      <p:bldP spid="3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79920</TotalTime>
  <Words>1073</Words>
  <Application>Microsoft Macintosh PowerPoint</Application>
  <PresentationFormat>Widescreen</PresentationFormat>
  <Paragraphs>294</Paragraphs>
  <Slides>31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Wingdings</vt:lpstr>
      <vt:lpstr>Office Theme</vt:lpstr>
      <vt:lpstr>Unifying Consensus  and  Atomic Commitment</vt:lpstr>
      <vt:lpstr>Cloud Data Management</vt:lpstr>
      <vt:lpstr>Scalability</vt:lpstr>
      <vt:lpstr>Scalability</vt:lpstr>
      <vt:lpstr>Consistency</vt:lpstr>
      <vt:lpstr>Fault-tolerance and Availability</vt:lpstr>
      <vt:lpstr>Protocols Supporting the Cloud</vt:lpstr>
      <vt:lpstr>PAXOS</vt:lpstr>
      <vt:lpstr>PowerPoint Presentation</vt:lpstr>
      <vt:lpstr>PowerPoint Presentation</vt:lpstr>
      <vt:lpstr>Atomic Commitment</vt:lpstr>
      <vt:lpstr>PowerPoint Presentation</vt:lpstr>
      <vt:lpstr>PowerPoint Presentation</vt:lpstr>
      <vt:lpstr>PowerPoint Presentation</vt:lpstr>
      <vt:lpstr>PowerPoint Presentation</vt:lpstr>
      <vt:lpstr>A Path for Unification</vt:lpstr>
      <vt:lpstr>PowerPoint Presentation</vt:lpstr>
      <vt:lpstr>PowerPoint Presentation</vt:lpstr>
      <vt:lpstr>PowerPoint Presentation</vt:lpstr>
      <vt:lpstr>PowerPoint Presentation</vt:lpstr>
      <vt:lpstr>2PC/State Machine Replication (SMR)</vt:lpstr>
      <vt:lpstr>2PC/State Machine Replication (SMR)</vt:lpstr>
      <vt:lpstr>2PC/SMR (Google’s Spanner)</vt:lpstr>
      <vt:lpstr>PowerPoint Presentation</vt:lpstr>
      <vt:lpstr>PowerPoint Presentation</vt:lpstr>
      <vt:lpstr>PowerPoint Presentation</vt:lpstr>
      <vt:lpstr>Results</vt:lpstr>
      <vt:lpstr>Results</vt:lpstr>
      <vt:lpstr>No. of commits</vt:lpstr>
      <vt:lpstr>Throughput</vt:lpstr>
      <vt:lpstr>Thank you!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Sujaya Maiyya</cp:lastModifiedBy>
  <cp:revision>427</cp:revision>
  <dcterms:created xsi:type="dcterms:W3CDTF">2017-12-10T21:33:40Z</dcterms:created>
  <dcterms:modified xsi:type="dcterms:W3CDTF">2019-08-27T23:35:01Z</dcterms:modified>
</cp:coreProperties>
</file>