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0" r:id="rId5"/>
    <p:sldId id="261" r:id="rId6"/>
    <p:sldId id="262" r:id="rId7"/>
    <p:sldId id="265"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186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59623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1312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197427"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741045"/>
            <a:ext cx="7415927" cy="4482465"/>
          </a:xfrm>
          <a:prstGeom prst="rect">
            <a:avLst/>
          </a:prstGeom>
          <a:noFill/>
          <a:ln/>
        </p:spPr>
        <p:txBody>
          <a:bodyPr wrap="square" rtlCol="0" anchor="t"/>
          <a:lstStyle/>
          <a:p>
            <a:pPr marL="0" indent="0">
              <a:lnSpc>
                <a:spcPts val="8825"/>
              </a:lnSpc>
              <a:buNone/>
            </a:pPr>
            <a:r>
              <a:rPr lang="en-US" sz="7060" b="1" dirty="0">
                <a:solidFill>
                  <a:srgbClr val="1F1E1E"/>
                </a:solidFill>
                <a:latin typeface="Alexandria" pitchFamily="34" charset="0"/>
                <a:ea typeface="Alexandria" pitchFamily="34" charset="-122"/>
                <a:cs typeface="Alexandria" pitchFamily="34" charset="-120"/>
              </a:rPr>
              <a:t>Intel Products Sentiment Analysis from Online Reviews</a:t>
            </a:r>
            <a:endParaRPr lang="en-US" sz="7060" dirty="0"/>
          </a:p>
        </p:txBody>
      </p:sp>
      <p:sp>
        <p:nvSpPr>
          <p:cNvPr id="6" name="Text 3"/>
          <p:cNvSpPr/>
          <p:nvPr/>
        </p:nvSpPr>
        <p:spPr>
          <a:xfrm>
            <a:off x="864037" y="5593794"/>
            <a:ext cx="7415927" cy="1185148"/>
          </a:xfrm>
          <a:prstGeom prst="rect">
            <a:avLst/>
          </a:prstGeom>
          <a:noFill/>
          <a:ln/>
        </p:spPr>
        <p:txBody>
          <a:bodyPr wrap="square" rtlCol="0" anchor="t"/>
          <a:lstStyle/>
          <a:p>
            <a:pPr marL="0" indent="0">
              <a:lnSpc>
                <a:spcPts val="3110"/>
              </a:lnSpc>
              <a:buNone/>
            </a:pPr>
            <a:endParaRPr lang="en-US" sz="1944" dirty="0"/>
          </a:p>
        </p:txBody>
      </p:sp>
      <p:sp>
        <p:nvSpPr>
          <p:cNvPr id="7" name="Shape 4"/>
          <p:cNvSpPr/>
          <p:nvPr/>
        </p:nvSpPr>
        <p:spPr>
          <a:xfrm>
            <a:off x="864037" y="7075051"/>
            <a:ext cx="394930" cy="394930"/>
          </a:xfrm>
          <a:prstGeom prst="roundRect">
            <a:avLst>
              <a:gd name="adj" fmla="val 23151155"/>
            </a:avLst>
          </a:prstGeom>
          <a:noFill/>
          <a:ln w="7620">
            <a:solidFill>
              <a:srgbClr val="FFFFFF"/>
            </a:solidFill>
            <a:prstDash val="solid"/>
          </a:ln>
        </p:spPr>
      </p:sp>
      <p:sp>
        <p:nvSpPr>
          <p:cNvPr id="9" name="Text 5"/>
          <p:cNvSpPr/>
          <p:nvPr/>
        </p:nvSpPr>
        <p:spPr>
          <a:xfrm>
            <a:off x="1382316" y="7056596"/>
            <a:ext cx="2453759"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11180" y="-90444"/>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112515"/>
            <a:ext cx="14630400" cy="2492812"/>
          </a:xfrm>
          <a:prstGeom prst="rect">
            <a:avLst/>
          </a:prstGeom>
        </p:spPr>
      </p:pic>
      <p:sp>
        <p:nvSpPr>
          <p:cNvPr id="5" name="Text 2"/>
          <p:cNvSpPr/>
          <p:nvPr/>
        </p:nvSpPr>
        <p:spPr>
          <a:xfrm>
            <a:off x="1581507" y="3202067"/>
            <a:ext cx="7349133" cy="656034"/>
          </a:xfrm>
          <a:prstGeom prst="rect">
            <a:avLst/>
          </a:prstGeom>
          <a:noFill/>
          <a:ln/>
        </p:spPr>
        <p:txBody>
          <a:bodyPr wrap="none" rtlCol="0" anchor="t"/>
          <a:lstStyle/>
          <a:p>
            <a:pPr marL="0" indent="0">
              <a:lnSpc>
                <a:spcPts val="5166"/>
              </a:lnSpc>
              <a:buNone/>
            </a:pPr>
            <a:r>
              <a:rPr lang="en-US" sz="4132" b="1" dirty="0">
                <a:solidFill>
                  <a:srgbClr val="1F1E1E"/>
                </a:solidFill>
                <a:latin typeface="Alexandria" pitchFamily="34" charset="0"/>
                <a:ea typeface="Alexandria" pitchFamily="34" charset="-122"/>
                <a:cs typeface="Alexandria" pitchFamily="34" charset="-120"/>
              </a:rPr>
              <a:t>Unique Idea Brief (Solution)</a:t>
            </a:r>
            <a:endParaRPr lang="en-US" sz="4132" dirty="0"/>
          </a:p>
        </p:txBody>
      </p:sp>
      <p:sp>
        <p:nvSpPr>
          <p:cNvPr id="6" name="Text 3"/>
          <p:cNvSpPr/>
          <p:nvPr/>
        </p:nvSpPr>
        <p:spPr>
          <a:xfrm>
            <a:off x="1581507" y="4157186"/>
            <a:ext cx="11467267" cy="319088"/>
          </a:xfrm>
          <a:prstGeom prst="rect">
            <a:avLst/>
          </a:prstGeom>
          <a:noFill/>
          <a:ln/>
        </p:spPr>
        <p:txBody>
          <a:bodyPr wrap="none" rtlCol="0" anchor="t"/>
          <a:lstStyle/>
          <a:p>
            <a:pPr marL="0" indent="0">
              <a:lnSpc>
                <a:spcPts val="2513"/>
              </a:lnSpc>
              <a:buNone/>
            </a:pPr>
            <a:endParaRPr lang="en-US" sz="1570" dirty="0"/>
          </a:p>
        </p:txBody>
      </p:sp>
      <p:sp>
        <p:nvSpPr>
          <p:cNvPr id="7" name="Shape 4"/>
          <p:cNvSpPr/>
          <p:nvPr/>
        </p:nvSpPr>
        <p:spPr>
          <a:xfrm>
            <a:off x="1581507" y="4924901"/>
            <a:ext cx="448628" cy="448628"/>
          </a:xfrm>
          <a:prstGeom prst="roundRect">
            <a:avLst>
              <a:gd name="adj" fmla="val 18670"/>
            </a:avLst>
          </a:prstGeom>
          <a:solidFill>
            <a:srgbClr val="D5DCF6"/>
          </a:solidFill>
          <a:ln w="7620">
            <a:solidFill>
              <a:srgbClr val="BBC2DC"/>
            </a:solidFill>
            <a:prstDash val="solid"/>
          </a:ln>
        </p:spPr>
      </p:sp>
      <p:sp>
        <p:nvSpPr>
          <p:cNvPr id="8" name="Text 5"/>
          <p:cNvSpPr/>
          <p:nvPr/>
        </p:nvSpPr>
        <p:spPr>
          <a:xfrm>
            <a:off x="1743908" y="4991695"/>
            <a:ext cx="123825" cy="314920"/>
          </a:xfrm>
          <a:prstGeom prst="rect">
            <a:avLst/>
          </a:prstGeom>
          <a:noFill/>
          <a:ln/>
        </p:spPr>
        <p:txBody>
          <a:bodyPr wrap="none" rtlCol="0" anchor="t"/>
          <a:lstStyle/>
          <a:p>
            <a:pPr marL="0" indent="0" algn="ctr">
              <a:lnSpc>
                <a:spcPts val="2479"/>
              </a:lnSpc>
              <a:buNone/>
            </a:pPr>
            <a:r>
              <a:rPr lang="en-US" sz="2479" b="1" dirty="0">
                <a:solidFill>
                  <a:srgbClr val="3B3535"/>
                </a:solidFill>
                <a:latin typeface="Alexandria" pitchFamily="34" charset="0"/>
                <a:ea typeface="Alexandria" pitchFamily="34" charset="-122"/>
                <a:cs typeface="Alexandria" pitchFamily="34" charset="-120"/>
              </a:rPr>
              <a:t>1</a:t>
            </a:r>
            <a:endParaRPr lang="en-US" sz="2479" dirty="0"/>
          </a:p>
        </p:txBody>
      </p:sp>
      <p:sp>
        <p:nvSpPr>
          <p:cNvPr id="9" name="Text 6"/>
          <p:cNvSpPr/>
          <p:nvPr/>
        </p:nvSpPr>
        <p:spPr>
          <a:xfrm>
            <a:off x="2229564" y="4924901"/>
            <a:ext cx="2624018" cy="328017"/>
          </a:xfrm>
          <a:prstGeom prst="rect">
            <a:avLst/>
          </a:prstGeom>
          <a:noFill/>
          <a:ln/>
        </p:spPr>
        <p:txBody>
          <a:bodyPr wrap="none" rtlCol="0" anchor="t"/>
          <a:lstStyle/>
          <a:p>
            <a:pPr marL="0" indent="0">
              <a:lnSpc>
                <a:spcPts val="2583"/>
              </a:lnSpc>
              <a:buNone/>
            </a:pPr>
            <a:r>
              <a:rPr lang="en-US" sz="2066" b="1" dirty="0"/>
              <a:t>Machine Learning Model</a:t>
            </a:r>
          </a:p>
        </p:txBody>
      </p:sp>
      <p:sp>
        <p:nvSpPr>
          <p:cNvPr id="10" name="Text 7"/>
          <p:cNvSpPr/>
          <p:nvPr/>
        </p:nvSpPr>
        <p:spPr>
          <a:xfrm>
            <a:off x="2229564" y="5372576"/>
            <a:ext cx="4985861" cy="638175"/>
          </a:xfrm>
          <a:prstGeom prst="rect">
            <a:avLst/>
          </a:prstGeom>
          <a:noFill/>
          <a:ln/>
        </p:spPr>
        <p:txBody>
          <a:bodyPr wrap="square" rtlCol="0" anchor="t"/>
          <a:lstStyle/>
          <a:p>
            <a:pPr marL="0" indent="0">
              <a:lnSpc>
                <a:spcPts val="2513"/>
              </a:lnSpc>
              <a:buNone/>
            </a:pPr>
            <a:r>
              <a:rPr lang="en-US" sz="1400" b="1" dirty="0">
                <a:effectLst/>
                <a:latin typeface="Cambria" panose="02040503050406030204" pitchFamily="18" charset="0"/>
                <a:ea typeface="MS Mincho" panose="02020609040205080304" pitchFamily="49" charset="-128"/>
                <a:cs typeface="Arial" panose="020B0604020202020204" pitchFamily="34" charset="0"/>
              </a:rPr>
              <a:t>The solution involves a machine learning model that classifies customer reviews into positive, negative, and comparative sentiments</a:t>
            </a:r>
            <a:r>
              <a:rPr lang="en-US" sz="1800" dirty="0">
                <a:effectLst/>
                <a:latin typeface="Cambria" panose="02040503050406030204" pitchFamily="18" charset="0"/>
                <a:ea typeface="MS Mincho" panose="02020609040205080304" pitchFamily="49" charset="-128"/>
                <a:cs typeface="Arial" panose="020B0604020202020204" pitchFamily="34" charset="0"/>
              </a:rPr>
              <a:t>. </a:t>
            </a:r>
            <a:endParaRPr lang="en-US" sz="1570" dirty="0"/>
          </a:p>
        </p:txBody>
      </p:sp>
      <p:sp>
        <p:nvSpPr>
          <p:cNvPr id="11" name="Shape 8"/>
          <p:cNvSpPr/>
          <p:nvPr/>
        </p:nvSpPr>
        <p:spPr>
          <a:xfrm>
            <a:off x="7414855" y="4924901"/>
            <a:ext cx="448628" cy="448628"/>
          </a:xfrm>
          <a:prstGeom prst="roundRect">
            <a:avLst>
              <a:gd name="adj" fmla="val 18670"/>
            </a:avLst>
          </a:prstGeom>
          <a:solidFill>
            <a:srgbClr val="D5DCF6"/>
          </a:solidFill>
          <a:ln w="7620">
            <a:solidFill>
              <a:srgbClr val="BBC2DC"/>
            </a:solidFill>
            <a:prstDash val="solid"/>
          </a:ln>
        </p:spPr>
      </p:sp>
      <p:sp>
        <p:nvSpPr>
          <p:cNvPr id="12" name="Text 9"/>
          <p:cNvSpPr/>
          <p:nvPr/>
        </p:nvSpPr>
        <p:spPr>
          <a:xfrm>
            <a:off x="7545110" y="4991695"/>
            <a:ext cx="188000" cy="314920"/>
          </a:xfrm>
          <a:prstGeom prst="rect">
            <a:avLst/>
          </a:prstGeom>
          <a:noFill/>
          <a:ln/>
        </p:spPr>
        <p:txBody>
          <a:bodyPr wrap="none" rtlCol="0" anchor="t"/>
          <a:lstStyle/>
          <a:p>
            <a:pPr marL="0" indent="0" algn="ctr">
              <a:lnSpc>
                <a:spcPts val="2479"/>
              </a:lnSpc>
              <a:buNone/>
            </a:pPr>
            <a:r>
              <a:rPr lang="en-US" sz="2479" b="1" dirty="0">
                <a:solidFill>
                  <a:srgbClr val="3B3535"/>
                </a:solidFill>
                <a:latin typeface="Alexandria" pitchFamily="34" charset="0"/>
                <a:ea typeface="Alexandria" pitchFamily="34" charset="-122"/>
                <a:cs typeface="Alexandria" pitchFamily="34" charset="-120"/>
              </a:rPr>
              <a:t>2</a:t>
            </a:r>
            <a:endParaRPr lang="en-US" sz="2479" dirty="0"/>
          </a:p>
        </p:txBody>
      </p:sp>
      <p:sp>
        <p:nvSpPr>
          <p:cNvPr id="13" name="Text 10"/>
          <p:cNvSpPr/>
          <p:nvPr/>
        </p:nvSpPr>
        <p:spPr>
          <a:xfrm>
            <a:off x="8062913" y="4924901"/>
            <a:ext cx="3085743" cy="328017"/>
          </a:xfrm>
          <a:prstGeom prst="rect">
            <a:avLst/>
          </a:prstGeom>
          <a:noFill/>
          <a:ln/>
        </p:spPr>
        <p:txBody>
          <a:bodyPr wrap="none" rtlCol="0" anchor="t"/>
          <a:lstStyle/>
          <a:p>
            <a:pPr marL="0" indent="0">
              <a:lnSpc>
                <a:spcPts val="2583"/>
              </a:lnSpc>
              <a:buNone/>
            </a:pPr>
            <a:r>
              <a:rPr lang="en-US" sz="2066" b="1" dirty="0"/>
              <a:t>Feature Extraction Technique</a:t>
            </a:r>
          </a:p>
        </p:txBody>
      </p:sp>
      <p:sp>
        <p:nvSpPr>
          <p:cNvPr id="14" name="Text 11"/>
          <p:cNvSpPr/>
          <p:nvPr/>
        </p:nvSpPr>
        <p:spPr>
          <a:xfrm>
            <a:off x="8062913" y="5372576"/>
            <a:ext cx="4985861" cy="638175"/>
          </a:xfrm>
          <a:prstGeom prst="rect">
            <a:avLst/>
          </a:prstGeom>
          <a:noFill/>
          <a:ln/>
        </p:spPr>
        <p:txBody>
          <a:bodyPr wrap="square" rtlCol="0" anchor="t"/>
          <a:lstStyle/>
          <a:p>
            <a:pPr marL="0" indent="0">
              <a:lnSpc>
                <a:spcPts val="2513"/>
              </a:lnSpc>
              <a:buNone/>
            </a:pPr>
            <a:r>
              <a:rPr lang="en-US" sz="1400" b="1" dirty="0">
                <a:effectLst/>
                <a:latin typeface="Cambria" panose="02040503050406030204" pitchFamily="18" charset="0"/>
                <a:ea typeface="MS Mincho" panose="02020609040205080304" pitchFamily="49" charset="-128"/>
                <a:cs typeface="Arial" panose="020B0604020202020204" pitchFamily="34" charset="0"/>
              </a:rPr>
              <a:t>It uses a combination of TF-IDF vectorization for text data and a Random Forest Classifier to achieve high accuracy in sentiment classification</a:t>
            </a:r>
            <a:r>
              <a:rPr lang="en-US" sz="1570" dirty="0">
                <a:solidFill>
                  <a:srgbClr val="3B3535"/>
                </a:solidFill>
                <a:latin typeface="Sora" pitchFamily="34" charset="0"/>
                <a:ea typeface="Sora" pitchFamily="34" charset="-122"/>
                <a:cs typeface="Sora" pitchFamily="34" charset="-120"/>
              </a:rPr>
              <a:t>.</a:t>
            </a:r>
            <a:endParaRPr lang="en-US" sz="1570" dirty="0"/>
          </a:p>
        </p:txBody>
      </p:sp>
      <p:sp>
        <p:nvSpPr>
          <p:cNvPr id="15" name="Shape 12"/>
          <p:cNvSpPr/>
          <p:nvPr/>
        </p:nvSpPr>
        <p:spPr>
          <a:xfrm>
            <a:off x="1581507" y="6434495"/>
            <a:ext cx="448628" cy="448628"/>
          </a:xfrm>
          <a:prstGeom prst="roundRect">
            <a:avLst>
              <a:gd name="adj" fmla="val 18670"/>
            </a:avLst>
          </a:prstGeom>
          <a:solidFill>
            <a:srgbClr val="D5DCF6"/>
          </a:solidFill>
          <a:ln w="7620">
            <a:solidFill>
              <a:srgbClr val="BBC2DC"/>
            </a:solidFill>
            <a:prstDash val="solid"/>
          </a:ln>
        </p:spPr>
      </p:sp>
      <p:sp>
        <p:nvSpPr>
          <p:cNvPr id="16" name="Text 13"/>
          <p:cNvSpPr/>
          <p:nvPr/>
        </p:nvSpPr>
        <p:spPr>
          <a:xfrm>
            <a:off x="1711643" y="6501289"/>
            <a:ext cx="188357" cy="314920"/>
          </a:xfrm>
          <a:prstGeom prst="rect">
            <a:avLst/>
          </a:prstGeom>
          <a:noFill/>
          <a:ln/>
        </p:spPr>
        <p:txBody>
          <a:bodyPr wrap="none" rtlCol="0" anchor="t"/>
          <a:lstStyle/>
          <a:p>
            <a:pPr marL="0" indent="0" algn="ctr">
              <a:lnSpc>
                <a:spcPts val="2479"/>
              </a:lnSpc>
              <a:buNone/>
            </a:pPr>
            <a:r>
              <a:rPr lang="en-US" sz="2479" b="1" dirty="0">
                <a:solidFill>
                  <a:srgbClr val="3B3535"/>
                </a:solidFill>
                <a:latin typeface="Alexandria" pitchFamily="34" charset="0"/>
                <a:ea typeface="Alexandria" pitchFamily="34" charset="-122"/>
                <a:cs typeface="Alexandria" pitchFamily="34" charset="-120"/>
              </a:rPr>
              <a:t>3</a:t>
            </a:r>
            <a:endParaRPr lang="en-US" sz="2479" dirty="0"/>
          </a:p>
        </p:txBody>
      </p:sp>
      <p:sp>
        <p:nvSpPr>
          <p:cNvPr id="17" name="Text 14"/>
          <p:cNvSpPr/>
          <p:nvPr/>
        </p:nvSpPr>
        <p:spPr>
          <a:xfrm>
            <a:off x="2229564" y="6434495"/>
            <a:ext cx="3143964" cy="328017"/>
          </a:xfrm>
          <a:prstGeom prst="rect">
            <a:avLst/>
          </a:prstGeom>
          <a:noFill/>
          <a:ln/>
        </p:spPr>
        <p:txBody>
          <a:bodyPr wrap="none" rtlCol="0" anchor="t"/>
          <a:lstStyle/>
          <a:p>
            <a:pPr marL="0" indent="0">
              <a:lnSpc>
                <a:spcPts val="2583"/>
              </a:lnSpc>
              <a:buNone/>
            </a:pPr>
            <a:r>
              <a:rPr lang="en-US" sz="2066" b="1" dirty="0"/>
              <a:t>Product Improvement</a:t>
            </a:r>
          </a:p>
        </p:txBody>
      </p:sp>
      <p:sp>
        <p:nvSpPr>
          <p:cNvPr id="18" name="Text 15"/>
          <p:cNvSpPr/>
          <p:nvPr/>
        </p:nvSpPr>
        <p:spPr>
          <a:xfrm>
            <a:off x="2229564" y="6882170"/>
            <a:ext cx="4985861" cy="638175"/>
          </a:xfrm>
          <a:prstGeom prst="rect">
            <a:avLst/>
          </a:prstGeom>
          <a:noFill/>
          <a:ln/>
        </p:spPr>
        <p:txBody>
          <a:bodyPr wrap="square" rtlCol="0" anchor="t"/>
          <a:lstStyle/>
          <a:p>
            <a:pPr marL="0" indent="0">
              <a:lnSpc>
                <a:spcPts val="2513"/>
              </a:lnSpc>
              <a:buNone/>
            </a:pPr>
            <a:r>
              <a:rPr lang="en-US" sz="1400" b="1" dirty="0">
                <a:effectLst/>
                <a:latin typeface="Cambria" panose="02040503050406030204" pitchFamily="18" charset="0"/>
                <a:ea typeface="MS Mincho" panose="02020609040205080304" pitchFamily="49" charset="-128"/>
                <a:cs typeface="Arial" panose="020B0604020202020204" pitchFamily="34" charset="0"/>
              </a:rPr>
              <a:t>The insights derived from the model can be used for product improvement, targeted marketing, and better customer service</a:t>
            </a:r>
            <a:endParaRPr lang="en-US" sz="1400" b="1" dirty="0"/>
          </a:p>
        </p:txBody>
      </p:sp>
      <p:sp>
        <p:nvSpPr>
          <p:cNvPr id="19" name="Shape 16"/>
          <p:cNvSpPr/>
          <p:nvPr/>
        </p:nvSpPr>
        <p:spPr>
          <a:xfrm>
            <a:off x="7414855" y="6434495"/>
            <a:ext cx="448628" cy="448628"/>
          </a:xfrm>
          <a:prstGeom prst="roundRect">
            <a:avLst>
              <a:gd name="adj" fmla="val 18670"/>
            </a:avLst>
          </a:prstGeom>
          <a:solidFill>
            <a:srgbClr val="D5DCF6"/>
          </a:solidFill>
          <a:ln w="7620">
            <a:solidFill>
              <a:srgbClr val="BBC2DC"/>
            </a:solidFill>
            <a:prstDash val="solid"/>
          </a:ln>
        </p:spPr>
      </p:sp>
      <p:sp>
        <p:nvSpPr>
          <p:cNvPr id="20" name="Text 17"/>
          <p:cNvSpPr/>
          <p:nvPr/>
        </p:nvSpPr>
        <p:spPr>
          <a:xfrm>
            <a:off x="7544157" y="6501289"/>
            <a:ext cx="189905" cy="314920"/>
          </a:xfrm>
          <a:prstGeom prst="rect">
            <a:avLst/>
          </a:prstGeom>
          <a:noFill/>
          <a:ln/>
        </p:spPr>
        <p:txBody>
          <a:bodyPr wrap="none" rtlCol="0" anchor="t"/>
          <a:lstStyle/>
          <a:p>
            <a:pPr marL="0" indent="0" algn="ctr">
              <a:lnSpc>
                <a:spcPts val="2479"/>
              </a:lnSpc>
              <a:buNone/>
            </a:pPr>
            <a:r>
              <a:rPr lang="en-US" sz="2479" b="1" dirty="0">
                <a:solidFill>
                  <a:srgbClr val="3B3535"/>
                </a:solidFill>
                <a:latin typeface="Alexandria" pitchFamily="34" charset="0"/>
                <a:ea typeface="Alexandria" pitchFamily="34" charset="-122"/>
                <a:cs typeface="Alexandria" pitchFamily="34" charset="-120"/>
              </a:rPr>
              <a:t>4</a:t>
            </a:r>
            <a:endParaRPr lang="en-US" sz="2479" dirty="0"/>
          </a:p>
        </p:txBody>
      </p:sp>
      <p:sp>
        <p:nvSpPr>
          <p:cNvPr id="21" name="Text 18"/>
          <p:cNvSpPr/>
          <p:nvPr/>
        </p:nvSpPr>
        <p:spPr>
          <a:xfrm>
            <a:off x="8062913" y="6434495"/>
            <a:ext cx="2624018" cy="328017"/>
          </a:xfrm>
          <a:prstGeom prst="rect">
            <a:avLst/>
          </a:prstGeom>
          <a:noFill/>
          <a:ln/>
        </p:spPr>
        <p:txBody>
          <a:bodyPr wrap="none" rtlCol="0" anchor="t"/>
          <a:lstStyle/>
          <a:p>
            <a:pPr marL="0" indent="0">
              <a:lnSpc>
                <a:spcPts val="2583"/>
              </a:lnSpc>
              <a:buNone/>
            </a:pPr>
            <a:r>
              <a:rPr lang="en-US" sz="2066" b="1" dirty="0"/>
              <a:t>Applications of Model Insights</a:t>
            </a:r>
          </a:p>
        </p:txBody>
      </p:sp>
      <p:sp>
        <p:nvSpPr>
          <p:cNvPr id="22" name="Text 19"/>
          <p:cNvSpPr/>
          <p:nvPr/>
        </p:nvSpPr>
        <p:spPr>
          <a:xfrm>
            <a:off x="8062913" y="6882170"/>
            <a:ext cx="4985861" cy="638175"/>
          </a:xfrm>
          <a:prstGeom prst="rect">
            <a:avLst/>
          </a:prstGeom>
          <a:noFill/>
          <a:ln/>
        </p:spPr>
        <p:txBody>
          <a:bodyPr wrap="square" rtlCol="0" anchor="t"/>
          <a:lstStyle/>
          <a:p>
            <a:pPr marL="0" indent="0">
              <a:lnSpc>
                <a:spcPts val="2513"/>
              </a:lnSpc>
              <a:buNone/>
            </a:pPr>
            <a:r>
              <a:rPr lang="en-US" sz="1400" b="1" dirty="0">
                <a:latin typeface="Cambria" panose="02040503050406030204" pitchFamily="18" charset="0"/>
                <a:ea typeface="Cambria" panose="02040503050406030204" pitchFamily="18" charset="0"/>
              </a:rPr>
              <a:t>The insights derived from the model can be used for product improvement, targeted marketing, and better customer service</a:t>
            </a:r>
            <a:r>
              <a:rPr lang="en-US" sz="157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9248180"/>
          </a:xfrm>
          <a:prstGeom prst="rect">
            <a:avLst/>
          </a:prstGeom>
          <a:solidFill>
            <a:srgbClr val="FFFAFA"/>
          </a:solidFill>
          <a:ln/>
        </p:spPr>
      </p:sp>
      <p:sp>
        <p:nvSpPr>
          <p:cNvPr id="4" name="Text 2"/>
          <p:cNvSpPr/>
          <p:nvPr/>
        </p:nvSpPr>
        <p:spPr>
          <a:xfrm>
            <a:off x="2346603" y="475178"/>
            <a:ext cx="4547830" cy="568523"/>
          </a:xfrm>
          <a:prstGeom prst="rect">
            <a:avLst/>
          </a:prstGeom>
          <a:noFill/>
          <a:ln/>
        </p:spPr>
        <p:txBody>
          <a:bodyPr wrap="none" rtlCol="0" anchor="t"/>
          <a:lstStyle/>
          <a:p>
            <a:pPr marL="0" indent="0">
              <a:lnSpc>
                <a:spcPts val="4476"/>
              </a:lnSpc>
              <a:buNone/>
            </a:pPr>
            <a:r>
              <a:rPr lang="en-US" sz="4130" b="1" dirty="0">
                <a:latin typeface="Alexandria"/>
                <a:ea typeface="Cambria" panose="02040503050406030204" pitchFamily="18" charset="0"/>
              </a:rPr>
              <a:t>Features Offered</a:t>
            </a:r>
          </a:p>
        </p:txBody>
      </p:sp>
      <p:sp>
        <p:nvSpPr>
          <p:cNvPr id="5" name="Text 3"/>
          <p:cNvSpPr/>
          <p:nvPr/>
        </p:nvSpPr>
        <p:spPr>
          <a:xfrm>
            <a:off x="2346603" y="1389340"/>
            <a:ext cx="9937194" cy="276582"/>
          </a:xfrm>
          <a:prstGeom prst="rect">
            <a:avLst/>
          </a:prstGeom>
          <a:noFill/>
          <a:ln/>
        </p:spPr>
        <p:txBody>
          <a:bodyPr wrap="none" rtlCol="0" anchor="t"/>
          <a:lstStyle/>
          <a:p>
            <a:pPr marL="0" indent="0">
              <a:lnSpc>
                <a:spcPts val="2177"/>
              </a:lnSpc>
              <a:buNone/>
            </a:pPr>
            <a:endParaRPr lang="en-US" sz="1361" dirty="0"/>
          </a:p>
        </p:txBody>
      </p:sp>
      <p:pic>
        <p:nvPicPr>
          <p:cNvPr id="6" name="Image 0" descr="preencoded.png"/>
          <p:cNvPicPr>
            <a:picLocks noChangeAspect="1"/>
          </p:cNvPicPr>
          <p:nvPr/>
        </p:nvPicPr>
        <p:blipFill>
          <a:blip r:embed="rId3"/>
          <a:stretch>
            <a:fillRect/>
          </a:stretch>
        </p:blipFill>
        <p:spPr>
          <a:xfrm>
            <a:off x="2346603" y="1860233"/>
            <a:ext cx="864037" cy="1382554"/>
          </a:xfrm>
          <a:prstGeom prst="rect">
            <a:avLst/>
          </a:prstGeom>
        </p:spPr>
      </p:pic>
      <p:sp>
        <p:nvSpPr>
          <p:cNvPr id="7" name="Text 4"/>
          <p:cNvSpPr/>
          <p:nvPr/>
        </p:nvSpPr>
        <p:spPr>
          <a:xfrm>
            <a:off x="3469838" y="2032992"/>
            <a:ext cx="2273856" cy="284202"/>
          </a:xfrm>
          <a:prstGeom prst="rect">
            <a:avLst/>
          </a:prstGeom>
          <a:noFill/>
          <a:ln/>
        </p:spPr>
        <p:txBody>
          <a:bodyPr wrap="none" rtlCol="0" anchor="t"/>
          <a:lstStyle/>
          <a:p>
            <a:pPr marL="0" indent="0" algn="l">
              <a:lnSpc>
                <a:spcPts val="2238"/>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Sentiment Analysis</a:t>
            </a:r>
            <a:endParaRPr lang="en-US" sz="1791" b="1" dirty="0"/>
          </a:p>
        </p:txBody>
      </p:sp>
      <p:sp>
        <p:nvSpPr>
          <p:cNvPr id="8" name="Text 5"/>
          <p:cNvSpPr/>
          <p:nvPr/>
        </p:nvSpPr>
        <p:spPr>
          <a:xfrm>
            <a:off x="3469838" y="2420779"/>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Classify customer reviews into positive, negative, and comparative categories.</a:t>
            </a:r>
            <a:endParaRPr lang="en-US" sz="1361" dirty="0"/>
          </a:p>
        </p:txBody>
      </p:sp>
      <p:pic>
        <p:nvPicPr>
          <p:cNvPr id="9" name="Image 1" descr="preencoded.png"/>
          <p:cNvPicPr>
            <a:picLocks noChangeAspect="1"/>
          </p:cNvPicPr>
          <p:nvPr/>
        </p:nvPicPr>
        <p:blipFill>
          <a:blip r:embed="rId4"/>
          <a:stretch>
            <a:fillRect/>
          </a:stretch>
        </p:blipFill>
        <p:spPr>
          <a:xfrm>
            <a:off x="2346603" y="3242786"/>
            <a:ext cx="864037" cy="1382554"/>
          </a:xfrm>
          <a:prstGeom prst="rect">
            <a:avLst/>
          </a:prstGeom>
        </p:spPr>
      </p:pic>
      <p:sp>
        <p:nvSpPr>
          <p:cNvPr id="10" name="Text 6"/>
          <p:cNvSpPr/>
          <p:nvPr/>
        </p:nvSpPr>
        <p:spPr>
          <a:xfrm>
            <a:off x="3469838" y="3415546"/>
            <a:ext cx="2273856" cy="284202"/>
          </a:xfrm>
          <a:prstGeom prst="rect">
            <a:avLst/>
          </a:prstGeom>
          <a:noFill/>
          <a:ln/>
        </p:spPr>
        <p:txBody>
          <a:bodyPr wrap="none" rtlCol="0" anchor="t"/>
          <a:lstStyle/>
          <a:p>
            <a:pPr marL="0" indent="0" algn="l">
              <a:lnSpc>
                <a:spcPts val="2238"/>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Key Features Extraction</a:t>
            </a:r>
            <a:endParaRPr lang="en-US" sz="1791" b="1" dirty="0"/>
          </a:p>
        </p:txBody>
      </p:sp>
      <p:sp>
        <p:nvSpPr>
          <p:cNvPr id="11" name="Text 7"/>
          <p:cNvSpPr/>
          <p:nvPr/>
        </p:nvSpPr>
        <p:spPr>
          <a:xfrm>
            <a:off x="3469838" y="3803333"/>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Identify and analyze the key features mentioned in reviews.</a:t>
            </a:r>
            <a:r>
              <a:rPr lang="en-US" sz="1361" dirty="0">
                <a:solidFill>
                  <a:srgbClr val="3B3535"/>
                </a:solidFill>
                <a:latin typeface="Sora" pitchFamily="34" charset="0"/>
                <a:ea typeface="Sora" pitchFamily="34" charset="-122"/>
                <a:cs typeface="Sora" pitchFamily="34" charset="-120"/>
              </a:rPr>
              <a:t>.</a:t>
            </a:r>
            <a:endParaRPr lang="en-US" sz="1361" dirty="0"/>
          </a:p>
        </p:txBody>
      </p:sp>
      <p:pic>
        <p:nvPicPr>
          <p:cNvPr id="12" name="Image 2" descr="preencoded.png"/>
          <p:cNvPicPr>
            <a:picLocks noChangeAspect="1"/>
          </p:cNvPicPr>
          <p:nvPr/>
        </p:nvPicPr>
        <p:blipFill>
          <a:blip r:embed="rId5"/>
          <a:stretch>
            <a:fillRect/>
          </a:stretch>
        </p:blipFill>
        <p:spPr>
          <a:xfrm>
            <a:off x="2346603" y="4625340"/>
            <a:ext cx="864037" cy="1382554"/>
          </a:xfrm>
          <a:prstGeom prst="rect">
            <a:avLst/>
          </a:prstGeom>
        </p:spPr>
      </p:pic>
      <p:sp>
        <p:nvSpPr>
          <p:cNvPr id="13" name="Text 8"/>
          <p:cNvSpPr/>
          <p:nvPr/>
        </p:nvSpPr>
        <p:spPr>
          <a:xfrm>
            <a:off x="3469838" y="4798100"/>
            <a:ext cx="2273856" cy="284202"/>
          </a:xfrm>
          <a:prstGeom prst="rect">
            <a:avLst/>
          </a:prstGeom>
          <a:noFill/>
          <a:ln/>
        </p:spPr>
        <p:txBody>
          <a:bodyPr wrap="none" rtlCol="0" anchor="t"/>
          <a:lstStyle/>
          <a:p>
            <a:pPr marL="0" indent="0" algn="l">
              <a:lnSpc>
                <a:spcPts val="2238"/>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Sentiment Trends</a:t>
            </a:r>
            <a:endParaRPr lang="en-US" sz="1791" b="1" dirty="0"/>
          </a:p>
        </p:txBody>
      </p:sp>
      <p:sp>
        <p:nvSpPr>
          <p:cNvPr id="14" name="Text 9"/>
          <p:cNvSpPr/>
          <p:nvPr/>
        </p:nvSpPr>
        <p:spPr>
          <a:xfrm>
            <a:off x="3469838" y="5185886"/>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Track sentiment trends over time to understand seasonal or monthly variations.</a:t>
            </a:r>
            <a:endParaRPr lang="en-US" sz="1361" dirty="0"/>
          </a:p>
        </p:txBody>
      </p:sp>
      <p:pic>
        <p:nvPicPr>
          <p:cNvPr id="15" name="Image 3" descr="preencoded.png"/>
          <p:cNvPicPr>
            <a:picLocks noChangeAspect="1"/>
          </p:cNvPicPr>
          <p:nvPr/>
        </p:nvPicPr>
        <p:blipFill>
          <a:blip r:embed="rId6"/>
          <a:stretch>
            <a:fillRect/>
          </a:stretch>
        </p:blipFill>
        <p:spPr>
          <a:xfrm>
            <a:off x="2346603" y="6007894"/>
            <a:ext cx="864037" cy="1382554"/>
          </a:xfrm>
          <a:prstGeom prst="rect">
            <a:avLst/>
          </a:prstGeom>
        </p:spPr>
      </p:pic>
      <p:sp>
        <p:nvSpPr>
          <p:cNvPr id="16" name="Text 10"/>
          <p:cNvSpPr/>
          <p:nvPr/>
        </p:nvSpPr>
        <p:spPr>
          <a:xfrm>
            <a:off x="3469838" y="6180653"/>
            <a:ext cx="2273856" cy="284202"/>
          </a:xfrm>
          <a:prstGeom prst="rect">
            <a:avLst/>
          </a:prstGeom>
          <a:noFill/>
          <a:ln/>
        </p:spPr>
        <p:txBody>
          <a:bodyPr wrap="none" rtlCol="0" anchor="t"/>
          <a:lstStyle/>
          <a:p>
            <a:pPr marL="0" indent="0" algn="l">
              <a:lnSpc>
                <a:spcPts val="2238"/>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Key Improvements Suggestions</a:t>
            </a:r>
            <a:endParaRPr lang="en-US" sz="1791" b="1" dirty="0"/>
          </a:p>
        </p:txBody>
      </p:sp>
      <p:sp>
        <p:nvSpPr>
          <p:cNvPr id="17" name="Text 11"/>
          <p:cNvSpPr/>
          <p:nvPr/>
        </p:nvSpPr>
        <p:spPr>
          <a:xfrm>
            <a:off x="3469838" y="6568440"/>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Provide actionable recommendations based on positive and negative feedback.</a:t>
            </a:r>
            <a:endParaRPr lang="en-US" sz="1361" dirty="0"/>
          </a:p>
        </p:txBody>
      </p:sp>
      <p:pic>
        <p:nvPicPr>
          <p:cNvPr id="18" name="Image 4" descr="preencoded.png"/>
          <p:cNvPicPr>
            <a:picLocks noChangeAspect="1"/>
          </p:cNvPicPr>
          <p:nvPr/>
        </p:nvPicPr>
        <p:blipFill>
          <a:blip r:embed="rId7"/>
          <a:stretch>
            <a:fillRect/>
          </a:stretch>
        </p:blipFill>
        <p:spPr>
          <a:xfrm>
            <a:off x="2346603" y="7390448"/>
            <a:ext cx="864037" cy="1382554"/>
          </a:xfrm>
          <a:prstGeom prst="rect">
            <a:avLst/>
          </a:prstGeom>
        </p:spPr>
      </p:pic>
      <p:sp>
        <p:nvSpPr>
          <p:cNvPr id="19" name="Text 12"/>
          <p:cNvSpPr/>
          <p:nvPr/>
        </p:nvSpPr>
        <p:spPr>
          <a:xfrm>
            <a:off x="3469838" y="7563207"/>
            <a:ext cx="2273856" cy="284202"/>
          </a:xfrm>
          <a:prstGeom prst="rect">
            <a:avLst/>
          </a:prstGeom>
          <a:noFill/>
          <a:ln/>
        </p:spPr>
        <p:txBody>
          <a:bodyPr wrap="none" rtlCol="0" anchor="t"/>
          <a:lstStyle/>
          <a:p>
            <a:pPr marL="0" indent="0" algn="l">
              <a:lnSpc>
                <a:spcPts val="2238"/>
              </a:lnSpc>
              <a:buNone/>
            </a:pPr>
            <a:r>
              <a:rPr lang="en-US" sz="1800" b="1" dirty="0">
                <a:effectLst/>
                <a:latin typeface="Cambria" panose="02040503050406030204" pitchFamily="18" charset="0"/>
                <a:ea typeface="MS Mincho" panose="02020609040205080304" pitchFamily="49" charset="-128"/>
                <a:cs typeface="Arial" panose="020B0604020202020204" pitchFamily="34" charset="0"/>
              </a:rPr>
              <a:t>Exploratory Data Analysis (EDA)</a:t>
            </a:r>
            <a:endParaRPr lang="en-US" sz="1791" b="1" dirty="0"/>
          </a:p>
        </p:txBody>
      </p:sp>
      <p:sp>
        <p:nvSpPr>
          <p:cNvPr id="20" name="Text 13"/>
          <p:cNvSpPr/>
          <p:nvPr/>
        </p:nvSpPr>
        <p:spPr>
          <a:xfrm>
            <a:off x="3469838" y="7950994"/>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Visualize the distribution of ratings, sentiments, and other critical features.</a:t>
            </a:r>
            <a:endParaRPr lang="en-US" sz="1361" dirty="0"/>
          </a:p>
        </p:txBody>
      </p:sp>
    </p:spTree>
    <p:extLst>
      <p:ext uri="{BB962C8B-B14F-4D97-AF65-F5344CB8AC3E}">
        <p14:creationId xmlns:p14="http://schemas.microsoft.com/office/powerpoint/2010/main" val="252296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9248180"/>
          </a:xfrm>
          <a:prstGeom prst="rect">
            <a:avLst/>
          </a:prstGeom>
          <a:solidFill>
            <a:srgbClr val="FFFAFA"/>
          </a:solidFill>
          <a:ln/>
        </p:spPr>
      </p:sp>
      <p:sp>
        <p:nvSpPr>
          <p:cNvPr id="4" name="Text 2"/>
          <p:cNvSpPr/>
          <p:nvPr/>
        </p:nvSpPr>
        <p:spPr>
          <a:xfrm>
            <a:off x="2346603" y="475178"/>
            <a:ext cx="4547830" cy="568523"/>
          </a:xfrm>
          <a:prstGeom prst="rect">
            <a:avLst/>
          </a:prstGeom>
          <a:noFill/>
          <a:ln/>
        </p:spPr>
        <p:txBody>
          <a:bodyPr wrap="none" rtlCol="0" anchor="t"/>
          <a:lstStyle/>
          <a:p>
            <a:pPr marL="0" indent="0">
              <a:lnSpc>
                <a:spcPts val="4476"/>
              </a:lnSpc>
              <a:buNone/>
            </a:pPr>
            <a:r>
              <a:rPr lang="en-US" sz="4130" b="1" dirty="0">
                <a:solidFill>
                  <a:srgbClr val="1F1E1E"/>
                </a:solidFill>
                <a:latin typeface="Alexandria" pitchFamily="34" charset="0"/>
                <a:ea typeface="Alexandria" pitchFamily="34" charset="-122"/>
                <a:cs typeface="Alexandria" pitchFamily="34" charset="-120"/>
              </a:rPr>
              <a:t>Process Flow</a:t>
            </a:r>
            <a:endParaRPr lang="en-US" sz="4130" dirty="0"/>
          </a:p>
        </p:txBody>
      </p:sp>
      <p:sp>
        <p:nvSpPr>
          <p:cNvPr id="5" name="Text 3"/>
          <p:cNvSpPr/>
          <p:nvPr/>
        </p:nvSpPr>
        <p:spPr>
          <a:xfrm>
            <a:off x="2346603" y="1389340"/>
            <a:ext cx="9937194" cy="276582"/>
          </a:xfrm>
          <a:prstGeom prst="rect">
            <a:avLst/>
          </a:prstGeom>
          <a:noFill/>
          <a:ln/>
        </p:spPr>
        <p:txBody>
          <a:bodyPr wrap="none" rtlCol="0" anchor="t"/>
          <a:lstStyle/>
          <a:p>
            <a:pPr marL="0" indent="0">
              <a:lnSpc>
                <a:spcPts val="2177"/>
              </a:lnSpc>
              <a:buNone/>
            </a:pPr>
            <a:endParaRPr lang="en-US" sz="1361" dirty="0"/>
          </a:p>
        </p:txBody>
      </p:sp>
      <p:pic>
        <p:nvPicPr>
          <p:cNvPr id="6" name="Image 0" descr="preencoded.png"/>
          <p:cNvPicPr>
            <a:picLocks noChangeAspect="1"/>
          </p:cNvPicPr>
          <p:nvPr/>
        </p:nvPicPr>
        <p:blipFill>
          <a:blip r:embed="rId3"/>
          <a:stretch>
            <a:fillRect/>
          </a:stretch>
        </p:blipFill>
        <p:spPr>
          <a:xfrm>
            <a:off x="2346603" y="1860233"/>
            <a:ext cx="864037" cy="1382554"/>
          </a:xfrm>
          <a:prstGeom prst="rect">
            <a:avLst/>
          </a:prstGeom>
        </p:spPr>
      </p:pic>
      <p:sp>
        <p:nvSpPr>
          <p:cNvPr id="7" name="Text 4"/>
          <p:cNvSpPr/>
          <p:nvPr/>
        </p:nvSpPr>
        <p:spPr>
          <a:xfrm>
            <a:off x="3469838" y="2032992"/>
            <a:ext cx="2273856" cy="284202"/>
          </a:xfrm>
          <a:prstGeom prst="rect">
            <a:avLst/>
          </a:prstGeom>
          <a:noFill/>
          <a:ln/>
        </p:spPr>
        <p:txBody>
          <a:bodyPr wrap="none" rtlCol="0" anchor="t"/>
          <a:lstStyle/>
          <a:p>
            <a:pPr marL="0" indent="0" algn="l">
              <a:lnSpc>
                <a:spcPts val="2238"/>
              </a:lnSpc>
              <a:buNone/>
            </a:pPr>
            <a:r>
              <a:rPr lang="en-US" sz="1791" b="1" dirty="0">
                <a:solidFill>
                  <a:srgbClr val="3B3535"/>
                </a:solidFill>
                <a:latin typeface="Alexandria" pitchFamily="34" charset="0"/>
                <a:ea typeface="Alexandria" pitchFamily="34" charset="-122"/>
                <a:cs typeface="Alexandria" pitchFamily="34" charset="-120"/>
              </a:rPr>
              <a:t>Data </a:t>
            </a:r>
            <a:r>
              <a:rPr lang="en-US" b="1" dirty="0">
                <a:solidFill>
                  <a:srgbClr val="3B3535"/>
                </a:solidFill>
                <a:latin typeface="Alexandria" pitchFamily="34" charset="0"/>
                <a:ea typeface="Alexandria" pitchFamily="34" charset="-122"/>
                <a:cs typeface="Alexandria" pitchFamily="34" charset="-120"/>
              </a:rPr>
              <a:t>Collection</a:t>
            </a:r>
            <a:r>
              <a:rPr lang="en-US" sz="1791" b="1" dirty="0">
                <a:solidFill>
                  <a:srgbClr val="3B3535"/>
                </a:solidFill>
                <a:latin typeface="Alexandria" pitchFamily="34" charset="0"/>
                <a:ea typeface="Alexandria" pitchFamily="34" charset="-122"/>
                <a:cs typeface="Alexandria" pitchFamily="34" charset="-120"/>
              </a:rPr>
              <a:t> And Preprocessing</a:t>
            </a:r>
            <a:endParaRPr lang="en-US" sz="1791" dirty="0"/>
          </a:p>
        </p:txBody>
      </p:sp>
      <p:sp>
        <p:nvSpPr>
          <p:cNvPr id="8" name="Text 5"/>
          <p:cNvSpPr/>
          <p:nvPr/>
        </p:nvSpPr>
        <p:spPr>
          <a:xfrm>
            <a:off x="3469838" y="2420779"/>
            <a:ext cx="8813959" cy="276582"/>
          </a:xfrm>
          <a:prstGeom prst="rect">
            <a:avLst/>
          </a:prstGeom>
          <a:noFill/>
          <a:ln/>
        </p:spPr>
        <p:txBody>
          <a:bodyPr wrap="none" rtlCol="0" anchor="t"/>
          <a:lstStyle/>
          <a:p>
            <a:pPr>
              <a:lnSpc>
                <a:spcPts val="2177"/>
              </a:lnSpc>
            </a:pPr>
            <a:r>
              <a:rPr lang="en-US" dirty="0">
                <a:solidFill>
                  <a:srgbClr val="3B3535"/>
                </a:solidFill>
                <a:latin typeface="Cambria" panose="02040503050406030204" pitchFamily="18" charset="0"/>
                <a:ea typeface="Cambria" panose="02040503050406030204" pitchFamily="18" charset="0"/>
                <a:cs typeface="Sora" pitchFamily="34" charset="-120"/>
              </a:rPr>
              <a:t>Gather online reviews from various sources, such as e-commerce platforms, social media, and forums.</a:t>
            </a:r>
          </a:p>
          <a:p>
            <a:pPr>
              <a:lnSpc>
                <a:spcPts val="2177"/>
              </a:lnSpc>
            </a:pPr>
            <a:r>
              <a:rPr lang="en-US" dirty="0">
                <a:solidFill>
                  <a:srgbClr val="3B3535"/>
                </a:solidFill>
                <a:latin typeface="Cambria" panose="02040503050406030204" pitchFamily="18" charset="0"/>
                <a:ea typeface="Cambria" panose="02040503050406030204" pitchFamily="18" charset="0"/>
                <a:cs typeface="Sora" pitchFamily="34" charset="-120"/>
              </a:rPr>
              <a:t>Clean and prepare the data by removing irrelevant information, such as punctuation and stop words.</a:t>
            </a:r>
            <a:endParaRPr lang="en-US" dirty="0">
              <a:latin typeface="Cambria" panose="02040503050406030204" pitchFamily="18" charset="0"/>
              <a:ea typeface="Cambria" panose="02040503050406030204" pitchFamily="18" charset="0"/>
            </a:endParaRPr>
          </a:p>
          <a:p>
            <a:pPr marL="0" indent="0" algn="l">
              <a:lnSpc>
                <a:spcPts val="2177"/>
              </a:lnSpc>
              <a:buNone/>
            </a:pPr>
            <a:endParaRPr lang="en-US" dirty="0">
              <a:latin typeface="Cambria" panose="02040503050406030204" pitchFamily="18" charset="0"/>
              <a:ea typeface="Cambria" panose="02040503050406030204" pitchFamily="18" charset="0"/>
            </a:endParaRPr>
          </a:p>
        </p:txBody>
      </p:sp>
      <p:pic>
        <p:nvPicPr>
          <p:cNvPr id="9" name="Image 1" descr="preencoded.png"/>
          <p:cNvPicPr>
            <a:picLocks noChangeAspect="1"/>
          </p:cNvPicPr>
          <p:nvPr/>
        </p:nvPicPr>
        <p:blipFill>
          <a:blip r:embed="rId4"/>
          <a:stretch>
            <a:fillRect/>
          </a:stretch>
        </p:blipFill>
        <p:spPr>
          <a:xfrm>
            <a:off x="2346603" y="3242786"/>
            <a:ext cx="864037" cy="1382554"/>
          </a:xfrm>
          <a:prstGeom prst="rect">
            <a:avLst/>
          </a:prstGeom>
        </p:spPr>
      </p:pic>
      <p:sp>
        <p:nvSpPr>
          <p:cNvPr id="10" name="Text 6"/>
          <p:cNvSpPr/>
          <p:nvPr/>
        </p:nvSpPr>
        <p:spPr>
          <a:xfrm>
            <a:off x="3469838" y="3415546"/>
            <a:ext cx="2273856" cy="284202"/>
          </a:xfrm>
          <a:prstGeom prst="rect">
            <a:avLst/>
          </a:prstGeom>
          <a:noFill/>
          <a:ln/>
        </p:spPr>
        <p:txBody>
          <a:bodyPr wrap="none" rtlCol="0" anchor="t"/>
          <a:lstStyle/>
          <a:p>
            <a:pPr marL="0" indent="0" algn="l">
              <a:lnSpc>
                <a:spcPts val="2238"/>
              </a:lnSpc>
              <a:buNone/>
            </a:pPr>
            <a:r>
              <a:rPr lang="en-US" sz="1800" b="1" dirty="0">
                <a:effectLst/>
                <a:latin typeface="Alexandria"/>
                <a:ea typeface="MS Mincho" panose="02020609040205080304" pitchFamily="49" charset="-128"/>
                <a:cs typeface="Arial" panose="020B0604020202020204" pitchFamily="34" charset="0"/>
              </a:rPr>
              <a:t>Model Training</a:t>
            </a:r>
            <a:endParaRPr lang="en-US" sz="1791" b="1" dirty="0">
              <a:latin typeface="Alexandria"/>
            </a:endParaRPr>
          </a:p>
        </p:txBody>
      </p:sp>
      <p:sp>
        <p:nvSpPr>
          <p:cNvPr id="11" name="Text 7"/>
          <p:cNvSpPr/>
          <p:nvPr/>
        </p:nvSpPr>
        <p:spPr>
          <a:xfrm>
            <a:off x="3469838" y="3803333"/>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Split the data into training and testing sets and train a Random Forest Classifier.</a:t>
            </a:r>
            <a:endParaRPr lang="en-US" sz="1600" dirty="0"/>
          </a:p>
        </p:txBody>
      </p:sp>
      <p:pic>
        <p:nvPicPr>
          <p:cNvPr id="12" name="Image 2" descr="preencoded.png"/>
          <p:cNvPicPr>
            <a:picLocks noChangeAspect="1"/>
          </p:cNvPicPr>
          <p:nvPr/>
        </p:nvPicPr>
        <p:blipFill>
          <a:blip r:embed="rId5"/>
          <a:stretch>
            <a:fillRect/>
          </a:stretch>
        </p:blipFill>
        <p:spPr>
          <a:xfrm>
            <a:off x="2346603" y="4625340"/>
            <a:ext cx="864037" cy="1382554"/>
          </a:xfrm>
          <a:prstGeom prst="rect">
            <a:avLst/>
          </a:prstGeom>
        </p:spPr>
      </p:pic>
      <p:sp>
        <p:nvSpPr>
          <p:cNvPr id="13" name="Text 8"/>
          <p:cNvSpPr/>
          <p:nvPr/>
        </p:nvSpPr>
        <p:spPr>
          <a:xfrm>
            <a:off x="3469838" y="4798100"/>
            <a:ext cx="2273856" cy="284202"/>
          </a:xfrm>
          <a:prstGeom prst="rect">
            <a:avLst/>
          </a:prstGeom>
          <a:noFill/>
          <a:ln/>
        </p:spPr>
        <p:txBody>
          <a:bodyPr wrap="none" rtlCol="0" anchor="t"/>
          <a:lstStyle/>
          <a:p>
            <a:pPr marL="0" indent="0" algn="l">
              <a:lnSpc>
                <a:spcPts val="2238"/>
              </a:lnSpc>
              <a:buNone/>
            </a:pPr>
            <a:r>
              <a:rPr lang="en-US" sz="1800" b="1" dirty="0">
                <a:effectLst/>
                <a:latin typeface="Alexandria"/>
                <a:ea typeface="MS Mincho" panose="02020609040205080304" pitchFamily="49" charset="-128"/>
                <a:cs typeface="Arial" panose="020B0604020202020204" pitchFamily="34" charset="0"/>
              </a:rPr>
              <a:t>Model Evaluation</a:t>
            </a:r>
            <a:endParaRPr lang="en-US" sz="1791" b="1" dirty="0">
              <a:latin typeface="Alexandria"/>
            </a:endParaRPr>
          </a:p>
        </p:txBody>
      </p:sp>
      <p:sp>
        <p:nvSpPr>
          <p:cNvPr id="14" name="Text 9"/>
          <p:cNvSpPr/>
          <p:nvPr/>
        </p:nvSpPr>
        <p:spPr>
          <a:xfrm>
            <a:off x="3469838" y="5185886"/>
            <a:ext cx="8813959" cy="276582"/>
          </a:xfrm>
          <a:prstGeom prst="rect">
            <a:avLst/>
          </a:prstGeom>
          <a:noFill/>
          <a:ln/>
        </p:spPr>
        <p:txBody>
          <a:bodyPr wrap="none" rtlCol="0" anchor="t"/>
          <a:lstStyle/>
          <a:p>
            <a:pPr>
              <a:lnSpc>
                <a:spcPct val="115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Evaluate the model's performance using metrics such as classification report and accuracy score.</a:t>
            </a:r>
            <a:endParaRPr lang="en-IN" sz="1800" dirty="0">
              <a:effectLst/>
              <a:latin typeface="Cambria" panose="02040503050406030204" pitchFamily="18" charset="0"/>
              <a:ea typeface="MS Mincho" panose="02020609040205080304" pitchFamily="49" charset="-128"/>
              <a:cs typeface="Arial" panose="020B0604020202020204" pitchFamily="34" charset="0"/>
            </a:endParaRPr>
          </a:p>
        </p:txBody>
      </p:sp>
      <p:pic>
        <p:nvPicPr>
          <p:cNvPr id="15" name="Image 3" descr="preencoded.png"/>
          <p:cNvPicPr>
            <a:picLocks noChangeAspect="1"/>
          </p:cNvPicPr>
          <p:nvPr/>
        </p:nvPicPr>
        <p:blipFill>
          <a:blip r:embed="rId6"/>
          <a:stretch>
            <a:fillRect/>
          </a:stretch>
        </p:blipFill>
        <p:spPr>
          <a:xfrm>
            <a:off x="2346603" y="6007894"/>
            <a:ext cx="864037" cy="1382554"/>
          </a:xfrm>
          <a:prstGeom prst="rect">
            <a:avLst/>
          </a:prstGeom>
        </p:spPr>
      </p:pic>
      <p:sp>
        <p:nvSpPr>
          <p:cNvPr id="16" name="Text 10"/>
          <p:cNvSpPr/>
          <p:nvPr/>
        </p:nvSpPr>
        <p:spPr>
          <a:xfrm>
            <a:off x="3469838" y="6180653"/>
            <a:ext cx="2273856" cy="284202"/>
          </a:xfrm>
          <a:prstGeom prst="rect">
            <a:avLst/>
          </a:prstGeom>
          <a:noFill/>
          <a:ln/>
        </p:spPr>
        <p:txBody>
          <a:bodyPr wrap="none" rtlCol="0" anchor="t"/>
          <a:lstStyle/>
          <a:p>
            <a:pPr marL="0" indent="0" algn="l">
              <a:lnSpc>
                <a:spcPts val="2238"/>
              </a:lnSpc>
              <a:buNone/>
            </a:pPr>
            <a:r>
              <a:rPr lang="en-US" sz="1800" b="1" dirty="0">
                <a:effectLst/>
                <a:latin typeface="Alexandria"/>
                <a:ea typeface="MS Mincho" panose="02020609040205080304" pitchFamily="49" charset="-128"/>
                <a:cs typeface="Arial" panose="020B0604020202020204" pitchFamily="34" charset="0"/>
              </a:rPr>
              <a:t>EDA and Insights</a:t>
            </a:r>
            <a:endParaRPr lang="en-US" sz="1791" b="1" dirty="0">
              <a:latin typeface="Alexandria"/>
            </a:endParaRPr>
          </a:p>
        </p:txBody>
      </p:sp>
      <p:sp>
        <p:nvSpPr>
          <p:cNvPr id="17" name="Text 11"/>
          <p:cNvSpPr/>
          <p:nvPr/>
        </p:nvSpPr>
        <p:spPr>
          <a:xfrm>
            <a:off x="3469838" y="6568440"/>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Perform exploratory data analysis and extract key insights</a:t>
            </a:r>
            <a:endParaRPr lang="en-US" sz="1361" dirty="0"/>
          </a:p>
        </p:txBody>
      </p:sp>
      <p:pic>
        <p:nvPicPr>
          <p:cNvPr id="18" name="Image 4" descr="preencoded.png"/>
          <p:cNvPicPr>
            <a:picLocks noChangeAspect="1"/>
          </p:cNvPicPr>
          <p:nvPr/>
        </p:nvPicPr>
        <p:blipFill>
          <a:blip r:embed="rId7"/>
          <a:stretch>
            <a:fillRect/>
          </a:stretch>
        </p:blipFill>
        <p:spPr>
          <a:xfrm>
            <a:off x="2346603" y="7390448"/>
            <a:ext cx="864037" cy="1382554"/>
          </a:xfrm>
          <a:prstGeom prst="rect">
            <a:avLst/>
          </a:prstGeom>
        </p:spPr>
      </p:pic>
      <p:sp>
        <p:nvSpPr>
          <p:cNvPr id="19" name="Text 12"/>
          <p:cNvSpPr/>
          <p:nvPr/>
        </p:nvSpPr>
        <p:spPr>
          <a:xfrm>
            <a:off x="3469838" y="7563207"/>
            <a:ext cx="2273856" cy="284202"/>
          </a:xfrm>
          <a:prstGeom prst="rect">
            <a:avLst/>
          </a:prstGeom>
          <a:noFill/>
          <a:ln/>
        </p:spPr>
        <p:txBody>
          <a:bodyPr wrap="none" rtlCol="0" anchor="t"/>
          <a:lstStyle/>
          <a:p>
            <a:pPr marL="0" indent="0" algn="l">
              <a:lnSpc>
                <a:spcPts val="2238"/>
              </a:lnSpc>
              <a:buNone/>
            </a:pPr>
            <a:r>
              <a:rPr lang="en-US" sz="1800" b="1" dirty="0">
                <a:effectLst/>
                <a:latin typeface="Alexandria"/>
                <a:ea typeface="MS Mincho" panose="02020609040205080304" pitchFamily="49" charset="-128"/>
                <a:cs typeface="Arial" panose="020B0604020202020204" pitchFamily="34" charset="0"/>
              </a:rPr>
              <a:t>Recommendations</a:t>
            </a:r>
            <a:endParaRPr lang="en-US" sz="1791" b="1" dirty="0">
              <a:latin typeface="Alexandria"/>
            </a:endParaRPr>
          </a:p>
        </p:txBody>
      </p:sp>
      <p:sp>
        <p:nvSpPr>
          <p:cNvPr id="20" name="Text 13"/>
          <p:cNvSpPr/>
          <p:nvPr/>
        </p:nvSpPr>
        <p:spPr>
          <a:xfrm>
            <a:off x="3469838" y="7950994"/>
            <a:ext cx="8813959" cy="276582"/>
          </a:xfrm>
          <a:prstGeom prst="rect">
            <a:avLst/>
          </a:prstGeom>
          <a:noFill/>
          <a:ln/>
        </p:spPr>
        <p:txBody>
          <a:bodyPr wrap="none" rtlCol="0" anchor="t"/>
          <a:lstStyle/>
          <a:p>
            <a:pPr marL="0" indent="0" algn="l">
              <a:lnSpc>
                <a:spcPts val="2177"/>
              </a:lnSpc>
              <a:buNone/>
            </a:pPr>
            <a:r>
              <a:rPr lang="en-US" sz="1800" dirty="0">
                <a:effectLst/>
                <a:latin typeface="Cambria" panose="02040503050406030204" pitchFamily="18" charset="0"/>
                <a:ea typeface="MS Mincho" panose="02020609040205080304" pitchFamily="49" charset="-128"/>
                <a:cs typeface="Arial" panose="020B0604020202020204" pitchFamily="34" charset="0"/>
              </a:rPr>
              <a:t>Generate recommendations based on the analysis</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2160270"/>
          </a:xfrm>
          <a:prstGeom prst="rect">
            <a:avLst/>
          </a:prstGeom>
        </p:spPr>
      </p:pic>
      <p:sp>
        <p:nvSpPr>
          <p:cNvPr id="5" name="Text 2"/>
          <p:cNvSpPr/>
          <p:nvPr/>
        </p:nvSpPr>
        <p:spPr>
          <a:xfrm>
            <a:off x="2131458" y="2160991"/>
            <a:ext cx="5007173" cy="568523"/>
          </a:xfrm>
          <a:prstGeom prst="rect">
            <a:avLst/>
          </a:prstGeom>
          <a:noFill/>
          <a:ln/>
        </p:spPr>
        <p:txBody>
          <a:bodyPr wrap="none" rtlCol="0" anchor="t"/>
          <a:lstStyle/>
          <a:p>
            <a:pPr marL="0" indent="0">
              <a:lnSpc>
                <a:spcPts val="4476"/>
              </a:lnSpc>
              <a:buNone/>
            </a:pPr>
            <a:r>
              <a:rPr lang="en-US" sz="4130" b="1" dirty="0">
                <a:solidFill>
                  <a:srgbClr val="1F1E1E"/>
                </a:solidFill>
                <a:latin typeface="Cambria" panose="02040503050406030204" pitchFamily="18" charset="0"/>
                <a:ea typeface="Cambria" panose="02040503050406030204" pitchFamily="18" charset="0"/>
                <a:cs typeface="Alexandria" pitchFamily="34" charset="-120"/>
              </a:rPr>
              <a:t>Architecture Diagram</a:t>
            </a:r>
          </a:p>
        </p:txBody>
      </p:sp>
      <p:sp>
        <p:nvSpPr>
          <p:cNvPr id="6" name="Text 3"/>
          <p:cNvSpPr/>
          <p:nvPr/>
        </p:nvSpPr>
        <p:spPr>
          <a:xfrm>
            <a:off x="2346603" y="3841671"/>
            <a:ext cx="9937194" cy="276582"/>
          </a:xfrm>
          <a:prstGeom prst="rect">
            <a:avLst/>
          </a:prstGeom>
          <a:noFill/>
          <a:ln/>
        </p:spPr>
        <p:txBody>
          <a:bodyPr wrap="none" rtlCol="0" anchor="t"/>
          <a:lstStyle/>
          <a:p>
            <a:pPr marL="0" indent="0">
              <a:lnSpc>
                <a:spcPts val="2177"/>
              </a:lnSpc>
              <a:buNone/>
            </a:pPr>
            <a:endParaRPr lang="en-US" sz="1361" dirty="0"/>
          </a:p>
        </p:txBody>
      </p:sp>
      <p:sp>
        <p:nvSpPr>
          <p:cNvPr id="8" name="Shape 5"/>
          <p:cNvSpPr/>
          <p:nvPr/>
        </p:nvSpPr>
        <p:spPr>
          <a:xfrm>
            <a:off x="1865850" y="2729850"/>
            <a:ext cx="9921954" cy="498991"/>
          </a:xfrm>
          <a:prstGeom prst="rect">
            <a:avLst/>
          </a:prstGeom>
          <a:solidFill>
            <a:srgbClr val="FFFFFF">
              <a:alpha val="4000"/>
            </a:srgbClr>
          </a:solidFill>
          <a:ln/>
        </p:spPr>
      </p:sp>
      <p:sp>
        <p:nvSpPr>
          <p:cNvPr id="9" name="Text 6"/>
          <p:cNvSpPr/>
          <p:nvPr/>
        </p:nvSpPr>
        <p:spPr>
          <a:xfrm>
            <a:off x="2038610" y="2841054"/>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Component</a:t>
            </a:r>
            <a:endParaRPr lang="en-US" sz="1361" dirty="0"/>
          </a:p>
        </p:txBody>
      </p:sp>
      <p:sp>
        <p:nvSpPr>
          <p:cNvPr id="10" name="Text 7"/>
          <p:cNvSpPr/>
          <p:nvPr/>
        </p:nvSpPr>
        <p:spPr>
          <a:xfrm>
            <a:off x="7003397" y="2841054"/>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Description</a:t>
            </a:r>
            <a:endParaRPr lang="en-US" sz="1361" dirty="0"/>
          </a:p>
        </p:txBody>
      </p:sp>
      <p:sp>
        <p:nvSpPr>
          <p:cNvPr id="11" name="Shape 8"/>
          <p:cNvSpPr/>
          <p:nvPr/>
        </p:nvSpPr>
        <p:spPr>
          <a:xfrm>
            <a:off x="1865850" y="3228841"/>
            <a:ext cx="9921954" cy="775573"/>
          </a:xfrm>
          <a:prstGeom prst="rect">
            <a:avLst/>
          </a:prstGeom>
          <a:solidFill>
            <a:srgbClr val="000000">
              <a:alpha val="4000"/>
            </a:srgbClr>
          </a:solidFill>
          <a:ln/>
        </p:spPr>
      </p:sp>
      <p:sp>
        <p:nvSpPr>
          <p:cNvPr id="12" name="Text 9"/>
          <p:cNvSpPr/>
          <p:nvPr/>
        </p:nvSpPr>
        <p:spPr>
          <a:xfrm>
            <a:off x="2038610" y="3340045"/>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Data Sources</a:t>
            </a:r>
            <a:endParaRPr lang="en-US" sz="1361" dirty="0"/>
          </a:p>
        </p:txBody>
      </p:sp>
      <p:sp>
        <p:nvSpPr>
          <p:cNvPr id="13" name="Text 10"/>
          <p:cNvSpPr/>
          <p:nvPr/>
        </p:nvSpPr>
        <p:spPr>
          <a:xfrm>
            <a:off x="7003397" y="3340045"/>
            <a:ext cx="4611648" cy="553164"/>
          </a:xfrm>
          <a:prstGeom prst="rect">
            <a:avLst/>
          </a:prstGeom>
          <a:noFill/>
          <a:ln/>
        </p:spPr>
        <p:txBody>
          <a:bodyPr wrap="squar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Collect customer reviews from various online platforms.</a:t>
            </a:r>
            <a:endParaRPr lang="en-US" sz="1361" dirty="0"/>
          </a:p>
        </p:txBody>
      </p:sp>
      <p:sp>
        <p:nvSpPr>
          <p:cNvPr id="14" name="Shape 11"/>
          <p:cNvSpPr/>
          <p:nvPr/>
        </p:nvSpPr>
        <p:spPr>
          <a:xfrm>
            <a:off x="1865850" y="4004414"/>
            <a:ext cx="9921954" cy="498991"/>
          </a:xfrm>
          <a:prstGeom prst="rect">
            <a:avLst/>
          </a:prstGeom>
          <a:solidFill>
            <a:srgbClr val="FFFFFF">
              <a:alpha val="4000"/>
            </a:srgbClr>
          </a:solidFill>
          <a:ln/>
        </p:spPr>
      </p:sp>
      <p:sp>
        <p:nvSpPr>
          <p:cNvPr id="15" name="Text 12"/>
          <p:cNvSpPr/>
          <p:nvPr/>
        </p:nvSpPr>
        <p:spPr>
          <a:xfrm>
            <a:off x="2038610" y="4115618"/>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Data Processing Engine</a:t>
            </a:r>
            <a:endParaRPr lang="en-US" sz="1361" dirty="0"/>
          </a:p>
        </p:txBody>
      </p:sp>
      <p:sp>
        <p:nvSpPr>
          <p:cNvPr id="16" name="Text 13"/>
          <p:cNvSpPr/>
          <p:nvPr/>
        </p:nvSpPr>
        <p:spPr>
          <a:xfrm>
            <a:off x="7003397" y="4115618"/>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Preprocess and clean the data for sentiment analysis.</a:t>
            </a:r>
            <a:endParaRPr lang="en-US" sz="1361" dirty="0"/>
          </a:p>
        </p:txBody>
      </p:sp>
      <p:sp>
        <p:nvSpPr>
          <p:cNvPr id="17" name="Shape 14"/>
          <p:cNvSpPr/>
          <p:nvPr/>
        </p:nvSpPr>
        <p:spPr>
          <a:xfrm>
            <a:off x="1865850" y="4503405"/>
            <a:ext cx="9921954" cy="498991"/>
          </a:xfrm>
          <a:prstGeom prst="rect">
            <a:avLst/>
          </a:prstGeom>
          <a:solidFill>
            <a:srgbClr val="000000">
              <a:alpha val="4000"/>
            </a:srgbClr>
          </a:solidFill>
          <a:ln/>
        </p:spPr>
      </p:sp>
      <p:sp>
        <p:nvSpPr>
          <p:cNvPr id="18" name="Text 15"/>
          <p:cNvSpPr/>
          <p:nvPr/>
        </p:nvSpPr>
        <p:spPr>
          <a:xfrm>
            <a:off x="2038610" y="4614609"/>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Sentiment Analysis Engine</a:t>
            </a:r>
            <a:endParaRPr lang="en-US" sz="1361" dirty="0"/>
          </a:p>
        </p:txBody>
      </p:sp>
      <p:sp>
        <p:nvSpPr>
          <p:cNvPr id="19" name="Text 16"/>
          <p:cNvSpPr/>
          <p:nvPr/>
        </p:nvSpPr>
        <p:spPr>
          <a:xfrm>
            <a:off x="7003397" y="4614609"/>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Classify the sentiment expressed in each review.</a:t>
            </a:r>
            <a:endParaRPr lang="en-US" sz="1361" dirty="0"/>
          </a:p>
        </p:txBody>
      </p:sp>
      <p:sp>
        <p:nvSpPr>
          <p:cNvPr id="20" name="Shape 17"/>
          <p:cNvSpPr/>
          <p:nvPr/>
        </p:nvSpPr>
        <p:spPr>
          <a:xfrm>
            <a:off x="1865850" y="5002396"/>
            <a:ext cx="9921954" cy="775573"/>
          </a:xfrm>
          <a:prstGeom prst="rect">
            <a:avLst/>
          </a:prstGeom>
          <a:solidFill>
            <a:srgbClr val="FFFFFF">
              <a:alpha val="4000"/>
            </a:srgbClr>
          </a:solidFill>
          <a:ln/>
        </p:spPr>
      </p:sp>
      <p:sp>
        <p:nvSpPr>
          <p:cNvPr id="21" name="Text 18"/>
          <p:cNvSpPr/>
          <p:nvPr/>
        </p:nvSpPr>
        <p:spPr>
          <a:xfrm>
            <a:off x="2038610" y="5113600"/>
            <a:ext cx="4611648" cy="276582"/>
          </a:xfrm>
          <a:prstGeom prst="rect">
            <a:avLst/>
          </a:prstGeom>
          <a:noFill/>
          <a:ln/>
        </p:spPr>
        <p:txBody>
          <a:bodyPr wrap="non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Visualization Tools</a:t>
            </a:r>
            <a:endParaRPr lang="en-US" sz="1361" dirty="0"/>
          </a:p>
        </p:txBody>
      </p:sp>
      <p:sp>
        <p:nvSpPr>
          <p:cNvPr id="22" name="Text 19"/>
          <p:cNvSpPr/>
          <p:nvPr/>
        </p:nvSpPr>
        <p:spPr>
          <a:xfrm>
            <a:off x="7003397" y="5113600"/>
            <a:ext cx="4611648" cy="553164"/>
          </a:xfrm>
          <a:prstGeom prst="rect">
            <a:avLst/>
          </a:prstGeom>
          <a:noFill/>
          <a:ln/>
        </p:spPr>
        <p:txBody>
          <a:bodyPr wrap="square" rtlCol="0" anchor="t"/>
          <a:lstStyle/>
          <a:p>
            <a:pPr marL="0" indent="0">
              <a:lnSpc>
                <a:spcPts val="2177"/>
              </a:lnSpc>
              <a:buNone/>
            </a:pPr>
            <a:r>
              <a:rPr lang="en-US" sz="1361" dirty="0">
                <a:solidFill>
                  <a:srgbClr val="3B3535"/>
                </a:solidFill>
                <a:latin typeface="Sora" pitchFamily="34" charset="0"/>
                <a:ea typeface="Sora" pitchFamily="34" charset="-122"/>
                <a:cs typeface="Sora" pitchFamily="34" charset="-120"/>
              </a:rPr>
              <a:t>Present the analysis results in a user-friendly and insightful way.</a:t>
            </a:r>
            <a:endParaRPr lang="en-US" sz="1361" dirty="0"/>
          </a:p>
        </p:txBody>
      </p:sp>
      <p:sp>
        <p:nvSpPr>
          <p:cNvPr id="24" name="TextBox 23">
            <a:extLst>
              <a:ext uri="{FF2B5EF4-FFF2-40B4-BE49-F238E27FC236}">
                <a16:creationId xmlns:a16="http://schemas.microsoft.com/office/drawing/2014/main" id="{71352EE4-887F-DE1A-3878-507E07D487A3}"/>
              </a:ext>
            </a:extLst>
          </p:cNvPr>
          <p:cNvSpPr txBox="1"/>
          <p:nvPr/>
        </p:nvSpPr>
        <p:spPr>
          <a:xfrm>
            <a:off x="1749921" y="6115377"/>
            <a:ext cx="10506952" cy="1446550"/>
          </a:xfrm>
          <a:prstGeom prst="rect">
            <a:avLst/>
          </a:prstGeom>
          <a:noFill/>
        </p:spPr>
        <p:txBody>
          <a:bodyPr wrap="square" rtlCol="0">
            <a:spAutoFit/>
          </a:bodyPr>
          <a:lstStyle/>
          <a:p>
            <a:r>
              <a:rPr lang="en-US" sz="2800" b="1" dirty="0">
                <a:effectLst/>
                <a:latin typeface="Cambria" panose="02040503050406030204" pitchFamily="18" charset="0"/>
                <a:ea typeface="MS Mincho" panose="02020609040205080304" pitchFamily="49" charset="-128"/>
                <a:cs typeface="Arial" panose="020B0604020202020204" pitchFamily="34" charset="0"/>
              </a:rPr>
              <a:t>Data Collection --&gt; Data Preprocessing --&gt; Model Training --&gt; Model Evaluation --&gt; EDA and Insights --&gt; Recommendations</a:t>
            </a:r>
            <a:endParaRPr lang="en-IN" sz="2800" b="1" dirty="0">
              <a:effectLst/>
              <a:latin typeface="Cambria" panose="02040503050406030204" pitchFamily="18" charset="0"/>
              <a:ea typeface="MS Mincho" panose="02020609040205080304" pitchFamily="49" charset="-128"/>
              <a:cs typeface="Arial" panose="020B0604020202020204" pitchFamily="34" charset="0"/>
            </a:endParaRPr>
          </a:p>
          <a:p>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4432280"/>
            <a:ext cx="9144000" cy="6453127"/>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9144000" y="0"/>
            <a:ext cx="5486400" cy="9433679"/>
          </a:xfrm>
          <a:prstGeom prst="rect">
            <a:avLst/>
          </a:prstGeom>
        </p:spPr>
      </p:pic>
      <p:sp>
        <p:nvSpPr>
          <p:cNvPr id="5" name="Text 2"/>
          <p:cNvSpPr/>
          <p:nvPr/>
        </p:nvSpPr>
        <p:spPr>
          <a:xfrm>
            <a:off x="604837" y="475178"/>
            <a:ext cx="4547830" cy="568523"/>
          </a:xfrm>
          <a:prstGeom prst="rect">
            <a:avLst/>
          </a:prstGeom>
          <a:noFill/>
          <a:ln/>
        </p:spPr>
        <p:txBody>
          <a:bodyPr wrap="none" rtlCol="0" anchor="t"/>
          <a:lstStyle/>
          <a:p>
            <a:pPr marL="0" indent="0">
              <a:lnSpc>
                <a:spcPts val="4476"/>
              </a:lnSpc>
              <a:buNone/>
            </a:pPr>
            <a:r>
              <a:rPr lang="en-US" sz="4130" b="1" dirty="0">
                <a:solidFill>
                  <a:srgbClr val="1F1E1E"/>
                </a:solidFill>
                <a:latin typeface="Alexandria" pitchFamily="34" charset="0"/>
                <a:ea typeface="Alexandria" pitchFamily="34" charset="-122"/>
                <a:cs typeface="Alexandria" pitchFamily="34" charset="-120"/>
              </a:rPr>
              <a:t>Technologies Used</a:t>
            </a:r>
            <a:endParaRPr lang="en-US" sz="4130" dirty="0"/>
          </a:p>
        </p:txBody>
      </p:sp>
      <p:sp>
        <p:nvSpPr>
          <p:cNvPr id="6" name="Text 3"/>
          <p:cNvSpPr/>
          <p:nvPr/>
        </p:nvSpPr>
        <p:spPr>
          <a:xfrm>
            <a:off x="604837" y="1302901"/>
            <a:ext cx="7934325" cy="553164"/>
          </a:xfrm>
          <a:prstGeom prst="rect">
            <a:avLst/>
          </a:prstGeom>
          <a:noFill/>
          <a:ln/>
        </p:spPr>
        <p:txBody>
          <a:bodyPr wrap="square" rtlCol="0" anchor="t"/>
          <a:lstStyle/>
          <a:p>
            <a:pPr marL="0" indent="0">
              <a:lnSpc>
                <a:spcPts val="2177"/>
              </a:lnSpc>
              <a:buNone/>
            </a:pPr>
            <a:endParaRPr lang="en-US" sz="1361" dirty="0"/>
          </a:p>
        </p:txBody>
      </p:sp>
      <p:pic>
        <p:nvPicPr>
          <p:cNvPr id="7" name="Image 1" descr="preencoded.png"/>
          <p:cNvPicPr>
            <a:picLocks noChangeAspect="1"/>
          </p:cNvPicPr>
          <p:nvPr/>
        </p:nvPicPr>
        <p:blipFill>
          <a:blip r:embed="rId4"/>
          <a:stretch>
            <a:fillRect/>
          </a:stretch>
        </p:blipFill>
        <p:spPr>
          <a:xfrm>
            <a:off x="706180" y="2102171"/>
            <a:ext cx="940709" cy="940709"/>
          </a:xfrm>
          <a:prstGeom prst="rect">
            <a:avLst/>
          </a:prstGeom>
        </p:spPr>
      </p:pic>
      <p:sp>
        <p:nvSpPr>
          <p:cNvPr id="8" name="Text 4"/>
          <p:cNvSpPr/>
          <p:nvPr/>
        </p:nvSpPr>
        <p:spPr>
          <a:xfrm>
            <a:off x="820135" y="3622832"/>
            <a:ext cx="1538602" cy="317921"/>
          </a:xfrm>
          <a:prstGeom prst="rect">
            <a:avLst/>
          </a:prstGeom>
          <a:noFill/>
          <a:ln/>
        </p:spPr>
        <p:txBody>
          <a:bodyPr wrap="none" rtlCol="0" anchor="t"/>
          <a:lstStyle/>
          <a:p>
            <a:pPr marL="0" indent="0" algn="l">
              <a:lnSpc>
                <a:spcPts val="2238"/>
              </a:lnSpc>
              <a:buNone/>
            </a:pPr>
            <a:r>
              <a:rPr lang="en-US" sz="1791" b="1" dirty="0">
                <a:solidFill>
                  <a:srgbClr val="3B3535"/>
                </a:solidFill>
                <a:latin typeface="Alexandria" pitchFamily="34" charset="0"/>
                <a:ea typeface="Alexandria" pitchFamily="34" charset="-122"/>
                <a:cs typeface="Alexandria" pitchFamily="34" charset="-120"/>
              </a:rPr>
              <a:t>Python</a:t>
            </a:r>
            <a:endParaRPr lang="en-US" sz="1791" dirty="0"/>
          </a:p>
        </p:txBody>
      </p:sp>
      <p:sp>
        <p:nvSpPr>
          <p:cNvPr id="9" name="Text 5"/>
          <p:cNvSpPr/>
          <p:nvPr/>
        </p:nvSpPr>
        <p:spPr>
          <a:xfrm>
            <a:off x="604837" y="3042880"/>
            <a:ext cx="7934325" cy="276582"/>
          </a:xfrm>
          <a:prstGeom prst="rect">
            <a:avLst/>
          </a:prstGeom>
          <a:noFill/>
          <a:ln/>
        </p:spPr>
        <p:txBody>
          <a:bodyPr wrap="none" rtlCol="0" anchor="t"/>
          <a:lstStyle/>
          <a:p>
            <a:pPr marL="0" indent="0" algn="l">
              <a:lnSpc>
                <a:spcPts val="2177"/>
              </a:lnSpc>
              <a:buNone/>
            </a:pPr>
            <a:endParaRPr lang="en-US" sz="1361" dirty="0"/>
          </a:p>
        </p:txBody>
      </p:sp>
      <p:pic>
        <p:nvPicPr>
          <p:cNvPr id="10" name="Image 2" descr="preencoded.png"/>
          <p:cNvPicPr>
            <a:picLocks noChangeAspect="1"/>
          </p:cNvPicPr>
          <p:nvPr/>
        </p:nvPicPr>
        <p:blipFill>
          <a:blip r:embed="rId5"/>
          <a:stretch>
            <a:fillRect/>
          </a:stretch>
        </p:blipFill>
        <p:spPr>
          <a:xfrm>
            <a:off x="4356021" y="2030232"/>
            <a:ext cx="1071540" cy="1071540"/>
          </a:xfrm>
          <a:prstGeom prst="rect">
            <a:avLst/>
          </a:prstGeom>
        </p:spPr>
      </p:pic>
      <p:sp>
        <p:nvSpPr>
          <p:cNvPr id="11" name="Text 6"/>
          <p:cNvSpPr/>
          <p:nvPr/>
        </p:nvSpPr>
        <p:spPr>
          <a:xfrm>
            <a:off x="2221088" y="3513119"/>
            <a:ext cx="2273856" cy="284202"/>
          </a:xfrm>
          <a:prstGeom prst="rect">
            <a:avLst/>
          </a:prstGeom>
          <a:noFill/>
          <a:ln/>
        </p:spPr>
        <p:txBody>
          <a:bodyPr wrap="none" rtlCol="0" anchor="t"/>
          <a:lstStyle/>
          <a:p>
            <a:pPr marL="0" indent="0" algn="l">
              <a:lnSpc>
                <a:spcPts val="2238"/>
              </a:lnSpc>
              <a:buNone/>
            </a:pPr>
            <a:r>
              <a:rPr lang="en-US" sz="1791" b="1" dirty="0">
                <a:solidFill>
                  <a:srgbClr val="3B3535"/>
                </a:solidFill>
                <a:latin typeface="Alexandria" pitchFamily="34" charset="0"/>
                <a:ea typeface="Alexandria" pitchFamily="34" charset="-122"/>
                <a:cs typeface="Alexandria" pitchFamily="34" charset="-120"/>
              </a:rPr>
              <a:t>                                             Pandas                                            Scikit-learn</a:t>
            </a:r>
            <a:endParaRPr lang="en-US" sz="1791" dirty="0"/>
          </a:p>
        </p:txBody>
      </p:sp>
      <p:sp>
        <p:nvSpPr>
          <p:cNvPr id="12" name="Text 7"/>
          <p:cNvSpPr/>
          <p:nvPr/>
        </p:nvSpPr>
        <p:spPr>
          <a:xfrm>
            <a:off x="604837" y="4830366"/>
            <a:ext cx="7934325" cy="553164"/>
          </a:xfrm>
          <a:prstGeom prst="rect">
            <a:avLst/>
          </a:prstGeom>
          <a:noFill/>
          <a:ln/>
        </p:spPr>
        <p:txBody>
          <a:bodyPr wrap="square" rtlCol="0" anchor="t"/>
          <a:lstStyle/>
          <a:p>
            <a:pPr marL="0" indent="0" algn="l">
              <a:lnSpc>
                <a:spcPts val="2177"/>
              </a:lnSpc>
              <a:buNone/>
            </a:pPr>
            <a:endParaRPr lang="en-US" sz="1361" dirty="0"/>
          </a:p>
        </p:txBody>
      </p:sp>
      <p:pic>
        <p:nvPicPr>
          <p:cNvPr id="13" name="Image 3" descr="preencoded.png"/>
          <p:cNvPicPr>
            <a:picLocks noChangeAspect="1"/>
          </p:cNvPicPr>
          <p:nvPr/>
        </p:nvPicPr>
        <p:blipFill>
          <a:blip r:embed="rId6"/>
          <a:stretch>
            <a:fillRect/>
          </a:stretch>
        </p:blipFill>
        <p:spPr>
          <a:xfrm>
            <a:off x="604838" y="4830367"/>
            <a:ext cx="1166192" cy="1166192"/>
          </a:xfrm>
          <a:prstGeom prst="rect">
            <a:avLst/>
          </a:prstGeom>
        </p:spPr>
      </p:pic>
      <p:sp>
        <p:nvSpPr>
          <p:cNvPr id="14" name="Text 8"/>
          <p:cNvSpPr/>
          <p:nvPr/>
        </p:nvSpPr>
        <p:spPr>
          <a:xfrm>
            <a:off x="820134" y="6390171"/>
            <a:ext cx="2273856" cy="284202"/>
          </a:xfrm>
          <a:prstGeom prst="rect">
            <a:avLst/>
          </a:prstGeom>
          <a:noFill/>
          <a:ln/>
        </p:spPr>
        <p:txBody>
          <a:bodyPr wrap="none" rtlCol="0" anchor="t"/>
          <a:lstStyle/>
          <a:p>
            <a:pPr marL="0" indent="0" algn="l">
              <a:lnSpc>
                <a:spcPts val="2238"/>
              </a:lnSpc>
              <a:buNone/>
            </a:pPr>
            <a:r>
              <a:rPr lang="en-US" sz="1791" b="1" dirty="0">
                <a:solidFill>
                  <a:srgbClr val="3B3535"/>
                </a:solidFill>
                <a:latin typeface="Alexandria" pitchFamily="34" charset="0"/>
                <a:ea typeface="Alexandria" pitchFamily="34" charset="-122"/>
              </a:rPr>
              <a:t>Numpy                                                   Matplotlib</a:t>
            </a:r>
            <a:endParaRPr lang="en-US" sz="1791" dirty="0"/>
          </a:p>
        </p:txBody>
      </p:sp>
      <p:sp>
        <p:nvSpPr>
          <p:cNvPr id="15" name="Text 9"/>
          <p:cNvSpPr/>
          <p:nvPr/>
        </p:nvSpPr>
        <p:spPr>
          <a:xfrm>
            <a:off x="604837" y="6894433"/>
            <a:ext cx="7934325" cy="276582"/>
          </a:xfrm>
          <a:prstGeom prst="rect">
            <a:avLst/>
          </a:prstGeom>
          <a:noFill/>
          <a:ln/>
        </p:spPr>
        <p:txBody>
          <a:bodyPr wrap="none" rtlCol="0" anchor="t"/>
          <a:lstStyle/>
          <a:p>
            <a:pPr marL="0" indent="0" algn="l">
              <a:lnSpc>
                <a:spcPts val="2177"/>
              </a:lnSpc>
              <a:buNone/>
            </a:pPr>
            <a:endParaRPr lang="en-US" sz="1361" dirty="0"/>
          </a:p>
        </p:txBody>
      </p:sp>
      <p:pic>
        <p:nvPicPr>
          <p:cNvPr id="16" name="Image 4" descr="preencoded.png"/>
          <p:cNvPicPr>
            <a:picLocks noChangeAspect="1"/>
          </p:cNvPicPr>
          <p:nvPr/>
        </p:nvPicPr>
        <p:blipFill>
          <a:blip r:embed="rId7"/>
          <a:stretch>
            <a:fillRect/>
          </a:stretch>
        </p:blipFill>
        <p:spPr>
          <a:xfrm>
            <a:off x="4356019" y="4817887"/>
            <a:ext cx="1178671" cy="1178671"/>
          </a:xfrm>
          <a:prstGeom prst="rect">
            <a:avLst/>
          </a:prstGeom>
        </p:spPr>
      </p:pic>
      <p:sp>
        <p:nvSpPr>
          <p:cNvPr id="17" name="Text 10"/>
          <p:cNvSpPr/>
          <p:nvPr/>
        </p:nvSpPr>
        <p:spPr>
          <a:xfrm>
            <a:off x="3031838" y="6377692"/>
            <a:ext cx="2273856" cy="284202"/>
          </a:xfrm>
          <a:prstGeom prst="rect">
            <a:avLst/>
          </a:prstGeom>
          <a:noFill/>
          <a:ln/>
        </p:spPr>
        <p:txBody>
          <a:bodyPr wrap="none" rtlCol="0" anchor="t"/>
          <a:lstStyle/>
          <a:p>
            <a:pPr marL="0" indent="0" algn="l">
              <a:lnSpc>
                <a:spcPts val="2238"/>
              </a:lnSpc>
              <a:buNone/>
            </a:pPr>
            <a:r>
              <a:rPr lang="en-US" sz="1791" b="1" dirty="0">
                <a:solidFill>
                  <a:srgbClr val="3B3535"/>
                </a:solidFill>
                <a:latin typeface="Alexandria" pitchFamily="34" charset="0"/>
                <a:ea typeface="Alexandria" pitchFamily="34" charset="-122"/>
                <a:cs typeface="Alexandria" pitchFamily="34" charset="-120"/>
              </a:rPr>
              <a:t>                                                                                             Seaborn</a:t>
            </a:r>
            <a:endParaRPr lang="en-US" sz="1791" dirty="0"/>
          </a:p>
        </p:txBody>
      </p:sp>
      <p:sp>
        <p:nvSpPr>
          <p:cNvPr id="18" name="Text 11"/>
          <p:cNvSpPr/>
          <p:nvPr/>
        </p:nvSpPr>
        <p:spPr>
          <a:xfrm>
            <a:off x="604837" y="8681918"/>
            <a:ext cx="7934325" cy="276582"/>
          </a:xfrm>
          <a:prstGeom prst="rect">
            <a:avLst/>
          </a:prstGeom>
          <a:noFill/>
          <a:ln/>
        </p:spPr>
        <p:txBody>
          <a:bodyPr wrap="none" rtlCol="0" anchor="t"/>
          <a:lstStyle/>
          <a:p>
            <a:pPr marL="0" indent="0" algn="l">
              <a:lnSpc>
                <a:spcPts val="2177"/>
              </a:lnSpc>
              <a:buNone/>
            </a:pPr>
            <a:endParaRPr lang="en-US" sz="1361" dirty="0"/>
          </a:p>
        </p:txBody>
      </p:sp>
      <p:pic>
        <p:nvPicPr>
          <p:cNvPr id="20" name="Image 4" descr="preencoded.png">
            <a:extLst>
              <a:ext uri="{FF2B5EF4-FFF2-40B4-BE49-F238E27FC236}">
                <a16:creationId xmlns:a16="http://schemas.microsoft.com/office/drawing/2014/main" id="{2A36FED1-D7E4-618B-C324-A659C5FC3554}"/>
              </a:ext>
            </a:extLst>
          </p:cNvPr>
          <p:cNvPicPr>
            <a:picLocks noChangeAspect="1"/>
          </p:cNvPicPr>
          <p:nvPr/>
        </p:nvPicPr>
        <p:blipFill>
          <a:blip r:embed="rId7"/>
          <a:stretch>
            <a:fillRect/>
          </a:stretch>
        </p:blipFill>
        <p:spPr>
          <a:xfrm>
            <a:off x="7614956" y="1971341"/>
            <a:ext cx="1071540" cy="1071540"/>
          </a:xfrm>
          <a:prstGeom prst="rect">
            <a:avLst/>
          </a:prstGeom>
        </p:spPr>
      </p:pic>
      <p:pic>
        <p:nvPicPr>
          <p:cNvPr id="21" name="Image 3" descr="preencoded.png">
            <a:extLst>
              <a:ext uri="{FF2B5EF4-FFF2-40B4-BE49-F238E27FC236}">
                <a16:creationId xmlns:a16="http://schemas.microsoft.com/office/drawing/2014/main" id="{0D9F92CC-870B-27DC-4668-590FE0CFD268}"/>
              </a:ext>
            </a:extLst>
          </p:cNvPr>
          <p:cNvPicPr>
            <a:picLocks noChangeAspect="1"/>
          </p:cNvPicPr>
          <p:nvPr/>
        </p:nvPicPr>
        <p:blipFill>
          <a:blip r:embed="rId6"/>
          <a:stretch>
            <a:fillRect/>
          </a:stretch>
        </p:blipFill>
        <p:spPr>
          <a:xfrm>
            <a:off x="7566533" y="4876595"/>
            <a:ext cx="1119963" cy="1119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895500" y="370167"/>
            <a:ext cx="6497003" cy="812125"/>
          </a:xfrm>
          <a:prstGeom prst="rect">
            <a:avLst/>
          </a:prstGeom>
          <a:noFill/>
          <a:ln/>
        </p:spPr>
        <p:txBody>
          <a:bodyPr wrap="none" rtlCol="0" anchor="t"/>
          <a:lstStyle/>
          <a:p>
            <a:pPr>
              <a:lnSpc>
                <a:spcPts val="6395"/>
              </a:lnSpc>
            </a:pPr>
            <a:r>
              <a:rPr lang="en-US" sz="4130" b="1" kern="0" dirty="0">
                <a:effectLst/>
                <a:latin typeface="Alexandria"/>
                <a:ea typeface="MS Gothic" panose="020B0609070205080204" pitchFamily="49" charset="-128"/>
                <a:cs typeface="Times New Roman" panose="02020603050405020304" pitchFamily="18" charset="0"/>
              </a:rPr>
              <a:t>Team Members and Contribution</a:t>
            </a:r>
            <a:endParaRPr lang="en-IN" sz="4130" b="1" kern="0" dirty="0">
              <a:effectLst/>
              <a:latin typeface="Alexandria"/>
              <a:ea typeface="MS Gothic" panose="020B0609070205080204" pitchFamily="49" charset="-128"/>
              <a:cs typeface="Times New Roman" panose="02020603050405020304" pitchFamily="18" charset="0"/>
            </a:endParaRPr>
          </a:p>
        </p:txBody>
      </p:sp>
      <p:sp>
        <p:nvSpPr>
          <p:cNvPr id="6" name="Text 3"/>
          <p:cNvSpPr/>
          <p:nvPr/>
        </p:nvSpPr>
        <p:spPr>
          <a:xfrm>
            <a:off x="5895500" y="3442078"/>
            <a:ext cx="8734900" cy="2356049"/>
          </a:xfrm>
          <a:prstGeom prst="rect">
            <a:avLst/>
          </a:prstGeom>
          <a:noFill/>
          <a:ln/>
        </p:spPr>
        <p:txBody>
          <a:bodyPr wrap="square" rtlCol="0" anchor="t"/>
          <a:lstStyle/>
          <a:p>
            <a:pPr marL="457200" indent="-457200">
              <a:lnSpc>
                <a:spcPts val="3110"/>
              </a:lnSpc>
              <a:buAutoNum type="arabicPeriod"/>
            </a:pPr>
            <a:r>
              <a:rPr lang="en-US" sz="3600" b="1" dirty="0"/>
              <a:t>SHIVAKUMAR R.B – DATA ANALYST </a:t>
            </a:r>
          </a:p>
          <a:p>
            <a:pPr>
              <a:lnSpc>
                <a:spcPts val="3110"/>
              </a:lnSpc>
            </a:pPr>
            <a:r>
              <a:rPr lang="en-US" sz="3600" b="1" dirty="0"/>
              <a:t> </a:t>
            </a:r>
          </a:p>
          <a:p>
            <a:pPr>
              <a:lnSpc>
                <a:spcPts val="3110"/>
              </a:lnSpc>
            </a:pPr>
            <a:r>
              <a:rPr lang="en-US" sz="3600" b="1" dirty="0"/>
              <a:t>2. SUJAY V – DATA ENGINEER</a:t>
            </a:r>
          </a:p>
          <a:p>
            <a:pPr marL="457200" indent="-457200">
              <a:lnSpc>
                <a:spcPts val="3110"/>
              </a:lnSpc>
              <a:buAutoNum type="arabicPeriod"/>
            </a:pPr>
            <a:endParaRPr lang="en-US" sz="3600" b="1" dirty="0"/>
          </a:p>
          <a:p>
            <a:pPr>
              <a:lnSpc>
                <a:spcPts val="3110"/>
              </a:lnSpc>
            </a:pPr>
            <a:r>
              <a:rPr lang="en-US" sz="3600" b="1" dirty="0"/>
              <a:t>3. SUNIDHI S – DATA EXTRACTOR </a:t>
            </a:r>
          </a:p>
        </p:txBody>
      </p:sp>
    </p:spTree>
    <p:extLst>
      <p:ext uri="{BB962C8B-B14F-4D97-AF65-F5344CB8AC3E}">
        <p14:creationId xmlns:p14="http://schemas.microsoft.com/office/powerpoint/2010/main" val="400634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50429"/>
            <a:ext cx="14630400" cy="8229600"/>
          </a:xfrm>
          <a:prstGeom prst="rect">
            <a:avLst/>
          </a:prstGeom>
          <a:solidFill>
            <a:srgbClr val="FFFAFA"/>
          </a:solidFill>
          <a:ln/>
        </p:spPr>
      </p:sp>
      <p:sp>
        <p:nvSpPr>
          <p:cNvPr id="5" name="Text 2"/>
          <p:cNvSpPr/>
          <p:nvPr/>
        </p:nvSpPr>
        <p:spPr>
          <a:xfrm>
            <a:off x="5300955" y="776229"/>
            <a:ext cx="6497003" cy="812125"/>
          </a:xfrm>
          <a:prstGeom prst="rect">
            <a:avLst/>
          </a:prstGeom>
          <a:noFill/>
          <a:ln/>
        </p:spPr>
        <p:txBody>
          <a:bodyPr wrap="none" rtlCol="0" anchor="t"/>
          <a:lstStyle/>
          <a:p>
            <a:pPr marL="0" indent="0">
              <a:lnSpc>
                <a:spcPts val="6395"/>
              </a:lnSpc>
              <a:buNone/>
            </a:pPr>
            <a:r>
              <a:rPr lang="en-US" sz="5116" b="1" dirty="0">
                <a:solidFill>
                  <a:srgbClr val="1F1E1E"/>
                </a:solidFill>
                <a:latin typeface="Alexandria" pitchFamily="34" charset="0"/>
                <a:ea typeface="Alexandria" pitchFamily="34" charset="-122"/>
                <a:cs typeface="Alexandria" pitchFamily="34" charset="-120"/>
              </a:rPr>
              <a:t>Conclusion</a:t>
            </a:r>
            <a:endParaRPr lang="en-US" sz="5116" dirty="0"/>
          </a:p>
        </p:txBody>
      </p:sp>
      <p:sp>
        <p:nvSpPr>
          <p:cNvPr id="6" name="Text 3"/>
          <p:cNvSpPr/>
          <p:nvPr/>
        </p:nvSpPr>
        <p:spPr>
          <a:xfrm>
            <a:off x="1514810" y="3162541"/>
            <a:ext cx="11741727" cy="3492872"/>
          </a:xfrm>
          <a:prstGeom prst="rect">
            <a:avLst/>
          </a:prstGeom>
          <a:noFill/>
          <a:ln/>
        </p:spPr>
        <p:txBody>
          <a:bodyPr wrap="square" rtlCol="0" anchor="t"/>
          <a:lstStyle/>
          <a:p>
            <a:pPr>
              <a:lnSpc>
                <a:spcPts val="3110"/>
              </a:lnSpc>
            </a:pPr>
            <a:r>
              <a:rPr lang="en-US" sz="2400" dirty="0">
                <a:effectLst/>
                <a:latin typeface="Cambria" panose="02040503050406030204" pitchFamily="18" charset="0"/>
                <a:ea typeface="MS Mincho" panose="02020609040205080304" pitchFamily="49" charset="-128"/>
                <a:cs typeface="Arial" panose="020B0604020202020204" pitchFamily="34" charset="0"/>
              </a:rPr>
              <a:t>The developed machine learning model provides a robust solution for sentiment analysis of customer reviews. It offers valuable insights that can significantly enhance product development and customer satisfaction. By leveraging the power of machine learning, businesses can stay ahead of the competition and cater to their customers' needs more effectively.</a:t>
            </a:r>
            <a:endParaRPr lang="en-IN" sz="2400" dirty="0">
              <a:effectLst/>
              <a:latin typeface="Cambria" panose="02040503050406030204" pitchFamily="18" charset="0"/>
              <a:ea typeface="MS Mincho" panose="02020609040205080304" pitchFamily="49" charset="-128"/>
              <a:cs typeface="Arial" panose="020B0604020202020204" pitchFamily="34" charset="0"/>
            </a:endParaRPr>
          </a:p>
          <a:p>
            <a:pPr marL="0" indent="0">
              <a:lnSpc>
                <a:spcPts val="3110"/>
              </a:lnSpc>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447</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Alexandria</vt:lpstr>
      <vt:lpstr>Arial</vt:lpstr>
      <vt:lpstr>Cambria</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Shivakumar R B</cp:lastModifiedBy>
  <cp:revision>30</cp:revision>
  <dcterms:created xsi:type="dcterms:W3CDTF">2024-07-13T15:19:12Z</dcterms:created>
  <dcterms:modified xsi:type="dcterms:W3CDTF">2024-07-14T08:04:03Z</dcterms:modified>
</cp:coreProperties>
</file>