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81" r:id="rId11"/>
    <p:sldId id="282" r:id="rId12"/>
    <p:sldId id="270" r:id="rId13"/>
    <p:sldId id="277" r:id="rId14"/>
    <p:sldId id="278" r:id="rId15"/>
    <p:sldId id="279" r:id="rId16"/>
    <p:sldId id="280"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8uPC8BRrG0jerKHAnU6I8E3fQ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6"/>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3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3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3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3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3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3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3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3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3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3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3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3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3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3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3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4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4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4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9"/>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29"/>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30"/>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3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30"/>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3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49C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3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F49C00"/>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a:spLocks noGrp="1"/>
          </p:cNvSpPr>
          <p:nvPr>
            <p:ph type="pic" idx="2"/>
          </p:nvPr>
        </p:nvSpPr>
        <p:spPr>
          <a:xfrm>
            <a:off x="2589212" y="634965"/>
            <a:ext cx="8915400" cy="3854970"/>
          </a:xfrm>
          <a:prstGeom prst="rect">
            <a:avLst/>
          </a:prstGeom>
          <a:noFill/>
          <a:ln>
            <a:noFill/>
          </a:ln>
        </p:spPr>
      </p:sp>
      <p:sp>
        <p:nvSpPr>
          <p:cNvPr id="103" name="Google Shape;103;p3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3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8E5D6"/>
            </a:gs>
          </a:gsLst>
          <a:lin ang="5400000" scaled="0"/>
        </a:gradFill>
        <a:effectLst/>
      </p:bgPr>
    </p:bg>
    <p:spTree>
      <p:nvGrpSpPr>
        <p:cNvPr id="1" name="Shape 9"/>
        <p:cNvGrpSpPr/>
        <p:nvPr/>
      </p:nvGrpSpPr>
      <p:grpSpPr>
        <a:xfrm>
          <a:off x="0" y="0"/>
          <a:ext cx="0" cy="0"/>
          <a:chOff x="0" y="0"/>
          <a:chExt cx="0" cy="0"/>
        </a:xfrm>
      </p:grpSpPr>
      <p:grpSp>
        <p:nvGrpSpPr>
          <p:cNvPr id="10" name="Google Shape;10;p25"/>
          <p:cNvGrpSpPr/>
          <p:nvPr/>
        </p:nvGrpSpPr>
        <p:grpSpPr>
          <a:xfrm>
            <a:off x="1" y="228600"/>
            <a:ext cx="2851516" cy="6638628"/>
            <a:chOff x="2487613" y="285750"/>
            <a:chExt cx="2428875" cy="5654676"/>
          </a:xfrm>
        </p:grpSpPr>
        <p:sp>
          <p:nvSpPr>
            <p:cNvPr id="11" name="Google Shape;11;p2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5"/>
          <p:cNvGrpSpPr/>
          <p:nvPr/>
        </p:nvGrpSpPr>
        <p:grpSpPr>
          <a:xfrm>
            <a:off x="27221" y="157"/>
            <a:ext cx="2356674" cy="6853096"/>
            <a:chOff x="6627813" y="195610"/>
            <a:chExt cx="1952625" cy="5678141"/>
          </a:xfrm>
        </p:grpSpPr>
        <p:sp>
          <p:nvSpPr>
            <p:cNvPr id="24" name="Google Shape;24;p25"/>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F49C00"/>
              </a:buClr>
              <a:buSzPts val="3600"/>
              <a:buFont typeface="Century Gothic"/>
              <a:buNone/>
              <a:defRPr sz="3600" b="0" i="0" u="none" strike="noStrike" cap="none">
                <a:solidFill>
                  <a:srgbClr val="F49C00"/>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2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wikipedia.org/" TargetMode="External"/><Relationship Id="rId5" Type="http://schemas.openxmlformats.org/officeDocument/2006/relationships/hyperlink" Target="http://www.w3.org/" TargetMode="External"/><Relationship Id="rId4" Type="http://schemas.openxmlformats.org/officeDocument/2006/relationships/hyperlink" Target="http://www.javatpoint.com/java-tutoria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743081" y="1248508"/>
            <a:ext cx="6705838"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49C00"/>
              </a:buClr>
              <a:buSzPts val="5400"/>
              <a:buFont typeface="Century Gothic"/>
              <a:buNone/>
            </a:pPr>
            <a:r>
              <a:rPr lang="en-US" sz="4800" b="1" dirty="0"/>
              <a:t>Urban Property Management System</a:t>
            </a:r>
            <a:endParaRPr sz="4800" dirty="0"/>
          </a:p>
        </p:txBody>
      </p:sp>
      <p:sp>
        <p:nvSpPr>
          <p:cNvPr id="169" name="Google Shape;169;p1"/>
          <p:cNvSpPr txBox="1">
            <a:spLocks noGrp="1"/>
          </p:cNvSpPr>
          <p:nvPr>
            <p:ph type="subTitle" idx="1"/>
          </p:nvPr>
        </p:nvSpPr>
        <p:spPr>
          <a:xfrm>
            <a:off x="5815107" y="3511289"/>
            <a:ext cx="6376894" cy="33467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endParaRPr dirty="0"/>
          </a:p>
          <a:p>
            <a:pPr marL="0" lvl="0" indent="0" algn="l" rtl="0">
              <a:spcBef>
                <a:spcPts val="1000"/>
              </a:spcBef>
              <a:spcAft>
                <a:spcPts val="0"/>
              </a:spcAft>
              <a:buSzPts val="2800"/>
              <a:buNone/>
            </a:pPr>
            <a:r>
              <a:rPr lang="en-US" sz="2800" b="1" dirty="0">
                <a:solidFill>
                  <a:schemeClr val="accent6"/>
                </a:solidFill>
                <a:latin typeface="Times New Roman"/>
                <a:ea typeface="Times New Roman"/>
                <a:cs typeface="Times New Roman"/>
                <a:sym typeface="Times New Roman"/>
              </a:rPr>
              <a:t>                     </a:t>
            </a:r>
            <a:r>
              <a:rPr lang="en-US" sz="2800" dirty="0">
                <a:solidFill>
                  <a:srgbClr val="0C0C0C"/>
                </a:solidFill>
                <a:latin typeface="Times New Roman"/>
                <a:ea typeface="Times New Roman"/>
                <a:cs typeface="Times New Roman"/>
                <a:sym typeface="Times New Roman"/>
              </a:rPr>
              <a:t>Presented By-</a:t>
            </a:r>
            <a:endParaRPr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Sujeet Sankadiya(239213)</a:t>
            </a:r>
            <a:endParaRPr dirty="0"/>
          </a:p>
          <a:p>
            <a:pPr marL="0" lvl="0" indent="0" algn="r" rtl="0">
              <a:spcBef>
                <a:spcPts val="1000"/>
              </a:spcBef>
              <a:spcAft>
                <a:spcPts val="0"/>
              </a:spcAft>
              <a:buSzPts val="2800"/>
              <a:buNone/>
            </a:pPr>
            <a:r>
              <a:rPr lang="en-US" sz="2800" dirty="0">
                <a:solidFill>
                  <a:srgbClr val="0C0C0C"/>
                </a:solidFill>
                <a:latin typeface="Times New Roman"/>
                <a:ea typeface="Times New Roman"/>
                <a:cs typeface="Times New Roman"/>
                <a:sym typeface="Times New Roman"/>
              </a:rPr>
              <a:t>Hitesh Birla(239158)</a:t>
            </a:r>
            <a:endParaRPr sz="2800" b="1" dirty="0">
              <a:solidFill>
                <a:srgbClr val="0C0C0C"/>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a:p>
            <a:pPr marL="0" lvl="0" indent="0" algn="l" rtl="0">
              <a:spcBef>
                <a:spcPts val="1000"/>
              </a:spcBef>
              <a:spcAft>
                <a:spcPts val="0"/>
              </a:spcAft>
              <a:buSzPts val="2800"/>
              <a:buNone/>
            </a:pPr>
            <a:endParaRPr sz="2800" b="1" dirty="0">
              <a:solidFill>
                <a:schemeClr val="accent6"/>
              </a:solidFill>
              <a:latin typeface="Times New Roman"/>
              <a:ea typeface="Times New Roman"/>
              <a:cs typeface="Times New Roman"/>
              <a:sym typeface="Times New Roman"/>
            </a:endParaRPr>
          </a:p>
        </p:txBody>
      </p:sp>
      <p:pic>
        <p:nvPicPr>
          <p:cNvPr id="170" name="Google Shape;170;p1" descr="Institute for Advanced Computing and Software Development (IACSD) logo"/>
          <p:cNvPicPr preferRelativeResize="0"/>
          <p:nvPr/>
        </p:nvPicPr>
        <p:blipFill rotWithShape="1">
          <a:blip r:embed="rId3">
            <a:alphaModFix/>
          </a:blip>
          <a:srcRect/>
          <a:stretch/>
        </p:blipFill>
        <p:spPr>
          <a:xfrm>
            <a:off x="577606" y="196948"/>
            <a:ext cx="1905000" cy="1905000"/>
          </a:xfrm>
          <a:prstGeom prst="rect">
            <a:avLst/>
          </a:prstGeom>
          <a:noFill/>
          <a:ln>
            <a:noFill/>
          </a:ln>
        </p:spPr>
      </p:pic>
      <p:pic>
        <p:nvPicPr>
          <p:cNvPr id="171" name="Google Shape;171;p1"/>
          <p:cNvPicPr preferRelativeResize="0"/>
          <p:nvPr/>
        </p:nvPicPr>
        <p:blipFill rotWithShape="1">
          <a:blip r:embed="rId4">
            <a:alphaModFix/>
          </a:blip>
          <a:srcRect/>
          <a:stretch/>
        </p:blipFill>
        <p:spPr>
          <a:xfrm>
            <a:off x="8620123" y="390232"/>
            <a:ext cx="3436035" cy="1157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78E2AA-2A89-0166-B0E5-72A4D4D18C7A}"/>
              </a:ext>
            </a:extLst>
          </p:cNvPr>
          <p:cNvSpPr txBox="1"/>
          <p:nvPr/>
        </p:nvSpPr>
        <p:spPr>
          <a:xfrm>
            <a:off x="1110698" y="377856"/>
            <a:ext cx="7039389" cy="523220"/>
          </a:xfrm>
          <a:prstGeom prst="rect">
            <a:avLst/>
          </a:prstGeom>
          <a:noFill/>
        </p:spPr>
        <p:txBody>
          <a:bodyPr wrap="square">
            <a:spAutoFit/>
          </a:bodyPr>
          <a:lstStyle/>
          <a:p>
            <a:r>
              <a:rPr lang="en-US" sz="2800" dirty="0"/>
              <a:t>Sequence Diagram</a:t>
            </a:r>
            <a:endParaRPr lang="en-IN" sz="2800" dirty="0"/>
          </a:p>
        </p:txBody>
      </p:sp>
      <p:pic>
        <p:nvPicPr>
          <p:cNvPr id="7" name="Picture 6">
            <a:extLst>
              <a:ext uri="{FF2B5EF4-FFF2-40B4-BE49-F238E27FC236}">
                <a16:creationId xmlns:a16="http://schemas.microsoft.com/office/drawing/2014/main" id="{3B8E4A11-F3DC-CDAC-44FF-70AB9C17BCE5}"/>
              </a:ext>
            </a:extLst>
          </p:cNvPr>
          <p:cNvPicPr>
            <a:picLocks noChangeAspect="1"/>
          </p:cNvPicPr>
          <p:nvPr/>
        </p:nvPicPr>
        <p:blipFill>
          <a:blip r:embed="rId2"/>
          <a:stretch>
            <a:fillRect/>
          </a:stretch>
        </p:blipFill>
        <p:spPr>
          <a:xfrm>
            <a:off x="2928808" y="1318904"/>
            <a:ext cx="7308496" cy="5333485"/>
          </a:xfrm>
          <a:prstGeom prst="rect">
            <a:avLst/>
          </a:prstGeom>
        </p:spPr>
      </p:pic>
    </p:spTree>
    <p:extLst>
      <p:ext uri="{BB962C8B-B14F-4D97-AF65-F5344CB8AC3E}">
        <p14:creationId xmlns:p14="http://schemas.microsoft.com/office/powerpoint/2010/main" val="345915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5DD887-24E6-5DCA-82D4-80C0DB9B5370}"/>
              </a:ext>
            </a:extLst>
          </p:cNvPr>
          <p:cNvPicPr>
            <a:picLocks noChangeAspect="1"/>
          </p:cNvPicPr>
          <p:nvPr/>
        </p:nvPicPr>
        <p:blipFill>
          <a:blip r:embed="rId2"/>
          <a:stretch>
            <a:fillRect/>
          </a:stretch>
        </p:blipFill>
        <p:spPr>
          <a:xfrm>
            <a:off x="2954756" y="1347350"/>
            <a:ext cx="7216765" cy="5296359"/>
          </a:xfrm>
          <a:prstGeom prst="rect">
            <a:avLst/>
          </a:prstGeom>
        </p:spPr>
      </p:pic>
      <p:sp>
        <p:nvSpPr>
          <p:cNvPr id="6" name="TextBox 5">
            <a:extLst>
              <a:ext uri="{FF2B5EF4-FFF2-40B4-BE49-F238E27FC236}">
                <a16:creationId xmlns:a16="http://schemas.microsoft.com/office/drawing/2014/main" id="{E2542205-27A4-5633-9380-3F11AAC1EB2D}"/>
              </a:ext>
            </a:extLst>
          </p:cNvPr>
          <p:cNvSpPr txBox="1"/>
          <p:nvPr/>
        </p:nvSpPr>
        <p:spPr>
          <a:xfrm>
            <a:off x="1110698" y="377856"/>
            <a:ext cx="7039389" cy="523220"/>
          </a:xfrm>
          <a:prstGeom prst="rect">
            <a:avLst/>
          </a:prstGeom>
          <a:noFill/>
        </p:spPr>
        <p:txBody>
          <a:bodyPr wrap="square">
            <a:spAutoFit/>
          </a:bodyPr>
          <a:lstStyle/>
          <a:p>
            <a:r>
              <a:rPr lang="en-US" sz="2800" dirty="0"/>
              <a:t>ER Diagram</a:t>
            </a:r>
            <a:endParaRPr lang="en-IN" sz="2800" dirty="0"/>
          </a:p>
        </p:txBody>
      </p:sp>
    </p:spTree>
    <p:extLst>
      <p:ext uri="{BB962C8B-B14F-4D97-AF65-F5344CB8AC3E}">
        <p14:creationId xmlns:p14="http://schemas.microsoft.com/office/powerpoint/2010/main" val="3661989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6"/>
          <p:cNvSpPr txBox="1">
            <a:spLocks noGrp="1"/>
          </p:cNvSpPr>
          <p:nvPr>
            <p:ph type="title"/>
          </p:nvPr>
        </p:nvSpPr>
        <p:spPr>
          <a:xfrm>
            <a:off x="230594" y="59550"/>
            <a:ext cx="8911800" cy="128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ct val="100000"/>
              <a:buFont typeface="Times New Roman"/>
              <a:buNone/>
            </a:pPr>
            <a:r>
              <a:rPr lang="en-US" b="1">
                <a:solidFill>
                  <a:schemeClr val="dk1"/>
                </a:solidFill>
                <a:latin typeface="Times New Roman"/>
                <a:ea typeface="Times New Roman"/>
                <a:cs typeface="Times New Roman"/>
                <a:sym typeface="Times New Roman"/>
              </a:rPr>
              <a:t>UI </a:t>
            </a: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B43512"/>
              </a:buClr>
              <a:buSzPct val="100000"/>
              <a:buFont typeface="Times New Roman"/>
              <a:buNone/>
            </a:pPr>
            <a:r>
              <a:rPr lang="en-US" b="1">
                <a:solidFill>
                  <a:schemeClr val="dk1"/>
                </a:solidFill>
                <a:latin typeface="Times New Roman"/>
                <a:ea typeface="Times New Roman"/>
                <a:cs typeface="Times New Roman"/>
                <a:sym typeface="Times New Roman"/>
              </a:rPr>
              <a:t>Screen Shots</a:t>
            </a:r>
            <a:br>
              <a:rPr lang="en-US">
                <a:solidFill>
                  <a:srgbClr val="B43512"/>
                </a:solidFill>
              </a:rPr>
            </a:br>
            <a:endParaRPr b="1">
              <a:solidFill>
                <a:srgbClr val="B43512"/>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BF0BCF61-4CA2-C122-FA5E-2A97A95712E8}"/>
              </a:ext>
            </a:extLst>
          </p:cNvPr>
          <p:cNvPicPr>
            <a:picLocks noChangeAspect="1"/>
          </p:cNvPicPr>
          <p:nvPr/>
        </p:nvPicPr>
        <p:blipFill>
          <a:blip r:embed="rId3"/>
          <a:stretch>
            <a:fillRect/>
          </a:stretch>
        </p:blipFill>
        <p:spPr>
          <a:xfrm>
            <a:off x="2733259" y="476211"/>
            <a:ext cx="9147867" cy="56562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1823668"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Futures Scope</a:t>
            </a:r>
            <a:br>
              <a:rPr lang="en-US" b="1">
                <a:solidFill>
                  <a:srgbClr val="B43512"/>
                </a:solidFill>
                <a:latin typeface="Times New Roman"/>
                <a:ea typeface="Times New Roman"/>
                <a:cs typeface="Times New Roman"/>
                <a:sym typeface="Times New Roman"/>
              </a:rPr>
            </a:br>
            <a:endParaRPr/>
          </a:p>
        </p:txBody>
      </p:sp>
      <p:sp>
        <p:nvSpPr>
          <p:cNvPr id="315" name="Google Shape;315;p21"/>
          <p:cNvSpPr txBox="1">
            <a:spLocks noGrp="1"/>
          </p:cNvSpPr>
          <p:nvPr>
            <p:ph type="body" idx="1"/>
          </p:nvPr>
        </p:nvSpPr>
        <p:spPr>
          <a:xfrm>
            <a:off x="1823668" y="1768354"/>
            <a:ext cx="9213998" cy="381064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SzPts val="2400"/>
              <a:buNone/>
            </a:pPr>
            <a:endParaRPr sz="2400"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This project can be enhanced further by adding more facilities like buying the flat and renting the flat with bond. </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 This project can be useful to for student to find out the flat with regional rent.</a:t>
            </a:r>
            <a:endParaRPr dirty="0"/>
          </a:p>
          <a:p>
            <a:pPr marL="342900" lvl="0" indent="-342900" algn="l" rtl="0">
              <a:spcBef>
                <a:spcPts val="1000"/>
              </a:spcBef>
              <a:spcAft>
                <a:spcPts val="0"/>
              </a:spcAft>
              <a:buSzPts val="2400"/>
              <a:buChar char="🠶"/>
            </a:pPr>
            <a:r>
              <a:rPr lang="en-US" sz="2400" dirty="0">
                <a:latin typeface="Times New Roman"/>
                <a:ea typeface="Times New Roman"/>
                <a:cs typeface="Times New Roman"/>
                <a:sym typeface="Times New Roman"/>
              </a:rPr>
              <a:t>Also we can extend this service providing facility over wide area network . </a:t>
            </a:r>
            <a:endParaRPr dirty="0"/>
          </a:p>
          <a:p>
            <a:pPr marL="0" lvl="0" indent="0" algn="l" rtl="0">
              <a:spcBef>
                <a:spcPts val="1000"/>
              </a:spcBef>
              <a:spcAft>
                <a:spcPts val="0"/>
              </a:spcAft>
              <a:buSzPts val="2400"/>
              <a:buNone/>
            </a:pPr>
            <a:endParaRPr sz="2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2592925" y="624110"/>
            <a:ext cx="6213145" cy="57852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Conclusion</a:t>
            </a:r>
            <a:endParaRPr dirty="0">
              <a:solidFill>
                <a:srgbClr val="B43512"/>
              </a:solidFill>
              <a:latin typeface="Times New Roman"/>
              <a:ea typeface="Times New Roman"/>
              <a:cs typeface="Times New Roman"/>
              <a:sym typeface="Times New Roman"/>
            </a:endParaRPr>
          </a:p>
        </p:txBody>
      </p:sp>
      <p:sp>
        <p:nvSpPr>
          <p:cNvPr id="8" name="Rectangle 7">
            <a:extLst>
              <a:ext uri="{FF2B5EF4-FFF2-40B4-BE49-F238E27FC236}">
                <a16:creationId xmlns:a16="http://schemas.microsoft.com/office/drawing/2014/main" id="{510E064D-2FB3-A88F-1475-0EAF04ACDCD5}"/>
              </a:ext>
            </a:extLst>
          </p:cNvPr>
          <p:cNvSpPr>
            <a:spLocks noChangeArrowheads="1"/>
          </p:cNvSpPr>
          <p:nvPr/>
        </p:nvSpPr>
        <p:spPr bwMode="auto">
          <a:xfrm>
            <a:off x="3170582" y="3438832"/>
            <a:ext cx="74245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B74D83F-C5EF-38C5-D0B0-6E1DA38D645E}"/>
              </a:ext>
            </a:extLst>
          </p:cNvPr>
          <p:cNvSpPr>
            <a:spLocks noChangeArrowheads="1"/>
          </p:cNvSpPr>
          <p:nvPr/>
        </p:nvSpPr>
        <p:spPr bwMode="auto">
          <a:xfrm>
            <a:off x="0" y="0"/>
            <a:ext cx="43053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7169D76-402E-6345-7B2D-114B6B9F81ED}"/>
              </a:ext>
            </a:extLst>
          </p:cNvPr>
          <p:cNvSpPr txBox="1"/>
          <p:nvPr/>
        </p:nvSpPr>
        <p:spPr>
          <a:xfrm>
            <a:off x="2970556" y="2024246"/>
            <a:ext cx="7824581" cy="230832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urban property management system plays a crucial role in enhancing the livability and attractiveness of urban areas. By prioritizing sustainability, accessibility, and community engagement, stakeholders can work together to create vibrant, resilient, and inclusive cities for generations to come.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References</a:t>
            </a:r>
            <a:endParaRPr>
              <a:solidFill>
                <a:srgbClr val="B43512"/>
              </a:solidFill>
              <a:latin typeface="Times New Roman"/>
              <a:ea typeface="Times New Roman"/>
              <a:cs typeface="Times New Roman"/>
              <a:sym typeface="Times New Roman"/>
            </a:endParaRPr>
          </a:p>
        </p:txBody>
      </p:sp>
      <p:sp>
        <p:nvSpPr>
          <p:cNvPr id="327" name="Google Shape;327;p2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0" marR="3759200" lvl="0" indent="0" algn="l" rtl="0">
              <a:lnSpc>
                <a:spcPct val="200000"/>
              </a:lnSpc>
              <a:spcBef>
                <a:spcPts val="0"/>
              </a:spcBef>
              <a:spcAft>
                <a:spcPts val="0"/>
              </a:spcAft>
              <a:buNone/>
            </a:pPr>
            <a:r>
              <a:rPr lang="en-US" sz="1600">
                <a:solidFill>
                  <a:srgbClr val="365F9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http://www.google.com</a:t>
            </a:r>
            <a:r>
              <a:rPr lang="en-US" sz="160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endParaRPr sz="220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a:solidFill>
                  <a:srgbClr val="365F9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http://www.javatpoint.com/java-tutorial</a:t>
            </a:r>
            <a:r>
              <a:rPr lang="en-US" sz="160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endParaRPr sz="220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a:solidFill>
                  <a:srgbClr val="365F9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http://www.w3.org</a:t>
            </a:r>
            <a:r>
              <a:rPr lang="en-US" sz="1600">
                <a:solidFill>
                  <a:srgbClr val="365F9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a:t>
            </a:r>
            <a:endParaRPr sz="2200">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a:solidFill>
                  <a:srgbClr val="365F9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http://www.wikipedia.org</a:t>
            </a:r>
            <a:r>
              <a:rPr lang="en-US" sz="1600">
                <a:solidFill>
                  <a:srgbClr val="365F91"/>
                </a:solidFill>
                <a:latin typeface="Times New Roman"/>
                <a:ea typeface="Times New Roman"/>
                <a:cs typeface="Times New Roman"/>
                <a:sym typeface="Times New Roman"/>
              </a:rPr>
              <a:t> </a:t>
            </a:r>
            <a:endParaRPr sz="1600">
              <a:solidFill>
                <a:srgbClr val="365F91"/>
              </a:solidFill>
              <a:latin typeface="Times New Roman"/>
              <a:ea typeface="Times New Roman"/>
              <a:cs typeface="Times New Roman"/>
              <a:sym typeface="Times New Roman"/>
            </a:endParaRPr>
          </a:p>
          <a:p>
            <a:pPr marL="0" marR="3759200" lvl="0" indent="0" algn="l" rtl="0">
              <a:lnSpc>
                <a:spcPct val="200000"/>
              </a:lnSpc>
              <a:spcBef>
                <a:spcPts val="0"/>
              </a:spcBef>
              <a:spcAft>
                <a:spcPts val="0"/>
              </a:spcAft>
              <a:buNone/>
            </a:pPr>
            <a:r>
              <a:rPr lang="en-US" sz="1600" u="sng">
                <a:solidFill>
                  <a:srgbClr val="365F91"/>
                </a:solidFill>
                <a:latin typeface="Times New Roman"/>
                <a:ea typeface="Times New Roman"/>
                <a:cs typeface="Times New Roman"/>
                <a:sym typeface="Times New Roman"/>
              </a:rPr>
              <a:t>https://www.tutorialspoint.com/java</a:t>
            </a:r>
            <a:endParaRPr sz="1600" u="sng">
              <a:solidFill>
                <a:srgbClr val="365F91"/>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a:spLocks noGrp="1"/>
          </p:cNvSpPr>
          <p:nvPr>
            <p:ph type="title"/>
          </p:nvPr>
        </p:nvSpPr>
        <p:spPr>
          <a:xfrm>
            <a:off x="938779" y="2921311"/>
            <a:ext cx="10314441"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			</a:t>
            </a:r>
            <a:r>
              <a:rPr lang="en-US" sz="5400" b="1" dirty="0">
                <a:solidFill>
                  <a:srgbClr val="B43512"/>
                </a:solidFill>
                <a:latin typeface="Times New Roman"/>
                <a:ea typeface="Times New Roman"/>
                <a:cs typeface="Times New Roman"/>
                <a:sym typeface="Times New Roman"/>
              </a:rPr>
              <a:t>THANK YOU</a:t>
            </a:r>
            <a:endParaRPr b="1" dirty="0">
              <a:solidFill>
                <a:srgbClr val="B4351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	Project Introduction</a:t>
            </a:r>
            <a:endParaRPr/>
          </a:p>
        </p:txBody>
      </p:sp>
      <p:sp>
        <p:nvSpPr>
          <p:cNvPr id="177" name="Google Shape;177;p2"/>
          <p:cNvSpPr txBox="1">
            <a:spLocks noGrp="1"/>
          </p:cNvSpPr>
          <p:nvPr>
            <p:ph type="body" idx="1"/>
          </p:nvPr>
        </p:nvSpPr>
        <p:spPr>
          <a:xfrm>
            <a:off x="2592924" y="1575582"/>
            <a:ext cx="8911687" cy="4335640"/>
          </a:xfrm>
          <a:prstGeom prst="rect">
            <a:avLst/>
          </a:prstGeom>
          <a:noFill/>
          <a:ln>
            <a:noFill/>
          </a:ln>
        </p:spPr>
        <p:txBody>
          <a:bodyPr spcFirstLastPara="1" wrap="square" lIns="91425" tIns="45700" rIns="91425" bIns="45700" anchor="t" anchorCtr="0">
            <a:normAutofit/>
          </a:bodyPr>
          <a:lstStyle/>
          <a:p>
            <a:pPr marL="241300" lvl="0" indent="-2413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The Urban Property Management System (UPMS) is an innovative solution tailored to address the complexities of managing properties in urban environments. With its user-friendly interface and comprehensive features, UPMS facilitates efficient property management for administrators, property owners, and tenants alike. Users can securely log in using their email IDs and passwords, with role-based access control ensuring appropriate permissions for each user category. Property owners can easily list their flats with detailed descriptions and images, while tenants can browse and book available properties hassle-free</a:t>
            </a:r>
          </a:p>
          <a:p>
            <a:pPr marL="241300" lvl="0" indent="-241300" algn="l" rtl="0">
              <a:spcBef>
                <a:spcPts val="0"/>
              </a:spcBef>
              <a:spcAft>
                <a:spcPts val="0"/>
              </a:spcAft>
              <a:buSzPts val="1800"/>
              <a:buChar char="🠶"/>
            </a:pPr>
            <a:endParaRPr lang="en-US" dirty="0">
              <a:latin typeface="Times New Roman" panose="02020603050405020304" pitchFamily="18" charset="0"/>
              <a:cs typeface="Times New Roman" panose="02020603050405020304" pitchFamily="18" charset="0"/>
            </a:endParaRPr>
          </a:p>
          <a:p>
            <a:pPr marL="241300" lvl="0" indent="-2413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 The system also simplifies rent and utility management, allowing tenants to conveniently handle payments online. Built on a solid foundation of four core tables, UPMS ensures data integrity and reliability. Overall, UPMS revolutionizes urban property management, enhancing transparency, accessibility, and efficiency for all stakeholders involved. </a:t>
            </a:r>
            <a:endParaRP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Objective (Purpose):</a:t>
            </a:r>
            <a:br>
              <a:rPr lang="en-US" b="1">
                <a:solidFill>
                  <a:srgbClr val="B43512"/>
                </a:solidFill>
                <a:latin typeface="Times New Roman"/>
                <a:ea typeface="Times New Roman"/>
                <a:cs typeface="Times New Roman"/>
                <a:sym typeface="Times New Roman"/>
              </a:rPr>
            </a:br>
            <a:endParaRPr b="1">
              <a:solidFill>
                <a:srgbClr val="B43512"/>
              </a:solidFill>
              <a:latin typeface="Times New Roman"/>
              <a:ea typeface="Times New Roman"/>
              <a:cs typeface="Times New Roman"/>
              <a:sym typeface="Times New Roman"/>
            </a:endParaRPr>
          </a:p>
        </p:txBody>
      </p:sp>
      <p:sp>
        <p:nvSpPr>
          <p:cNvPr id="183" name="Google Shape;183;p3"/>
          <p:cNvSpPr txBox="1">
            <a:spLocks noGrp="1"/>
          </p:cNvSpPr>
          <p:nvPr>
            <p:ph type="body" idx="1"/>
          </p:nvPr>
        </p:nvSpPr>
        <p:spPr>
          <a:xfrm>
            <a:off x="2433712" y="1603718"/>
            <a:ext cx="8740056" cy="4023360"/>
          </a:xfrm>
          <a:prstGeom prst="rect">
            <a:avLst/>
          </a:prstGeom>
          <a:noFill/>
          <a:ln>
            <a:noFill/>
          </a:ln>
        </p:spPr>
        <p:txBody>
          <a:bodyPr spcFirstLastPara="1" wrap="square" lIns="91425" tIns="45700" rIns="91425" bIns="45700" anchor="t" anchorCtr="0">
            <a:noAutofit/>
          </a:bodyPr>
          <a:lstStyle/>
          <a:p>
            <a:pPr marL="0" lvl="0" indent="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The objective of an Urban Property Management System is to provide a comprehensive and efficient platform for managing urban properties, catering to the needs of property owners, tenants, and administrators. It aims to streamline property management processes, enhance user experience, and optimize financial performance.</a:t>
            </a:r>
          </a:p>
          <a:p>
            <a:pPr marL="0" lvl="0" indent="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 By centralizing property listings, lease management, and tenant interactions, the system facilitates easier access to information and improves communication between stakeholders. It enables property owners to effectively market their properties, manage lease agreements, and track rental income and expenses. </a:t>
            </a:r>
          </a:p>
          <a:p>
            <a:pPr marL="0" lvl="0" indent="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For tenants, the system offers an intuitive interface for property search, rental application submission, and online rent payment, thereby simplifying the rental process and improving tenant satisfaction.</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dirty="0">
                <a:solidFill>
                  <a:srgbClr val="B43512"/>
                </a:solidFill>
                <a:latin typeface="Times New Roman"/>
                <a:ea typeface="Times New Roman"/>
                <a:cs typeface="Times New Roman"/>
                <a:sym typeface="Times New Roman"/>
              </a:rPr>
              <a:t>Scope:</a:t>
            </a:r>
            <a:br>
              <a:rPr lang="en-US" b="1" dirty="0">
                <a:latin typeface="Times New Roman"/>
                <a:ea typeface="Times New Roman"/>
                <a:cs typeface="Times New Roman"/>
                <a:sym typeface="Times New Roman"/>
              </a:rPr>
            </a:br>
            <a:endParaRPr b="1" dirty="0">
              <a:latin typeface="Times New Roman"/>
              <a:ea typeface="Times New Roman"/>
              <a:cs typeface="Times New Roman"/>
              <a:sym typeface="Times New Roman"/>
            </a:endParaRPr>
          </a:p>
        </p:txBody>
      </p:sp>
      <p:sp>
        <p:nvSpPr>
          <p:cNvPr id="190" name="Google Shape;190;p4"/>
          <p:cNvSpPr txBox="1">
            <a:spLocks noGrp="1"/>
          </p:cNvSpPr>
          <p:nvPr>
            <p:ph type="body" idx="1"/>
          </p:nvPr>
        </p:nvSpPr>
        <p:spPr>
          <a:xfrm>
            <a:off x="2592925" y="1570893"/>
            <a:ext cx="8915400" cy="4689230"/>
          </a:xfrm>
          <a:prstGeom prst="rect">
            <a:avLst/>
          </a:prstGeom>
          <a:noFill/>
          <a:ln>
            <a:noFill/>
          </a:ln>
        </p:spPr>
        <p:txBody>
          <a:bodyPr spcFirstLastPara="1" wrap="square" lIns="91425" tIns="45700" rIns="91425" bIns="45700" anchor="t" anchorCtr="0">
            <a:noAutofit/>
          </a:bodyPr>
          <a:lstStyle/>
          <a:p>
            <a:pPr marL="342900" lvl="0" indent="-19050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The scope of an Urban Property Management System encompasses various functionalities and features aimed at facilitating the efficient management of urban properties. Here's a detailed scope:</a:t>
            </a:r>
          </a:p>
          <a:p>
            <a:pPr marL="342900" lvl="0" indent="-19050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1. User Authentication and Authorization.</a:t>
            </a:r>
          </a:p>
          <a:p>
            <a:pPr marL="152400" lvl="0" indent="0" algn="just" rtl="0">
              <a:spcBef>
                <a:spcPts val="1000"/>
              </a:spcBef>
              <a:spcAft>
                <a:spcPts val="0"/>
              </a:spcAft>
              <a:buSzPts val="2400"/>
              <a:buNone/>
            </a:pPr>
            <a:r>
              <a:rPr lang="en-IN" dirty="0">
                <a:latin typeface="Times New Roman" panose="02020603050405020304" pitchFamily="18" charset="0"/>
                <a:cs typeface="Times New Roman" panose="02020603050405020304" pitchFamily="18" charset="0"/>
              </a:rPr>
              <a:t>2. User Management.</a:t>
            </a:r>
          </a:p>
          <a:p>
            <a:pPr marL="152400" lvl="0" indent="0" algn="just" rtl="0">
              <a:spcBef>
                <a:spcPts val="1000"/>
              </a:spcBef>
              <a:spcAft>
                <a:spcPts val="0"/>
              </a:spcAft>
              <a:buSzPts val="2400"/>
              <a:buNone/>
            </a:pPr>
            <a:r>
              <a:rPr lang="en-IN" dirty="0">
                <a:latin typeface="Times New Roman" panose="02020603050405020304" pitchFamily="18" charset="0"/>
                <a:cs typeface="Times New Roman" panose="02020603050405020304" pitchFamily="18" charset="0"/>
              </a:rPr>
              <a:t>3. Tenant Management.</a:t>
            </a:r>
          </a:p>
          <a:p>
            <a:pPr marL="152400" lvl="0" indent="0" algn="just" rtl="0">
              <a:spcBef>
                <a:spcPts val="1000"/>
              </a:spcBef>
              <a:spcAft>
                <a:spcPts val="0"/>
              </a:spcAft>
              <a:buSzPts val="2400"/>
              <a:buNone/>
            </a:pPr>
            <a:r>
              <a:rPr lang="en-US" dirty="0">
                <a:latin typeface="Times New Roman" panose="02020603050405020304" pitchFamily="18" charset="0"/>
                <a:cs typeface="Times New Roman" panose="02020603050405020304" pitchFamily="18" charset="0"/>
              </a:rPr>
              <a:t>4. Rent and Utility Payments.</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49C00"/>
              </a:buClr>
              <a:buSzPts val="3600"/>
              <a:buFont typeface="Century Gothic"/>
              <a:buNone/>
            </a:pPr>
            <a:r>
              <a:rPr lang="en-US" b="1"/>
              <a:t> </a:t>
            </a:r>
            <a:r>
              <a:rPr lang="en-US" b="1">
                <a:solidFill>
                  <a:srgbClr val="B43512"/>
                </a:solidFill>
                <a:latin typeface="Times New Roman"/>
                <a:ea typeface="Times New Roman"/>
                <a:cs typeface="Times New Roman"/>
                <a:sym typeface="Times New Roman"/>
              </a:rPr>
              <a:t>Technology Used:</a:t>
            </a:r>
            <a:endParaRPr>
              <a:solidFill>
                <a:srgbClr val="B43512"/>
              </a:solidFill>
              <a:latin typeface="Times New Roman"/>
              <a:ea typeface="Times New Roman"/>
              <a:cs typeface="Times New Roman"/>
              <a:sym typeface="Times New Roman"/>
            </a:endParaRPr>
          </a:p>
        </p:txBody>
      </p:sp>
      <p:sp>
        <p:nvSpPr>
          <p:cNvPr id="196" name="Google Shape;196;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2400"/>
              <a:buChar char="🠶"/>
            </a:pPr>
            <a:r>
              <a:rPr lang="en-US" sz="2400" b="1" dirty="0">
                <a:solidFill>
                  <a:srgbClr val="3B3B34"/>
                </a:solidFill>
                <a:latin typeface="Times New Roman"/>
                <a:ea typeface="Times New Roman"/>
                <a:cs typeface="Times New Roman"/>
                <a:sym typeface="Times New Roman"/>
              </a:rPr>
              <a:t>Front End: ReactJS</a:t>
            </a:r>
            <a:endParaRPr dirty="0"/>
          </a:p>
          <a:p>
            <a:pPr marL="342900" lvl="0" indent="-342900" algn="just" rtl="0">
              <a:spcBef>
                <a:spcPts val="1000"/>
              </a:spcBef>
              <a:spcAft>
                <a:spcPts val="0"/>
              </a:spcAft>
              <a:buSzPts val="2400"/>
              <a:buChar char="🠶"/>
            </a:pPr>
            <a:r>
              <a:rPr lang="en-US" sz="2400" b="1" dirty="0">
                <a:solidFill>
                  <a:srgbClr val="3B3B34"/>
                </a:solidFill>
                <a:latin typeface="Times New Roman"/>
                <a:ea typeface="Times New Roman"/>
                <a:cs typeface="Times New Roman"/>
                <a:sym typeface="Times New Roman"/>
              </a:rPr>
              <a:t>Back End: Java Spring Boot API.</a:t>
            </a:r>
            <a:endParaRPr dirty="0"/>
          </a:p>
          <a:p>
            <a:pPr marL="342900" lvl="0" indent="-342900" algn="just" rtl="0">
              <a:spcBef>
                <a:spcPts val="1000"/>
              </a:spcBef>
              <a:spcAft>
                <a:spcPts val="0"/>
              </a:spcAft>
              <a:buSzPts val="2400"/>
              <a:buChar char="🠶"/>
            </a:pPr>
            <a:r>
              <a:rPr lang="en-US" sz="2400" b="1" dirty="0">
                <a:solidFill>
                  <a:srgbClr val="3B3B34"/>
                </a:solidFill>
                <a:latin typeface="Times New Roman"/>
                <a:ea typeface="Times New Roman"/>
                <a:cs typeface="Times New Roman"/>
                <a:sym typeface="Times New Roman"/>
              </a:rPr>
              <a:t>Database: </a:t>
            </a:r>
            <a:r>
              <a:rPr lang="en-US" sz="2400" b="1" dirty="0">
                <a:latin typeface="Times New Roman"/>
                <a:ea typeface="Times New Roman"/>
                <a:cs typeface="Times New Roman"/>
                <a:sym typeface="Times New Roman"/>
              </a:rPr>
              <a:t>MySQL</a:t>
            </a:r>
            <a:endParaRPr dirty="0"/>
          </a:p>
          <a:p>
            <a:pPr marL="342900" lvl="0" indent="-190500" algn="just" rtl="0">
              <a:spcBef>
                <a:spcPts val="1000"/>
              </a:spcBef>
              <a:spcAft>
                <a:spcPts val="0"/>
              </a:spcAft>
              <a:buSzPts val="2400"/>
              <a:buNone/>
            </a:pPr>
            <a:endParaRPr sz="2400" b="1" dirty="0">
              <a:solidFill>
                <a:srgbClr val="3B3B34"/>
              </a:solidFill>
              <a:latin typeface="Times New Roman"/>
              <a:ea typeface="Times New Roman"/>
              <a:cs typeface="Times New Roman"/>
              <a:sym typeface="Times New Roman"/>
            </a:endParaRPr>
          </a:p>
          <a:p>
            <a:pPr marL="0" lvl="0" indent="0" algn="l" rtl="0">
              <a:spcBef>
                <a:spcPts val="1000"/>
              </a:spcBef>
              <a:spcAft>
                <a:spcPts val="0"/>
              </a:spcAft>
              <a:buSzPts val="1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1978776"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5B6A6"/>
              </a:buClr>
              <a:buSzPts val="3600"/>
              <a:buFont typeface="Century Gothic"/>
              <a:buNone/>
            </a:pPr>
            <a:r>
              <a:rPr lang="en-US" b="1">
                <a:solidFill>
                  <a:srgbClr val="F5B6A6"/>
                </a:solidFill>
              </a:rPr>
              <a:t> </a:t>
            </a:r>
            <a:r>
              <a:rPr lang="en-US" b="1">
                <a:solidFill>
                  <a:srgbClr val="B43512"/>
                </a:solidFill>
                <a:latin typeface="Times New Roman"/>
                <a:ea typeface="Times New Roman"/>
                <a:cs typeface="Times New Roman"/>
                <a:sym typeface="Times New Roman"/>
              </a:rPr>
              <a:t>S/W and H/W Requirements</a:t>
            </a:r>
            <a:endParaRPr>
              <a:solidFill>
                <a:srgbClr val="B43512"/>
              </a:solidFill>
              <a:latin typeface="Times New Roman"/>
              <a:ea typeface="Times New Roman"/>
              <a:cs typeface="Times New Roman"/>
              <a:sym typeface="Times New Roman"/>
            </a:endParaRPr>
          </a:p>
        </p:txBody>
      </p:sp>
      <p:sp>
        <p:nvSpPr>
          <p:cNvPr id="202" name="Google Shape;202;p6"/>
          <p:cNvSpPr txBox="1">
            <a:spLocks noGrp="1"/>
          </p:cNvSpPr>
          <p:nvPr>
            <p:ph type="body" idx="1"/>
          </p:nvPr>
        </p:nvSpPr>
        <p:spPr>
          <a:xfrm>
            <a:off x="1978776" y="859809"/>
            <a:ext cx="9525836" cy="5745707"/>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200"/>
              <a:buChar char="🠶"/>
            </a:pPr>
            <a:r>
              <a:rPr lang="en-US" sz="2200" b="1" u="sng">
                <a:solidFill>
                  <a:srgbClr val="B43512"/>
                </a:solidFill>
                <a:latin typeface="Times New Roman"/>
                <a:ea typeface="Times New Roman"/>
                <a:cs typeface="Times New Roman"/>
                <a:sym typeface="Times New Roman"/>
              </a:rPr>
              <a:t>Server Side:</a:t>
            </a:r>
            <a:endParaRPr sz="2200" b="1">
              <a:solidFill>
                <a:srgbClr val="B43512"/>
              </a:solidFill>
              <a:latin typeface="Times New Roman"/>
              <a:ea typeface="Times New Roman"/>
              <a:cs typeface="Times New Roman"/>
              <a:sym typeface="Times New Roman"/>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200">
                <a:solidFill>
                  <a:schemeClr val="dk1"/>
                </a:solidFill>
                <a:latin typeface="Times New Roman"/>
                <a:ea typeface="Times New Roman"/>
                <a:cs typeface="Times New Roman"/>
                <a:sym typeface="Times New Roman"/>
              </a:rPr>
              <a:t>Intel core i5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200">
                <a:solidFill>
                  <a:schemeClr val="dk1"/>
                </a:solidFill>
                <a:latin typeface="Times New Roman"/>
                <a:ea typeface="Times New Roman"/>
                <a:cs typeface="Times New Roman"/>
                <a:sym typeface="Times New Roman"/>
              </a:rPr>
              <a:t>500 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RAM: </a:t>
            </a:r>
            <a:r>
              <a:rPr lang="en-US" sz="2200">
                <a:solidFill>
                  <a:schemeClr val="dk1"/>
                </a:solidFill>
                <a:latin typeface="Times New Roman"/>
                <a:ea typeface="Times New Roman"/>
                <a:cs typeface="Times New Roman"/>
                <a:sym typeface="Times New Roman"/>
              </a:rPr>
              <a:t>4GB or above</a:t>
            </a:r>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Database: </a:t>
            </a:r>
            <a:r>
              <a:rPr lang="en-US" sz="2200">
                <a:solidFill>
                  <a:schemeClr val="dk1"/>
                </a:solidFill>
                <a:latin typeface="Times New Roman"/>
                <a:ea typeface="Times New Roman"/>
                <a:cs typeface="Times New Roman"/>
                <a:sym typeface="Times New Roman"/>
              </a:rPr>
              <a:t>MySQL</a:t>
            </a:r>
            <a:endParaRPr/>
          </a:p>
          <a:p>
            <a:pPr marL="0" lvl="0" indent="0" algn="l" rtl="0">
              <a:spcBef>
                <a:spcPts val="1000"/>
              </a:spcBef>
              <a:spcAft>
                <a:spcPts val="0"/>
              </a:spcAft>
              <a:buSzPts val="2200"/>
              <a:buNone/>
            </a:pPr>
            <a:r>
              <a:rPr lang="en-US" sz="2200">
                <a:solidFill>
                  <a:srgbClr val="B43512"/>
                </a:solidFill>
                <a:latin typeface="Times New Roman"/>
                <a:ea typeface="Times New Roman"/>
                <a:cs typeface="Times New Roman"/>
                <a:sym typeface="Times New Roman"/>
              </a:rPr>
              <a:t> </a:t>
            </a:r>
            <a:endParaRPr/>
          </a:p>
          <a:p>
            <a:pPr marL="342900" lvl="0" indent="-342900" algn="l" rtl="0">
              <a:spcBef>
                <a:spcPts val="1000"/>
              </a:spcBef>
              <a:spcAft>
                <a:spcPts val="0"/>
              </a:spcAft>
              <a:buSzPts val="2200"/>
              <a:buChar char="🠶"/>
            </a:pPr>
            <a:r>
              <a:rPr lang="en-US" sz="2200" b="1" u="sng">
                <a:solidFill>
                  <a:srgbClr val="B43512"/>
                </a:solidFill>
                <a:latin typeface="Times New Roman"/>
                <a:ea typeface="Times New Roman"/>
                <a:cs typeface="Times New Roman"/>
                <a:sym typeface="Times New Roman"/>
              </a:rPr>
              <a:t>Client Side (minimum requirement):</a:t>
            </a:r>
            <a:endParaRPr/>
          </a:p>
          <a:p>
            <a:pPr marL="0" lvl="0" indent="0" algn="l" rtl="0">
              <a:spcBef>
                <a:spcPts val="1000"/>
              </a:spcBef>
              <a:spcAft>
                <a:spcPts val="0"/>
              </a:spcAft>
              <a:buSzPts val="2200"/>
              <a:buNone/>
            </a:pPr>
            <a:endParaRPr sz="2200" b="1">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Processor: </a:t>
            </a:r>
            <a:r>
              <a:rPr lang="en-US" sz="2400">
                <a:solidFill>
                  <a:schemeClr val="dk1"/>
                </a:solidFill>
                <a:latin typeface="Times New Roman"/>
                <a:ea typeface="Times New Roman"/>
                <a:cs typeface="Times New Roman"/>
                <a:sym typeface="Times New Roman"/>
              </a:rPr>
              <a:t>Intel Dual Core</a:t>
            </a:r>
            <a:endParaRPr sz="2200">
              <a:solidFill>
                <a:srgbClr val="B43512"/>
              </a:solidFill>
              <a:latin typeface="Times New Roman"/>
              <a:ea typeface="Times New Roman"/>
              <a:cs typeface="Times New Roman"/>
              <a:sym typeface="Times New Roman"/>
            </a:endParaRPr>
          </a:p>
          <a:p>
            <a:pPr marL="342900" lvl="0" indent="-342900" algn="l" rtl="0">
              <a:spcBef>
                <a:spcPts val="1000"/>
              </a:spcBef>
              <a:spcAft>
                <a:spcPts val="0"/>
              </a:spcAft>
              <a:buSzPts val="2200"/>
              <a:buChar char="🠶"/>
            </a:pPr>
            <a:r>
              <a:rPr lang="en-US" sz="2200" b="1">
                <a:solidFill>
                  <a:srgbClr val="B43512"/>
                </a:solidFill>
                <a:latin typeface="Times New Roman"/>
                <a:ea typeface="Times New Roman"/>
                <a:cs typeface="Times New Roman"/>
                <a:sym typeface="Times New Roman"/>
              </a:rPr>
              <a:t>HDD: </a:t>
            </a:r>
            <a:r>
              <a:rPr lang="en-US" sz="2400">
                <a:solidFill>
                  <a:schemeClr val="dk1"/>
                </a:solidFill>
                <a:latin typeface="Times New Roman"/>
                <a:ea typeface="Times New Roman"/>
                <a:cs typeface="Times New Roman"/>
                <a:sym typeface="Times New Roman"/>
              </a:rPr>
              <a:t>Minimum 80GB Disk Space</a:t>
            </a:r>
            <a:endParaRPr/>
          </a:p>
          <a:p>
            <a:pPr marL="342900" lvl="0" indent="-342900" algn="l" rtl="0">
              <a:spcBef>
                <a:spcPts val="1000"/>
              </a:spcBef>
              <a:spcAft>
                <a:spcPts val="0"/>
              </a:spcAft>
              <a:buSzPts val="2400"/>
              <a:buChar char="🠶"/>
            </a:pPr>
            <a:r>
              <a:rPr lang="en-US" sz="2400" b="1">
                <a:solidFill>
                  <a:srgbClr val="B43512"/>
                </a:solidFill>
                <a:latin typeface="Times New Roman"/>
                <a:ea typeface="Times New Roman"/>
                <a:cs typeface="Times New Roman"/>
                <a:sym typeface="Times New Roman"/>
              </a:rPr>
              <a:t>RAM: </a:t>
            </a:r>
            <a:r>
              <a:rPr lang="en-US" sz="2400">
                <a:solidFill>
                  <a:schemeClr val="dk1"/>
                </a:solidFill>
                <a:latin typeface="Times New Roman"/>
                <a:ea typeface="Times New Roman"/>
                <a:cs typeface="Times New Roman"/>
                <a:sym typeface="Times New Roman"/>
              </a:rPr>
              <a:t>Minimum 2GB</a:t>
            </a:r>
            <a:endParaRPr/>
          </a:p>
          <a:p>
            <a:pPr marL="342900" lvl="0" indent="-342900" algn="l" rtl="0">
              <a:spcBef>
                <a:spcPts val="1000"/>
              </a:spcBef>
              <a:spcAft>
                <a:spcPts val="0"/>
              </a:spcAft>
              <a:buSzPts val="2000"/>
              <a:buChar char="🠶"/>
            </a:pPr>
            <a:r>
              <a:rPr lang="en-US" sz="2000" b="1">
                <a:solidFill>
                  <a:srgbClr val="B43512"/>
                </a:solidFill>
                <a:latin typeface="Times New Roman"/>
                <a:ea typeface="Times New Roman"/>
                <a:cs typeface="Times New Roman"/>
                <a:sym typeface="Times New Roman"/>
              </a:rPr>
              <a:t>OS: </a:t>
            </a:r>
            <a:r>
              <a:rPr lang="en-US" sz="2000">
                <a:solidFill>
                  <a:schemeClr val="dk1"/>
                </a:solidFill>
                <a:latin typeface="Times New Roman"/>
                <a:ea typeface="Times New Roman"/>
                <a:cs typeface="Times New Roman"/>
                <a:sym typeface="Times New Roman"/>
              </a:rPr>
              <a:t>Windows 7, Linux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txBox="1">
            <a:spLocks noGrp="1"/>
          </p:cNvSpPr>
          <p:nvPr>
            <p:ph type="title"/>
          </p:nvPr>
        </p:nvSpPr>
        <p:spPr>
          <a:xfrm>
            <a:off x="2210788" y="20103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B43512"/>
              </a:buClr>
              <a:buSzPts val="3600"/>
              <a:buFont typeface="Times New Roman"/>
              <a:buNone/>
            </a:pPr>
            <a:r>
              <a:rPr lang="en-US" b="1">
                <a:solidFill>
                  <a:srgbClr val="B43512"/>
                </a:solidFill>
                <a:latin typeface="Times New Roman"/>
                <a:ea typeface="Times New Roman"/>
                <a:cs typeface="Times New Roman"/>
                <a:sym typeface="Times New Roman"/>
              </a:rPr>
              <a:t>Functionalities - Module wise /user wise</a:t>
            </a:r>
            <a:endParaRPr/>
          </a:p>
        </p:txBody>
      </p:sp>
      <p:sp>
        <p:nvSpPr>
          <p:cNvPr id="208" name="Google Shape;208;p7"/>
          <p:cNvSpPr txBox="1">
            <a:spLocks noGrp="1"/>
          </p:cNvSpPr>
          <p:nvPr>
            <p:ph type="body" idx="1"/>
          </p:nvPr>
        </p:nvSpPr>
        <p:spPr>
          <a:xfrm>
            <a:off x="1301537" y="841474"/>
            <a:ext cx="10890463" cy="6016525"/>
          </a:xfrm>
          <a:prstGeom prst="rect">
            <a:avLst/>
          </a:prstGeom>
          <a:noFill/>
          <a:ln>
            <a:noFill/>
          </a:ln>
        </p:spPr>
        <p:txBody>
          <a:bodyPr spcFirstLastPara="1" wrap="square" lIns="91425" tIns="45700" rIns="91425" bIns="45700" anchor="t" anchorCtr="0">
            <a:noAutofit/>
          </a:bodyPr>
          <a:lstStyle/>
          <a:p>
            <a:pPr marL="0" lvl="1" indent="0" algn="l" rtl="0">
              <a:lnSpc>
                <a:spcPct val="100000"/>
              </a:lnSpc>
              <a:spcBef>
                <a:spcPts val="0"/>
              </a:spcBef>
              <a:spcAft>
                <a:spcPts val="0"/>
              </a:spcAft>
              <a:buSzPts val="2800"/>
              <a:buNone/>
            </a:pPr>
            <a:r>
              <a:rPr lang="en-US" sz="2800" dirty="0">
                <a:latin typeface="Times New Roman"/>
                <a:ea typeface="Times New Roman"/>
                <a:cs typeface="Times New Roman"/>
                <a:sym typeface="Times New Roman"/>
              </a:rPr>
              <a:t>Urban Property Management System consists of two modules named below</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Admin		</a:t>
            </a:r>
            <a:endParaRPr dirty="0"/>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ea typeface="Times New Roman"/>
                <a:cs typeface="Times New Roman"/>
                <a:sym typeface="Times New Roman"/>
              </a:rPr>
              <a:t> Owner</a:t>
            </a:r>
          </a:p>
          <a:p>
            <a:pPr marL="91440" lvl="1" indent="-177800" algn="l" rtl="0">
              <a:lnSpc>
                <a:spcPct val="100000"/>
              </a:lnSpc>
              <a:spcBef>
                <a:spcPts val="1400"/>
              </a:spcBef>
              <a:spcAft>
                <a:spcPts val="0"/>
              </a:spcAft>
              <a:buSzPts val="2800"/>
              <a:buFont typeface="Arial"/>
              <a:buChar char="•"/>
            </a:pPr>
            <a:r>
              <a:rPr lang="en-US" sz="2800" dirty="0">
                <a:solidFill>
                  <a:srgbClr val="B43512"/>
                </a:solidFill>
                <a:latin typeface="Times New Roman"/>
                <a:cs typeface="Times New Roman"/>
                <a:sym typeface="Times New Roman"/>
              </a:rPr>
              <a:t>User/Tenant</a:t>
            </a:r>
            <a:endParaRPr dirty="0"/>
          </a:p>
          <a:p>
            <a:pPr marL="91440" lvl="1" indent="0" algn="l" rtl="0">
              <a:lnSpc>
                <a:spcPct val="100000"/>
              </a:lnSpc>
              <a:spcBef>
                <a:spcPts val="1400"/>
              </a:spcBef>
              <a:spcAft>
                <a:spcPts val="0"/>
              </a:spcAft>
              <a:buSzPts val="2800"/>
              <a:buFont typeface="Arial"/>
              <a:buNone/>
            </a:pPr>
            <a:endParaRPr sz="2800" dirty="0">
              <a:solidFill>
                <a:srgbClr val="B43512"/>
              </a:solidFill>
              <a:latin typeface="Times New Roman"/>
              <a:ea typeface="Times New Roman"/>
              <a:cs typeface="Times New Roman"/>
              <a:sym typeface="Times New Roman"/>
            </a:endParaRPr>
          </a:p>
          <a:p>
            <a:pPr marL="0" lvl="1" indent="0" algn="l" rtl="0">
              <a:lnSpc>
                <a:spcPct val="100000"/>
              </a:lnSpc>
              <a:spcBef>
                <a:spcPts val="1400"/>
              </a:spcBef>
              <a:spcAft>
                <a:spcPts val="0"/>
              </a:spcAft>
              <a:buSzPts val="2800"/>
              <a:buNone/>
            </a:pPr>
            <a:r>
              <a:rPr lang="en-US" sz="2800" dirty="0">
                <a:solidFill>
                  <a:srgbClr val="3B3B34"/>
                </a:solidFill>
                <a:latin typeface="Times New Roman"/>
                <a:ea typeface="Times New Roman"/>
                <a:cs typeface="Times New Roman"/>
                <a:sym typeface="Times New Roman"/>
              </a:rPr>
              <a:t>User Roles:</a:t>
            </a:r>
            <a:endParaRPr dirty="0"/>
          </a:p>
          <a:p>
            <a:pPr marL="469900">
              <a:buSzPts val="2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Admin: A user with administrative privileges.</a:t>
            </a:r>
          </a:p>
          <a:p>
            <a:pPr marL="469900">
              <a:buSzPts val="2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Owner: A user who owns one or more properties listed in the system. </a:t>
            </a:r>
          </a:p>
          <a:p>
            <a:pPr marL="469900">
              <a:buSzPts val="2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User: A regular user who can browse, book, and manage rented properties</a:t>
            </a:r>
            <a:endParaRPr sz="2000" dirty="0">
              <a:latin typeface="Times New Roman" panose="02020603050405020304" pitchFamily="18" charset="0"/>
              <a:cs typeface="Times New Roman" panose="02020603050405020304" pitchFamily="18" charset="0"/>
            </a:endParaRPr>
          </a:p>
          <a:p>
            <a:pPr marL="342900" lvl="0" indent="-190500" algn="l" rtl="0">
              <a:spcBef>
                <a:spcPts val="1000"/>
              </a:spcBef>
              <a:spcAft>
                <a:spcPts val="0"/>
              </a:spcAft>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1869594"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a:solidFill>
                  <a:srgbClr val="0C0C0C"/>
                </a:solidFill>
                <a:latin typeface="Times New Roman"/>
                <a:ea typeface="Times New Roman"/>
                <a:cs typeface="Times New Roman"/>
                <a:sym typeface="Times New Roman"/>
              </a:rPr>
              <a:t>Class  Diagram(MySQL Auto generated)</a:t>
            </a:r>
            <a:br>
              <a:rPr lang="en-US">
                <a:solidFill>
                  <a:srgbClr val="0C0C0C"/>
                </a:solidFill>
                <a:latin typeface="Times New Roman"/>
                <a:ea typeface="Times New Roman"/>
                <a:cs typeface="Times New Roman"/>
                <a:sym typeface="Times New Roman"/>
              </a:rPr>
            </a:br>
            <a:endParaRPr>
              <a:solidFill>
                <a:srgbClr val="0C0C0C"/>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4532AE6D-1200-5890-E329-84651BDC4D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3194" y="1280890"/>
            <a:ext cx="6644640" cy="51892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286453" y="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C0C0C"/>
              </a:buClr>
              <a:buSzPts val="3600"/>
              <a:buFont typeface="Times New Roman"/>
              <a:buNone/>
            </a:pPr>
            <a:r>
              <a:rPr lang="en-US" b="1" dirty="0">
                <a:solidFill>
                  <a:srgbClr val="0C0C0C"/>
                </a:solidFill>
                <a:latin typeface="Times New Roman"/>
                <a:ea typeface="Times New Roman"/>
                <a:cs typeface="Times New Roman"/>
                <a:sym typeface="Times New Roman"/>
              </a:rPr>
              <a:t>Use Case</a:t>
            </a:r>
            <a:endParaRPr b="1" dirty="0">
              <a:solidFill>
                <a:srgbClr val="0C0C0C"/>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1BC004D5-3BEB-A97E-64BC-7AEBABAF75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3860" y="733342"/>
            <a:ext cx="6565955" cy="5804686"/>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688</Words>
  <Application>Microsoft Office PowerPoint</Application>
  <PresentationFormat>Widescreen</PresentationFormat>
  <Paragraphs>70</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Century Gothic</vt:lpstr>
      <vt:lpstr>Times New Roman</vt:lpstr>
      <vt:lpstr>Calibri</vt:lpstr>
      <vt:lpstr>Noto Sans Symbols</vt:lpstr>
      <vt:lpstr>Arial</vt:lpstr>
      <vt:lpstr>Söhne</vt:lpstr>
      <vt:lpstr>Wisp</vt:lpstr>
      <vt:lpstr>Urban Property Management System</vt:lpstr>
      <vt:lpstr> Project Introduction</vt:lpstr>
      <vt:lpstr>Objective (Purpose): </vt:lpstr>
      <vt:lpstr>Scope: </vt:lpstr>
      <vt:lpstr> Technology Used:</vt:lpstr>
      <vt:lpstr> S/W and H/W Requirements</vt:lpstr>
      <vt:lpstr>Functionalities - Module wise /user wise</vt:lpstr>
      <vt:lpstr>Class  Diagram(MySQL Auto generated) </vt:lpstr>
      <vt:lpstr>Use Case</vt:lpstr>
      <vt:lpstr>PowerPoint Presentation</vt:lpstr>
      <vt:lpstr>PowerPoint Presentation</vt:lpstr>
      <vt:lpstr>UI  Screen Shots </vt:lpstr>
      <vt:lpstr>Futures Scope </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Property Management System</dc:title>
  <dc:creator>USER</dc:creator>
  <cp:lastModifiedBy>Sujeet Sankadiya</cp:lastModifiedBy>
  <cp:revision>2</cp:revision>
  <dcterms:created xsi:type="dcterms:W3CDTF">2023-03-08T16:55:00Z</dcterms:created>
  <dcterms:modified xsi:type="dcterms:W3CDTF">2024-02-21T12:02:00Z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7E69EF739CE441C9B8CCE4FE39A536DE</vt:lpwstr>
  </property>
  <property fmtid="{D5CDD505-2E9C-101B-9397-08002B2CF9AE}" pid="3" name="KSOProductBuildVer">
    <vt:lpwstr>1033-11.2.0.11219</vt:lpwstr>
  </property>
</Properties>
</file>