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4" r:id="rId3"/>
    <p:sldId id="258" r:id="rId4"/>
    <p:sldId id="257" r:id="rId5"/>
    <p:sldId id="265" r:id="rId6"/>
    <p:sldId id="267" r:id="rId7"/>
    <p:sldId id="268" r:id="rId8"/>
    <p:sldId id="259" r:id="rId9"/>
    <p:sldId id="261" r:id="rId10"/>
    <p:sldId id="269" r:id="rId11"/>
    <p:sldId id="262"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47A41-553B-4CA6-9E58-A9D9162266B8}" v="132" dt="2021-08-19T12:03:37.832"/>
    <p1510:client id="{7D400D84-E9B3-48E2-B6A3-717DC1111193}" v="69" dt="2021-08-19T18:41:23.206"/>
    <p1510:client id="{A5420466-2A20-44E4-A1C2-E3452F13B73C}" v="238" dt="2021-08-19T18:29:33.591"/>
    <p1510:client id="{BBED1A85-C262-48C4-A492-EE2BA66953A0}" v="154" dt="2021-08-19T12:00:14.583"/>
    <p1510:client id="{BF41C453-430B-4D70-8ACD-EB9F18E83DF1}" v="45" dt="2021-08-19T11:54:27.799"/>
    <p1510:client id="{EE022080-944B-4918-8207-E2EDF4AA7BC9}" v="107" dt="2021-08-20T04:35:50.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42CFF-F6AA-4104-9735-E75A4C34EEF7}" type="datetimeFigureOut">
              <a:rPr lang="en-IN" smtClean="0"/>
              <a:t>08-10-2021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5B25B-52B1-4377-925A-A095BAED8CA9}" type="slidenum">
              <a:rPr lang="en-IN" smtClean="0"/>
              <a:t>‹#›</a:t>
            </a:fld>
            <a:endParaRPr lang="en-IN"/>
          </a:p>
        </p:txBody>
      </p:sp>
    </p:spTree>
    <p:extLst>
      <p:ext uri="{BB962C8B-B14F-4D97-AF65-F5344CB8AC3E}">
        <p14:creationId xmlns:p14="http://schemas.microsoft.com/office/powerpoint/2010/main" val="354464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E5B25B-52B1-4377-925A-A095BAED8CA9}" type="slidenum">
              <a:rPr lang="en-IN" smtClean="0"/>
              <a:t>2</a:t>
            </a:fld>
            <a:endParaRPr lang="en-IN"/>
          </a:p>
        </p:txBody>
      </p:sp>
    </p:spTree>
    <p:extLst>
      <p:ext uri="{BB962C8B-B14F-4D97-AF65-F5344CB8AC3E}">
        <p14:creationId xmlns:p14="http://schemas.microsoft.com/office/powerpoint/2010/main" val="257988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E5B25B-52B1-4377-925A-A095BAED8CA9}" type="slidenum">
              <a:rPr lang="en-IN" smtClean="0"/>
              <a:t>7</a:t>
            </a:fld>
            <a:endParaRPr lang="en-IN"/>
          </a:p>
        </p:txBody>
      </p:sp>
    </p:spTree>
    <p:extLst>
      <p:ext uri="{BB962C8B-B14F-4D97-AF65-F5344CB8AC3E}">
        <p14:creationId xmlns:p14="http://schemas.microsoft.com/office/powerpoint/2010/main" val="148435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22323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364595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85948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27095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6680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285280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3900855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07924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261168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04C29D-E934-427A-AF96-70B73753211E}"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29605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04C29D-E934-427A-AF96-70B73753211E}"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10133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04C29D-E934-427A-AF96-70B73753211E}"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208242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404C29D-E934-427A-AF96-70B73753211E}"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363273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4C29D-E934-427A-AF96-70B73753211E}"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227696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4C29D-E934-427A-AF96-70B73753211E}"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05272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4C29D-E934-427A-AF96-70B73753211E}"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466FD-F521-44E6-9B26-A8659A11BBCA}" type="slidenum">
              <a:rPr lang="en-IN" smtClean="0"/>
              <a:t>‹#›</a:t>
            </a:fld>
            <a:endParaRPr lang="en-IN"/>
          </a:p>
        </p:txBody>
      </p:sp>
    </p:spTree>
    <p:extLst>
      <p:ext uri="{BB962C8B-B14F-4D97-AF65-F5344CB8AC3E}">
        <p14:creationId xmlns:p14="http://schemas.microsoft.com/office/powerpoint/2010/main" val="158949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04C29D-E934-427A-AF96-70B73753211E}" type="datetimeFigureOut">
              <a:rPr lang="en-IN" smtClean="0"/>
              <a:t>08-10-2021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0466FD-F521-44E6-9B26-A8659A11BBCA}" type="slidenum">
              <a:rPr lang="en-IN" smtClean="0"/>
              <a:t>‹#›</a:t>
            </a:fld>
            <a:endParaRPr lang="en-IN"/>
          </a:p>
        </p:txBody>
      </p:sp>
    </p:spTree>
    <p:extLst>
      <p:ext uri="{BB962C8B-B14F-4D97-AF65-F5344CB8AC3E}">
        <p14:creationId xmlns:p14="http://schemas.microsoft.com/office/powerpoint/2010/main" val="406147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E7E1-37D6-41A1-A2D5-CED84ED49377}"/>
              </a:ext>
            </a:extLst>
          </p:cNvPr>
          <p:cNvSpPr>
            <a:spLocks noGrp="1"/>
          </p:cNvSpPr>
          <p:nvPr>
            <p:ph type="ctrTitle"/>
          </p:nvPr>
        </p:nvSpPr>
        <p:spPr>
          <a:xfrm>
            <a:off x="3016287" y="219793"/>
            <a:ext cx="7928413" cy="2849671"/>
          </a:xfrm>
        </p:spPr>
        <p:txBody>
          <a:bodyPr>
            <a:normAutofit/>
          </a:bodyPr>
          <a:lstStyle/>
          <a:p>
            <a:pPr algn="ctr"/>
            <a:r>
              <a:rPr lang="en-US" sz="5400" u="sng" dirty="0">
                <a:solidFill>
                  <a:schemeClr val="accent2">
                    <a:lumMod val="50000"/>
                  </a:schemeClr>
                </a:solidFill>
              </a:rPr>
              <a:t>Library Management   System</a:t>
            </a:r>
            <a:r>
              <a:rPr lang="en-US" sz="1800" u="sng" kern="50" dirty="0">
                <a:solidFill>
                  <a:schemeClr val="accent2">
                    <a:lumMod val="50000"/>
                  </a:schemeClr>
                </a:solidFill>
                <a:effectLst/>
                <a:latin typeface="Times New Roman" panose="02020603050405020304" pitchFamily="18" charset="0"/>
                <a:ea typeface="DejaVu Sans"/>
              </a:rPr>
              <a:t>.</a:t>
            </a:r>
            <a:endParaRPr lang="en-IN" sz="6000" u="sng" dirty="0">
              <a:solidFill>
                <a:schemeClr val="accent2">
                  <a:lumMod val="50000"/>
                </a:schemeClr>
              </a:solidFill>
            </a:endParaRPr>
          </a:p>
        </p:txBody>
      </p:sp>
      <p:sp>
        <p:nvSpPr>
          <p:cNvPr id="3" name="Subtitle 2">
            <a:extLst>
              <a:ext uri="{FF2B5EF4-FFF2-40B4-BE49-F238E27FC236}">
                <a16:creationId xmlns:a16="http://schemas.microsoft.com/office/drawing/2014/main" id="{43722C37-6C50-4670-AD0C-DC656B953E05}"/>
              </a:ext>
            </a:extLst>
          </p:cNvPr>
          <p:cNvSpPr>
            <a:spLocks noGrp="1"/>
          </p:cNvSpPr>
          <p:nvPr>
            <p:ph type="subTitle" idx="1"/>
          </p:nvPr>
        </p:nvSpPr>
        <p:spPr>
          <a:xfrm>
            <a:off x="5458906" y="3608340"/>
            <a:ext cx="2878202" cy="1492399"/>
          </a:xfrm>
        </p:spPr>
        <p:txBody>
          <a:bodyPr>
            <a:normAutofit lnSpcReduction="10000"/>
          </a:bodyPr>
          <a:lstStyle/>
          <a:p>
            <a:pPr algn="l">
              <a:buClr>
                <a:schemeClr val="bg1"/>
              </a:buClr>
            </a:pPr>
            <a:r>
              <a:rPr lang="en-US" dirty="0">
                <a:solidFill>
                  <a:schemeClr val="bg1">
                    <a:lumMod val="95000"/>
                    <a:lumOff val="5000"/>
                    <a:alpha val="70000"/>
                  </a:schemeClr>
                </a:solidFill>
              </a:rPr>
              <a:t>Group Members :-</a:t>
            </a:r>
          </a:p>
          <a:p>
            <a:pPr marL="285750" indent="-285750" algn="l">
              <a:buClr>
                <a:schemeClr val="bg1"/>
              </a:buClr>
              <a:buFont typeface="Wingdings" panose="05000000000000000000" pitchFamily="2" charset="2"/>
              <a:buChar char="Ø"/>
            </a:pPr>
            <a:r>
              <a:rPr lang="en-US" dirty="0">
                <a:solidFill>
                  <a:schemeClr val="bg1">
                    <a:alpha val="70000"/>
                  </a:schemeClr>
                </a:solidFill>
              </a:rPr>
              <a:t>Adwait Deshmukh</a:t>
            </a:r>
          </a:p>
          <a:p>
            <a:pPr marL="285750" indent="-285750" algn="l">
              <a:buClr>
                <a:schemeClr val="bg1"/>
              </a:buClr>
              <a:buFont typeface="Wingdings" panose="05000000000000000000" pitchFamily="2" charset="2"/>
              <a:buChar char="Ø"/>
            </a:pPr>
            <a:r>
              <a:rPr lang="en-US" dirty="0">
                <a:solidFill>
                  <a:schemeClr val="bg1">
                    <a:alpha val="70000"/>
                  </a:schemeClr>
                </a:solidFill>
              </a:rPr>
              <a:t>Sangram Deshmukh</a:t>
            </a:r>
          </a:p>
          <a:p>
            <a:pPr marL="285750" indent="-285750" algn="l">
              <a:buClr>
                <a:schemeClr val="bg1"/>
              </a:buClr>
              <a:buFont typeface="Wingdings" panose="05000000000000000000" pitchFamily="2" charset="2"/>
              <a:buChar char="Ø"/>
            </a:pPr>
            <a:r>
              <a:rPr lang="en-US" dirty="0">
                <a:solidFill>
                  <a:schemeClr val="bg1">
                    <a:alpha val="70000"/>
                  </a:schemeClr>
                </a:solidFill>
              </a:rPr>
              <a:t>Sujeet Jawale</a:t>
            </a:r>
            <a:endParaRPr lang="en-IN" dirty="0">
              <a:solidFill>
                <a:schemeClr val="bg1">
                  <a:alpha val="70000"/>
                </a:scheme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586BFA-AC9C-4E8F-9ECA-F83306FDE274}"/>
              </a:ext>
            </a:extLst>
          </p:cNvPr>
          <p:cNvSpPr txBox="1"/>
          <p:nvPr/>
        </p:nvSpPr>
        <p:spPr>
          <a:xfrm>
            <a:off x="7850594" y="5190934"/>
            <a:ext cx="4274231" cy="369332"/>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Guide Name: </a:t>
            </a:r>
            <a:r>
              <a:rPr lang="en-US" sz="1800" b="1" dirty="0">
                <a:solidFill>
                  <a:schemeClr val="accent2">
                    <a:lumMod val="50000"/>
                  </a:schemeClr>
                </a:solidFill>
                <a:latin typeface="Times New Roman" panose="02020603050405020304" pitchFamily="18" charset="0"/>
                <a:cs typeface="Times New Roman" panose="02020603050405020304" pitchFamily="18" charset="0"/>
              </a:rPr>
              <a:t>Dr. Manjiri Ranjanikar</a:t>
            </a:r>
            <a:endParaRPr lang="en-IN" dirty="0">
              <a:solidFill>
                <a:schemeClr val="accent2">
                  <a:lumMod val="50000"/>
                </a:schemeClr>
              </a:solidFill>
            </a:endParaRPr>
          </a:p>
        </p:txBody>
      </p:sp>
      <p:sp>
        <p:nvSpPr>
          <p:cNvPr id="17" name="TextBox 16">
            <a:extLst>
              <a:ext uri="{FF2B5EF4-FFF2-40B4-BE49-F238E27FC236}">
                <a16:creationId xmlns:a16="http://schemas.microsoft.com/office/drawing/2014/main" id="{5C572520-47AA-46C7-8EC9-79C46B875A28}"/>
              </a:ext>
            </a:extLst>
          </p:cNvPr>
          <p:cNvSpPr txBox="1"/>
          <p:nvPr/>
        </p:nvSpPr>
        <p:spPr>
          <a:xfrm>
            <a:off x="2975009" y="5930090"/>
            <a:ext cx="7104184" cy="677108"/>
          </a:xfrm>
          <a:prstGeom prst="rect">
            <a:avLst/>
          </a:prstGeom>
          <a:noFill/>
        </p:spPr>
        <p:txBody>
          <a:bodyPr wrap="square">
            <a:spAutoFit/>
          </a:bodyPr>
          <a:lstStyle/>
          <a:p>
            <a:pPr algn="ctr"/>
            <a:r>
              <a:rPr lang="en-US" sz="2000" b="1">
                <a:solidFill>
                  <a:schemeClr val="tx2">
                    <a:lumMod val="10000"/>
                  </a:schemeClr>
                </a:solidFill>
                <a:latin typeface="Times New Roman" panose="02020603050405020304" pitchFamily="18" charset="0"/>
                <a:cs typeface="Times New Roman" panose="02020603050405020304" pitchFamily="18" charset="0"/>
              </a:rPr>
              <a:t>Department of Computer Engineering</a:t>
            </a:r>
            <a:br>
              <a:rPr lang="en-US" sz="1200">
                <a:solidFill>
                  <a:schemeClr val="tx2">
                    <a:lumMod val="10000"/>
                  </a:schemeClr>
                </a:solidFill>
                <a:latin typeface="Times New Roman" panose="02020603050405020304" pitchFamily="18" charset="0"/>
                <a:cs typeface="Times New Roman" panose="02020603050405020304" pitchFamily="18" charset="0"/>
              </a:rPr>
            </a:br>
            <a:r>
              <a:rPr lang="en-US" sz="1800" b="1">
                <a:solidFill>
                  <a:schemeClr val="tx2">
                    <a:lumMod val="10000"/>
                  </a:schemeClr>
                </a:solidFill>
                <a:latin typeface="Times New Roman" panose="02020603050405020304" pitchFamily="18" charset="0"/>
                <a:cs typeface="Times New Roman" panose="02020603050405020304" pitchFamily="18" charset="0"/>
              </a:rPr>
              <a:t>PCET’s Pimpri Chinchwad College of Engineering</a:t>
            </a:r>
            <a:endParaRPr lang="en-IN">
              <a:solidFill>
                <a:schemeClr val="tx2">
                  <a:lumMod val="10000"/>
                </a:schemeClr>
              </a:solidFill>
            </a:endParaRPr>
          </a:p>
        </p:txBody>
      </p:sp>
      <p:graphicFrame>
        <p:nvGraphicFramePr>
          <p:cNvPr id="19" name="Picture 478">
            <a:extLst>
              <a:ext uri="{FF2B5EF4-FFF2-40B4-BE49-F238E27FC236}">
                <a16:creationId xmlns:a16="http://schemas.microsoft.com/office/drawing/2014/main" id="{B7C070B2-832D-4646-B6EA-740E946C8224}"/>
              </a:ext>
            </a:extLst>
          </p:cNvPr>
          <p:cNvGraphicFramePr>
            <a:graphicFrameLocks noChangeAspect="1"/>
          </p:cNvGraphicFramePr>
          <p:nvPr>
            <p:extLst>
              <p:ext uri="{D42A27DB-BD31-4B8C-83A1-F6EECF244321}">
                <p14:modId xmlns:p14="http://schemas.microsoft.com/office/powerpoint/2010/main" val="1875287981"/>
              </p:ext>
            </p:extLst>
          </p:nvPr>
        </p:nvGraphicFramePr>
        <p:xfrm>
          <a:off x="429343" y="250802"/>
          <a:ext cx="1409700" cy="1187116"/>
        </p:xfrm>
        <a:graphic>
          <a:graphicData uri="http://schemas.openxmlformats.org/presentationml/2006/ole">
            <mc:AlternateContent xmlns:mc="http://schemas.openxmlformats.org/markup-compatibility/2006">
              <mc:Choice xmlns:v="urn:schemas-microsoft-com:vml" Requires="v">
                <p:oleObj name="Bitmap Image" r:id="rId2" imgW="5866667" imgH="4982270" progId="PBrush">
                  <p:embed/>
                </p:oleObj>
              </mc:Choice>
              <mc:Fallback>
                <p:oleObj name="Bitmap Image" r:id="rId2" imgW="5866667" imgH="4982270" progId="PBrush">
                  <p:embed/>
                  <p:pic>
                    <p:nvPicPr>
                      <p:cNvPr id="19" name="Picture 478">
                        <a:extLst>
                          <a:ext uri="{FF2B5EF4-FFF2-40B4-BE49-F238E27FC236}">
                            <a16:creationId xmlns:a16="http://schemas.microsoft.com/office/drawing/2014/main" id="{B7C070B2-832D-4646-B6EA-740E946C8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43" y="250802"/>
                        <a:ext cx="1409700" cy="1187116"/>
                      </a:xfrm>
                      <a:prstGeom prst="rect">
                        <a:avLst/>
                      </a:prstGeom>
                      <a:blipFill dpi="0" rotWithShape="0">
                        <a:blip/>
                        <a:srcRect/>
                        <a:stretch>
                          <a:fillRect/>
                        </a:stretch>
                      </a:blipFill>
                      <a:ln w="9525">
                        <a:solidFill>
                          <a:srgbClr val="000000"/>
                        </a:solidFill>
                        <a:miter lim="800000"/>
                        <a:headEnd/>
                        <a:tailEnd/>
                      </a:ln>
                    </p:spPr>
                  </p:pic>
                </p:oleObj>
              </mc:Fallback>
            </mc:AlternateContent>
          </a:graphicData>
        </a:graphic>
      </p:graphicFrame>
    </p:spTree>
    <p:extLst>
      <p:ext uri="{BB962C8B-B14F-4D97-AF65-F5344CB8AC3E}">
        <p14:creationId xmlns:p14="http://schemas.microsoft.com/office/powerpoint/2010/main" val="11692296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06DAC-DA9D-4C3D-AAB7-0E7730480CEC}"/>
              </a:ext>
            </a:extLst>
          </p:cNvPr>
          <p:cNvPicPr>
            <a:picLocks noChangeAspect="1"/>
          </p:cNvPicPr>
          <p:nvPr/>
        </p:nvPicPr>
        <p:blipFill rotWithShape="1">
          <a:blip r:embed="rId2"/>
          <a:srcRect t="1364"/>
          <a:stretch/>
        </p:blipFill>
        <p:spPr>
          <a:xfrm>
            <a:off x="326304" y="261994"/>
            <a:ext cx="3746934" cy="3408218"/>
          </a:xfrm>
          <a:prstGeom prst="rect">
            <a:avLst/>
          </a:prstGeom>
        </p:spPr>
      </p:pic>
      <p:pic>
        <p:nvPicPr>
          <p:cNvPr id="7" name="Picture 6">
            <a:extLst>
              <a:ext uri="{FF2B5EF4-FFF2-40B4-BE49-F238E27FC236}">
                <a16:creationId xmlns:a16="http://schemas.microsoft.com/office/drawing/2014/main" id="{7DAE28DC-D99E-4E43-98D9-C4CAB17483F5}"/>
              </a:ext>
            </a:extLst>
          </p:cNvPr>
          <p:cNvPicPr>
            <a:picLocks noChangeAspect="1"/>
          </p:cNvPicPr>
          <p:nvPr/>
        </p:nvPicPr>
        <p:blipFill>
          <a:blip r:embed="rId3"/>
          <a:stretch>
            <a:fillRect/>
          </a:stretch>
        </p:blipFill>
        <p:spPr>
          <a:xfrm>
            <a:off x="4392756" y="261994"/>
            <a:ext cx="3406488" cy="3408218"/>
          </a:xfrm>
          <a:prstGeom prst="rect">
            <a:avLst/>
          </a:prstGeom>
        </p:spPr>
      </p:pic>
      <p:pic>
        <p:nvPicPr>
          <p:cNvPr id="9" name="Picture 8">
            <a:extLst>
              <a:ext uri="{FF2B5EF4-FFF2-40B4-BE49-F238E27FC236}">
                <a16:creationId xmlns:a16="http://schemas.microsoft.com/office/drawing/2014/main" id="{C9487484-B2DE-47A7-86DC-1AF8EABC1BBD}"/>
              </a:ext>
            </a:extLst>
          </p:cNvPr>
          <p:cNvPicPr>
            <a:picLocks noChangeAspect="1"/>
          </p:cNvPicPr>
          <p:nvPr/>
        </p:nvPicPr>
        <p:blipFill>
          <a:blip r:embed="rId4"/>
          <a:stretch>
            <a:fillRect/>
          </a:stretch>
        </p:blipFill>
        <p:spPr>
          <a:xfrm>
            <a:off x="8286750" y="802968"/>
            <a:ext cx="3203287" cy="2160015"/>
          </a:xfrm>
          <a:prstGeom prst="rect">
            <a:avLst/>
          </a:prstGeom>
        </p:spPr>
      </p:pic>
      <p:pic>
        <p:nvPicPr>
          <p:cNvPr id="11" name="Picture 10">
            <a:extLst>
              <a:ext uri="{FF2B5EF4-FFF2-40B4-BE49-F238E27FC236}">
                <a16:creationId xmlns:a16="http://schemas.microsoft.com/office/drawing/2014/main" id="{6C2769A2-28B6-431D-A63E-5447AE54549C}"/>
              </a:ext>
            </a:extLst>
          </p:cNvPr>
          <p:cNvPicPr>
            <a:picLocks noChangeAspect="1"/>
          </p:cNvPicPr>
          <p:nvPr/>
        </p:nvPicPr>
        <p:blipFill rotWithShape="1">
          <a:blip r:embed="rId5"/>
          <a:srcRect t="2249"/>
          <a:stretch/>
        </p:blipFill>
        <p:spPr>
          <a:xfrm>
            <a:off x="549565" y="4017818"/>
            <a:ext cx="3300412" cy="2192625"/>
          </a:xfrm>
          <a:prstGeom prst="rect">
            <a:avLst/>
          </a:prstGeom>
        </p:spPr>
      </p:pic>
      <p:pic>
        <p:nvPicPr>
          <p:cNvPr id="13" name="Picture 12">
            <a:extLst>
              <a:ext uri="{FF2B5EF4-FFF2-40B4-BE49-F238E27FC236}">
                <a16:creationId xmlns:a16="http://schemas.microsoft.com/office/drawing/2014/main" id="{B93C1D13-A8BC-4541-8A87-D4554BE8FDF6}"/>
              </a:ext>
            </a:extLst>
          </p:cNvPr>
          <p:cNvPicPr>
            <a:picLocks noChangeAspect="1"/>
          </p:cNvPicPr>
          <p:nvPr/>
        </p:nvPicPr>
        <p:blipFill>
          <a:blip r:embed="rId6"/>
          <a:stretch>
            <a:fillRect/>
          </a:stretch>
        </p:blipFill>
        <p:spPr>
          <a:xfrm>
            <a:off x="4377091" y="4017818"/>
            <a:ext cx="3437817" cy="2315425"/>
          </a:xfrm>
          <a:prstGeom prst="rect">
            <a:avLst/>
          </a:prstGeom>
        </p:spPr>
      </p:pic>
      <p:pic>
        <p:nvPicPr>
          <p:cNvPr id="15" name="Picture 14">
            <a:extLst>
              <a:ext uri="{FF2B5EF4-FFF2-40B4-BE49-F238E27FC236}">
                <a16:creationId xmlns:a16="http://schemas.microsoft.com/office/drawing/2014/main" id="{86A2E432-E057-4259-A5C1-FF3B426D7F4D}"/>
              </a:ext>
            </a:extLst>
          </p:cNvPr>
          <p:cNvPicPr>
            <a:picLocks noChangeAspect="1"/>
          </p:cNvPicPr>
          <p:nvPr/>
        </p:nvPicPr>
        <p:blipFill rotWithShape="1">
          <a:blip r:embed="rId7"/>
          <a:srcRect l="809" r="667"/>
          <a:stretch/>
        </p:blipFill>
        <p:spPr>
          <a:xfrm>
            <a:off x="8342022" y="4017818"/>
            <a:ext cx="3437817" cy="2315425"/>
          </a:xfrm>
          <a:prstGeom prst="rect">
            <a:avLst/>
          </a:prstGeom>
        </p:spPr>
      </p:pic>
    </p:spTree>
    <p:extLst>
      <p:ext uri="{BB962C8B-B14F-4D97-AF65-F5344CB8AC3E}">
        <p14:creationId xmlns:p14="http://schemas.microsoft.com/office/powerpoint/2010/main" val="53517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910FD2-1843-415A-B8F6-FB7EB02F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375" y="877454"/>
            <a:ext cx="10320098" cy="5805055"/>
          </a:xfrm>
          <a:prstGeom prst="rect">
            <a:avLst/>
          </a:prstGeom>
        </p:spPr>
      </p:pic>
      <p:sp>
        <p:nvSpPr>
          <p:cNvPr id="12" name="TextBox 11">
            <a:extLst>
              <a:ext uri="{FF2B5EF4-FFF2-40B4-BE49-F238E27FC236}">
                <a16:creationId xmlns:a16="http://schemas.microsoft.com/office/drawing/2014/main" id="{511A0D61-A936-4EC8-B9A0-1D649A0F5DD2}"/>
              </a:ext>
            </a:extLst>
          </p:cNvPr>
          <p:cNvSpPr txBox="1"/>
          <p:nvPr/>
        </p:nvSpPr>
        <p:spPr>
          <a:xfrm>
            <a:off x="3211946" y="243398"/>
            <a:ext cx="6100618" cy="523220"/>
          </a:xfrm>
          <a:prstGeom prst="rect">
            <a:avLst/>
          </a:prstGeom>
          <a:noFill/>
        </p:spPr>
        <p:txBody>
          <a:bodyPr wrap="square">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ISSUEBOOKDAOTEST</a:t>
            </a:r>
            <a:r>
              <a:rPr lang="en-US" b="1" dirty="0">
                <a:solidFill>
                  <a:schemeClr val="accent1">
                    <a:lumMod val="75000"/>
                  </a:schemeClr>
                </a:solidFill>
                <a:latin typeface="Times New Roman" panose="02020603050405020304" pitchFamily="18" charset="0"/>
                <a:cs typeface="Times New Roman" panose="02020603050405020304" pitchFamily="18" charset="0"/>
              </a:rPr>
              <a:t> </a:t>
            </a:r>
            <a:endParaRPr lang="en-IN" dirty="0">
              <a:solidFill>
                <a:schemeClr val="accent1">
                  <a:lumMod val="75000"/>
                </a:schemeClr>
              </a:solidFill>
            </a:endParaRPr>
          </a:p>
        </p:txBody>
      </p:sp>
    </p:spTree>
    <p:extLst>
      <p:ext uri="{BB962C8B-B14F-4D97-AF65-F5344CB8AC3E}">
        <p14:creationId xmlns:p14="http://schemas.microsoft.com/office/powerpoint/2010/main" val="2954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D887F9-CB15-49F6-A4AE-996E9AF0E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36" y="1089891"/>
            <a:ext cx="9966036" cy="5605895"/>
          </a:xfrm>
          <a:prstGeom prst="rect">
            <a:avLst/>
          </a:prstGeom>
        </p:spPr>
      </p:pic>
      <p:sp>
        <p:nvSpPr>
          <p:cNvPr id="6" name="TextBox 5">
            <a:extLst>
              <a:ext uri="{FF2B5EF4-FFF2-40B4-BE49-F238E27FC236}">
                <a16:creationId xmlns:a16="http://schemas.microsoft.com/office/drawing/2014/main" id="{ACF6DC5C-B788-45BA-AF8D-BFF223C81CF5}"/>
              </a:ext>
            </a:extLst>
          </p:cNvPr>
          <p:cNvSpPr txBox="1"/>
          <p:nvPr/>
        </p:nvSpPr>
        <p:spPr>
          <a:xfrm>
            <a:off x="3749963" y="441980"/>
            <a:ext cx="5784273" cy="523220"/>
          </a:xfrm>
          <a:prstGeom prst="rect">
            <a:avLst/>
          </a:prstGeom>
          <a:noFill/>
        </p:spPr>
        <p:txBody>
          <a:bodyPr wrap="square">
            <a:spAutoFit/>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LOGINTEST</a:t>
            </a:r>
            <a:r>
              <a:rPr lang="en-US" b="1" dirty="0">
                <a:solidFill>
                  <a:schemeClr val="accent1">
                    <a:lumMod val="75000"/>
                  </a:schemeClr>
                </a:solidFill>
                <a:latin typeface="Times New Roman" panose="02020603050405020304" pitchFamily="18" charset="0"/>
                <a:cs typeface="Times New Roman" panose="02020603050405020304" pitchFamily="18" charset="0"/>
              </a:rPr>
              <a:t> </a:t>
            </a:r>
            <a:endParaRPr lang="en-IN" dirty="0">
              <a:solidFill>
                <a:schemeClr val="accent1">
                  <a:lumMod val="75000"/>
                </a:schemeClr>
              </a:solidFill>
            </a:endParaRPr>
          </a:p>
        </p:txBody>
      </p:sp>
    </p:spTree>
    <p:extLst>
      <p:ext uri="{BB962C8B-B14F-4D97-AF65-F5344CB8AC3E}">
        <p14:creationId xmlns:p14="http://schemas.microsoft.com/office/powerpoint/2010/main" val="105257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C306-FCE8-408F-853E-8A266768760F}"/>
              </a:ext>
            </a:extLst>
          </p:cNvPr>
          <p:cNvSpPr>
            <a:spLocks noGrp="1"/>
          </p:cNvSpPr>
          <p:nvPr>
            <p:ph type="ctrTitle"/>
          </p:nvPr>
        </p:nvSpPr>
        <p:spPr>
          <a:xfrm>
            <a:off x="-1403188" y="391421"/>
            <a:ext cx="10371341" cy="3697001"/>
          </a:xfrm>
        </p:spPr>
        <p:txBody>
          <a:bodyPr/>
          <a:lstStyle/>
          <a:p>
            <a:r>
              <a:rPr lang="en-US" sz="9600" b="1" u="sng"/>
              <a:t>THANKYOU</a:t>
            </a:r>
            <a:r>
              <a:rPr lang="en-US" sz="9600"/>
              <a:t> </a:t>
            </a:r>
            <a:endParaRPr lang="en-IN" sz="9600"/>
          </a:p>
        </p:txBody>
      </p:sp>
    </p:spTree>
    <p:extLst>
      <p:ext uri="{BB962C8B-B14F-4D97-AF65-F5344CB8AC3E}">
        <p14:creationId xmlns:p14="http://schemas.microsoft.com/office/powerpoint/2010/main" val="279106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409D-D44A-4DD8-972E-02894A50C5C9}"/>
              </a:ext>
            </a:extLst>
          </p:cNvPr>
          <p:cNvSpPr>
            <a:spLocks noGrp="1"/>
          </p:cNvSpPr>
          <p:nvPr>
            <p:ph type="title"/>
          </p:nvPr>
        </p:nvSpPr>
        <p:spPr>
          <a:xfrm>
            <a:off x="3394157" y="862259"/>
            <a:ext cx="8596668" cy="1320800"/>
          </a:xfrm>
        </p:spPr>
        <p:txBody>
          <a:bodyPr>
            <a:normAutofit/>
          </a:bodyPr>
          <a:lstStyle/>
          <a:p>
            <a:r>
              <a:rPr lang="en-US" sz="4800" b="1">
                <a:latin typeface="Times New Roman" panose="02020603050405020304" pitchFamily="18" charset="0"/>
                <a:cs typeface="Times New Roman" panose="02020603050405020304" pitchFamily="18" charset="0"/>
              </a:rPr>
              <a:t>Contents</a:t>
            </a:r>
            <a:endParaRPr lang="en-IN" sz="48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BAED7-BEE0-4DCA-83A0-DB06CFB0D1F3}"/>
              </a:ext>
            </a:extLst>
          </p:cNvPr>
          <p:cNvSpPr>
            <a:spLocks noGrp="1"/>
          </p:cNvSpPr>
          <p:nvPr>
            <p:ph idx="1"/>
          </p:nvPr>
        </p:nvSpPr>
        <p:spPr>
          <a:xfrm>
            <a:off x="1266416" y="1701799"/>
            <a:ext cx="7306083" cy="4293941"/>
          </a:xfrm>
        </p:spPr>
        <p:txBody>
          <a:bodyPr>
            <a:normAutofit fontScale="92500" lnSpcReduction="20000"/>
          </a:bodyPr>
          <a:lstStyle/>
          <a:p>
            <a:pPr>
              <a:lnSpc>
                <a:spcPct val="150000"/>
              </a:lnSpc>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Introduction</a:t>
            </a:r>
          </a:p>
          <a:p>
            <a:pPr>
              <a:lnSpc>
                <a:spcPct val="150000"/>
              </a:lnSpc>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Objectives</a:t>
            </a:r>
          </a:p>
          <a:p>
            <a:pPr>
              <a:lnSpc>
                <a:spcPct val="150000"/>
              </a:lnSpc>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Motivation</a:t>
            </a:r>
          </a:p>
          <a:p>
            <a:pPr>
              <a:lnSpc>
                <a:spcPct val="150000"/>
              </a:lnSpc>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Proposed Architecture</a:t>
            </a:r>
          </a:p>
          <a:p>
            <a:pPr>
              <a:lnSpc>
                <a:spcPct val="150000"/>
              </a:lnSpc>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Implementation Screenshot</a:t>
            </a:r>
          </a:p>
          <a:p>
            <a:pPr>
              <a:lnSpc>
                <a:spcPct val="150000"/>
              </a:lnSpc>
              <a:buFont typeface="+mj-lt"/>
              <a:buAutoNum type="arabicPeriod"/>
            </a:pPr>
            <a:r>
              <a:rPr lang="en-US" sz="3200" dirty="0" err="1">
                <a:solidFill>
                  <a:schemeClr val="tx1"/>
                </a:solidFill>
                <a:latin typeface="Times New Roman" panose="02020603050405020304" pitchFamily="18" charset="0"/>
                <a:cs typeface="Times New Roman" panose="02020603050405020304" pitchFamily="18" charset="0"/>
              </a:rPr>
              <a:t>Conclustion</a:t>
            </a:r>
            <a:endParaRPr lang="en-US" sz="3200"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endParaRPr lang="en-IN" sz="3200" dirty="0"/>
          </a:p>
        </p:txBody>
      </p:sp>
    </p:spTree>
    <p:extLst>
      <p:ext uri="{BB962C8B-B14F-4D97-AF65-F5344CB8AC3E}">
        <p14:creationId xmlns:p14="http://schemas.microsoft.com/office/powerpoint/2010/main" val="285813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A1FC-9A44-4DC1-882B-D87E8B7121F7}"/>
              </a:ext>
            </a:extLst>
          </p:cNvPr>
          <p:cNvSpPr>
            <a:spLocks noGrp="1"/>
          </p:cNvSpPr>
          <p:nvPr>
            <p:ph type="title"/>
          </p:nvPr>
        </p:nvSpPr>
        <p:spPr>
          <a:xfrm>
            <a:off x="3340355" y="878184"/>
            <a:ext cx="8596668" cy="1320800"/>
          </a:xfrm>
        </p:spPr>
        <p:txBody>
          <a:bodyPr>
            <a:normAutofit/>
          </a:bodyPr>
          <a:lstStyle/>
          <a:p>
            <a:r>
              <a:rPr lang="en-US" sz="4400" b="1" kern="50">
                <a:effectLst/>
                <a:latin typeface="Times New Roman" panose="02020603050405020304" pitchFamily="18" charset="0"/>
                <a:ea typeface="DejaVu Sans"/>
              </a:rPr>
              <a:t>Introduction</a:t>
            </a:r>
            <a:endParaRPr lang="en-IN" sz="6000"/>
          </a:p>
        </p:txBody>
      </p:sp>
      <p:sp>
        <p:nvSpPr>
          <p:cNvPr id="3" name="Content Placeholder 2">
            <a:extLst>
              <a:ext uri="{FF2B5EF4-FFF2-40B4-BE49-F238E27FC236}">
                <a16:creationId xmlns:a16="http://schemas.microsoft.com/office/drawing/2014/main" id="{844BF1F6-C52C-45EA-95BE-23483F997A3F}"/>
              </a:ext>
            </a:extLst>
          </p:cNvPr>
          <p:cNvSpPr>
            <a:spLocks noGrp="1"/>
          </p:cNvSpPr>
          <p:nvPr>
            <p:ph idx="1"/>
          </p:nvPr>
        </p:nvSpPr>
        <p:spPr>
          <a:xfrm>
            <a:off x="703711" y="1852858"/>
            <a:ext cx="8596668" cy="3880773"/>
          </a:xfrm>
        </p:spPr>
        <p:txBody>
          <a:bodyPr>
            <a:normAutofit fontScale="92500" lnSpcReduction="20000"/>
          </a:bodyPr>
          <a:lstStyle/>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It is used by librarian to manage the library using a computerized system where he/she can record various transactions like issue of books, return of books, addition of new books, addition of new students etc. </a:t>
            </a:r>
          </a:p>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Books and student maintenance modules are also included in this system which would keep track of the students using the restaurant and also a detailed description about the books a Library contains. </a:t>
            </a:r>
          </a:p>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With this computerized system there will be no loss of book record or member record which generally happens when a non-computerized system is used. </a:t>
            </a:r>
          </a:p>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In addition, report module is also included in Library Management System. </a:t>
            </a:r>
          </a:p>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If user’s position is admin, the user is able to generate different kinds of reports like lists of students registered, list of books, issue and return reports. </a:t>
            </a:r>
          </a:p>
          <a:p>
            <a:pPr marL="285750" indent="-285750">
              <a:buFont typeface="Wingdings" panose="05000000000000000000" pitchFamily="2" charset="2"/>
              <a:buChar char="q"/>
            </a:pPr>
            <a:r>
              <a:rPr lang="en-US" sz="1900" dirty="0">
                <a:solidFill>
                  <a:schemeClr val="tx1"/>
                </a:solidFill>
                <a:latin typeface="Calibri" panose="020F0502020204030204" pitchFamily="34" charset="0"/>
                <a:cs typeface="Calibri" panose="020F0502020204030204" pitchFamily="34" charset="0"/>
              </a:rPr>
              <a:t>All these modules are able to help librarian to manage the Library with more convenience and in a more efficient way as compared </a:t>
            </a:r>
            <a:r>
              <a:rPr lang="en-US" sz="1900">
                <a:solidFill>
                  <a:schemeClr val="tx1"/>
                </a:solidFill>
                <a:latin typeface="Calibri" panose="020F0502020204030204" pitchFamily="34" charset="0"/>
                <a:cs typeface="Calibri" panose="020F0502020204030204" pitchFamily="34" charset="0"/>
              </a:rPr>
              <a:t>to Library </a:t>
            </a:r>
            <a:r>
              <a:rPr lang="en-US" sz="1900" dirty="0">
                <a:solidFill>
                  <a:schemeClr val="tx1"/>
                </a:solidFill>
                <a:latin typeface="Calibri" panose="020F0502020204030204" pitchFamily="34" charset="0"/>
                <a:cs typeface="Calibri" panose="020F0502020204030204" pitchFamily="34" charset="0"/>
              </a:rPr>
              <a:t>systems which are not computerized</a:t>
            </a:r>
            <a:endParaRPr lang="en-IN" sz="1900" dirty="0">
              <a:solidFill>
                <a:schemeClr val="tx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9968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4508-017C-41DC-922A-03CC59EA9056}"/>
              </a:ext>
            </a:extLst>
          </p:cNvPr>
          <p:cNvSpPr>
            <a:spLocks noGrp="1"/>
          </p:cNvSpPr>
          <p:nvPr>
            <p:ph type="title"/>
          </p:nvPr>
        </p:nvSpPr>
        <p:spPr>
          <a:xfrm>
            <a:off x="3595332" y="939731"/>
            <a:ext cx="3007691" cy="1320800"/>
          </a:xfrm>
        </p:spPr>
        <p:txBody>
          <a:bodyPr>
            <a:normAutofit/>
          </a:bodyPr>
          <a:lstStyle/>
          <a:p>
            <a:r>
              <a:rPr lang="en-US" sz="4800" b="1" kern="50">
                <a:effectLst/>
                <a:latin typeface="Times New Roman" panose="02020603050405020304" pitchFamily="18" charset="0"/>
                <a:ea typeface="DejaVu Sans"/>
              </a:rPr>
              <a:t>Objective</a:t>
            </a:r>
            <a:endParaRPr lang="en-IN" sz="8000"/>
          </a:p>
        </p:txBody>
      </p:sp>
      <p:sp>
        <p:nvSpPr>
          <p:cNvPr id="3" name="Content Placeholder 2">
            <a:extLst>
              <a:ext uri="{FF2B5EF4-FFF2-40B4-BE49-F238E27FC236}">
                <a16:creationId xmlns:a16="http://schemas.microsoft.com/office/drawing/2014/main" id="{5D5E93EC-82F1-4EFC-B791-72E13909FD13}"/>
              </a:ext>
            </a:extLst>
          </p:cNvPr>
          <p:cNvSpPr>
            <a:spLocks noGrp="1"/>
          </p:cNvSpPr>
          <p:nvPr>
            <p:ph idx="1"/>
          </p:nvPr>
        </p:nvSpPr>
        <p:spPr>
          <a:xfrm>
            <a:off x="701963" y="1939637"/>
            <a:ext cx="9116291" cy="4154124"/>
          </a:xfrm>
        </p:spPr>
        <p:txBody>
          <a:bodyPr>
            <a:normAutofit/>
          </a:bodyPr>
          <a:lstStyle/>
          <a:p>
            <a:r>
              <a:rPr lang="en-US" sz="1900" dirty="0">
                <a:solidFill>
                  <a:schemeClr val="tx1"/>
                </a:solidFill>
                <a:latin typeface="Calibri" panose="020F0502020204030204" pitchFamily="34" charset="0"/>
                <a:cs typeface="Calibri" panose="020F0502020204030204" pitchFamily="34" charset="0"/>
              </a:rPr>
              <a:t>The project objectives that will be achieved after completion of this project are discussed in this</a:t>
            </a:r>
          </a:p>
          <a:p>
            <a:r>
              <a:rPr lang="en-US" sz="1900" dirty="0">
                <a:solidFill>
                  <a:schemeClr val="tx1"/>
                </a:solidFill>
                <a:latin typeface="Calibri" panose="020F0502020204030204" pitchFamily="34" charset="0"/>
                <a:cs typeface="Calibri" panose="020F0502020204030204" pitchFamily="34" charset="0"/>
              </a:rPr>
              <a:t>subchapter. The objectives are as follows:</a:t>
            </a:r>
          </a:p>
          <a:p>
            <a:pPr marL="685800" lvl="1">
              <a:buFont typeface="Wingdings" panose="05000000000000000000" pitchFamily="2" charset="2"/>
              <a:buChar char="q"/>
            </a:pPr>
            <a:r>
              <a:rPr lang="en-US" sz="1800" dirty="0">
                <a:solidFill>
                  <a:schemeClr val="tx1"/>
                </a:solidFill>
                <a:latin typeface="Calibri" panose="020F0502020204030204" pitchFamily="34" charset="0"/>
                <a:cs typeface="Calibri" panose="020F0502020204030204" pitchFamily="34" charset="0"/>
              </a:rPr>
              <a:t>Online book issue</a:t>
            </a:r>
          </a:p>
          <a:p>
            <a:pPr marL="685800" lvl="1">
              <a:buFont typeface="Wingdings" panose="05000000000000000000" pitchFamily="2" charset="2"/>
              <a:buChar char="q"/>
            </a:pPr>
            <a:r>
              <a:rPr lang="en-US" sz="1800" dirty="0">
                <a:solidFill>
                  <a:schemeClr val="tx1"/>
                </a:solidFill>
                <a:latin typeface="Calibri" panose="020F0502020204030204" pitchFamily="34" charset="0"/>
                <a:cs typeface="Calibri" panose="020F0502020204030204" pitchFamily="34" charset="0"/>
              </a:rPr>
              <a:t>Request column for librarian for providing new books</a:t>
            </a:r>
          </a:p>
          <a:p>
            <a:pPr marL="685800" lvl="1">
              <a:buFont typeface="Wingdings" panose="05000000000000000000" pitchFamily="2" charset="2"/>
              <a:buChar char="q"/>
            </a:pPr>
            <a:r>
              <a:rPr lang="en-US" sz="1800" dirty="0">
                <a:solidFill>
                  <a:schemeClr val="tx1"/>
                </a:solidFill>
                <a:latin typeface="Calibri" panose="020F0502020204030204" pitchFamily="34" charset="0"/>
                <a:cs typeface="Calibri" panose="020F0502020204030204" pitchFamily="34" charset="0"/>
              </a:rPr>
              <a:t>Student login page where students can find books issued by him/her and date of return.</a:t>
            </a:r>
          </a:p>
          <a:p>
            <a:pPr marL="685800" lvl="1">
              <a:buFont typeface="Wingdings" panose="05000000000000000000" pitchFamily="2" charset="2"/>
              <a:buChar char="q"/>
            </a:pPr>
            <a:r>
              <a:rPr lang="en-US" sz="1800" dirty="0">
                <a:solidFill>
                  <a:schemeClr val="tx1"/>
                </a:solidFill>
                <a:latin typeface="Calibri" panose="020F0502020204030204" pitchFamily="34" charset="0"/>
                <a:cs typeface="Calibri" panose="020F0502020204030204" pitchFamily="34" charset="0"/>
              </a:rPr>
              <a:t>Admin should be able to add librarian and remove librarian. Admin have all the privileges.</a:t>
            </a:r>
          </a:p>
          <a:p>
            <a:pPr marL="685800" lvl="1">
              <a:buFont typeface="Wingdings" panose="05000000000000000000" pitchFamily="2" charset="2"/>
              <a:buChar char="q"/>
            </a:pPr>
            <a:r>
              <a:rPr lang="en-US" sz="1800" dirty="0">
                <a:solidFill>
                  <a:schemeClr val="tx1"/>
                </a:solidFill>
                <a:latin typeface="Calibri" panose="020F0502020204030204" pitchFamily="34" charset="0"/>
                <a:cs typeface="Calibri" panose="020F0502020204030204" pitchFamily="34" charset="0"/>
              </a:rPr>
              <a:t>Librarians can add the books, can issue books to students and also can enter returning details at the time of returning into it</a:t>
            </a:r>
            <a:endParaRPr lang="en-IN" sz="1800" dirty="0">
              <a:solidFill>
                <a:schemeClr val="tx1"/>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1350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8E43-CBEB-44B0-815E-964B20DFAB69}"/>
              </a:ext>
            </a:extLst>
          </p:cNvPr>
          <p:cNvSpPr>
            <a:spLocks noGrp="1"/>
          </p:cNvSpPr>
          <p:nvPr>
            <p:ph type="title"/>
          </p:nvPr>
        </p:nvSpPr>
        <p:spPr>
          <a:xfrm>
            <a:off x="3288650" y="759069"/>
            <a:ext cx="8596668" cy="1320800"/>
          </a:xfrm>
        </p:spPr>
        <p:txBody>
          <a:bodyPr>
            <a:normAutofit/>
          </a:bodyPr>
          <a:lstStyle/>
          <a:p>
            <a:r>
              <a:rPr lang="en-US" sz="4800" b="1" dirty="0">
                <a:latin typeface="Times New Roman" panose="02020603050405020304" pitchFamily="18" charset="0"/>
                <a:cs typeface="Times New Roman" panose="02020603050405020304" pitchFamily="18" charset="0"/>
              </a:rPr>
              <a:t>Motivation</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A4FFA5-2288-4294-B9A2-74087A9BCFE7}"/>
              </a:ext>
            </a:extLst>
          </p:cNvPr>
          <p:cNvSpPr>
            <a:spLocks noGrp="1"/>
          </p:cNvSpPr>
          <p:nvPr>
            <p:ph idx="1"/>
          </p:nvPr>
        </p:nvSpPr>
        <p:spPr>
          <a:xfrm>
            <a:off x="907000" y="1898566"/>
            <a:ext cx="8338600" cy="4551702"/>
          </a:xfrm>
        </p:spPr>
        <p:txBody>
          <a:bodyPr>
            <a:normAutofit/>
          </a:bodyPr>
          <a:lstStyle/>
          <a:p>
            <a:r>
              <a:rPr lang="en-US" b="0" i="0" dirty="0">
                <a:solidFill>
                  <a:schemeClr val="tx1"/>
                </a:solidFill>
                <a:effectLst/>
                <a:latin typeface="Calibri" panose="020F0502020204030204" pitchFamily="34" charset="0"/>
                <a:ea typeface="Cambria" panose="02040503050406030204" pitchFamily="18" charset="0"/>
                <a:cs typeface="Calibri" panose="020F0502020204030204" pitchFamily="34" charset="0"/>
              </a:rPr>
              <a:t>The system helps both students and library manager to keep a constant track of all the books available in the library. It allows both the admin and the student to search for the desired book. </a:t>
            </a:r>
          </a:p>
          <a:p>
            <a:r>
              <a:rPr lang="en-US" b="0" i="0" dirty="0">
                <a:solidFill>
                  <a:schemeClr val="tx1"/>
                </a:solidFill>
                <a:effectLst/>
                <a:latin typeface="Calibri" panose="020F0502020204030204" pitchFamily="34" charset="0"/>
                <a:ea typeface="Cambria" panose="02040503050406030204" pitchFamily="18" charset="0"/>
                <a:cs typeface="Calibri" panose="020F0502020204030204" pitchFamily="34" charset="0"/>
              </a:rPr>
              <a:t>It becomes necessary for colleges to keep a continuous check on the books issued and returned and even calculate fine. This task if carried out manually will be tedious and includes chances of mistakes. These errors are avoided by allowing the system to keep track of information such as issue date, last date to return the book and even fine information and thus there is no need to keep manual track of this information which thereby avoids chances of mistakes</a:t>
            </a:r>
            <a:endParaRPr lang="en-IN" sz="1600" dirty="0">
              <a:solidFill>
                <a:schemeClr val="tx1"/>
              </a:solidFill>
              <a:latin typeface="Calibri" panose="020F0502020204030204" pitchFamily="34"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18045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6D0A35-FA69-4F9E-AA49-5D875E1DF479}"/>
              </a:ext>
            </a:extLst>
          </p:cNvPr>
          <p:cNvSpPr txBox="1"/>
          <p:nvPr/>
        </p:nvSpPr>
        <p:spPr>
          <a:xfrm>
            <a:off x="835890" y="1554586"/>
            <a:ext cx="8282710" cy="5078313"/>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2">
                    <a:lumMod val="75000"/>
                  </a:schemeClr>
                </a:solidFill>
              </a:rPr>
              <a:t>LIBRARIAN LOGIN: </a:t>
            </a:r>
          </a:p>
          <a:p>
            <a:r>
              <a:rPr lang="en-US" dirty="0"/>
              <a:t>	Description: Provides login to the librarian for the purpose of the security. 	Functional Requirement: This feature used by the user to login into 	system. They are required to enter user id and password before they are 	allowed to enter the system. The user id and password will be verified 	and if invalid id is there user is allowed to not enter the system. </a:t>
            </a:r>
          </a:p>
          <a:p>
            <a:endParaRPr lang="en-US" dirty="0"/>
          </a:p>
          <a:p>
            <a:pPr marL="285750" indent="-285750">
              <a:buFont typeface="Wingdings" panose="05000000000000000000" pitchFamily="2" charset="2"/>
              <a:buChar char="v"/>
            </a:pPr>
            <a:r>
              <a:rPr lang="en-US" dirty="0">
                <a:solidFill>
                  <a:schemeClr val="accent2">
                    <a:lumMod val="75000"/>
                  </a:schemeClr>
                </a:solidFill>
              </a:rPr>
              <a:t>REGISTER NEW BOOK: </a:t>
            </a:r>
          </a:p>
          <a:p>
            <a:r>
              <a:rPr lang="en-US" dirty="0"/>
              <a:t>	Description: This feature allows to add new book in the library. Functional 	requirements: System must be able to verify information. System must be 	able to not allow two books having same book. </a:t>
            </a:r>
          </a:p>
          <a:p>
            <a:endParaRPr lang="en-US" dirty="0"/>
          </a:p>
          <a:p>
            <a:pPr marL="285750" indent="-285750">
              <a:buFont typeface="Wingdings" panose="05000000000000000000" pitchFamily="2" charset="2"/>
              <a:buChar char="v"/>
            </a:pPr>
            <a:r>
              <a:rPr lang="en-US" dirty="0">
                <a:solidFill>
                  <a:schemeClr val="accent2">
                    <a:lumMod val="75000"/>
                  </a:schemeClr>
                </a:solidFill>
              </a:rPr>
              <a:t>VIEW BOOKS: </a:t>
            </a:r>
          </a:p>
          <a:p>
            <a:r>
              <a:rPr lang="en-US" dirty="0"/>
              <a:t>	Description: This feature is found in book maintenance part. we can 	search book based on book id, book name, publication or by author name. 	Functional requirements System must be able to search the database 	based on select search type - System must be able to show the book in 	table view.</a:t>
            </a:r>
            <a:endParaRPr lang="en-IN" dirty="0"/>
          </a:p>
        </p:txBody>
      </p:sp>
      <p:sp>
        <p:nvSpPr>
          <p:cNvPr id="10" name="Title 1">
            <a:extLst>
              <a:ext uri="{FF2B5EF4-FFF2-40B4-BE49-F238E27FC236}">
                <a16:creationId xmlns:a16="http://schemas.microsoft.com/office/drawing/2014/main" id="{BCC07A47-6BE5-4BFB-A3CD-68D52A095867}"/>
              </a:ext>
            </a:extLst>
          </p:cNvPr>
          <p:cNvSpPr>
            <a:spLocks noGrp="1"/>
          </p:cNvSpPr>
          <p:nvPr>
            <p:ph type="title"/>
          </p:nvPr>
        </p:nvSpPr>
        <p:spPr>
          <a:xfrm>
            <a:off x="1875486" y="583579"/>
            <a:ext cx="8596668" cy="897116"/>
          </a:xfrm>
        </p:spPr>
        <p:txBody>
          <a:bodyPr>
            <a:normAutofit/>
          </a:bodyPr>
          <a:lstStyle/>
          <a:p>
            <a:r>
              <a:rPr lang="en-US" sz="4800" b="1" dirty="0">
                <a:latin typeface="Times New Roman" panose="02020603050405020304" pitchFamily="18" charset="0"/>
                <a:cs typeface="Times New Roman" panose="02020603050405020304" pitchFamily="18" charset="0"/>
              </a:rPr>
              <a:t>Functional Requirement</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80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5B43D-08FD-4834-9B55-8A89E2CC3C33}"/>
              </a:ext>
            </a:extLst>
          </p:cNvPr>
          <p:cNvSpPr txBox="1"/>
          <p:nvPr/>
        </p:nvSpPr>
        <p:spPr>
          <a:xfrm>
            <a:off x="1131269" y="2127240"/>
            <a:ext cx="7966550" cy="2862322"/>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2">
                    <a:lumMod val="75000"/>
                  </a:schemeClr>
                </a:solidFill>
              </a:rPr>
              <a:t>REQUIREMENT</a:t>
            </a:r>
            <a:r>
              <a:rPr lang="en-US" dirty="0"/>
              <a:t> </a:t>
            </a:r>
            <a:r>
              <a:rPr lang="en-US" dirty="0">
                <a:solidFill>
                  <a:schemeClr val="accent2">
                    <a:lumMod val="75000"/>
                  </a:schemeClr>
                </a:solidFill>
              </a:rPr>
              <a:t>: </a:t>
            </a:r>
            <a:r>
              <a:rPr lang="en-US" dirty="0"/>
              <a:t>When a library management system will be implemented librarian can easily access library as searching and book transaction will be very faster.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solidFill>
                  <a:schemeClr val="accent2">
                    <a:lumMod val="75000"/>
                  </a:schemeClr>
                </a:solidFill>
              </a:rPr>
              <a:t>RELIABILITY REQUIREMENT : </a:t>
            </a:r>
            <a:r>
              <a:rPr lang="en-US" dirty="0"/>
              <a:t>The system should accurately perform the list generation, book transaction and database maintenance.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solidFill>
                  <a:schemeClr val="accent2">
                    <a:lumMod val="75000"/>
                  </a:schemeClr>
                </a:solidFill>
              </a:rPr>
              <a:t>USABILITY REQUIREMENT : </a:t>
            </a:r>
            <a:r>
              <a:rPr lang="en-US" dirty="0"/>
              <a:t>The system is designed for a user-friendly environment so librarian can perform the various tasks easily and in an effective way</a:t>
            </a:r>
            <a:endParaRPr lang="en-IN" dirty="0"/>
          </a:p>
        </p:txBody>
      </p:sp>
      <p:sp>
        <p:nvSpPr>
          <p:cNvPr id="8" name="Title 1">
            <a:extLst>
              <a:ext uri="{FF2B5EF4-FFF2-40B4-BE49-F238E27FC236}">
                <a16:creationId xmlns:a16="http://schemas.microsoft.com/office/drawing/2014/main" id="{9A812C95-9E73-4EE7-B831-9D512497B12F}"/>
              </a:ext>
            </a:extLst>
          </p:cNvPr>
          <p:cNvSpPr>
            <a:spLocks noGrp="1"/>
          </p:cNvSpPr>
          <p:nvPr>
            <p:ph type="title"/>
          </p:nvPr>
        </p:nvSpPr>
        <p:spPr>
          <a:xfrm>
            <a:off x="1219704" y="1045396"/>
            <a:ext cx="8596668" cy="897116"/>
          </a:xfrm>
        </p:spPr>
        <p:txBody>
          <a:bodyPr>
            <a:normAutofit/>
          </a:bodyPr>
          <a:lstStyle/>
          <a:p>
            <a:r>
              <a:rPr lang="en-US" sz="4800" b="1" dirty="0">
                <a:latin typeface="Times New Roman" panose="02020603050405020304" pitchFamily="18" charset="0"/>
                <a:cs typeface="Times New Roman" panose="02020603050405020304" pitchFamily="18" charset="0"/>
              </a:rPr>
              <a:t>Non-Functional Requirement</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79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1065-0CDF-4CCB-96D2-5E9EA158BB93}"/>
              </a:ext>
            </a:extLst>
          </p:cNvPr>
          <p:cNvSpPr>
            <a:spLocks noGrp="1"/>
          </p:cNvSpPr>
          <p:nvPr>
            <p:ph type="title"/>
          </p:nvPr>
        </p:nvSpPr>
        <p:spPr>
          <a:xfrm>
            <a:off x="2836333" y="650711"/>
            <a:ext cx="8596668" cy="1320800"/>
          </a:xfrm>
        </p:spPr>
        <p:txBody>
          <a:bodyPr>
            <a:noAutofit/>
          </a:bodyPr>
          <a:lstStyle/>
          <a:p>
            <a:r>
              <a:rPr lang="en-US" sz="4400" b="1" dirty="0">
                <a:latin typeface="Times New Roman" panose="02020603050405020304" pitchFamily="18" charset="0"/>
                <a:cs typeface="Times New Roman" panose="02020603050405020304" pitchFamily="18" charset="0"/>
              </a:rPr>
              <a:t>Use Case Diagram</a:t>
            </a:r>
            <a:br>
              <a:rPr lang="en-US" sz="4400" dirty="0">
                <a:latin typeface="Times New Roman" panose="02020603050405020304" pitchFamily="18" charset="0"/>
                <a:cs typeface="Times New Roman" panose="02020603050405020304" pitchFamily="18" charset="0"/>
              </a:rPr>
            </a:br>
            <a:endParaRPr lang="en-IN" sz="6600" dirty="0"/>
          </a:p>
        </p:txBody>
      </p:sp>
      <p:pic>
        <p:nvPicPr>
          <p:cNvPr id="4" name="Picture 3">
            <a:extLst>
              <a:ext uri="{FF2B5EF4-FFF2-40B4-BE49-F238E27FC236}">
                <a16:creationId xmlns:a16="http://schemas.microsoft.com/office/drawing/2014/main" id="{EE332786-F50E-4A2F-8571-1F843F97A27A}"/>
              </a:ext>
            </a:extLst>
          </p:cNvPr>
          <p:cNvPicPr>
            <a:picLocks noChangeAspect="1"/>
          </p:cNvPicPr>
          <p:nvPr/>
        </p:nvPicPr>
        <p:blipFill>
          <a:blip r:embed="rId2"/>
          <a:stretch>
            <a:fillRect/>
          </a:stretch>
        </p:blipFill>
        <p:spPr>
          <a:xfrm>
            <a:off x="1921164" y="1577375"/>
            <a:ext cx="6548582" cy="5008152"/>
          </a:xfrm>
          <a:prstGeom prst="rect">
            <a:avLst/>
          </a:prstGeom>
        </p:spPr>
      </p:pic>
    </p:spTree>
    <p:extLst>
      <p:ext uri="{BB962C8B-B14F-4D97-AF65-F5344CB8AC3E}">
        <p14:creationId xmlns:p14="http://schemas.microsoft.com/office/powerpoint/2010/main" val="74317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2B72-BDC9-43A2-AB53-0556C7756932}"/>
              </a:ext>
            </a:extLst>
          </p:cNvPr>
          <p:cNvSpPr>
            <a:spLocks noGrp="1"/>
          </p:cNvSpPr>
          <p:nvPr>
            <p:ph type="title"/>
          </p:nvPr>
        </p:nvSpPr>
        <p:spPr>
          <a:xfrm>
            <a:off x="2329951" y="702497"/>
            <a:ext cx="8596668" cy="13208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Implementation Screenshot</a:t>
            </a:r>
            <a:br>
              <a:rPr lang="en-US" sz="4000" dirty="0">
                <a:latin typeface="Times New Roman" panose="02020603050405020304" pitchFamily="18" charset="0"/>
                <a:cs typeface="Times New Roman" panose="02020603050405020304" pitchFamily="18" charset="0"/>
              </a:rPr>
            </a:br>
            <a:endParaRPr lang="en-IN" sz="6600" dirty="0"/>
          </a:p>
        </p:txBody>
      </p:sp>
      <p:pic>
        <p:nvPicPr>
          <p:cNvPr id="4" name="Picture 3">
            <a:extLst>
              <a:ext uri="{FF2B5EF4-FFF2-40B4-BE49-F238E27FC236}">
                <a16:creationId xmlns:a16="http://schemas.microsoft.com/office/drawing/2014/main" id="{B9A8E468-1EE3-4D28-9DBF-5A52D6F97EF6}"/>
              </a:ext>
            </a:extLst>
          </p:cNvPr>
          <p:cNvPicPr>
            <a:picLocks noChangeAspect="1"/>
          </p:cNvPicPr>
          <p:nvPr/>
        </p:nvPicPr>
        <p:blipFill>
          <a:blip r:embed="rId2"/>
          <a:stretch>
            <a:fillRect/>
          </a:stretch>
        </p:blipFill>
        <p:spPr>
          <a:xfrm>
            <a:off x="363141" y="1712087"/>
            <a:ext cx="4702966" cy="3949904"/>
          </a:xfrm>
          <a:prstGeom prst="rect">
            <a:avLst/>
          </a:prstGeom>
        </p:spPr>
      </p:pic>
      <p:pic>
        <p:nvPicPr>
          <p:cNvPr id="5" name="Picture 4">
            <a:extLst>
              <a:ext uri="{FF2B5EF4-FFF2-40B4-BE49-F238E27FC236}">
                <a16:creationId xmlns:a16="http://schemas.microsoft.com/office/drawing/2014/main" id="{2ECE477A-7E16-476B-8C4F-32419C8BF877}"/>
              </a:ext>
            </a:extLst>
          </p:cNvPr>
          <p:cNvPicPr>
            <a:picLocks noChangeAspect="1"/>
          </p:cNvPicPr>
          <p:nvPr/>
        </p:nvPicPr>
        <p:blipFill>
          <a:blip r:embed="rId3"/>
          <a:stretch>
            <a:fillRect/>
          </a:stretch>
        </p:blipFill>
        <p:spPr>
          <a:xfrm>
            <a:off x="5066107" y="1783152"/>
            <a:ext cx="5011464" cy="4086504"/>
          </a:xfrm>
          <a:prstGeom prst="rect">
            <a:avLst/>
          </a:prstGeom>
        </p:spPr>
      </p:pic>
    </p:spTree>
    <p:extLst>
      <p:ext uri="{BB962C8B-B14F-4D97-AF65-F5344CB8AC3E}">
        <p14:creationId xmlns:p14="http://schemas.microsoft.com/office/powerpoint/2010/main" val="4082315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TotalTime>
  <Words>699</Words>
  <Application>Microsoft Office PowerPoint</Application>
  <PresentationFormat>Widescreen</PresentationFormat>
  <Paragraphs>54</Paragraphs>
  <Slides>13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Times New Roman</vt:lpstr>
      <vt:lpstr>Trebuchet MS</vt:lpstr>
      <vt:lpstr>Wingdings</vt:lpstr>
      <vt:lpstr>Wingdings 3</vt:lpstr>
      <vt:lpstr>Facet</vt:lpstr>
      <vt:lpstr>Bitmap Image</vt:lpstr>
      <vt:lpstr>Library Management   System.</vt:lpstr>
      <vt:lpstr>Contents</vt:lpstr>
      <vt:lpstr>Introduction</vt:lpstr>
      <vt:lpstr>Objective</vt:lpstr>
      <vt:lpstr>Motivation</vt:lpstr>
      <vt:lpstr>Functional Requirement</vt:lpstr>
      <vt:lpstr>Non-Functional Requirement</vt:lpstr>
      <vt:lpstr>Use Case Diagram </vt:lpstr>
      <vt:lpstr>Implementation Screenshot </vt:lpstr>
      <vt:lpstr>PowerPoint Presentation</vt:lpstr>
      <vt:lpstr>PowerPoint Presentation</vt:lpstr>
      <vt:lpstr>PowerPoint Presentation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Lung Cancer Detection Using Machine Learning.</dc:title>
  <dc:creator>Jawale, Sujeet</dc:creator>
  <cp:lastModifiedBy>Jawale, Sujeet</cp:lastModifiedBy>
  <cp:revision>34</cp:revision>
  <dcterms:created xsi:type="dcterms:W3CDTF">2021-08-15T14:50:24Z</dcterms:created>
  <dcterms:modified xsi:type="dcterms:W3CDTF">2021-10-08T08:26:55Z</dcterms:modified>
</cp:coreProperties>
</file>