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59" r:id="rId3"/>
    <p:sldId id="261" r:id="rId4"/>
    <p:sldId id="258" r:id="rId5"/>
    <p:sldId id="257" r:id="rId6"/>
    <p:sldId id="265" r:id="rId7"/>
    <p:sldId id="260" r:id="rId8"/>
    <p:sldId id="264" r:id="rId9"/>
    <p:sldId id="266" r:id="rId10"/>
    <p:sldId id="262" r:id="rId11"/>
    <p:sldId id="267" r:id="rId12"/>
    <p:sldId id="263" r:id="rId13"/>
    <p:sldId id="269"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napToObjects="1">
      <p:cViewPr varScale="1">
        <p:scale>
          <a:sx n="82" d="100"/>
          <a:sy n="82" d="100"/>
        </p:scale>
        <p:origin x="1459"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940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459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1533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9749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4754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4249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88775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7076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477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6375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711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192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42513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506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487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448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3/8/2024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5224153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622" y="2201271"/>
            <a:ext cx="5367798" cy="2170968"/>
          </a:xfrm>
          <a:ln>
            <a:noFill/>
          </a:ln>
        </p:spPr>
        <p:txBody>
          <a:bodyPr>
            <a:noAutofit/>
          </a:bodyPr>
          <a:lstStyle/>
          <a:p>
            <a:r>
              <a:rPr sz="4000" dirty="0">
                <a:solidFill>
                  <a:srgbClr val="00B0F0"/>
                </a:solidFill>
                <a:latin typeface="Algerian" panose="04020705040A02060702" pitchFamily="82" charset="0"/>
              </a:rPr>
              <a:t>World Stock </a:t>
            </a:r>
            <a:r>
              <a:rPr lang="en-US" sz="4000" dirty="0" smtClean="0">
                <a:solidFill>
                  <a:srgbClr val="00B0F0"/>
                </a:solidFill>
                <a:latin typeface="Algerian" panose="04020705040A02060702" pitchFamily="82" charset="0"/>
              </a:rPr>
              <a:t/>
            </a:r>
            <a:br>
              <a:rPr lang="en-US" sz="4000" dirty="0" smtClean="0">
                <a:solidFill>
                  <a:srgbClr val="00B0F0"/>
                </a:solidFill>
                <a:latin typeface="Algerian" panose="04020705040A02060702" pitchFamily="82" charset="0"/>
              </a:rPr>
            </a:br>
            <a:r>
              <a:rPr sz="4000" dirty="0" smtClean="0">
                <a:solidFill>
                  <a:srgbClr val="00B0F0"/>
                </a:solidFill>
                <a:latin typeface="Algerian" panose="04020705040A02060702" pitchFamily="82" charset="0"/>
              </a:rPr>
              <a:t>Data </a:t>
            </a:r>
            <a:r>
              <a:rPr sz="4000" dirty="0">
                <a:solidFill>
                  <a:srgbClr val="00B0F0"/>
                </a:solidFill>
                <a:latin typeface="Algerian" panose="04020705040A02060702" pitchFamily="82" charset="0"/>
              </a:rPr>
              <a:t>Visualization </a:t>
            </a:r>
            <a:r>
              <a:rPr lang="en-US" sz="4000" dirty="0" smtClean="0">
                <a:solidFill>
                  <a:srgbClr val="00B0F0"/>
                </a:solidFill>
                <a:latin typeface="Algerian" panose="04020705040A02060702" pitchFamily="82" charset="0"/>
              </a:rPr>
              <a:t/>
            </a:r>
            <a:br>
              <a:rPr lang="en-US" sz="4000" dirty="0" smtClean="0">
                <a:solidFill>
                  <a:srgbClr val="00B0F0"/>
                </a:solidFill>
                <a:latin typeface="Algerian" panose="04020705040A02060702" pitchFamily="82" charset="0"/>
              </a:rPr>
            </a:br>
            <a:r>
              <a:rPr sz="4000" dirty="0" smtClean="0">
                <a:solidFill>
                  <a:srgbClr val="00B0F0"/>
                </a:solidFill>
                <a:latin typeface="Algerian" panose="04020705040A02060702" pitchFamily="82" charset="0"/>
              </a:rPr>
              <a:t>Dashboard</a:t>
            </a:r>
            <a:endParaRPr sz="4000" dirty="0">
              <a:solidFill>
                <a:srgbClr val="00B0F0"/>
              </a:solidFill>
              <a:latin typeface="Algerian" panose="04020705040A02060702" pitchFamily="82" charset="0"/>
            </a:endParaRPr>
          </a:p>
        </p:txBody>
      </p:sp>
      <p:sp>
        <p:nvSpPr>
          <p:cNvPr id="4" name="TextBox 3"/>
          <p:cNvSpPr txBox="1"/>
          <p:nvPr/>
        </p:nvSpPr>
        <p:spPr>
          <a:xfrm>
            <a:off x="5230534" y="5979765"/>
            <a:ext cx="5449077" cy="707886"/>
          </a:xfrm>
          <a:prstGeom prst="rect">
            <a:avLst/>
          </a:prstGeom>
          <a:noFill/>
        </p:spPr>
        <p:txBody>
          <a:bodyPr wrap="square" rtlCol="0">
            <a:spAutoFit/>
          </a:bodyPr>
          <a:lstStyle/>
          <a:p>
            <a:r>
              <a:rPr lang="en-US" sz="2000" i="1" u="sng" dirty="0">
                <a:solidFill>
                  <a:schemeClr val="accent1">
                    <a:lumMod val="75000"/>
                  </a:schemeClr>
                </a:solidFill>
                <a:latin typeface="Franklin Gothic Medium" panose="020B0603020102020204" pitchFamily="34" charset="0"/>
              </a:rPr>
              <a:t>Prepared by</a:t>
            </a:r>
            <a:r>
              <a:rPr lang="en-US" sz="2000" i="1" dirty="0">
                <a:solidFill>
                  <a:schemeClr val="accent1">
                    <a:lumMod val="75000"/>
                  </a:schemeClr>
                </a:solidFill>
                <a:latin typeface="Franklin Gothic Medium" panose="020B0603020102020204" pitchFamily="34" charset="0"/>
              </a:rPr>
              <a:t>: </a:t>
            </a:r>
            <a:r>
              <a:rPr lang="en-US" dirty="0" smtClean="0"/>
              <a:t>Sujeet Nirmal Jawale</a:t>
            </a:r>
          </a:p>
          <a:p>
            <a:r>
              <a:rPr lang="en-US" sz="2000" i="1" u="sng" dirty="0" smtClean="0">
                <a:solidFill>
                  <a:schemeClr val="accent1">
                    <a:lumMod val="75000"/>
                  </a:schemeClr>
                </a:solidFill>
                <a:latin typeface="Franklin Gothic Medium" panose="020B0603020102020204" pitchFamily="34" charset="0"/>
              </a:rPr>
              <a:t>Date</a:t>
            </a:r>
            <a:r>
              <a:rPr lang="en-US" sz="2000" i="1" dirty="0" smtClean="0">
                <a:solidFill>
                  <a:schemeClr val="accent1">
                    <a:lumMod val="75000"/>
                  </a:schemeClr>
                </a:solidFill>
                <a:latin typeface="Franklin Gothic Medium" panose="020B0603020102020204" pitchFamily="34" charset="0"/>
              </a:rPr>
              <a:t>: </a:t>
            </a:r>
            <a:r>
              <a:rPr lang="en-US" dirty="0" smtClean="0"/>
              <a:t>01 March 2024</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60375" y="700574"/>
            <a:ext cx="6347713" cy="1320800"/>
          </a:xfrm>
        </p:spPr>
        <p:txBody>
          <a:bodyPr>
            <a:normAutofit/>
          </a:bodyPr>
          <a:lstStyle/>
          <a:p>
            <a:r>
              <a:rPr lang="en-US" sz="3200" dirty="0" smtClean="0">
                <a:latin typeface="Arial Black" panose="020B0A04020102020204" pitchFamily="34" charset="0"/>
              </a:rPr>
              <a:t>Dashboard 2</a:t>
            </a:r>
            <a:endParaRPr sz="3200" dirty="0">
              <a:latin typeface="Arial Black" panose="020B0A04020102020204" pitchFamily="34" charset="0"/>
            </a:endParaRPr>
          </a:p>
        </p:txBody>
      </p:sp>
      <p:sp>
        <p:nvSpPr>
          <p:cNvPr id="9" name="Content Placeholder 2"/>
          <p:cNvSpPr>
            <a:spLocks noGrp="1"/>
          </p:cNvSpPr>
          <p:nvPr>
            <p:ph idx="1"/>
          </p:nvPr>
        </p:nvSpPr>
        <p:spPr>
          <a:xfrm>
            <a:off x="460375" y="951725"/>
            <a:ext cx="7414662" cy="5579712"/>
          </a:xfrm>
        </p:spPr>
        <p:txBody>
          <a:bodyPr>
            <a:noAutofit/>
          </a:bodyPr>
          <a:lstStyle/>
          <a:p>
            <a:pPr marL="0" indent="0">
              <a:buNone/>
            </a:pP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just"/>
            <a:r>
              <a:rPr lang="en-US" b="1" dirty="0">
                <a:latin typeface="Calibri" panose="020F0502020204030204" pitchFamily="34" charset="0"/>
                <a:ea typeface="Calibri" panose="020F0502020204030204" pitchFamily="34" charset="0"/>
                <a:cs typeface="Calibri" panose="020F0502020204030204" pitchFamily="34" charset="0"/>
              </a:rPr>
              <a:t>Dividend Distribution by </a:t>
            </a:r>
            <a:r>
              <a:rPr lang="en-US" b="1" dirty="0" smtClean="0">
                <a:latin typeface="Calibri" panose="020F0502020204030204" pitchFamily="34" charset="0"/>
                <a:ea typeface="Calibri" panose="020F0502020204030204" pitchFamily="34" charset="0"/>
                <a:cs typeface="Calibri" panose="020F0502020204030204" pitchFamily="34" charset="0"/>
              </a:rPr>
              <a:t>Industry:</a:t>
            </a:r>
          </a:p>
          <a:p>
            <a:pPr marL="457200" lvl="1" indent="0" algn="just">
              <a:buNone/>
            </a:pPr>
            <a:r>
              <a:rPr lang="en-US" dirty="0" smtClean="0">
                <a:latin typeface="Calibri" panose="020F0502020204030204" pitchFamily="34" charset="0"/>
                <a:ea typeface="Calibri" panose="020F0502020204030204" pitchFamily="34" charset="0"/>
                <a:cs typeface="Calibri" panose="020F0502020204030204" pitchFamily="34" charset="0"/>
              </a:rPr>
              <a:t>A tree map </a:t>
            </a:r>
            <a:r>
              <a:rPr lang="en-US" dirty="0">
                <a:latin typeface="Calibri" panose="020F0502020204030204" pitchFamily="34" charset="0"/>
                <a:ea typeface="Calibri" panose="020F0502020204030204" pitchFamily="34" charset="0"/>
                <a:cs typeface="Calibri" panose="020F0502020204030204" pitchFamily="34" charset="0"/>
              </a:rPr>
              <a:t>visualizes dividend distributions, categorizing companies by industry, such as retail, finance, and technology, allowing for a quick comparative view of dividend payouts across sectors</a:t>
            </a:r>
            <a:r>
              <a:rPr lang="en-US" dirty="0" smtClean="0">
                <a:latin typeface="Calibri" panose="020F0502020204030204" pitchFamily="34" charset="0"/>
                <a:ea typeface="Calibri" panose="020F0502020204030204" pitchFamily="34" charset="0"/>
                <a:cs typeface="Calibri" panose="020F0502020204030204" pitchFamily="34" charset="0"/>
              </a:rPr>
              <a:t>. It also has an </a:t>
            </a:r>
            <a:r>
              <a:rPr lang="en-US" u="sng" dirty="0" smtClean="0">
                <a:latin typeface="Calibri" panose="020F0502020204030204" pitchFamily="34" charset="0"/>
                <a:ea typeface="Calibri" panose="020F0502020204030204" pitchFamily="34" charset="0"/>
                <a:cs typeface="Calibri" panose="020F0502020204030204" pitchFamily="34" charset="0"/>
              </a:rPr>
              <a:t>highlight action</a:t>
            </a:r>
            <a:r>
              <a:rPr lang="en-US" dirty="0" smtClean="0">
                <a:latin typeface="Calibri" panose="020F0502020204030204" pitchFamily="34" charset="0"/>
                <a:ea typeface="Calibri" panose="020F0502020204030204" pitchFamily="34" charset="0"/>
                <a:cs typeface="Calibri" panose="020F0502020204030204" pitchFamily="34" charset="0"/>
              </a:rPr>
              <a:t> with the Industry – Ticker Visualization.</a:t>
            </a:r>
            <a:endParaRPr lang="en-US" b="1" dirty="0">
              <a:latin typeface="Calibri" panose="020F0502020204030204" pitchFamily="34" charset="0"/>
              <a:ea typeface="Calibri" panose="020F0502020204030204" pitchFamily="34" charset="0"/>
              <a:cs typeface="Calibri" panose="020F0502020204030204" pitchFamily="34" charset="0"/>
            </a:endParaRPr>
          </a:p>
          <a:p>
            <a:pPr algn="just"/>
            <a:r>
              <a:rPr lang="en-US" b="1" dirty="0" smtClean="0">
                <a:latin typeface="Calibri" panose="020F0502020204030204" pitchFamily="34" charset="0"/>
                <a:ea typeface="Calibri" panose="020F0502020204030204" pitchFamily="34" charset="0"/>
                <a:cs typeface="Calibri" panose="020F0502020204030204" pitchFamily="34" charset="0"/>
              </a:rPr>
              <a:t>Stock Visualization</a:t>
            </a:r>
            <a:r>
              <a:rPr lang="en-US" b="1" dirty="0">
                <a:latin typeface="Calibri" panose="020F0502020204030204" pitchFamily="34" charset="0"/>
                <a:ea typeface="Calibri" panose="020F0502020204030204" pitchFamily="34" charset="0"/>
                <a:cs typeface="Calibri" panose="020F0502020204030204" pitchFamily="34" charset="0"/>
              </a:rPr>
              <a:t>:</a:t>
            </a:r>
            <a:endParaRPr lang="en-US" dirty="0" smtClean="0">
              <a:latin typeface="Calibri" panose="020F0502020204030204" pitchFamily="34" charset="0"/>
              <a:ea typeface="Calibri" panose="020F0502020204030204" pitchFamily="34" charset="0"/>
              <a:cs typeface="Calibri" panose="020F0502020204030204" pitchFamily="34" charset="0"/>
            </a:endParaRPr>
          </a:p>
          <a:p>
            <a:pPr marL="457200" lvl="1" indent="0" algn="just">
              <a:buNone/>
            </a:pPr>
            <a:r>
              <a:rPr lang="en-US" dirty="0" smtClean="0">
                <a:latin typeface="Calibri" panose="020F0502020204030204" pitchFamily="34" charset="0"/>
                <a:ea typeface="Calibri" panose="020F0502020204030204" pitchFamily="34" charset="0"/>
                <a:cs typeface="Calibri" panose="020F0502020204030204" pitchFamily="34" charset="0"/>
              </a:rPr>
              <a:t>A </a:t>
            </a:r>
            <a:r>
              <a:rPr lang="en-US" dirty="0">
                <a:latin typeface="Calibri" panose="020F0502020204030204" pitchFamily="34" charset="0"/>
                <a:ea typeface="Calibri" panose="020F0502020204030204" pitchFamily="34" charset="0"/>
                <a:cs typeface="Calibri" panose="020F0502020204030204" pitchFamily="34" charset="0"/>
              </a:rPr>
              <a:t>bubble chart represents stock splits, with each bubble's size reflecting the frequency or magnitude of splits for companies like Apple, Amazon, and Google, offering insights into historical stock split patterns</a:t>
            </a:r>
            <a:r>
              <a:rPr lang="en-US" dirty="0" smtClean="0">
                <a:latin typeface="Calibri" panose="020F0502020204030204" pitchFamily="34" charset="0"/>
                <a:ea typeface="Calibri" panose="020F0502020204030204" pitchFamily="34" charset="0"/>
                <a:cs typeface="Calibri" panose="020F0502020204030204" pitchFamily="34" charset="0"/>
              </a:rPr>
              <a:t>. Consist an </a:t>
            </a:r>
            <a:r>
              <a:rPr lang="en-US" u="sng" dirty="0" smtClean="0">
                <a:latin typeface="Calibri" panose="020F0502020204030204" pitchFamily="34" charset="0"/>
                <a:ea typeface="Calibri" panose="020F0502020204030204" pitchFamily="34" charset="0"/>
                <a:cs typeface="Calibri" panose="020F0502020204030204" pitchFamily="34" charset="0"/>
              </a:rPr>
              <a:t>URL action</a:t>
            </a:r>
            <a:r>
              <a:rPr lang="en-US" dirty="0" smtClean="0">
                <a:latin typeface="Calibri" panose="020F0502020204030204" pitchFamily="34" charset="0"/>
                <a:ea typeface="Calibri" panose="020F0502020204030204" pitchFamily="34" charset="0"/>
                <a:cs typeface="Calibri" panose="020F0502020204030204" pitchFamily="34" charset="0"/>
              </a:rPr>
              <a:t> to display information about the company.</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b="1" dirty="0" smtClean="0">
                <a:latin typeface="Calibri" panose="020F0502020204030204" pitchFamily="34" charset="0"/>
                <a:ea typeface="Calibri" panose="020F0502020204030204" pitchFamily="34" charset="0"/>
                <a:cs typeface="Calibri" panose="020F0502020204030204" pitchFamily="34" charset="0"/>
              </a:rPr>
              <a:t>Navigation </a:t>
            </a:r>
            <a:r>
              <a:rPr lang="en-US" b="1" dirty="0">
                <a:latin typeface="Calibri" panose="020F0502020204030204" pitchFamily="34" charset="0"/>
                <a:ea typeface="Calibri" panose="020F0502020204030204" pitchFamily="34" charset="0"/>
                <a:cs typeface="Calibri" panose="020F0502020204030204" pitchFamily="34" charset="0"/>
              </a:rPr>
              <a:t>and In-Depth </a:t>
            </a:r>
            <a:r>
              <a:rPr lang="en-US" b="1" dirty="0" smtClean="0">
                <a:latin typeface="Calibri" panose="020F0502020204030204" pitchFamily="34" charset="0"/>
                <a:ea typeface="Calibri" panose="020F0502020204030204" pitchFamily="34" charset="0"/>
                <a:cs typeface="Calibri" panose="020F0502020204030204" pitchFamily="34" charset="0"/>
              </a:rPr>
              <a:t>Analysis:</a:t>
            </a:r>
          </a:p>
          <a:p>
            <a:pPr marL="457200" lvl="1" indent="0" algn="just">
              <a:buNone/>
            </a:pPr>
            <a:r>
              <a:rPr lang="en-US" dirty="0" smtClean="0">
                <a:latin typeface="Calibri" panose="020F0502020204030204" pitchFamily="34" charset="0"/>
                <a:ea typeface="Calibri" panose="020F0502020204030204" pitchFamily="34" charset="0"/>
                <a:cs typeface="Calibri" panose="020F0502020204030204" pitchFamily="34" charset="0"/>
              </a:rPr>
              <a:t>A button marked 'In-depth Analysis' leads to a more detailed examination of the data, while a 'Back' button provides easy navigation to return to the previous  dashboard.</a:t>
            </a:r>
          </a:p>
          <a:p>
            <a:pPr marL="457200" lvl="1"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lvl="1" indent="0" algn="just">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554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0375" y="700574"/>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latin typeface="Arial Black" panose="020B0A04020102020204" pitchFamily="34" charset="0"/>
              </a:rPr>
              <a:t>Dashboard 3</a:t>
            </a:r>
            <a:endParaRPr lang="en-US" sz="3200" dirty="0">
              <a:latin typeface="Arial Black" panose="020B0A04020102020204" pitchFamily="34" charset="0"/>
            </a:endParaRPr>
          </a:p>
        </p:txBody>
      </p:sp>
      <p:pic>
        <p:nvPicPr>
          <p:cNvPr id="6" name="Picture 5"/>
          <p:cNvPicPr>
            <a:picLocks noChangeAspect="1"/>
          </p:cNvPicPr>
          <p:nvPr/>
        </p:nvPicPr>
        <p:blipFill>
          <a:blip r:embed="rId2"/>
          <a:stretch>
            <a:fillRect/>
          </a:stretch>
        </p:blipFill>
        <p:spPr>
          <a:xfrm>
            <a:off x="460375" y="1360974"/>
            <a:ext cx="8180836" cy="4610618"/>
          </a:xfrm>
          <a:prstGeom prst="rect">
            <a:avLst/>
          </a:prstGeom>
          <a:ln>
            <a:solidFill>
              <a:schemeClr val="accent1"/>
            </a:solidFill>
          </a:ln>
        </p:spPr>
      </p:pic>
    </p:spTree>
    <p:extLst>
      <p:ext uri="{BB962C8B-B14F-4D97-AF65-F5344CB8AC3E}">
        <p14:creationId xmlns:p14="http://schemas.microsoft.com/office/powerpoint/2010/main" val="3388519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60375" y="700574"/>
            <a:ext cx="6347713" cy="1320800"/>
          </a:xfrm>
        </p:spPr>
        <p:txBody>
          <a:bodyPr>
            <a:normAutofit/>
          </a:bodyPr>
          <a:lstStyle/>
          <a:p>
            <a:r>
              <a:rPr lang="en-US" sz="3200" dirty="0" smtClean="0">
                <a:latin typeface="Arial Black" panose="020B0A04020102020204" pitchFamily="34" charset="0"/>
              </a:rPr>
              <a:t>Dashboard 3</a:t>
            </a:r>
            <a:endParaRPr sz="3200" dirty="0">
              <a:latin typeface="Arial Black" panose="020B0A04020102020204" pitchFamily="34" charset="0"/>
            </a:endParaRPr>
          </a:p>
        </p:txBody>
      </p:sp>
      <p:sp>
        <p:nvSpPr>
          <p:cNvPr id="8" name="Content Placeholder 2"/>
          <p:cNvSpPr>
            <a:spLocks noGrp="1"/>
          </p:cNvSpPr>
          <p:nvPr>
            <p:ph idx="1"/>
          </p:nvPr>
        </p:nvSpPr>
        <p:spPr>
          <a:xfrm>
            <a:off x="398235" y="989045"/>
            <a:ext cx="8064629" cy="5579712"/>
          </a:xfrm>
        </p:spPr>
        <p:txBody>
          <a:bodyPr>
            <a:noAutofit/>
          </a:bodyPr>
          <a:lstStyle/>
          <a:p>
            <a:pPr marL="0" indent="0">
              <a:buNone/>
            </a:pP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just"/>
            <a:r>
              <a:rPr lang="en-US" b="1" dirty="0" smtClean="0">
                <a:latin typeface="Calibri" panose="020F0502020204030204" pitchFamily="34" charset="0"/>
                <a:ea typeface="Calibri" panose="020F0502020204030204" pitchFamily="34" charset="0"/>
                <a:cs typeface="Calibri" panose="020F0502020204030204" pitchFamily="34" charset="0"/>
              </a:rPr>
              <a:t>Global </a:t>
            </a:r>
            <a:r>
              <a:rPr lang="en-US" b="1" dirty="0">
                <a:latin typeface="Calibri" panose="020F0502020204030204" pitchFamily="34" charset="0"/>
                <a:ea typeface="Calibri" panose="020F0502020204030204" pitchFamily="34" charset="0"/>
                <a:cs typeface="Calibri" panose="020F0502020204030204" pitchFamily="34" charset="0"/>
              </a:rPr>
              <a:t>Stock Overview</a:t>
            </a:r>
            <a:r>
              <a:rPr lang="en-US" b="1" dirty="0" smtClean="0">
                <a:latin typeface="Calibri" panose="020F0502020204030204" pitchFamily="34" charset="0"/>
                <a:ea typeface="Calibri" panose="020F0502020204030204" pitchFamily="34" charset="0"/>
                <a:cs typeface="Calibri" panose="020F0502020204030204" pitchFamily="34" charset="0"/>
              </a:rPr>
              <a:t>:</a:t>
            </a:r>
          </a:p>
          <a:p>
            <a:pPr marL="457200" lvl="1" indent="0" algn="just">
              <a:buNone/>
            </a:pPr>
            <a:r>
              <a:rPr lang="en-US" dirty="0" smtClean="0">
                <a:latin typeface="Calibri" panose="020F0502020204030204" pitchFamily="34" charset="0"/>
                <a:ea typeface="Calibri" panose="020F0502020204030204" pitchFamily="34" charset="0"/>
                <a:cs typeface="Calibri" panose="020F0502020204030204" pitchFamily="34" charset="0"/>
              </a:rPr>
              <a:t>The </a:t>
            </a:r>
            <a:r>
              <a:rPr lang="en-US" dirty="0">
                <a:latin typeface="Calibri" panose="020F0502020204030204" pitchFamily="34" charset="0"/>
                <a:ea typeface="Calibri" panose="020F0502020204030204" pitchFamily="34" charset="0"/>
                <a:cs typeface="Calibri" panose="020F0502020204030204" pitchFamily="34" charset="0"/>
              </a:rPr>
              <a:t>table lists stocks from various countries, offering a global perspective on market performance with brand names like Shopify, LVHM, and Adidas being analyzed</a:t>
            </a:r>
            <a:r>
              <a:rPr lang="en-US" dirty="0" smtClean="0">
                <a:latin typeface="Calibri" panose="020F0502020204030204" pitchFamily="34" charset="0"/>
                <a:ea typeface="Calibri" panose="020F0502020204030204" pitchFamily="34" charset="0"/>
                <a:cs typeface="Calibri" panose="020F0502020204030204" pitchFamily="34" charset="0"/>
              </a:rPr>
              <a:t>.</a:t>
            </a:r>
          </a:p>
          <a:p>
            <a:pPr algn="just"/>
            <a:r>
              <a:rPr lang="en-US" b="1" dirty="0">
                <a:latin typeface="Calibri" panose="020F0502020204030204" pitchFamily="34" charset="0"/>
                <a:ea typeface="Calibri" panose="020F0502020204030204" pitchFamily="34" charset="0"/>
                <a:cs typeface="Calibri" panose="020F0502020204030204" pitchFamily="34" charset="0"/>
              </a:rPr>
              <a:t>Yearly Dividends Analysis:</a:t>
            </a:r>
          </a:p>
          <a:p>
            <a:pPr marL="457200" lvl="1" indent="0" algn="just">
              <a:buNone/>
            </a:pPr>
            <a:r>
              <a:rPr lang="en-US" dirty="0">
                <a:latin typeface="Calibri" panose="020F0502020204030204" pitchFamily="34" charset="0"/>
                <a:ea typeface="Calibri" panose="020F0502020204030204" pitchFamily="34" charset="0"/>
                <a:cs typeface="Calibri" panose="020F0502020204030204" pitchFamily="34" charset="0"/>
              </a:rPr>
              <a:t>A line chart tracks the trend of dividend payouts over time, with a clear axis from the year 2000 through 2023, highlighting changes and trends in dividend distributions which can be important for long-term investment strategies</a:t>
            </a:r>
            <a:r>
              <a:rPr lang="en-US" dirty="0" smtClean="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b="1" dirty="0" smtClean="0">
                <a:latin typeface="Calibri" panose="020F0502020204030204" pitchFamily="34" charset="0"/>
                <a:ea typeface="Calibri" panose="020F0502020204030204" pitchFamily="34" charset="0"/>
                <a:cs typeface="Calibri" panose="020F0502020204030204" pitchFamily="34" charset="0"/>
              </a:rPr>
              <a:t>Historical </a:t>
            </a:r>
            <a:r>
              <a:rPr lang="en-US" b="1" dirty="0">
                <a:latin typeface="Calibri" panose="020F0502020204030204" pitchFamily="34" charset="0"/>
                <a:ea typeface="Calibri" panose="020F0502020204030204" pitchFamily="34" charset="0"/>
                <a:cs typeface="Calibri" panose="020F0502020204030204" pitchFamily="34" charset="0"/>
              </a:rPr>
              <a:t>Dividend and Split Data</a:t>
            </a:r>
            <a:r>
              <a:rPr lang="en-US" b="1" dirty="0" smtClean="0">
                <a:latin typeface="Calibri" panose="020F0502020204030204" pitchFamily="34" charset="0"/>
                <a:ea typeface="Calibri" panose="020F0502020204030204" pitchFamily="34" charset="0"/>
                <a:cs typeface="Calibri" panose="020F0502020204030204" pitchFamily="34" charset="0"/>
              </a:rPr>
              <a:t>:</a:t>
            </a:r>
          </a:p>
          <a:p>
            <a:pPr marL="457200" lvl="1" indent="0" algn="just">
              <a:buNone/>
            </a:pPr>
            <a:r>
              <a:rPr lang="en-US" dirty="0" smtClean="0">
                <a:latin typeface="Calibri" panose="020F0502020204030204" pitchFamily="34" charset="0"/>
                <a:ea typeface="Calibri" panose="020F0502020204030204" pitchFamily="34" charset="0"/>
                <a:cs typeface="Calibri" panose="020F0502020204030204" pitchFamily="34" charset="0"/>
              </a:rPr>
              <a:t>The </a:t>
            </a:r>
            <a:r>
              <a:rPr lang="en-US" dirty="0">
                <a:latin typeface="Calibri" panose="020F0502020204030204" pitchFamily="34" charset="0"/>
                <a:ea typeface="Calibri" panose="020F0502020204030204" pitchFamily="34" charset="0"/>
                <a:cs typeface="Calibri" panose="020F0502020204030204" pitchFamily="34" charset="0"/>
              </a:rPr>
              <a:t>table includes historical data on dividends and stock splits, crucial for assessing a company’s long-term shareholder value and investment </a:t>
            </a:r>
            <a:r>
              <a:rPr lang="en-US" dirty="0" smtClean="0">
                <a:latin typeface="Calibri" panose="020F0502020204030204" pitchFamily="34" charset="0"/>
                <a:ea typeface="Calibri" panose="020F0502020204030204" pitchFamily="34" charset="0"/>
                <a:cs typeface="Calibri" panose="020F0502020204030204" pitchFamily="34" charset="0"/>
              </a:rPr>
              <a:t>suitability</a:t>
            </a:r>
          </a:p>
          <a:p>
            <a:pPr algn="just"/>
            <a:r>
              <a:rPr lang="en-US" b="1" dirty="0">
                <a:latin typeface="Calibri" panose="020F0502020204030204" pitchFamily="34" charset="0"/>
                <a:ea typeface="Calibri" panose="020F0502020204030204" pitchFamily="34" charset="0"/>
                <a:cs typeface="Calibri" panose="020F0502020204030204" pitchFamily="34" charset="0"/>
              </a:rPr>
              <a:t>Navigation </a:t>
            </a:r>
            <a:r>
              <a:rPr lang="en-US" b="1" dirty="0" smtClean="0">
                <a:latin typeface="Calibri" panose="020F0502020204030204" pitchFamily="34" charset="0"/>
                <a:ea typeface="Calibri" panose="020F0502020204030204" pitchFamily="34" charset="0"/>
                <a:cs typeface="Calibri" panose="020F0502020204030204" pitchFamily="34" charset="0"/>
              </a:rPr>
              <a:t>Controls:</a:t>
            </a:r>
            <a:endParaRPr lang="en-US" b="1" dirty="0">
              <a:latin typeface="Calibri" panose="020F0502020204030204" pitchFamily="34" charset="0"/>
              <a:ea typeface="Calibri" panose="020F0502020204030204" pitchFamily="34" charset="0"/>
              <a:cs typeface="Calibri" panose="020F0502020204030204" pitchFamily="34" charset="0"/>
            </a:endParaRPr>
          </a:p>
          <a:p>
            <a:pPr marL="457200" lvl="1" indent="0" algn="just">
              <a:buNone/>
            </a:pPr>
            <a:r>
              <a:rPr lang="en-US" dirty="0">
                <a:latin typeface="Calibri" panose="020F0502020204030204" pitchFamily="34" charset="0"/>
                <a:ea typeface="Calibri" panose="020F0502020204030204" pitchFamily="34" charset="0"/>
                <a:cs typeface="Calibri" panose="020F0502020204030204" pitchFamily="34" charset="0"/>
              </a:rPr>
              <a:t>Buttons labeled 'Back' and 'Home' allow users to easily navigate between the detailed view and other sections of the dashboard, enhancing user experience and interaction.</a:t>
            </a:r>
          </a:p>
          <a:p>
            <a:pPr marL="457200" lvl="1" indent="0" algn="just">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457200" lvl="1" indent="0" algn="just">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063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60375" y="700574"/>
            <a:ext cx="6347713" cy="6803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latin typeface="Arial Black" panose="020B0A04020102020204" pitchFamily="34" charset="0"/>
              </a:rPr>
              <a:t>Key Features</a:t>
            </a:r>
            <a:endParaRPr lang="en-US" sz="3200" dirty="0">
              <a:latin typeface="Arial Black" panose="020B0A04020102020204" pitchFamily="34" charset="0"/>
            </a:endParaRPr>
          </a:p>
        </p:txBody>
      </p:sp>
      <p:sp>
        <p:nvSpPr>
          <p:cNvPr id="6" name="Rectangle 5"/>
          <p:cNvSpPr/>
          <p:nvPr/>
        </p:nvSpPr>
        <p:spPr>
          <a:xfrm>
            <a:off x="569167" y="1443841"/>
            <a:ext cx="7697755" cy="3170099"/>
          </a:xfrm>
          <a:prstGeom prst="rect">
            <a:avLst/>
          </a:prstGeom>
        </p:spPr>
        <p:txBody>
          <a:bodyPr wrap="square">
            <a:spAutoFit/>
          </a:bodyPr>
          <a:lstStyle/>
          <a:p>
            <a:pPr marL="228600" indent="-228600" algn="just">
              <a:buClr>
                <a:schemeClr val="accent1">
                  <a:lumMod val="75000"/>
                </a:schemeClr>
              </a:buClr>
              <a:buFont typeface="+mj-lt"/>
              <a:buAutoNum type="arabicPeriod"/>
            </a:pPr>
            <a:endParaRPr lang="en-US" sz="1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a:buClr>
                <a:schemeClr val="accent1">
                  <a:lumMod val="75000"/>
                </a:schemeClr>
              </a:buClr>
              <a:buFont typeface="+mj-lt"/>
              <a:buAutoNum type="arabicPeriod"/>
            </a:pPr>
            <a:r>
              <a:rPr lang="en-US" sz="2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Designed with our end-users in mind, each dashboard is tailored to provide a seamless and intuitive experience, ensuring that relevant information is just a click away</a:t>
            </a:r>
            <a:r>
              <a:rPr lang="en-US" sz="2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p>
          <a:p>
            <a:pPr marL="228600" indent="-228600" algn="just">
              <a:buClr>
                <a:schemeClr val="accent1">
                  <a:lumMod val="75000"/>
                </a:schemeClr>
              </a:buClr>
              <a:buFont typeface="+mj-lt"/>
              <a:buAutoNum type="arabicPeriod"/>
            </a:pPr>
            <a:endParaRPr lang="en-US" sz="1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a:buClr>
                <a:schemeClr val="accent1">
                  <a:lumMod val="75000"/>
                </a:schemeClr>
              </a:buClr>
              <a:buFont typeface="+mj-lt"/>
              <a:buAutoNum type="arabicPeriod"/>
            </a:pPr>
            <a:r>
              <a:rPr lang="en-US" sz="2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Through interactive elements such as </a:t>
            </a:r>
            <a:r>
              <a:rPr lang="en-US" sz="2000" u="sng"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filtering</a:t>
            </a:r>
            <a:r>
              <a:rPr lang="en-US" sz="2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and drill-down capabilities, we've ensured that each user can personalize their analytical journey</a:t>
            </a:r>
            <a:r>
              <a:rPr lang="en-US" sz="2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t>
            </a:r>
          </a:p>
          <a:p>
            <a:pPr marL="457200" indent="-457200" algn="just">
              <a:buClr>
                <a:schemeClr val="accent1">
                  <a:lumMod val="75000"/>
                </a:schemeClr>
              </a:buClr>
              <a:buFont typeface="+mj-lt"/>
              <a:buAutoNum type="arabicPeriod"/>
            </a:pPr>
            <a:endParaRPr lang="en-US" sz="2000" b="0" i="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just">
              <a:buClr>
                <a:schemeClr val="accent1">
                  <a:lumMod val="75000"/>
                </a:schemeClr>
              </a:buClr>
              <a:buFont typeface="+mj-lt"/>
              <a:buAutoNum type="arabicPeriod"/>
            </a:pPr>
            <a:r>
              <a:rPr lang="en-US" sz="2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Also has actions such as </a:t>
            </a:r>
            <a:r>
              <a:rPr lang="en-US" sz="2000" u="sng"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Highlights</a:t>
            </a:r>
            <a:r>
              <a:rPr lang="en-US" sz="2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and </a:t>
            </a:r>
            <a:r>
              <a:rPr lang="en-US" sz="2000" u="sng"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URL</a:t>
            </a:r>
            <a:r>
              <a:rPr lang="en-US" sz="2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to get more in-depth information from the data.</a:t>
            </a:r>
            <a:endParaRPr lang="en-US" sz="2000" b="0" i="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5640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375" y="1470125"/>
            <a:ext cx="7666588" cy="3880773"/>
          </a:xfrm>
        </p:spPr>
        <p:txBody>
          <a:bodyPr>
            <a:normAutofit/>
          </a:bodyPr>
          <a:lstStyle/>
          <a:p>
            <a:pPr marL="0" indent="0" algn="just">
              <a:buNone/>
            </a:pPr>
            <a:r>
              <a:rPr lang="en-US" sz="2000" dirty="0" smtClean="0">
                <a:latin typeface="Calibri" panose="020F0502020204030204" pitchFamily="34" charset="0"/>
                <a:ea typeface="Calibri" panose="020F0502020204030204" pitchFamily="34" charset="0"/>
                <a:cs typeface="Calibri" panose="020F0502020204030204" pitchFamily="34" charset="0"/>
              </a:rPr>
              <a:t>Our </a:t>
            </a:r>
            <a:r>
              <a:rPr lang="en-US" sz="2000" dirty="0">
                <a:latin typeface="Calibri" panose="020F0502020204030204" pitchFamily="34" charset="0"/>
                <a:ea typeface="Calibri" panose="020F0502020204030204" pitchFamily="34" charset="0"/>
                <a:cs typeface="Calibri" panose="020F0502020204030204" pitchFamily="34" charset="0"/>
              </a:rPr>
              <a:t>dashboard serves as a beacon in the complex sea of data, guiding stakeholders through the nuanced ebb and flow of market trends, financial forecasts, and multimedia analytics. It stands as a testament to the power of visual storytelling, where each chart and graph narrates the story of numbers with clarity and purpose. As we continue to harness the potential of data visualization, let us embrace the insights revealed by our dashboard, driving informed decisions and strategic initiatives.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460375" y="700574"/>
            <a:ext cx="6347713" cy="1320800"/>
          </a:xfrm>
        </p:spPr>
        <p:txBody>
          <a:bodyPr>
            <a:normAutofit/>
          </a:bodyPr>
          <a:lstStyle/>
          <a:p>
            <a:r>
              <a:rPr lang="en-US" sz="3200" dirty="0" smtClean="0">
                <a:latin typeface="Arial Black" panose="020B0A04020102020204" pitchFamily="34" charset="0"/>
              </a:rPr>
              <a:t>Conclusion</a:t>
            </a:r>
            <a:endParaRPr sz="3200" dirty="0">
              <a:latin typeface="Arial Black" panose="020B0A04020102020204" pitchFamily="34" charset="0"/>
            </a:endParaRPr>
          </a:p>
        </p:txBody>
      </p:sp>
    </p:spTree>
    <p:extLst>
      <p:ext uri="{BB962C8B-B14F-4D97-AF65-F5344CB8AC3E}">
        <p14:creationId xmlns:p14="http://schemas.microsoft.com/office/powerpoint/2010/main" val="419378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262342"/>
            <a:ext cx="7651102" cy="3416320"/>
          </a:xfrm>
          <a:prstGeom prst="rect">
            <a:avLst/>
          </a:prstGeom>
          <a:noFill/>
        </p:spPr>
        <p:txBody>
          <a:bodyPr wrap="square" rtlCol="0">
            <a:spAutoFit/>
          </a:bodyPr>
          <a:lstStyle/>
          <a:p>
            <a:r>
              <a:rPr lang="en-US" sz="24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Introduction</a:t>
            </a:r>
          </a:p>
          <a:p>
            <a:endParaRPr lang="en-US" sz="1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a:p>
            <a:r>
              <a:rPr lang="en-US" sz="24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Objective</a:t>
            </a:r>
          </a:p>
          <a:p>
            <a:endParaRPr lang="en-US" sz="1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a:p>
            <a:r>
              <a:rPr lang="en-US" sz="24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Audience</a:t>
            </a:r>
          </a:p>
          <a:p>
            <a:endParaRPr lang="en-US" sz="1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a:p>
            <a:r>
              <a:rPr lang="en-US" sz="24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Dashboard: </a:t>
            </a:r>
          </a:p>
          <a:p>
            <a:pPr marL="914400" lvl="1" indent="-457200">
              <a:lnSpc>
                <a:spcPct val="150000"/>
              </a:lnSpc>
              <a:buFont typeface="+mj-lt"/>
              <a:buAutoNum type="alphaLcParenR"/>
            </a:pPr>
            <a:r>
              <a:rPr lang="en-IN" sz="2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Stock </a:t>
            </a:r>
            <a:r>
              <a:rPr lang="en-IN" sz="2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Price Analysis </a:t>
            </a:r>
            <a:r>
              <a:rPr lang="en-IN" sz="2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Dashboard</a:t>
            </a:r>
          </a:p>
          <a:p>
            <a:pPr marL="914400" lvl="1" indent="-457200">
              <a:lnSpc>
                <a:spcPct val="150000"/>
              </a:lnSpc>
              <a:buFont typeface="+mj-lt"/>
              <a:buAutoNum type="alphaLcParenR"/>
            </a:pPr>
            <a:r>
              <a:rPr lang="en-US" sz="2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Analysis </a:t>
            </a:r>
            <a:r>
              <a:rPr lang="en-US" sz="2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of </a:t>
            </a:r>
            <a:r>
              <a:rPr lang="en-US" sz="2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Dividends </a:t>
            </a:r>
            <a:r>
              <a:rPr lang="en-US" sz="2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and </a:t>
            </a:r>
            <a:r>
              <a:rPr lang="en-US" sz="2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Splits</a:t>
            </a:r>
          </a:p>
          <a:p>
            <a:pPr marL="914400" lvl="1" indent="-457200">
              <a:lnSpc>
                <a:spcPct val="150000"/>
              </a:lnSpc>
              <a:buFont typeface="+mj-lt"/>
              <a:buAutoNum type="alphaLcParenR"/>
            </a:pPr>
            <a:r>
              <a:rPr lang="en-US" sz="2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In-depth </a:t>
            </a:r>
            <a:r>
              <a:rPr lang="en-US" sz="2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Analysis of World's Stocks</a:t>
            </a:r>
            <a:endParaRPr lang="en-IN" sz="2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itle 1"/>
          <p:cNvSpPr>
            <a:spLocks noGrp="1"/>
          </p:cNvSpPr>
          <p:nvPr>
            <p:ph type="title"/>
          </p:nvPr>
        </p:nvSpPr>
        <p:spPr>
          <a:xfrm>
            <a:off x="457200" y="562456"/>
            <a:ext cx="8229600" cy="622532"/>
          </a:xfrm>
        </p:spPr>
        <p:txBody>
          <a:bodyPr>
            <a:normAutofit/>
          </a:bodyPr>
          <a:lstStyle/>
          <a:p>
            <a:r>
              <a:rPr lang="en-US" sz="3200" dirty="0" smtClean="0">
                <a:latin typeface="Arial Black" panose="020B0A04020102020204" pitchFamily="34" charset="0"/>
              </a:rPr>
              <a:t>Table of Contents</a:t>
            </a:r>
            <a:endParaRPr sz="32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473428"/>
            <a:ext cx="7213600" cy="2246769"/>
          </a:xfrm>
          <a:prstGeom prst="rect">
            <a:avLst/>
          </a:prstGeom>
        </p:spPr>
        <p:txBody>
          <a:bodyPr wrap="square">
            <a:spAutoFit/>
          </a:bodyPr>
          <a:lstStyle/>
          <a:p>
            <a:pPr algn="just"/>
            <a:r>
              <a:rPr lang="en-US" sz="2000" u="sng"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‘World Stock Price Analysis Dashboard</a:t>
            </a:r>
            <a:r>
              <a:rPr lang="en-US" sz="2000" dirty="0" smtClean="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a:t>
            </a:r>
            <a:r>
              <a:rPr lang="en-US" sz="2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an interactive and real-time analytical tool designed to empower investors, analysts, and financial professionals with actionable insights into the global stock market. In an environment where seconds can mean significant financial shifts, our dashboard provides a crucial edge by presenting comprehensive stock price metrics, trend analyses, and industry comparisons through an intuitive interface.</a:t>
            </a:r>
            <a:endParaRPr lang="en-IN" sz="2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itle 1"/>
          <p:cNvSpPr>
            <a:spLocks noGrp="1"/>
          </p:cNvSpPr>
          <p:nvPr>
            <p:ph type="title"/>
          </p:nvPr>
        </p:nvSpPr>
        <p:spPr>
          <a:xfrm>
            <a:off x="457200" y="623105"/>
            <a:ext cx="8229600" cy="1143000"/>
          </a:xfrm>
        </p:spPr>
        <p:txBody>
          <a:bodyPr>
            <a:normAutofit/>
          </a:bodyPr>
          <a:lstStyle/>
          <a:p>
            <a:r>
              <a:rPr lang="en-US" sz="3200" dirty="0" smtClean="0">
                <a:latin typeface="Arial Black" panose="020B0A04020102020204" pitchFamily="34" charset="0"/>
              </a:rPr>
              <a:t>Introduction</a:t>
            </a:r>
            <a:endParaRPr sz="3200" dirty="0">
              <a:latin typeface="Arial Black" panose="020B0A04020102020204" pitchFamily="34" charset="0"/>
            </a:endParaRPr>
          </a:p>
        </p:txBody>
      </p:sp>
    </p:spTree>
    <p:extLst>
      <p:ext uri="{BB962C8B-B14F-4D97-AF65-F5344CB8AC3E}">
        <p14:creationId xmlns:p14="http://schemas.microsoft.com/office/powerpoint/2010/main" val="4079404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319" y="609600"/>
            <a:ext cx="6347713" cy="1320800"/>
          </a:xfrm>
        </p:spPr>
        <p:txBody>
          <a:bodyPr>
            <a:normAutofit/>
          </a:bodyPr>
          <a:lstStyle/>
          <a:p>
            <a:r>
              <a:rPr lang="en-US" sz="3200" dirty="0" smtClean="0">
                <a:latin typeface="Arial Black" panose="020B0A04020102020204" pitchFamily="34" charset="0"/>
              </a:rPr>
              <a:t>Objective</a:t>
            </a:r>
            <a:endParaRPr sz="3200" dirty="0">
              <a:latin typeface="Arial Black" panose="020B0A04020102020204" pitchFamily="34" charset="0"/>
            </a:endParaRPr>
          </a:p>
        </p:txBody>
      </p:sp>
      <p:sp>
        <p:nvSpPr>
          <p:cNvPr id="3" name="Content Placeholder 2"/>
          <p:cNvSpPr>
            <a:spLocks noGrp="1"/>
          </p:cNvSpPr>
          <p:nvPr>
            <p:ph idx="1"/>
          </p:nvPr>
        </p:nvSpPr>
        <p:spPr>
          <a:xfrm>
            <a:off x="528319" y="1503680"/>
            <a:ext cx="7061201" cy="3303652"/>
          </a:xfrm>
        </p:spPr>
        <p:txBody>
          <a:bodyPr>
            <a:normAutofit/>
          </a:bodyPr>
          <a:lstStyle/>
          <a:p>
            <a:pPr marL="0" indent="0" algn="just">
              <a:buNone/>
            </a:pPr>
            <a:r>
              <a:rPr lang="en-US" sz="2000" dirty="0" smtClean="0">
                <a:latin typeface="Calibri" panose="020F0502020204030204" pitchFamily="34" charset="0"/>
                <a:ea typeface="Calibri" panose="020F0502020204030204" pitchFamily="34" charset="0"/>
                <a:cs typeface="Calibri" panose="020F0502020204030204" pitchFamily="34" charset="0"/>
              </a:rPr>
              <a:t>To </a:t>
            </a:r>
            <a:r>
              <a:rPr lang="en-US" sz="2000" dirty="0">
                <a:latin typeface="Calibri" panose="020F0502020204030204" pitchFamily="34" charset="0"/>
                <a:ea typeface="Calibri" panose="020F0502020204030204" pitchFamily="34" charset="0"/>
                <a:cs typeface="Calibri" panose="020F0502020204030204" pitchFamily="34" charset="0"/>
              </a:rPr>
              <a:t>deliver a state-of-the-art platform that not only simplifies complex data but also elevates the decision-making process. Whether you're tracking the performance of individual stocks or assessing the health of entire sectors, this dashboard is your window to the pulse of the market</a:t>
            </a:r>
            <a:r>
              <a:rPr lang="en-US" sz="2000" dirty="0" smtClean="0">
                <a:latin typeface="Calibri" panose="020F0502020204030204" pitchFamily="34" charset="0"/>
                <a:ea typeface="Calibri" panose="020F0502020204030204" pitchFamily="34" charset="0"/>
                <a:cs typeface="Calibri" panose="020F0502020204030204" pitchFamily="34"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Arial Black" panose="020B0A04020102020204" pitchFamily="34" charset="0"/>
              </a:rPr>
              <a:t>Audience</a:t>
            </a:r>
          </a:p>
        </p:txBody>
      </p:sp>
      <p:sp>
        <p:nvSpPr>
          <p:cNvPr id="3" name="Content Placeholder 2"/>
          <p:cNvSpPr>
            <a:spLocks noGrp="1"/>
          </p:cNvSpPr>
          <p:nvPr>
            <p:ph idx="1"/>
          </p:nvPr>
        </p:nvSpPr>
        <p:spPr>
          <a:xfrm>
            <a:off x="457200" y="1431634"/>
            <a:ext cx="7426960" cy="5070766"/>
          </a:xfrm>
        </p:spPr>
        <p:txBody>
          <a:bodyPr>
            <a:noAutofit/>
          </a:bodyPr>
          <a:lstStyle/>
          <a:p>
            <a:pPr algn="just"/>
            <a:r>
              <a:rPr lang="en-US" sz="2000" b="1" dirty="0">
                <a:latin typeface="Calibri" panose="020F0502020204030204" pitchFamily="34" charset="0"/>
                <a:ea typeface="Calibri" panose="020F0502020204030204" pitchFamily="34" charset="0"/>
                <a:cs typeface="Calibri" panose="020F0502020204030204" pitchFamily="34" charset="0"/>
              </a:rPr>
              <a:t>Financial Analysts: </a:t>
            </a:r>
            <a:r>
              <a:rPr lang="en-US" sz="2000" dirty="0">
                <a:latin typeface="Calibri" panose="020F0502020204030204" pitchFamily="34" charset="0"/>
                <a:ea typeface="Calibri" panose="020F0502020204030204" pitchFamily="34" charset="0"/>
                <a:cs typeface="Calibri" panose="020F0502020204030204" pitchFamily="34" charset="0"/>
              </a:rPr>
              <a:t>Professionals who analyze financial data to make predictions about stock performance and provide investment guidance</a:t>
            </a:r>
            <a:r>
              <a:rPr lang="en-US" sz="2000" dirty="0" smtClean="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b="1" dirty="0">
                <a:latin typeface="Calibri" panose="020F0502020204030204" pitchFamily="34" charset="0"/>
                <a:ea typeface="Calibri" panose="020F0502020204030204" pitchFamily="34" charset="0"/>
                <a:cs typeface="Calibri" panose="020F0502020204030204" pitchFamily="34" charset="0"/>
              </a:rPr>
              <a:t>Portfolio Managers: </a:t>
            </a:r>
            <a:r>
              <a:rPr lang="en-US" sz="2000" dirty="0">
                <a:latin typeface="Calibri" panose="020F0502020204030204" pitchFamily="34" charset="0"/>
                <a:ea typeface="Calibri" panose="020F0502020204030204" pitchFamily="34" charset="0"/>
                <a:cs typeface="Calibri" panose="020F0502020204030204" pitchFamily="34" charset="0"/>
              </a:rPr>
              <a:t>They make investment decisions and manage investment portfolios, using stock data to balance risk and reward according to client mandates</a:t>
            </a:r>
            <a:r>
              <a:rPr lang="en-US" sz="2000" dirty="0" smtClean="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b="1" dirty="0">
                <a:latin typeface="Calibri" panose="020F0502020204030204" pitchFamily="34" charset="0"/>
                <a:ea typeface="Calibri" panose="020F0502020204030204" pitchFamily="34" charset="0"/>
                <a:cs typeface="Calibri" panose="020F0502020204030204" pitchFamily="34" charset="0"/>
              </a:rPr>
              <a:t>Stock </a:t>
            </a:r>
            <a:r>
              <a:rPr lang="en-US" sz="2000" b="1" dirty="0" smtClean="0">
                <a:latin typeface="Calibri" panose="020F0502020204030204" pitchFamily="34" charset="0"/>
                <a:ea typeface="Calibri" panose="020F0502020204030204" pitchFamily="34" charset="0"/>
                <a:cs typeface="Calibri" panose="020F0502020204030204" pitchFamily="34" charset="0"/>
              </a:rPr>
              <a:t>Traders: </a:t>
            </a:r>
            <a:r>
              <a:rPr lang="en-US" sz="2000" dirty="0" smtClean="0">
                <a:latin typeface="Calibri" panose="020F0502020204030204" pitchFamily="34" charset="0"/>
                <a:ea typeface="Calibri" panose="020F0502020204030204" pitchFamily="34" charset="0"/>
                <a:cs typeface="Calibri" panose="020F0502020204030204" pitchFamily="34" charset="0"/>
              </a:rPr>
              <a:t>Individuals </a:t>
            </a:r>
            <a:r>
              <a:rPr lang="en-US" sz="2000" dirty="0">
                <a:latin typeface="Calibri" panose="020F0502020204030204" pitchFamily="34" charset="0"/>
                <a:ea typeface="Calibri" panose="020F0502020204030204" pitchFamily="34" charset="0"/>
                <a:cs typeface="Calibri" panose="020F0502020204030204" pitchFamily="34" charset="0"/>
              </a:rPr>
              <a:t>who buy and sell securities for themselves or for their clients</a:t>
            </a:r>
            <a:r>
              <a:rPr lang="en-US" sz="2000" dirty="0" smtClean="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b="1" dirty="0">
                <a:latin typeface="Calibri" panose="020F0502020204030204" pitchFamily="34" charset="0"/>
                <a:ea typeface="Calibri" panose="020F0502020204030204" pitchFamily="34" charset="0"/>
                <a:cs typeface="Calibri" panose="020F0502020204030204" pitchFamily="34" charset="0"/>
              </a:rPr>
              <a:t>Financial Educators and Students:</a:t>
            </a:r>
            <a:r>
              <a:rPr lang="en-US" sz="2000" dirty="0">
                <a:latin typeface="Calibri" panose="020F0502020204030204" pitchFamily="34" charset="0"/>
                <a:ea typeface="Calibri" panose="020F0502020204030204" pitchFamily="34" charset="0"/>
                <a:cs typeface="Calibri" panose="020F0502020204030204" pitchFamily="34" charset="0"/>
              </a:rPr>
              <a:t> Instructors and students studying finance who can use real-world data for educational purposes</a:t>
            </a:r>
            <a:r>
              <a:rPr lang="en-US" sz="2000" dirty="0" smtClean="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b="1" dirty="0">
                <a:latin typeface="Calibri" panose="020F0502020204030204" pitchFamily="34" charset="0"/>
                <a:ea typeface="Calibri" panose="020F0502020204030204" pitchFamily="34" charset="0"/>
                <a:cs typeface="Calibri" panose="020F0502020204030204" pitchFamily="34" charset="0"/>
              </a:rPr>
              <a:t>Financial </a:t>
            </a:r>
            <a:r>
              <a:rPr lang="en-US" sz="2000" b="1" dirty="0" smtClean="0">
                <a:latin typeface="Calibri" panose="020F0502020204030204" pitchFamily="34" charset="0"/>
                <a:ea typeface="Calibri" panose="020F0502020204030204" pitchFamily="34" charset="0"/>
                <a:cs typeface="Calibri" panose="020F0502020204030204" pitchFamily="34" charset="0"/>
              </a:rPr>
              <a:t>Journalists: </a:t>
            </a:r>
            <a:r>
              <a:rPr lang="en-US" sz="2000" dirty="0">
                <a:latin typeface="Calibri" panose="020F0502020204030204" pitchFamily="34" charset="0"/>
                <a:ea typeface="Calibri" panose="020F0502020204030204" pitchFamily="34" charset="0"/>
                <a:cs typeface="Calibri" panose="020F0502020204030204" pitchFamily="34" charset="0"/>
              </a:rPr>
              <a:t>Reporters who analyze and report on stock market trends for their audience.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0375" y="625929"/>
            <a:ext cx="6347713" cy="1320800"/>
          </a:xfrm>
        </p:spPr>
        <p:txBody>
          <a:bodyPr>
            <a:normAutofit/>
          </a:bodyPr>
          <a:lstStyle/>
          <a:p>
            <a:r>
              <a:rPr lang="en-US" sz="3200" dirty="0" smtClean="0">
                <a:latin typeface="Arial Black" panose="020B0A04020102020204" pitchFamily="34" charset="0"/>
              </a:rPr>
              <a:t>Dashboard 1</a:t>
            </a:r>
            <a:endParaRPr sz="3200" dirty="0">
              <a:latin typeface="Arial Black" panose="020B0A04020102020204" pitchFamily="34" charset="0"/>
            </a:endParaRPr>
          </a:p>
        </p:txBody>
      </p:sp>
      <p:pic>
        <p:nvPicPr>
          <p:cNvPr id="6" name="Picture 5"/>
          <p:cNvPicPr>
            <a:picLocks noChangeAspect="1"/>
          </p:cNvPicPr>
          <p:nvPr/>
        </p:nvPicPr>
        <p:blipFill>
          <a:blip r:embed="rId2"/>
          <a:stretch>
            <a:fillRect/>
          </a:stretch>
        </p:blipFill>
        <p:spPr>
          <a:xfrm>
            <a:off x="600907" y="1413649"/>
            <a:ext cx="8051515" cy="4547313"/>
          </a:xfrm>
          <a:prstGeom prst="rect">
            <a:avLst/>
          </a:prstGeom>
          <a:ln>
            <a:solidFill>
              <a:schemeClr val="accent1"/>
            </a:solidFill>
          </a:ln>
        </p:spPr>
      </p:pic>
    </p:spTree>
    <p:extLst>
      <p:ext uri="{BB962C8B-B14F-4D97-AF65-F5344CB8AC3E}">
        <p14:creationId xmlns:p14="http://schemas.microsoft.com/office/powerpoint/2010/main" val="3939962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60375" y="625929"/>
            <a:ext cx="6347713" cy="1320800"/>
          </a:xfrm>
        </p:spPr>
        <p:txBody>
          <a:bodyPr>
            <a:normAutofit/>
          </a:bodyPr>
          <a:lstStyle/>
          <a:p>
            <a:r>
              <a:rPr lang="en-US" sz="3200" dirty="0" smtClean="0">
                <a:latin typeface="Arial Black" panose="020B0A04020102020204" pitchFamily="34" charset="0"/>
              </a:rPr>
              <a:t>Dashboard 1</a:t>
            </a:r>
            <a:endParaRPr sz="3200" dirty="0">
              <a:latin typeface="Arial Black" panose="020B0A04020102020204" pitchFamily="34" charset="0"/>
            </a:endParaRPr>
          </a:p>
        </p:txBody>
      </p:sp>
      <p:sp>
        <p:nvSpPr>
          <p:cNvPr id="3" name="Content Placeholder 2"/>
          <p:cNvSpPr>
            <a:spLocks noGrp="1"/>
          </p:cNvSpPr>
          <p:nvPr>
            <p:ph idx="1"/>
          </p:nvPr>
        </p:nvSpPr>
        <p:spPr>
          <a:xfrm>
            <a:off x="460375" y="1359666"/>
            <a:ext cx="7977609" cy="5142469"/>
          </a:xfrm>
        </p:spPr>
        <p:txBody>
          <a:bodyPr>
            <a:noAutofit/>
          </a:bodyPr>
          <a:lstStyle/>
          <a:p>
            <a:r>
              <a:rPr lang="en-US" b="1" dirty="0">
                <a:latin typeface="Calibri" panose="020F0502020204030204" pitchFamily="34" charset="0"/>
                <a:ea typeface="Calibri" panose="020F0502020204030204" pitchFamily="34" charset="0"/>
                <a:cs typeface="Calibri" panose="020F0502020204030204" pitchFamily="34" charset="0"/>
              </a:rPr>
              <a:t>Multi-Dimensional Filters:</a:t>
            </a:r>
            <a:endParaRPr lang="en-US" dirty="0">
              <a:latin typeface="Calibri" panose="020F0502020204030204" pitchFamily="34" charset="0"/>
              <a:ea typeface="Calibri" panose="020F0502020204030204" pitchFamily="34" charset="0"/>
              <a:cs typeface="Calibri" panose="020F0502020204030204" pitchFamily="34" charset="0"/>
            </a:endParaRPr>
          </a:p>
          <a:p>
            <a:pPr marL="457200" lvl="1" indent="0" algn="just">
              <a:buNone/>
            </a:pPr>
            <a:r>
              <a:rPr lang="en-US" dirty="0">
                <a:latin typeface="Calibri" panose="020F0502020204030204" pitchFamily="34" charset="0"/>
                <a:ea typeface="Calibri" panose="020F0502020204030204" pitchFamily="34" charset="0"/>
                <a:cs typeface="Calibri" panose="020F0502020204030204" pitchFamily="34" charset="0"/>
              </a:rPr>
              <a:t>The dashboard includes interactive filters for 'Country', 'Brand Name', and 'Clean Date', allowing users to refine the stock data displayed. This customization enables a targeted analysis of stock performance for specific companies like 'apple' within a chosen market like '</a:t>
            </a:r>
            <a:r>
              <a:rPr lang="en-US" dirty="0" err="1">
                <a:latin typeface="Calibri" panose="020F0502020204030204" pitchFamily="34" charset="0"/>
                <a:ea typeface="Calibri" panose="020F0502020204030204" pitchFamily="34" charset="0"/>
                <a:cs typeface="Calibri" panose="020F0502020204030204" pitchFamily="34" charset="0"/>
              </a:rPr>
              <a:t>usa</a:t>
            </a:r>
            <a:r>
              <a:rPr lang="en-US" dirty="0">
                <a:latin typeface="Calibri" panose="020F0502020204030204" pitchFamily="34" charset="0"/>
                <a:ea typeface="Calibri" panose="020F0502020204030204" pitchFamily="34" charset="0"/>
                <a:cs typeface="Calibri" panose="020F0502020204030204" pitchFamily="34" charset="0"/>
              </a:rPr>
              <a:t>' and for particular dates, ensuring users can quickly focus on the most relevant information.</a:t>
            </a:r>
          </a:p>
          <a:p>
            <a:r>
              <a:rPr lang="en-US" b="1" dirty="0">
                <a:latin typeface="Calibri" panose="020F0502020204030204" pitchFamily="34" charset="0"/>
                <a:ea typeface="Calibri" panose="020F0502020204030204" pitchFamily="34" charset="0"/>
                <a:cs typeface="Calibri" panose="020F0502020204030204" pitchFamily="34" charset="0"/>
              </a:rPr>
              <a:t>Average Stock Prices:</a:t>
            </a:r>
            <a:endParaRPr lang="en-US" dirty="0">
              <a:latin typeface="Calibri" panose="020F0502020204030204" pitchFamily="34" charset="0"/>
              <a:ea typeface="Calibri" panose="020F0502020204030204" pitchFamily="34" charset="0"/>
              <a:cs typeface="Calibri" panose="020F0502020204030204" pitchFamily="34" charset="0"/>
            </a:endParaRPr>
          </a:p>
          <a:p>
            <a:pPr marL="457200" lvl="1" indent="0" algn="just">
              <a:buNone/>
            </a:pPr>
            <a:r>
              <a:rPr lang="en-US" dirty="0">
                <a:latin typeface="Calibri" panose="020F0502020204030204" pitchFamily="34" charset="0"/>
                <a:ea typeface="Calibri" panose="020F0502020204030204" pitchFamily="34" charset="0"/>
                <a:cs typeface="Calibri" panose="020F0502020204030204" pitchFamily="34" charset="0"/>
              </a:rPr>
              <a:t>A concise table presents the average closing, high, low, and opening prices for the selected stock, giving a snapshot of its recent performance. For instance, 'apple's stock prices are neatly summarized, providing investors with a quick overview of market activity and aiding in the assessment of the stock's stability and volatility</a:t>
            </a:r>
            <a:r>
              <a:rPr lang="en-US" dirty="0" smtClean="0">
                <a:latin typeface="Calibri" panose="020F0502020204030204" pitchFamily="34" charset="0"/>
                <a:ea typeface="Calibri" panose="020F0502020204030204" pitchFamily="34" charset="0"/>
                <a:cs typeface="Calibri" panose="020F0502020204030204" pitchFamily="34" charset="0"/>
              </a:rPr>
              <a:t>.</a:t>
            </a:r>
          </a:p>
          <a:p>
            <a:r>
              <a:rPr lang="en-US" b="1" dirty="0">
                <a:latin typeface="Calibri" panose="020F0502020204030204" pitchFamily="34" charset="0"/>
                <a:ea typeface="Calibri" panose="020F0502020204030204" pitchFamily="34" charset="0"/>
                <a:cs typeface="Calibri" panose="020F0502020204030204" pitchFamily="34" charset="0"/>
              </a:rPr>
              <a:t>Candle Chart (Date vs. Price):</a:t>
            </a:r>
          </a:p>
          <a:p>
            <a:pPr marL="457200" lvl="1" indent="0">
              <a:buNone/>
            </a:pPr>
            <a:r>
              <a:rPr lang="en-US" dirty="0">
                <a:latin typeface="Calibri" panose="020F0502020204030204" pitchFamily="34" charset="0"/>
                <a:ea typeface="Calibri" panose="020F0502020204030204" pitchFamily="34" charset="0"/>
                <a:cs typeface="Calibri" panose="020F0502020204030204" pitchFamily="34" charset="0"/>
              </a:rPr>
              <a:t>A detailed candlestick chart offers a visual representation of price movements over time, depicting the daily high, low, opening, and closing prices. The chart is a valuable tool for technical analysis, revealing patterns and trends in 'apple's stock price, and includes a timeline that appears to run from August of the previous year to February of the current year.</a:t>
            </a:r>
          </a:p>
          <a:p>
            <a:pPr marL="457200" lvl="1" indent="0" algn="just">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AutoShape 2" descr="Upload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29207" y="1325466"/>
            <a:ext cx="7221895" cy="5142469"/>
          </a:xfrm>
        </p:spPr>
        <p:txBody>
          <a:bodyPr>
            <a:noAutofit/>
          </a:bodyPr>
          <a:lstStyle/>
          <a:p>
            <a:r>
              <a:rPr lang="en-US" b="1" dirty="0" smtClean="0">
                <a:latin typeface="Calibri" panose="020F0502020204030204" pitchFamily="34" charset="0"/>
                <a:ea typeface="Calibri" panose="020F0502020204030204" pitchFamily="34" charset="0"/>
                <a:cs typeface="Calibri" panose="020F0502020204030204" pitchFamily="34" charset="0"/>
              </a:rPr>
              <a:t>Analysis </a:t>
            </a:r>
            <a:r>
              <a:rPr lang="en-US" b="1" dirty="0">
                <a:latin typeface="Calibri" panose="020F0502020204030204" pitchFamily="34" charset="0"/>
                <a:ea typeface="Calibri" panose="020F0502020204030204" pitchFamily="34" charset="0"/>
                <a:cs typeface="Calibri" panose="020F0502020204030204" pitchFamily="34" charset="0"/>
              </a:rPr>
              <a:t>of Dividends and Splits Feature </a:t>
            </a:r>
            <a:r>
              <a:rPr lang="en-US" b="1" dirty="0" smtClean="0">
                <a:latin typeface="Calibri" panose="020F0502020204030204" pitchFamily="34" charset="0"/>
                <a:ea typeface="Calibri" panose="020F0502020204030204" pitchFamily="34" charset="0"/>
                <a:cs typeface="Calibri" panose="020F0502020204030204" pitchFamily="34" charset="0"/>
              </a:rPr>
              <a:t>:</a:t>
            </a:r>
            <a:endParaRPr lang="en-US" dirty="0" smtClean="0">
              <a:latin typeface="Calibri" panose="020F0502020204030204" pitchFamily="34" charset="0"/>
              <a:ea typeface="Calibri" panose="020F0502020204030204" pitchFamily="34" charset="0"/>
              <a:cs typeface="Calibri" panose="020F0502020204030204" pitchFamily="34" charset="0"/>
            </a:endParaRPr>
          </a:p>
          <a:p>
            <a:pPr marL="0" lvl="1" indent="0" algn="just">
              <a:buNone/>
            </a:pPr>
            <a:r>
              <a:rPr lang="en-US" dirty="0" smtClean="0">
                <a:latin typeface="Calibri" panose="020F0502020204030204" pitchFamily="34" charset="0"/>
                <a:ea typeface="Calibri" panose="020F0502020204030204" pitchFamily="34" charset="0"/>
                <a:cs typeface="Calibri" panose="020F0502020204030204" pitchFamily="34" charset="0"/>
              </a:rPr>
              <a:t>	A </a:t>
            </a:r>
            <a:r>
              <a:rPr lang="en-US" dirty="0">
                <a:latin typeface="Calibri" panose="020F0502020204030204" pitchFamily="34" charset="0"/>
                <a:ea typeface="Calibri" panose="020F0502020204030204" pitchFamily="34" charset="0"/>
                <a:cs typeface="Calibri" panose="020F0502020204030204" pitchFamily="34" charset="0"/>
              </a:rPr>
              <a:t>button titled 'Analysis of Dividends and Splits' allows quick access to a second </a:t>
            </a:r>
            <a:r>
              <a:rPr lang="en-US" dirty="0" smtClean="0">
                <a:latin typeface="Calibri" panose="020F0502020204030204" pitchFamily="34" charset="0"/>
                <a:ea typeface="Calibri" panose="020F0502020204030204" pitchFamily="34" charset="0"/>
                <a:cs typeface="Calibri" panose="020F0502020204030204" pitchFamily="34" charset="0"/>
              </a:rPr>
              <a:t>	dashboard</a:t>
            </a:r>
            <a:r>
              <a:rPr lang="en-US" dirty="0">
                <a:latin typeface="Calibri" panose="020F0502020204030204" pitchFamily="34" charset="0"/>
                <a:ea typeface="Calibri" panose="020F0502020204030204" pitchFamily="34" charset="0"/>
                <a:cs typeface="Calibri" panose="020F0502020204030204" pitchFamily="34" charset="0"/>
              </a:rPr>
              <a:t>, offering insights into a company’s dividend distributions and stock </a:t>
            </a:r>
            <a:r>
              <a:rPr lang="en-US" dirty="0" smtClean="0">
                <a:latin typeface="Calibri" panose="020F0502020204030204" pitchFamily="34" charset="0"/>
                <a:ea typeface="Calibri" panose="020F0502020204030204" pitchFamily="34" charset="0"/>
                <a:cs typeface="Calibri" panose="020F0502020204030204" pitchFamily="34" charset="0"/>
              </a:rPr>
              <a:t>	split 	history</a:t>
            </a:r>
            <a:r>
              <a:rPr lang="en-US" dirty="0">
                <a:latin typeface="Calibri" panose="020F0502020204030204" pitchFamily="34" charset="0"/>
                <a:ea typeface="Calibri" panose="020F0502020204030204" pitchFamily="34" charset="0"/>
                <a:cs typeface="Calibri" panose="020F0502020204030204" pitchFamily="34" charset="0"/>
              </a:rPr>
              <a:t>, essential for evaluating a stock’s investment potential.</a:t>
            </a:r>
          </a:p>
          <a:p>
            <a:pPr marL="0" indent="0">
              <a:buNone/>
            </a:pPr>
            <a:endParaRPr lang="en-US" sz="1000" b="1" dirty="0" smtClean="0">
              <a:latin typeface="Calibri" panose="020F0502020204030204" pitchFamily="34" charset="0"/>
              <a:ea typeface="Calibri" panose="020F0502020204030204" pitchFamily="34" charset="0"/>
              <a:cs typeface="Calibri" panose="020F0502020204030204" pitchFamily="34" charset="0"/>
            </a:endParaRPr>
          </a:p>
          <a:p>
            <a:r>
              <a:rPr lang="en-US" b="1" dirty="0" smtClean="0">
                <a:latin typeface="Calibri" panose="020F0502020204030204" pitchFamily="34" charset="0"/>
                <a:ea typeface="Calibri" panose="020F0502020204030204" pitchFamily="34" charset="0"/>
                <a:cs typeface="Calibri" panose="020F0502020204030204" pitchFamily="34" charset="0"/>
              </a:rPr>
              <a:t>Volume </a:t>
            </a:r>
            <a:r>
              <a:rPr lang="en-US" b="1" dirty="0">
                <a:latin typeface="Calibri" panose="020F0502020204030204" pitchFamily="34" charset="0"/>
                <a:ea typeface="Calibri" panose="020F0502020204030204" pitchFamily="34" charset="0"/>
                <a:cs typeface="Calibri" panose="020F0502020204030204" pitchFamily="34" charset="0"/>
              </a:rPr>
              <a:t>Analysis and Trends:</a:t>
            </a:r>
            <a:endParaRPr lang="en-US" dirty="0">
              <a:latin typeface="Calibri" panose="020F0502020204030204" pitchFamily="34" charset="0"/>
              <a:ea typeface="Calibri" panose="020F0502020204030204" pitchFamily="34" charset="0"/>
              <a:cs typeface="Calibri" panose="020F0502020204030204" pitchFamily="34" charset="0"/>
            </a:endParaRPr>
          </a:p>
          <a:p>
            <a:pPr marL="457200" lvl="1" indent="0" algn="just">
              <a:buNone/>
            </a:pPr>
            <a:r>
              <a:rPr lang="en-US" dirty="0">
                <a:latin typeface="Calibri" panose="020F0502020204030204" pitchFamily="34" charset="0"/>
                <a:ea typeface="Calibri" panose="020F0502020204030204" pitchFamily="34" charset="0"/>
                <a:cs typeface="Calibri" panose="020F0502020204030204" pitchFamily="34" charset="0"/>
              </a:rPr>
              <a:t>The dashboard features two key volume insights: an 'Industry-wise Stock Volume Analysis' showing total trading volume within a selected industry, such as 'technology', and a 'Stock Volume Trends Over Time' chart displaying the fluctuations in trading volume over the course of the year. These tools help users to gauge market sentiment and liquidity, potentially indicating periods of accumulation or distribution.</a:t>
            </a:r>
          </a:p>
          <a:p>
            <a:pPr marL="457200" lvl="1" indent="0" algn="just">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460375" y="625929"/>
            <a:ext cx="6347713" cy="1320800"/>
          </a:xfrm>
        </p:spPr>
        <p:txBody>
          <a:bodyPr>
            <a:normAutofit/>
          </a:bodyPr>
          <a:lstStyle/>
          <a:p>
            <a:r>
              <a:rPr lang="en-US" sz="3200" dirty="0" smtClean="0">
                <a:latin typeface="Arial Black" panose="020B0A04020102020204" pitchFamily="34" charset="0"/>
              </a:rPr>
              <a:t>Dashboard 1</a:t>
            </a:r>
            <a:endParaRPr sz="3200" dirty="0">
              <a:latin typeface="Arial Black" panose="020B0A04020102020204" pitchFamily="34" charset="0"/>
            </a:endParaRPr>
          </a:p>
        </p:txBody>
      </p:sp>
    </p:spTree>
    <p:extLst>
      <p:ext uri="{BB962C8B-B14F-4D97-AF65-F5344CB8AC3E}">
        <p14:creationId xmlns:p14="http://schemas.microsoft.com/office/powerpoint/2010/main" val="636174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0375" y="700574"/>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latin typeface="Arial Black" panose="020B0A04020102020204" pitchFamily="34" charset="0"/>
              </a:rPr>
              <a:t>Dashboard 2</a:t>
            </a:r>
            <a:endParaRPr lang="en-US" sz="3200" dirty="0">
              <a:latin typeface="Arial Black" panose="020B0A04020102020204" pitchFamily="34" charset="0"/>
            </a:endParaRPr>
          </a:p>
        </p:txBody>
      </p:sp>
      <p:pic>
        <p:nvPicPr>
          <p:cNvPr id="6" name="Picture 5"/>
          <p:cNvPicPr>
            <a:picLocks noChangeAspect="1"/>
          </p:cNvPicPr>
          <p:nvPr/>
        </p:nvPicPr>
        <p:blipFill>
          <a:blip r:embed="rId2"/>
          <a:stretch>
            <a:fillRect/>
          </a:stretch>
        </p:blipFill>
        <p:spPr>
          <a:xfrm>
            <a:off x="460375" y="1426288"/>
            <a:ext cx="8114413" cy="4535973"/>
          </a:xfrm>
          <a:prstGeom prst="rect">
            <a:avLst/>
          </a:prstGeom>
          <a:ln>
            <a:solidFill>
              <a:schemeClr val="accent1"/>
            </a:solidFill>
          </a:ln>
        </p:spPr>
      </p:pic>
    </p:spTree>
    <p:extLst>
      <p:ext uri="{BB962C8B-B14F-4D97-AF65-F5344CB8AC3E}">
        <p14:creationId xmlns:p14="http://schemas.microsoft.com/office/powerpoint/2010/main" val="31148159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3181</TotalTime>
  <Words>899</Words>
  <Application>Microsoft Office PowerPoint</Application>
  <PresentationFormat>On-screen Show (4:3)</PresentationFormat>
  <Paragraphs>67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Arial Black</vt:lpstr>
      <vt:lpstr>Calibri</vt:lpstr>
      <vt:lpstr>Franklin Gothic Medium</vt:lpstr>
      <vt:lpstr>Trebuchet MS</vt:lpstr>
      <vt:lpstr>Wingdings 3</vt:lpstr>
      <vt:lpstr>Facet</vt:lpstr>
      <vt:lpstr>World Stock  Data Visualization  Dashboard</vt:lpstr>
      <vt:lpstr>Table of Contents</vt:lpstr>
      <vt:lpstr>Introduction</vt:lpstr>
      <vt:lpstr>Objective</vt:lpstr>
      <vt:lpstr>Audience</vt:lpstr>
      <vt:lpstr>Dashboard 1</vt:lpstr>
      <vt:lpstr>Dashboard 1</vt:lpstr>
      <vt:lpstr>Dashboard 1</vt:lpstr>
      <vt:lpstr>PowerPoint Presentation</vt:lpstr>
      <vt:lpstr>Dashboard 2</vt:lpstr>
      <vt:lpstr>PowerPoint Presentation</vt:lpstr>
      <vt:lpstr>Dashboard 3</vt:lpstr>
      <vt:lpstr>PowerPoint Presentation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Stock Data Visualization Dashboard</dc:title>
  <dc:subject/>
  <dc:creator>Shan</dc:creator>
  <cp:keywords/>
  <dc:description>generated using python-pptx</dc:description>
  <cp:lastModifiedBy>Asus</cp:lastModifiedBy>
  <cp:revision>23</cp:revision>
  <dcterms:created xsi:type="dcterms:W3CDTF">2013-01-27T09:14:16Z</dcterms:created>
  <dcterms:modified xsi:type="dcterms:W3CDTF">2024-03-11T03:27:42Z</dcterms:modified>
  <cp:category/>
</cp:coreProperties>
</file>