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7165FBF-E36D-4EB4-A4C1-DC3B004A10EC}">
          <p14:sldIdLst>
            <p14:sldId id="260"/>
            <p14:sldId id="256"/>
            <p14:sldId id="257"/>
            <p14:sldId id="25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bh Ranjan" initials="SR" lastIdx="1" clrIdx="0">
    <p:extLst>
      <p:ext uri="{19B8F6BF-5375-455C-9EA6-DF929625EA0E}">
        <p15:presenceInfo xmlns:p15="http://schemas.microsoft.com/office/powerpoint/2012/main" userId="d06dff4d0bf151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CD0E-D206-406F-84FD-7AD6471C0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88E96-BC1F-4093-B21B-BF16A902A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F49881-FBD6-4C4A-8B0E-74F9DB01AC4E}"/>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5" name="Footer Placeholder 4">
            <a:extLst>
              <a:ext uri="{FF2B5EF4-FFF2-40B4-BE49-F238E27FC236}">
                <a16:creationId xmlns:a16="http://schemas.microsoft.com/office/drawing/2014/main" id="{78AF2087-7E85-4CB1-806A-0B3AC9402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FE913-932F-42F9-B98A-526C47900346}"/>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51948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F27D-B3AA-458E-A6CA-497DD58F5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6695E7-64B5-4154-8F72-8C8CCD921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B2E73-2C7A-47D0-829B-C5E5584528FF}"/>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5" name="Footer Placeholder 4">
            <a:extLst>
              <a:ext uri="{FF2B5EF4-FFF2-40B4-BE49-F238E27FC236}">
                <a16:creationId xmlns:a16="http://schemas.microsoft.com/office/drawing/2014/main" id="{34F92EBA-C998-4068-BC88-42E700324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90B01-1E08-4F17-83CC-8073EC35C3F7}"/>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2847538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448E7-90DA-4726-AEEF-29E19858E0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762E34-46ED-4517-B409-284B02976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7297B-EB6A-4F36-8C62-FA51FE88D170}"/>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5" name="Footer Placeholder 4">
            <a:extLst>
              <a:ext uri="{FF2B5EF4-FFF2-40B4-BE49-F238E27FC236}">
                <a16:creationId xmlns:a16="http://schemas.microsoft.com/office/drawing/2014/main" id="{932412D7-0198-40E7-82ED-B1B476E51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BB97F-A69D-4C6C-B8FE-DE05ADFAF1E6}"/>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330753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43E5-5F04-451A-9B28-4D98B57AD9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F7083-6EF8-4814-BD10-A0549F9D49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2A04E-A3FC-4075-A994-B0733DB2D1F4}"/>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5" name="Footer Placeholder 4">
            <a:extLst>
              <a:ext uri="{FF2B5EF4-FFF2-40B4-BE49-F238E27FC236}">
                <a16:creationId xmlns:a16="http://schemas.microsoft.com/office/drawing/2014/main" id="{9A5F4FCD-B92D-465D-BDE2-13E1491D9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C8D78-50BA-4561-A301-2A8E37D1F935}"/>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107366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A80B-0201-4A8C-96D2-57653DB0C5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6FFDD4-DD2D-4BEA-8DAE-57BBE71EB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44384E-7CC8-45E2-ACF2-14B9B6B98C71}"/>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5" name="Footer Placeholder 4">
            <a:extLst>
              <a:ext uri="{FF2B5EF4-FFF2-40B4-BE49-F238E27FC236}">
                <a16:creationId xmlns:a16="http://schemas.microsoft.com/office/drawing/2014/main" id="{24558B72-6613-41D6-9CFB-52E0E0B71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784D0-B698-4D9B-AF41-6B6FB70A2E6B}"/>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138894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2792-7C1B-4136-AFD9-E3D0C61DA9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4E079-625F-4608-8471-68CD731A14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6E1C56-1255-4E0F-94DE-35CE362DF0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F864CE-89C8-442A-BFC1-C531F30383CA}"/>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6" name="Footer Placeholder 5">
            <a:extLst>
              <a:ext uri="{FF2B5EF4-FFF2-40B4-BE49-F238E27FC236}">
                <a16:creationId xmlns:a16="http://schemas.microsoft.com/office/drawing/2014/main" id="{A9A3F2E5-0581-45FB-AF49-17F07D6AC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EA259-81D8-44D6-8CF5-4464BF136F3B}"/>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36884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DA28-5A1D-423A-94A4-28BE39C534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C440DC-4E88-43F5-A2F4-D8A90BF9FE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7AFE1-34D6-4AE0-98A9-2A41FD55B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D9DB8-6217-446B-86E8-24D6BECB6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D8FDDD-43E9-4475-9998-97277CC6C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BBED12-2B80-418C-B9F8-3DACAA733E99}"/>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8" name="Footer Placeholder 7">
            <a:extLst>
              <a:ext uri="{FF2B5EF4-FFF2-40B4-BE49-F238E27FC236}">
                <a16:creationId xmlns:a16="http://schemas.microsoft.com/office/drawing/2014/main" id="{AF0DE5B0-7AD8-48B4-AEEE-CE08950F8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387026-1F5E-4C69-BDD5-2D37CA11D12C}"/>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337251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26AA-894A-4EDC-9D7E-E016BBDB0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44C895-CD42-4250-90B1-302E35A2B76B}"/>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4" name="Footer Placeholder 3">
            <a:extLst>
              <a:ext uri="{FF2B5EF4-FFF2-40B4-BE49-F238E27FC236}">
                <a16:creationId xmlns:a16="http://schemas.microsoft.com/office/drawing/2014/main" id="{DA063145-D453-4FE1-9DF5-EF5B56EC76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A69590-1801-4852-BA56-B0BF499DC52E}"/>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403670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8207C-DAF9-4A4C-B1E0-3B3E14E52E0E}"/>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3" name="Footer Placeholder 2">
            <a:extLst>
              <a:ext uri="{FF2B5EF4-FFF2-40B4-BE49-F238E27FC236}">
                <a16:creationId xmlns:a16="http://schemas.microsoft.com/office/drawing/2014/main" id="{0C44A516-8F7C-4EBA-8AB3-B7B6430F38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19FE17-07F9-4D3B-B040-6E0948A63307}"/>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293452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F187-2232-4352-BA19-930AD9F04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ABAED9-6443-4E4A-8D47-AEF58059F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A1C74-ACE0-41D6-888F-1E9241E45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3C933-7242-452E-98D4-B8FCE48D484D}"/>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6" name="Footer Placeholder 5">
            <a:extLst>
              <a:ext uri="{FF2B5EF4-FFF2-40B4-BE49-F238E27FC236}">
                <a16:creationId xmlns:a16="http://schemas.microsoft.com/office/drawing/2014/main" id="{33F891C3-8324-4316-A243-BC1CA0D3E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6D39B-55E3-4300-AE23-EB05A1E54353}"/>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387712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2DBB-F7DB-4D43-B513-57A4F7415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520936-80D7-4BC8-A69D-C422B0B7F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B870CE-3EBD-4AA0-9244-037BFD662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21635-8810-4690-854D-B10A106F0693}"/>
              </a:ext>
            </a:extLst>
          </p:cNvPr>
          <p:cNvSpPr>
            <a:spLocks noGrp="1"/>
          </p:cNvSpPr>
          <p:nvPr>
            <p:ph type="dt" sz="half" idx="10"/>
          </p:nvPr>
        </p:nvSpPr>
        <p:spPr/>
        <p:txBody>
          <a:bodyPr/>
          <a:lstStyle/>
          <a:p>
            <a:fld id="{1FD9808C-1ABB-49C3-B3BE-75846F14A91F}" type="datetimeFigureOut">
              <a:rPr lang="en-US" smtClean="0"/>
              <a:t>10/8/2019</a:t>
            </a:fld>
            <a:endParaRPr lang="en-US"/>
          </a:p>
        </p:txBody>
      </p:sp>
      <p:sp>
        <p:nvSpPr>
          <p:cNvPr id="6" name="Footer Placeholder 5">
            <a:extLst>
              <a:ext uri="{FF2B5EF4-FFF2-40B4-BE49-F238E27FC236}">
                <a16:creationId xmlns:a16="http://schemas.microsoft.com/office/drawing/2014/main" id="{D06CE04E-27F1-4562-BEAE-E6ADBB6CB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49E46-904C-4CC8-B534-842A1F638D5D}"/>
              </a:ext>
            </a:extLst>
          </p:cNvPr>
          <p:cNvSpPr>
            <a:spLocks noGrp="1"/>
          </p:cNvSpPr>
          <p:nvPr>
            <p:ph type="sldNum" sz="quarter" idx="12"/>
          </p:nvPr>
        </p:nvSpPr>
        <p:spPr/>
        <p:txBody>
          <a:bodyPr/>
          <a:lstStyle/>
          <a:p>
            <a:fld id="{1F63F2C9-C856-4A78-B5C2-5112A231E959}" type="slidenum">
              <a:rPr lang="en-US" smtClean="0"/>
              <a:t>‹#›</a:t>
            </a:fld>
            <a:endParaRPr lang="en-US"/>
          </a:p>
        </p:txBody>
      </p:sp>
    </p:spTree>
    <p:extLst>
      <p:ext uri="{BB962C8B-B14F-4D97-AF65-F5344CB8AC3E}">
        <p14:creationId xmlns:p14="http://schemas.microsoft.com/office/powerpoint/2010/main" val="133270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B01F49-B9E0-4484-BB1E-A739853DB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1AA064-1C79-4133-985D-E27DF6A4B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0C513-17F1-4A77-B76A-6908B0291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9808C-1ABB-49C3-B3BE-75846F14A91F}" type="datetimeFigureOut">
              <a:rPr lang="en-US" smtClean="0"/>
              <a:t>10/8/2019</a:t>
            </a:fld>
            <a:endParaRPr lang="en-US"/>
          </a:p>
        </p:txBody>
      </p:sp>
      <p:sp>
        <p:nvSpPr>
          <p:cNvPr id="5" name="Footer Placeholder 4">
            <a:extLst>
              <a:ext uri="{FF2B5EF4-FFF2-40B4-BE49-F238E27FC236}">
                <a16:creationId xmlns:a16="http://schemas.microsoft.com/office/drawing/2014/main" id="{A934ED6E-297E-46A8-B5D9-13FD7DD20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4A146C-5D4C-4650-A711-78FB541FA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3F2C9-C856-4A78-B5C2-5112A231E959}" type="slidenum">
              <a:rPr lang="en-US" smtClean="0"/>
              <a:t>‹#›</a:t>
            </a:fld>
            <a:endParaRPr lang="en-US"/>
          </a:p>
        </p:txBody>
      </p:sp>
    </p:spTree>
    <p:extLst>
      <p:ext uri="{BB962C8B-B14F-4D97-AF65-F5344CB8AC3E}">
        <p14:creationId xmlns:p14="http://schemas.microsoft.com/office/powerpoint/2010/main" val="413987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27EE-2ED8-43D4-B805-2E14CC78699B}"/>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6600" b="1" kern="1200">
                <a:solidFill>
                  <a:schemeClr val="tx1"/>
                </a:solidFill>
                <a:latin typeface="+mj-lt"/>
                <a:ea typeface="+mj-ea"/>
                <a:cs typeface="+mj-cs"/>
              </a:rPr>
              <a:t>Deviants</a:t>
            </a:r>
          </a:p>
        </p:txBody>
      </p:sp>
      <p:sp>
        <p:nvSpPr>
          <p:cNvPr id="3" name="Content Placeholder 2">
            <a:extLst>
              <a:ext uri="{FF2B5EF4-FFF2-40B4-BE49-F238E27FC236}">
                <a16:creationId xmlns:a16="http://schemas.microsoft.com/office/drawing/2014/main" id="{FA8A53E1-60C8-4523-AA22-0B1ACC90519A}"/>
              </a:ext>
            </a:extLst>
          </p:cNvPr>
          <p:cNvSpPr>
            <a:spLocks noGrp="1"/>
          </p:cNvSpPr>
          <p:nvPr>
            <p:ph idx="1"/>
          </p:nvPr>
        </p:nvSpPr>
        <p:spPr>
          <a:xfrm>
            <a:off x="609600" y="5702709"/>
            <a:ext cx="10923638" cy="521109"/>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Members: </a:t>
            </a:r>
            <a:r>
              <a:rPr lang="en-US" sz="2400" dirty="0"/>
              <a:t>Saurabh Ranjan, Navya </a:t>
            </a:r>
            <a:r>
              <a:rPr lang="en-US" sz="2400" kern="1200" dirty="0">
                <a:solidFill>
                  <a:schemeClr val="tx1"/>
                </a:solidFill>
                <a:latin typeface="+mn-lt"/>
                <a:ea typeface="+mn-ea"/>
                <a:cs typeface="+mn-cs"/>
              </a:rPr>
              <a:t>Hirebidanur, Sujeeth Shetty</a:t>
            </a:r>
          </a:p>
        </p:txBody>
      </p:sp>
      <p:pic>
        <p:nvPicPr>
          <p:cNvPr id="18" name="Picture 17">
            <a:extLst>
              <a:ext uri="{FF2B5EF4-FFF2-40B4-BE49-F238E27FC236}">
                <a16:creationId xmlns:a16="http://schemas.microsoft.com/office/drawing/2014/main" id="{A2A3AA9C-6DDE-4427-AC8C-2C30B5962760}"/>
              </a:ext>
            </a:extLst>
          </p:cNvPr>
          <p:cNvPicPr>
            <a:picLocks noChangeAspect="1"/>
          </p:cNvPicPr>
          <p:nvPr/>
        </p:nvPicPr>
        <p:blipFill rotWithShape="1">
          <a:blip r:embed="rId2">
            <a:extLst>
              <a:ext uri="{28A0092B-C50C-407E-A947-70E740481C1C}">
                <a14:useLocalDpi xmlns:a14="http://schemas.microsoft.com/office/drawing/2010/main" val="0"/>
              </a:ext>
            </a:extLst>
          </a:blip>
          <a:srcRect b="21621"/>
          <a:stretch/>
        </p:blipFill>
        <p:spPr>
          <a:xfrm>
            <a:off x="20" y="10"/>
            <a:ext cx="4059916" cy="4242806"/>
          </a:xfrm>
          <a:prstGeom prst="rect">
            <a:avLst/>
          </a:prstGeom>
        </p:spPr>
      </p:pic>
      <p:pic>
        <p:nvPicPr>
          <p:cNvPr id="16" name="Picture 15">
            <a:extLst>
              <a:ext uri="{FF2B5EF4-FFF2-40B4-BE49-F238E27FC236}">
                <a16:creationId xmlns:a16="http://schemas.microsoft.com/office/drawing/2014/main" id="{47882D51-D388-4747-AA0D-EBE0FF7FC683}"/>
              </a:ext>
            </a:extLst>
          </p:cNvPr>
          <p:cNvPicPr>
            <a:picLocks noChangeAspect="1"/>
          </p:cNvPicPr>
          <p:nvPr/>
        </p:nvPicPr>
        <p:blipFill rotWithShape="1">
          <a:blip r:embed="rId3">
            <a:extLst>
              <a:ext uri="{28A0092B-C50C-407E-A947-70E740481C1C}">
                <a14:useLocalDpi xmlns:a14="http://schemas.microsoft.com/office/drawing/2010/main" val="0"/>
              </a:ext>
            </a:extLst>
          </a:blip>
          <a:srcRect r="-3" b="12800"/>
          <a:stretch/>
        </p:blipFill>
        <p:spPr>
          <a:xfrm>
            <a:off x="4090482" y="-1"/>
            <a:ext cx="4062918" cy="4242816"/>
          </a:xfrm>
          <a:prstGeom prst="rect">
            <a:avLst/>
          </a:prstGeom>
        </p:spPr>
      </p:pic>
      <p:pic>
        <p:nvPicPr>
          <p:cNvPr id="11" name="Picture 10">
            <a:extLst>
              <a:ext uri="{FF2B5EF4-FFF2-40B4-BE49-F238E27FC236}">
                <a16:creationId xmlns:a16="http://schemas.microsoft.com/office/drawing/2014/main" id="{2C5B8E37-2267-461C-9FF4-EA0E1CAED55D}"/>
              </a:ext>
            </a:extLst>
          </p:cNvPr>
          <p:cNvPicPr>
            <a:picLocks noChangeAspect="1"/>
          </p:cNvPicPr>
          <p:nvPr/>
        </p:nvPicPr>
        <p:blipFill rotWithShape="1">
          <a:blip r:embed="rId4">
            <a:extLst>
              <a:ext uri="{28A0092B-C50C-407E-A947-70E740481C1C}">
                <a14:useLocalDpi xmlns:a14="http://schemas.microsoft.com/office/drawing/2010/main" val="0"/>
              </a:ext>
            </a:extLst>
          </a:blip>
          <a:srcRect l="4310"/>
          <a:stretch/>
        </p:blipFill>
        <p:spPr>
          <a:xfrm>
            <a:off x="8132064" y="10"/>
            <a:ext cx="4059936" cy="4242806"/>
          </a:xfrm>
          <a:prstGeom prst="rect">
            <a:avLst/>
          </a:prstGeom>
        </p:spPr>
      </p:pic>
      <p:cxnSp>
        <p:nvCxnSpPr>
          <p:cNvPr id="23" name="Straight Connector 22">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27B73E-D784-4780-AA33-DCDFE7DA16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919"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BAD6A72-88E8-42F7-88B9-CAF744536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5838" y="-680"/>
            <a:ext cx="0" cy="4242816"/>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6794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006F-AEB4-4789-B24C-6B0AC3E208EE}"/>
              </a:ext>
            </a:extLst>
          </p:cNvPr>
          <p:cNvSpPr>
            <a:spLocks noGrp="1"/>
          </p:cNvSpPr>
          <p:nvPr>
            <p:ph type="ctrTitle"/>
          </p:nvPr>
        </p:nvSpPr>
        <p:spPr>
          <a:xfrm>
            <a:off x="804673" y="4400553"/>
            <a:ext cx="10694902" cy="721131"/>
          </a:xfrm>
        </p:spPr>
        <p:txBody>
          <a:bodyPr>
            <a:normAutofit/>
          </a:bodyPr>
          <a:lstStyle/>
          <a:p>
            <a:pPr algn="l"/>
            <a:r>
              <a:rPr lang="en-US" sz="3500" dirty="0"/>
              <a:t>User hits across the globe</a:t>
            </a:r>
          </a:p>
        </p:txBody>
      </p:sp>
      <p:sp>
        <p:nvSpPr>
          <p:cNvPr id="3" name="Subtitle 2">
            <a:extLst>
              <a:ext uri="{FF2B5EF4-FFF2-40B4-BE49-F238E27FC236}">
                <a16:creationId xmlns:a16="http://schemas.microsoft.com/office/drawing/2014/main" id="{ABE706F6-A78F-4273-A1B3-CF2A8C8D521C}"/>
              </a:ext>
            </a:extLst>
          </p:cNvPr>
          <p:cNvSpPr>
            <a:spLocks noGrp="1"/>
          </p:cNvSpPr>
          <p:nvPr>
            <p:ph type="subTitle" idx="1"/>
          </p:nvPr>
        </p:nvSpPr>
        <p:spPr>
          <a:xfrm>
            <a:off x="804672" y="5245509"/>
            <a:ext cx="10694903" cy="521109"/>
          </a:xfrm>
        </p:spPr>
        <p:txBody>
          <a:bodyPr>
            <a:normAutofit fontScale="85000" lnSpcReduction="20000"/>
          </a:bodyPr>
          <a:lstStyle/>
          <a:p>
            <a:pPr algn="l"/>
            <a:r>
              <a:rPr lang="en-US" sz="2200" dirty="0"/>
              <a:t>Not surprisingly MLB website received highest hits from US and to attract fans from all over the world, website should be made compatible for at least top 10 spoken most spoken languages in the world. </a:t>
            </a:r>
          </a:p>
        </p:txBody>
      </p:sp>
      <p:pic>
        <p:nvPicPr>
          <p:cNvPr id="4" name="Picture 3">
            <a:extLst>
              <a:ext uri="{FF2B5EF4-FFF2-40B4-BE49-F238E27FC236}">
                <a16:creationId xmlns:a16="http://schemas.microsoft.com/office/drawing/2014/main" id="{BE600BA6-398C-4663-B518-3F072A9CBB84}"/>
              </a:ext>
            </a:extLst>
          </p:cNvPr>
          <p:cNvPicPr>
            <a:picLocks noChangeAspect="1"/>
          </p:cNvPicPr>
          <p:nvPr/>
        </p:nvPicPr>
        <p:blipFill rotWithShape="1">
          <a:blip r:embed="rId2"/>
          <a:srcRect t="3038" b="35106"/>
          <a:stretch/>
        </p:blipFill>
        <p:spPr>
          <a:xfrm>
            <a:off x="20" y="10"/>
            <a:ext cx="12191980" cy="4242125"/>
          </a:xfrm>
          <a:prstGeom prst="rect">
            <a:avLst/>
          </a:prstGeom>
        </p:spPr>
      </p:pic>
      <p:cxnSp>
        <p:nvCxnSpPr>
          <p:cNvPr id="42" name="Straight Connector 41">
            <a:extLst>
              <a:ext uri="{FF2B5EF4-FFF2-40B4-BE49-F238E27FC236}">
                <a16:creationId xmlns:a16="http://schemas.microsoft.com/office/drawing/2014/main" id="{C800968E-0A99-46C4-A9B2-6A63AC66F4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 y="4242136"/>
            <a:ext cx="12192002"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6604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3EAB71-7E4D-4765-9146-F0DC725746B3}"/>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3500" dirty="0"/>
              <a:t>Most visited pages in MLB website</a:t>
            </a:r>
          </a:p>
        </p:txBody>
      </p:sp>
      <p:sp>
        <p:nvSpPr>
          <p:cNvPr id="14" name="Content Placeholder 7">
            <a:extLst>
              <a:ext uri="{FF2B5EF4-FFF2-40B4-BE49-F238E27FC236}">
                <a16:creationId xmlns:a16="http://schemas.microsoft.com/office/drawing/2014/main" id="{A2A6A016-FB79-4BBB-A5A8-EB2A88D500F0}"/>
              </a:ext>
            </a:extLst>
          </p:cNvPr>
          <p:cNvSpPr>
            <a:spLocks noGrp="1"/>
          </p:cNvSpPr>
          <p:nvPr>
            <p:ph idx="1"/>
          </p:nvPr>
        </p:nvSpPr>
        <p:spPr>
          <a:xfrm>
            <a:off x="643468" y="2638043"/>
            <a:ext cx="3363974" cy="3415623"/>
          </a:xfrm>
        </p:spPr>
        <p:txBody>
          <a:bodyPr>
            <a:normAutofit fontScale="92500" lnSpcReduction="10000"/>
          </a:bodyPr>
          <a:lstStyle/>
          <a:p>
            <a:r>
              <a:rPr lang="en-US" sz="2000" dirty="0"/>
              <a:t>Home page and Scorecard pages are the most visited at MLB website.</a:t>
            </a:r>
          </a:p>
          <a:p>
            <a:r>
              <a:rPr lang="en-US" sz="2000" dirty="0"/>
              <a:t>Auction page and fantasy page are hard to find as we can see that they have the least number of visitors.</a:t>
            </a:r>
          </a:p>
          <a:p>
            <a:r>
              <a:rPr lang="en-US" sz="2000" dirty="0"/>
              <a:t>Visitors generally visit website to check game scores, to watch match highlights or to participate in Brackett Challenge which is held in October.</a:t>
            </a:r>
          </a:p>
        </p:txBody>
      </p:sp>
      <p:pic>
        <p:nvPicPr>
          <p:cNvPr id="4" name="Content Placeholder 3">
            <a:extLst>
              <a:ext uri="{FF2B5EF4-FFF2-40B4-BE49-F238E27FC236}">
                <a16:creationId xmlns:a16="http://schemas.microsoft.com/office/drawing/2014/main" id="{D5E66596-EDCA-400B-AA5E-B200D55B0D11}"/>
              </a:ext>
            </a:extLst>
          </p:cNvPr>
          <p:cNvPicPr>
            <a:picLocks noChangeAspect="1"/>
          </p:cNvPicPr>
          <p:nvPr/>
        </p:nvPicPr>
        <p:blipFill>
          <a:blip r:embed="rId2"/>
          <a:stretch>
            <a:fillRect/>
          </a:stretch>
        </p:blipFill>
        <p:spPr>
          <a:xfrm>
            <a:off x="5297763" y="733426"/>
            <a:ext cx="6250769" cy="5553074"/>
          </a:xfrm>
          <a:prstGeom prst="rect">
            <a:avLst/>
          </a:prstGeom>
        </p:spPr>
      </p:pic>
    </p:spTree>
    <p:extLst>
      <p:ext uri="{BB962C8B-B14F-4D97-AF65-F5344CB8AC3E}">
        <p14:creationId xmlns:p14="http://schemas.microsoft.com/office/powerpoint/2010/main" val="19364729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FD4F1-83FF-4526-8A24-50AC9C5BF70A}"/>
              </a:ext>
            </a:extLst>
          </p:cNvPr>
          <p:cNvSpPr>
            <a:spLocks noGrp="1"/>
          </p:cNvSpPr>
          <p:nvPr>
            <p:ph type="title"/>
          </p:nvPr>
        </p:nvSpPr>
        <p:spPr>
          <a:xfrm>
            <a:off x="546351" y="470509"/>
            <a:ext cx="11139854" cy="904772"/>
          </a:xfrm>
        </p:spPr>
        <p:txBody>
          <a:bodyPr vert="horz" lIns="91440" tIns="45720" rIns="91440" bIns="45720" rtlCol="0" anchor="b">
            <a:noAutofit/>
          </a:bodyPr>
          <a:lstStyle/>
          <a:p>
            <a:pPr algn="ctr"/>
            <a:r>
              <a:rPr lang="en-US" sz="3500" dirty="0">
                <a:solidFill>
                  <a:srgbClr val="FFFFFF"/>
                </a:solidFill>
              </a:rPr>
              <a:t>In-Season vs Post-Season</a:t>
            </a:r>
            <a:br>
              <a:rPr lang="en-US" sz="3500" dirty="0">
                <a:solidFill>
                  <a:srgbClr val="FFFFFF"/>
                </a:solidFill>
              </a:rPr>
            </a:br>
            <a:endParaRPr lang="en-US" sz="3500" dirty="0">
              <a:solidFill>
                <a:srgbClr val="FFFFFF"/>
              </a:solidFill>
            </a:endParaRP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0EDC8019-50A6-4063-8208-2926DDF3E655}"/>
              </a:ext>
            </a:extLst>
          </p:cNvPr>
          <p:cNvPicPr>
            <a:picLocks noGrp="1" noChangeAspect="1"/>
          </p:cNvPicPr>
          <p:nvPr>
            <p:ph idx="1"/>
          </p:nvPr>
        </p:nvPicPr>
        <p:blipFill>
          <a:blip r:embed="rId2"/>
          <a:stretch>
            <a:fillRect/>
          </a:stretch>
        </p:blipFill>
        <p:spPr>
          <a:xfrm>
            <a:off x="331567" y="3107966"/>
            <a:ext cx="5455917" cy="3146470"/>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3EBE9D4-C7C5-4C64-AAD5-31ECAF7BDA68}"/>
              </a:ext>
            </a:extLst>
          </p:cNvPr>
          <p:cNvPicPr>
            <a:picLocks noChangeAspect="1"/>
          </p:cNvPicPr>
          <p:nvPr/>
        </p:nvPicPr>
        <p:blipFill>
          <a:blip r:embed="rId3"/>
          <a:stretch>
            <a:fillRect/>
          </a:stretch>
        </p:blipFill>
        <p:spPr>
          <a:xfrm>
            <a:off x="6445073" y="3107966"/>
            <a:ext cx="5455917" cy="3146469"/>
          </a:xfrm>
          <a:prstGeom prst="rect">
            <a:avLst/>
          </a:prstGeom>
        </p:spPr>
      </p:pic>
      <p:sp>
        <p:nvSpPr>
          <p:cNvPr id="12" name="TextBox 11">
            <a:extLst>
              <a:ext uri="{FF2B5EF4-FFF2-40B4-BE49-F238E27FC236}">
                <a16:creationId xmlns:a16="http://schemas.microsoft.com/office/drawing/2014/main" id="{330BBD88-7570-4CBA-8717-229A90DBB0F8}"/>
              </a:ext>
            </a:extLst>
          </p:cNvPr>
          <p:cNvSpPr txBox="1"/>
          <p:nvPr/>
        </p:nvSpPr>
        <p:spPr>
          <a:xfrm>
            <a:off x="6445073" y="2457450"/>
            <a:ext cx="5455914" cy="369332"/>
          </a:xfrm>
          <a:prstGeom prst="rect">
            <a:avLst/>
          </a:prstGeom>
          <a:noFill/>
        </p:spPr>
        <p:txBody>
          <a:bodyPr wrap="square" rtlCol="0">
            <a:spAutoFit/>
          </a:bodyPr>
          <a:lstStyle/>
          <a:p>
            <a:pPr algn="ctr"/>
            <a:r>
              <a:rPr lang="en-US" dirty="0"/>
              <a:t>Post-Season </a:t>
            </a:r>
          </a:p>
        </p:txBody>
      </p:sp>
      <p:sp>
        <p:nvSpPr>
          <p:cNvPr id="13" name="TextBox 12">
            <a:extLst>
              <a:ext uri="{FF2B5EF4-FFF2-40B4-BE49-F238E27FC236}">
                <a16:creationId xmlns:a16="http://schemas.microsoft.com/office/drawing/2014/main" id="{C9306097-569A-4AC1-8775-69CACD07F163}"/>
              </a:ext>
            </a:extLst>
          </p:cNvPr>
          <p:cNvSpPr txBox="1"/>
          <p:nvPr/>
        </p:nvSpPr>
        <p:spPr>
          <a:xfrm>
            <a:off x="666750" y="1189073"/>
            <a:ext cx="10978899" cy="1200329"/>
          </a:xfrm>
          <a:prstGeom prst="rect">
            <a:avLst/>
          </a:prstGeom>
          <a:noFill/>
        </p:spPr>
        <p:txBody>
          <a:bodyPr wrap="square" rtlCol="0">
            <a:spAutoFit/>
          </a:bodyPr>
          <a:lstStyle/>
          <a:p>
            <a:r>
              <a:rPr lang="en-US" dirty="0">
                <a:solidFill>
                  <a:schemeClr val="bg1"/>
                </a:solidFill>
              </a:rPr>
              <a:t>Number of overall visits during post-season is dropped by 78% compared to in-season. To engage users during post-season, Challenges or prediction games should be held to attract more visitors in post season time.</a:t>
            </a:r>
          </a:p>
          <a:p>
            <a:endParaRPr lang="en-US" dirty="0"/>
          </a:p>
          <a:p>
            <a:endParaRPr lang="en-US" dirty="0"/>
          </a:p>
        </p:txBody>
      </p:sp>
      <p:sp>
        <p:nvSpPr>
          <p:cNvPr id="14" name="TextBox 13">
            <a:extLst>
              <a:ext uri="{FF2B5EF4-FFF2-40B4-BE49-F238E27FC236}">
                <a16:creationId xmlns:a16="http://schemas.microsoft.com/office/drawing/2014/main" id="{FBDE6631-F827-453A-BE5C-6559AE88F4AD}"/>
              </a:ext>
            </a:extLst>
          </p:cNvPr>
          <p:cNvSpPr txBox="1"/>
          <p:nvPr/>
        </p:nvSpPr>
        <p:spPr>
          <a:xfrm>
            <a:off x="331567" y="2457450"/>
            <a:ext cx="5455917" cy="369332"/>
          </a:xfrm>
          <a:prstGeom prst="rect">
            <a:avLst/>
          </a:prstGeom>
          <a:noFill/>
        </p:spPr>
        <p:txBody>
          <a:bodyPr wrap="square" rtlCol="0">
            <a:spAutoFit/>
          </a:bodyPr>
          <a:lstStyle/>
          <a:p>
            <a:pPr algn="ctr"/>
            <a:r>
              <a:rPr lang="en-US" dirty="0"/>
              <a:t>In-Season</a:t>
            </a:r>
          </a:p>
        </p:txBody>
      </p:sp>
    </p:spTree>
    <p:extLst>
      <p:ext uri="{BB962C8B-B14F-4D97-AF65-F5344CB8AC3E}">
        <p14:creationId xmlns:p14="http://schemas.microsoft.com/office/powerpoint/2010/main" val="2003428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161</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Deviants</vt:lpstr>
      <vt:lpstr>User hits across the globe</vt:lpstr>
      <vt:lpstr>Most visited pages in MLB website</vt:lpstr>
      <vt:lpstr>In-Season vs Post-Season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Deviants</dc:title>
  <dc:creator>Sujeeth Shetty</dc:creator>
  <cp:lastModifiedBy>Sujeeth Shetty</cp:lastModifiedBy>
  <cp:revision>2</cp:revision>
  <dcterms:created xsi:type="dcterms:W3CDTF">2019-10-09T04:02:44Z</dcterms:created>
  <dcterms:modified xsi:type="dcterms:W3CDTF">2019-10-09T04:22:21Z</dcterms:modified>
</cp:coreProperties>
</file>