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4" r:id="rId6"/>
    <p:sldId id="260" r:id="rId7"/>
    <p:sldId id="261" r:id="rId8"/>
    <p:sldId id="262"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6" autoAdjust="0"/>
    <p:restoredTop sz="94660"/>
  </p:normalViewPr>
  <p:slideViewPr>
    <p:cSldViewPr snapToGrid="0">
      <p:cViewPr varScale="1">
        <p:scale>
          <a:sx n="76" d="100"/>
          <a:sy n="76" d="100"/>
        </p:scale>
        <p:origin x="8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B0C100-F246-44B0-BEFA-CE5FB353167E}"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C3C30-BF88-4297-9EAC-BA1C5A11ACFD}" type="slidenum">
              <a:rPr lang="en-US" smtClean="0"/>
              <a:t>‹#›</a:t>
            </a:fld>
            <a:endParaRPr lang="en-US"/>
          </a:p>
        </p:txBody>
      </p:sp>
    </p:spTree>
    <p:extLst>
      <p:ext uri="{BB962C8B-B14F-4D97-AF65-F5344CB8AC3E}">
        <p14:creationId xmlns:p14="http://schemas.microsoft.com/office/powerpoint/2010/main" val="100812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lp.talend.com/reader/DDfDbx8_eDYPoPp_19Gqag/JVLZEPwmPaYt43XC7vH7aQ"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YARN</a:t>
            </a:r>
            <a:r>
              <a:rPr lang="en-US" dirty="0"/>
              <a:t> allows the data stored in </a:t>
            </a:r>
            <a:r>
              <a:rPr lang="en-US" b="1" dirty="0"/>
              <a:t>HDFS</a:t>
            </a:r>
            <a:r>
              <a:rPr lang="en-US" dirty="0"/>
              <a:t> (</a:t>
            </a:r>
            <a:r>
              <a:rPr lang="en-US" b="1" dirty="0"/>
              <a:t>Hadoop</a:t>
            </a:r>
            <a:r>
              <a:rPr lang="en-US" dirty="0"/>
              <a:t> Distributed File System) to be processed and run by various data processing engines such as batch processing, stream processing, interactive processing, graph processing and many more. Thus the efficiency of the system is increased with the use of </a:t>
            </a:r>
            <a:r>
              <a:rPr lang="en-US" b="1" dirty="0"/>
              <a:t>YARN</a:t>
            </a:r>
            <a:r>
              <a:rPr lang="en-US" dirty="0"/>
              <a:t>.</a:t>
            </a:r>
          </a:p>
          <a:p>
            <a:r>
              <a:rPr lang="en-US" dirty="0"/>
              <a:t>MapReduce:</a:t>
            </a:r>
          </a:p>
          <a:p>
            <a:r>
              <a:rPr lang="en-US" dirty="0"/>
              <a:t>MapReduce facilitates concurrent processing by splitting petabytes of data into smaller chunks, and processing them in parallel on Hadoop commodity servers. In the end, it aggregates all the data from multiple servers to return a consolidated output back to the application.</a:t>
            </a:r>
          </a:p>
          <a:p>
            <a:r>
              <a:rPr lang="en-US" dirty="0"/>
              <a:t>For example, a Hadoop cluster with 20,000 inexpensive commodity servers and 256MB block of data in each, can process around 5TB of data at the same time. This reduces the processing time as compared to sequential processing of such a large data set.</a:t>
            </a:r>
          </a:p>
          <a:p>
            <a:r>
              <a:rPr lang="en-US" b="1" dirty="0"/>
              <a:t>With MapReduce, rather than sending data to where the application or logic resides, the logic is executed on the server where the data already resides, to expedite processing.</a:t>
            </a:r>
            <a:r>
              <a:rPr lang="en-US" dirty="0"/>
              <a:t> Data access and storage is disk-based—the input is usually stored as files containing structured, semi-structured, or </a:t>
            </a:r>
            <a:r>
              <a:rPr lang="en-US" dirty="0">
                <a:hlinkClick r:id="rId3" tooltip="Visit https://help.talend.com/reader/DDfDbx8_eDYPoPp_19Gqag/JVLZEPwmPaYt43XC7vH7aQ (click to open in a new window)"/>
              </a:rPr>
              <a:t>unstructured data</a:t>
            </a:r>
            <a:r>
              <a:rPr lang="en-US" dirty="0"/>
              <a:t>, and the output is also stored in files.</a:t>
            </a:r>
          </a:p>
          <a:p>
            <a:endParaRPr lang="en-US" dirty="0"/>
          </a:p>
        </p:txBody>
      </p:sp>
      <p:sp>
        <p:nvSpPr>
          <p:cNvPr id="4" name="Slide Number Placeholder 3"/>
          <p:cNvSpPr>
            <a:spLocks noGrp="1"/>
          </p:cNvSpPr>
          <p:nvPr>
            <p:ph type="sldNum" sz="quarter" idx="5"/>
          </p:nvPr>
        </p:nvSpPr>
        <p:spPr/>
        <p:txBody>
          <a:bodyPr/>
          <a:lstStyle/>
          <a:p>
            <a:fld id="{343C3C30-BF88-4297-9EAC-BA1C5A11ACFD}" type="slidenum">
              <a:rPr lang="en-US" smtClean="0"/>
              <a:t>4</a:t>
            </a:fld>
            <a:endParaRPr lang="en-US"/>
          </a:p>
        </p:txBody>
      </p:sp>
    </p:spTree>
    <p:extLst>
      <p:ext uri="{BB962C8B-B14F-4D97-AF65-F5344CB8AC3E}">
        <p14:creationId xmlns:p14="http://schemas.microsoft.com/office/powerpoint/2010/main" val="1498970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8/24/2020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8/24/2020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7BF3FC-E4FC-4B62-AA50-C926EA095760}"/>
              </a:ext>
            </a:extLst>
          </p:cNvPr>
          <p:cNvSpPr>
            <a:spLocks noGrp="1"/>
          </p:cNvSpPr>
          <p:nvPr>
            <p:ph type="ctrTitle"/>
          </p:nvPr>
        </p:nvSpPr>
        <p:spPr>
          <a:xfrm>
            <a:off x="810001" y="2725271"/>
            <a:ext cx="10572000" cy="2189254"/>
          </a:xfrm>
          <a:effectLst/>
        </p:spPr>
        <p:txBody>
          <a:bodyPr anchor="t">
            <a:normAutofit/>
          </a:bodyPr>
          <a:lstStyle/>
          <a:p>
            <a:pPr algn="ctr"/>
            <a:r>
              <a:rPr lang="en-US">
                <a:solidFill>
                  <a:schemeClr val="tx1"/>
                </a:solidFill>
              </a:rPr>
              <a:t>Hadoop - Big Data</a:t>
            </a:r>
          </a:p>
        </p:txBody>
      </p:sp>
      <p:sp>
        <p:nvSpPr>
          <p:cNvPr id="3" name="Subtitle 2">
            <a:extLst>
              <a:ext uri="{FF2B5EF4-FFF2-40B4-BE49-F238E27FC236}">
                <a16:creationId xmlns:a16="http://schemas.microsoft.com/office/drawing/2014/main" id="{953757EA-7380-4D60-8CC5-1BD161A23E44}"/>
              </a:ext>
            </a:extLst>
          </p:cNvPr>
          <p:cNvSpPr>
            <a:spLocks noGrp="1"/>
          </p:cNvSpPr>
          <p:nvPr>
            <p:ph type="subTitle" idx="1"/>
          </p:nvPr>
        </p:nvSpPr>
        <p:spPr>
          <a:xfrm>
            <a:off x="810001" y="683230"/>
            <a:ext cx="10572000" cy="1881172"/>
          </a:xfrm>
          <a:effectLst/>
        </p:spPr>
        <p:txBody>
          <a:bodyPr anchor="b">
            <a:normAutofit/>
          </a:bodyPr>
          <a:lstStyle/>
          <a:p>
            <a:pPr algn="ctr"/>
            <a:r>
              <a:rPr lang="en-US" sz="2000"/>
              <a:t>Sujeeth Shetty</a:t>
            </a:r>
          </a:p>
        </p:txBody>
      </p:sp>
      <p:sp>
        <p:nvSpPr>
          <p:cNvPr id="31" name="Freeform: Shape 3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86530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9" name="Rectangle 8">
            <a:extLst>
              <a:ext uri="{FF2B5EF4-FFF2-40B4-BE49-F238E27FC236}">
                <a16:creationId xmlns:a16="http://schemas.microsoft.com/office/drawing/2014/main" id="{209699A8-9F52-4C34-9606-370C555BC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A5407-EF5B-4CCF-BA5A-2CA5FB24E55F}"/>
              </a:ext>
            </a:extLst>
          </p:cNvPr>
          <p:cNvSpPr>
            <a:spLocks noGrp="1"/>
          </p:cNvSpPr>
          <p:nvPr>
            <p:ph type="title"/>
          </p:nvPr>
        </p:nvSpPr>
        <p:spPr>
          <a:xfrm>
            <a:off x="965199" y="1240780"/>
            <a:ext cx="6086857" cy="4376440"/>
          </a:xfrm>
          <a:effectLst/>
        </p:spPr>
        <p:txBody>
          <a:bodyPr vert="horz" lIns="91440" tIns="45720" rIns="91440" bIns="45720" rtlCol="0" anchor="ctr">
            <a:normAutofit/>
          </a:bodyPr>
          <a:lstStyle/>
          <a:p>
            <a:r>
              <a:rPr lang="en-US" sz="4400">
                <a:solidFill>
                  <a:schemeClr val="tx1"/>
                </a:solidFill>
              </a:rPr>
              <a:t>Thank you!</a:t>
            </a:r>
          </a:p>
        </p:txBody>
      </p:sp>
      <p:cxnSp>
        <p:nvCxnSpPr>
          <p:cNvPr id="11" name="Straight Connector 10">
            <a:extLst>
              <a:ext uri="{FF2B5EF4-FFF2-40B4-BE49-F238E27FC236}">
                <a16:creationId xmlns:a16="http://schemas.microsoft.com/office/drawing/2014/main" id="{90CF8BA8-E7AA-4F97-9E4C-CD11742FA0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96777"/>
            <a:ext cx="0" cy="3464447"/>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69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AD4E-7496-4753-B248-4104A3236E55}"/>
              </a:ext>
            </a:extLst>
          </p:cNvPr>
          <p:cNvSpPr>
            <a:spLocks noGrp="1"/>
          </p:cNvSpPr>
          <p:nvPr>
            <p:ph type="title"/>
          </p:nvPr>
        </p:nvSpPr>
        <p:spPr>
          <a:xfrm>
            <a:off x="810000" y="447188"/>
            <a:ext cx="10571998" cy="970450"/>
          </a:xfrm>
        </p:spPr>
        <p:txBody>
          <a:bodyPr>
            <a:normAutofit/>
          </a:bodyPr>
          <a:lstStyle/>
          <a:p>
            <a:r>
              <a:rPr lang="en-US"/>
              <a:t>What is Hadoop?</a:t>
            </a:r>
            <a:endParaRPr lang="en-US" dirty="0"/>
          </a:p>
        </p:txBody>
      </p:sp>
      <p:sp>
        <p:nvSpPr>
          <p:cNvPr id="3" name="Content Placeholder 2">
            <a:extLst>
              <a:ext uri="{FF2B5EF4-FFF2-40B4-BE49-F238E27FC236}">
                <a16:creationId xmlns:a16="http://schemas.microsoft.com/office/drawing/2014/main" id="{6B529F32-0223-43D0-92F4-C893026EB4F9}"/>
              </a:ext>
            </a:extLst>
          </p:cNvPr>
          <p:cNvSpPr>
            <a:spLocks noGrp="1"/>
          </p:cNvSpPr>
          <p:nvPr>
            <p:ph idx="1"/>
          </p:nvPr>
        </p:nvSpPr>
        <p:spPr>
          <a:xfrm>
            <a:off x="818713" y="2413000"/>
            <a:ext cx="7199220" cy="3632200"/>
          </a:xfrm>
        </p:spPr>
        <p:txBody>
          <a:bodyPr>
            <a:normAutofit/>
          </a:bodyPr>
          <a:lstStyle/>
          <a:p>
            <a:r>
              <a:rPr lang="en-US" dirty="0"/>
              <a:t>Apache Hadoop is an open source, Java based framework used for storing and processing big data.</a:t>
            </a:r>
          </a:p>
          <a:p>
            <a:r>
              <a:rPr lang="en-US" dirty="0"/>
              <a:t>It enables big data analytics processing tasks to be broken down into smaller tasks that can be performed in parallel by using an algorithm (like the MapReduce algorithm) and distributing them across a Hadoop cluster.</a:t>
            </a:r>
          </a:p>
          <a:p>
            <a:r>
              <a:rPr lang="en-US" dirty="0"/>
              <a:t>A Hadoop cluster is a collection of computers, known as nodes, that are networked together to perform these kinds of parallel computations on big data sets.</a:t>
            </a:r>
          </a:p>
          <a:p>
            <a:r>
              <a:rPr lang="en-US" dirty="0"/>
              <a:t>These three main components of cluster, working together to provide distributed data processing. </a:t>
            </a:r>
          </a:p>
          <a:p>
            <a:endParaRPr lang="en-US" dirty="0"/>
          </a:p>
        </p:txBody>
      </p:sp>
      <p:pic>
        <p:nvPicPr>
          <p:cNvPr id="4" name="Picture 3">
            <a:extLst>
              <a:ext uri="{FF2B5EF4-FFF2-40B4-BE49-F238E27FC236}">
                <a16:creationId xmlns:a16="http://schemas.microsoft.com/office/drawing/2014/main" id="{B571EDBA-6D43-430C-BBB5-BEF387A30258}"/>
              </a:ext>
            </a:extLst>
          </p:cNvPr>
          <p:cNvPicPr>
            <a:picLocks noChangeAspect="1"/>
          </p:cNvPicPr>
          <p:nvPr/>
        </p:nvPicPr>
        <p:blipFill rotWithShape="1">
          <a:blip r:embed="rId2"/>
          <a:srcRect t="2738" r="5" b="6845"/>
          <a:stretch/>
        </p:blipFill>
        <p:spPr>
          <a:xfrm>
            <a:off x="8468935" y="2220686"/>
            <a:ext cx="3217297" cy="1946189"/>
          </a:xfrm>
          <a:prstGeom prst="roundRect">
            <a:avLst>
              <a:gd name="adj" fmla="val 3876"/>
            </a:avLst>
          </a:prstGeom>
          <a:ln>
            <a:solidFill>
              <a:schemeClr val="accent1"/>
            </a:solidFill>
          </a:ln>
          <a:effectLst/>
        </p:spPr>
      </p:pic>
      <p:pic>
        <p:nvPicPr>
          <p:cNvPr id="7" name="Picture 6">
            <a:extLst>
              <a:ext uri="{FF2B5EF4-FFF2-40B4-BE49-F238E27FC236}">
                <a16:creationId xmlns:a16="http://schemas.microsoft.com/office/drawing/2014/main" id="{3C420570-70BB-46CF-A8FD-EA2D8642D0F6}"/>
              </a:ext>
            </a:extLst>
          </p:cNvPr>
          <p:cNvPicPr>
            <a:picLocks noChangeAspect="1"/>
          </p:cNvPicPr>
          <p:nvPr/>
        </p:nvPicPr>
        <p:blipFill rotWithShape="1">
          <a:blip r:embed="rId3"/>
          <a:srcRect r="14382"/>
          <a:stretch/>
        </p:blipFill>
        <p:spPr>
          <a:xfrm>
            <a:off x="8468936" y="4450344"/>
            <a:ext cx="3217296" cy="187298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696454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7" name="Rectangle 19">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929684B-09CB-49B2-8036-94B528EAA6E8}"/>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100"/>
              <a:t>Hadoop Architecture</a:t>
            </a:r>
          </a:p>
        </p:txBody>
      </p:sp>
      <p:pic>
        <p:nvPicPr>
          <p:cNvPr id="4" name="Content Placeholder 3">
            <a:extLst>
              <a:ext uri="{FF2B5EF4-FFF2-40B4-BE49-F238E27FC236}">
                <a16:creationId xmlns:a16="http://schemas.microsoft.com/office/drawing/2014/main" id="{6CF04521-2037-4B7C-9BE1-598EAEDE5D9B}"/>
              </a:ext>
            </a:extLst>
          </p:cNvPr>
          <p:cNvPicPr>
            <a:picLocks noGrp="1" noChangeAspect="1"/>
          </p:cNvPicPr>
          <p:nvPr>
            <p:ph idx="1"/>
          </p:nvPr>
        </p:nvPicPr>
        <p:blipFill>
          <a:blip r:embed="rId3"/>
          <a:stretch>
            <a:fillRect/>
          </a:stretch>
        </p:blipFill>
        <p:spPr>
          <a:xfrm>
            <a:off x="5280472" y="754145"/>
            <a:ext cx="6268062" cy="5458119"/>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71967742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028D-D898-4191-8698-2FDDB12D4DAE}"/>
              </a:ext>
            </a:extLst>
          </p:cNvPr>
          <p:cNvSpPr>
            <a:spLocks noGrp="1"/>
          </p:cNvSpPr>
          <p:nvPr>
            <p:ph type="title"/>
          </p:nvPr>
        </p:nvSpPr>
        <p:spPr/>
        <p:txBody>
          <a:bodyPr/>
          <a:lstStyle/>
          <a:p>
            <a:r>
              <a:rPr lang="en-US" dirty="0"/>
              <a:t>Core Components of Hadoop Ecosystem</a:t>
            </a:r>
          </a:p>
        </p:txBody>
      </p:sp>
      <p:sp>
        <p:nvSpPr>
          <p:cNvPr id="3" name="Content Placeholder 2">
            <a:extLst>
              <a:ext uri="{FF2B5EF4-FFF2-40B4-BE49-F238E27FC236}">
                <a16:creationId xmlns:a16="http://schemas.microsoft.com/office/drawing/2014/main" id="{3A75529A-E233-40CB-9473-7DA0484AF7DC}"/>
              </a:ext>
            </a:extLst>
          </p:cNvPr>
          <p:cNvSpPr>
            <a:spLocks noGrp="1"/>
          </p:cNvSpPr>
          <p:nvPr>
            <p:ph idx="1"/>
          </p:nvPr>
        </p:nvSpPr>
        <p:spPr>
          <a:xfrm>
            <a:off x="818712" y="2222286"/>
            <a:ext cx="10554574" cy="4276167"/>
          </a:xfrm>
        </p:spPr>
        <p:txBody>
          <a:bodyPr>
            <a:normAutofit fontScale="92500" lnSpcReduction="20000"/>
          </a:bodyPr>
          <a:lstStyle/>
          <a:p>
            <a:r>
              <a:rPr lang="en-US" dirty="0"/>
              <a:t>HDFS(</a:t>
            </a:r>
            <a:r>
              <a:rPr lang="en-US" i="1" dirty="0"/>
              <a:t>Hadoop Distributed File System)</a:t>
            </a:r>
            <a:r>
              <a:rPr lang="en-US" dirty="0"/>
              <a:t>:</a:t>
            </a:r>
          </a:p>
          <a:p>
            <a:pPr lvl="1"/>
            <a:r>
              <a:rPr lang="en-US" i="1" dirty="0"/>
              <a:t>HDFS</a:t>
            </a:r>
            <a:r>
              <a:rPr lang="en-US" dirty="0"/>
              <a:t> is a distributed file system designed to run on commodity hardware</a:t>
            </a:r>
          </a:p>
          <a:p>
            <a:pPr lvl="1"/>
            <a:r>
              <a:rPr lang="en-US" dirty="0"/>
              <a:t>HDFS has a </a:t>
            </a:r>
            <a:r>
              <a:rPr lang="en-US" dirty="0" err="1"/>
              <a:t>NameNode</a:t>
            </a:r>
            <a:r>
              <a:rPr lang="en-US" dirty="0"/>
              <a:t> and </a:t>
            </a:r>
            <a:r>
              <a:rPr lang="en-US" dirty="0" err="1"/>
              <a:t>DataNode</a:t>
            </a:r>
            <a:r>
              <a:rPr lang="en-US" dirty="0"/>
              <a:t>. </a:t>
            </a:r>
            <a:r>
              <a:rPr lang="en-US" dirty="0" err="1"/>
              <a:t>DataNodes</a:t>
            </a:r>
            <a:r>
              <a:rPr lang="en-US" dirty="0"/>
              <a:t> are the commodity servers where the data is stored. The </a:t>
            </a:r>
            <a:r>
              <a:rPr lang="en-US" dirty="0" err="1"/>
              <a:t>NameNode</a:t>
            </a:r>
            <a:r>
              <a:rPr lang="en-US" dirty="0"/>
              <a:t>, on the other hand, contains metadata with information on the data stored in the different nodes</a:t>
            </a:r>
          </a:p>
          <a:p>
            <a:r>
              <a:rPr lang="en-US" dirty="0"/>
              <a:t>YARN (Yet Another resource Negotiator):</a:t>
            </a:r>
          </a:p>
          <a:p>
            <a:pPr lvl="1"/>
            <a:r>
              <a:rPr lang="en-US" dirty="0"/>
              <a:t>YARN is a Hadoop processing layer that contains a Resource Manager and a Job Scheduler</a:t>
            </a:r>
          </a:p>
          <a:p>
            <a:pPr lvl="1"/>
            <a:r>
              <a:rPr lang="en-US" dirty="0"/>
              <a:t>It manages and schedules the resources and decides what should happen in each data node. The central master node that manages all processing requests is called the Resource Manager. The Resource Manager interacts with Node Managers; every slave data node has its own Node Manager to execute tasks.</a:t>
            </a:r>
          </a:p>
          <a:p>
            <a:r>
              <a:rPr lang="en-US" dirty="0"/>
              <a:t>Map Reduce:</a:t>
            </a:r>
          </a:p>
          <a:p>
            <a:pPr lvl="1"/>
            <a:r>
              <a:rPr lang="en-US" dirty="0"/>
              <a:t>MapReduce is a programming model within Hadoop framework used to access big data stored in HDFS</a:t>
            </a:r>
          </a:p>
          <a:p>
            <a:pPr lvl="1"/>
            <a:r>
              <a:rPr lang="en-US" dirty="0"/>
              <a:t>It facilitates concurrent processing by splitting data into smaller chunks and processing them in parallel on Hadoop servers. It works based on two functions — Map() and Reduce() — that parse the data in a quick and efficient manner.</a:t>
            </a:r>
          </a:p>
          <a:p>
            <a:pPr lvl="1"/>
            <a:endParaRPr lang="en-US" dirty="0"/>
          </a:p>
        </p:txBody>
      </p:sp>
    </p:spTree>
    <p:extLst>
      <p:ext uri="{BB962C8B-B14F-4D97-AF65-F5344CB8AC3E}">
        <p14:creationId xmlns:p14="http://schemas.microsoft.com/office/powerpoint/2010/main" val="396886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D185-6DCD-40B8-9BA9-9F8957FC28F0}"/>
              </a:ext>
            </a:extLst>
          </p:cNvPr>
          <p:cNvSpPr>
            <a:spLocks noGrp="1"/>
          </p:cNvSpPr>
          <p:nvPr>
            <p:ph type="title"/>
          </p:nvPr>
        </p:nvSpPr>
        <p:spPr>
          <a:xfrm>
            <a:off x="810000" y="447188"/>
            <a:ext cx="10571998" cy="970450"/>
          </a:xfrm>
        </p:spPr>
        <p:txBody>
          <a:bodyPr>
            <a:normAutofit/>
          </a:bodyPr>
          <a:lstStyle/>
          <a:p>
            <a:r>
              <a:rPr lang="en-US" dirty="0"/>
              <a:t>How Files are Stored?</a:t>
            </a:r>
          </a:p>
        </p:txBody>
      </p:sp>
      <p:sp>
        <p:nvSpPr>
          <p:cNvPr id="3" name="Content Placeholder 2">
            <a:extLst>
              <a:ext uri="{FF2B5EF4-FFF2-40B4-BE49-F238E27FC236}">
                <a16:creationId xmlns:a16="http://schemas.microsoft.com/office/drawing/2014/main" id="{9360A5A0-287F-46D9-A729-B63AAFFD6AAF}"/>
              </a:ext>
            </a:extLst>
          </p:cNvPr>
          <p:cNvSpPr>
            <a:spLocks noGrp="1"/>
          </p:cNvSpPr>
          <p:nvPr>
            <p:ph idx="1"/>
          </p:nvPr>
        </p:nvSpPr>
        <p:spPr>
          <a:xfrm>
            <a:off x="810001" y="2413000"/>
            <a:ext cx="3844296" cy="3632200"/>
          </a:xfrm>
        </p:spPr>
        <p:txBody>
          <a:bodyPr>
            <a:normAutofit/>
          </a:bodyPr>
          <a:lstStyle/>
          <a:p>
            <a:r>
              <a:rPr lang="en-US" sz="1600" dirty="0"/>
              <a:t>Data Files are split into 128 MB blocks which are distributed at load time</a:t>
            </a:r>
          </a:p>
          <a:p>
            <a:r>
              <a:rPr lang="en-US" sz="1600" dirty="0"/>
              <a:t>Each block is replicated on multiple data nodes(default 3x)</a:t>
            </a:r>
          </a:p>
          <a:p>
            <a:r>
              <a:rPr lang="en-US" sz="1600" dirty="0" err="1"/>
              <a:t>NameNode</a:t>
            </a:r>
            <a:r>
              <a:rPr lang="en-US" sz="1600" dirty="0"/>
              <a:t> stores metadata</a:t>
            </a:r>
          </a:p>
        </p:txBody>
      </p:sp>
      <p:pic>
        <p:nvPicPr>
          <p:cNvPr id="5" name="Picture 4">
            <a:extLst>
              <a:ext uri="{FF2B5EF4-FFF2-40B4-BE49-F238E27FC236}">
                <a16:creationId xmlns:a16="http://schemas.microsoft.com/office/drawing/2014/main" id="{405EC07E-A2F0-4D35-B7A1-05267BA9B4DD}"/>
              </a:ext>
            </a:extLst>
          </p:cNvPr>
          <p:cNvPicPr>
            <a:picLocks noChangeAspect="1"/>
          </p:cNvPicPr>
          <p:nvPr/>
        </p:nvPicPr>
        <p:blipFill>
          <a:blip r:embed="rId2"/>
          <a:stretch>
            <a:fillRect/>
          </a:stretch>
        </p:blipFill>
        <p:spPr>
          <a:xfrm>
            <a:off x="5101851" y="2413000"/>
            <a:ext cx="6277349" cy="3632200"/>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5915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6176-4585-41E3-BC10-CF743F2B2138}"/>
              </a:ext>
            </a:extLst>
          </p:cNvPr>
          <p:cNvSpPr>
            <a:spLocks noGrp="1"/>
          </p:cNvSpPr>
          <p:nvPr>
            <p:ph type="title"/>
          </p:nvPr>
        </p:nvSpPr>
        <p:spPr/>
        <p:txBody>
          <a:bodyPr/>
          <a:lstStyle/>
          <a:p>
            <a:r>
              <a:rPr lang="en-US"/>
              <a:t>Data Ingest Tools</a:t>
            </a:r>
            <a:endParaRPr lang="en-US" dirty="0"/>
          </a:p>
        </p:txBody>
      </p:sp>
      <p:sp>
        <p:nvSpPr>
          <p:cNvPr id="3" name="Content Placeholder 2">
            <a:extLst>
              <a:ext uri="{FF2B5EF4-FFF2-40B4-BE49-F238E27FC236}">
                <a16:creationId xmlns:a16="http://schemas.microsoft.com/office/drawing/2014/main" id="{93409289-93FD-4769-9D1D-13AD3D9A8183}"/>
              </a:ext>
            </a:extLst>
          </p:cNvPr>
          <p:cNvSpPr>
            <a:spLocks noGrp="1"/>
          </p:cNvSpPr>
          <p:nvPr>
            <p:ph idx="1"/>
          </p:nvPr>
        </p:nvSpPr>
        <p:spPr>
          <a:xfrm>
            <a:off x="827424" y="2479740"/>
            <a:ext cx="10554574" cy="3636511"/>
          </a:xfrm>
        </p:spPr>
        <p:txBody>
          <a:bodyPr>
            <a:normAutofit fontScale="92500"/>
          </a:bodyPr>
          <a:lstStyle/>
          <a:p>
            <a:r>
              <a:rPr lang="en-US" dirty="0"/>
              <a:t>Apache Sqoop:</a:t>
            </a:r>
          </a:p>
          <a:p>
            <a:pPr lvl="1"/>
            <a:r>
              <a:rPr lang="en-US" dirty="0"/>
              <a:t>extensively used to transfer large amounts of data from Hadoop to the relational database servers and vice-versa</a:t>
            </a:r>
          </a:p>
          <a:p>
            <a:pPr lvl="1"/>
            <a:r>
              <a:rPr lang="en-US" dirty="0"/>
              <a:t>Sqoop supports data imported into following services – HDFS, Hive, HBase etc.</a:t>
            </a:r>
          </a:p>
          <a:p>
            <a:pPr lvl="1"/>
            <a:r>
              <a:rPr lang="en-US" dirty="0"/>
              <a:t>Sqoop uses MapReduce to import and export the data, which provides parallel operation as well as fault tolerance.</a:t>
            </a:r>
          </a:p>
          <a:p>
            <a:r>
              <a:rPr lang="en-US" dirty="0"/>
              <a:t>Apache Flume</a:t>
            </a:r>
          </a:p>
          <a:p>
            <a:pPr lvl="1"/>
            <a:r>
              <a:rPr lang="en-US" dirty="0"/>
              <a:t>Apache Flume is a system used for moving massive quantities of streaming(unstructured) data into HDFS.</a:t>
            </a:r>
          </a:p>
          <a:p>
            <a:pPr lvl="1"/>
            <a:r>
              <a:rPr lang="en-US" dirty="0"/>
              <a:t>Collecting log data present in log files from web servers and aggregating it in HDFS for analysis, is one common example use case of Flume.</a:t>
            </a:r>
          </a:p>
          <a:p>
            <a:pPr lvl="1"/>
            <a:r>
              <a:rPr lang="en-US" dirty="0"/>
              <a:t>Flume is unidirectional</a:t>
            </a:r>
          </a:p>
          <a:p>
            <a:pPr lvl="1"/>
            <a:endParaRPr lang="en-US" dirty="0"/>
          </a:p>
        </p:txBody>
      </p:sp>
    </p:spTree>
    <p:extLst>
      <p:ext uri="{BB962C8B-B14F-4D97-AF65-F5344CB8AC3E}">
        <p14:creationId xmlns:p14="http://schemas.microsoft.com/office/powerpoint/2010/main" val="192429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1DB7-1805-41CB-9A9F-362F85D7C235}"/>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E5BA6A21-6437-42DB-9ED2-E272DE359091}"/>
              </a:ext>
            </a:extLst>
          </p:cNvPr>
          <p:cNvSpPr>
            <a:spLocks noGrp="1"/>
          </p:cNvSpPr>
          <p:nvPr>
            <p:ph idx="1"/>
          </p:nvPr>
        </p:nvSpPr>
        <p:spPr>
          <a:xfrm>
            <a:off x="818712" y="2222287"/>
            <a:ext cx="10554574" cy="4188525"/>
          </a:xfrm>
        </p:spPr>
        <p:txBody>
          <a:bodyPr>
            <a:normAutofit/>
          </a:bodyPr>
          <a:lstStyle/>
          <a:p>
            <a:pPr lvl="1"/>
            <a:endParaRPr lang="en-US" dirty="0"/>
          </a:p>
          <a:p>
            <a:r>
              <a:rPr lang="en-US" dirty="0"/>
              <a:t>Apache Spark:</a:t>
            </a:r>
          </a:p>
          <a:p>
            <a:pPr lvl="1"/>
            <a:r>
              <a:rPr lang="en-US" b="1" dirty="0"/>
              <a:t>Apache Spark</a:t>
            </a:r>
            <a:r>
              <a:rPr lang="en-US" dirty="0"/>
              <a:t> is lightning fast, uses in-memory(RAM) computing systems whereas Hadoop uses local memory space to store data</a:t>
            </a:r>
          </a:p>
          <a:p>
            <a:pPr lvl="1"/>
            <a:r>
              <a:rPr lang="en-US" dirty="0"/>
              <a:t>Spark not only supports ‘MAP’ and ‘reduce’. It also supports Machine learning (ML), Graph algorithms, Streaming data, SQL queries, etc.</a:t>
            </a:r>
          </a:p>
          <a:p>
            <a:r>
              <a:rPr lang="en-US" dirty="0"/>
              <a:t>Apache Pig:</a:t>
            </a:r>
          </a:p>
          <a:p>
            <a:pPr lvl="1"/>
            <a:r>
              <a:rPr lang="en-US" dirty="0"/>
              <a:t>Apache Pig is an abstraction over MapReduce. It is a tool/platform which is used to analyze larger sets of data representing them as data flows.</a:t>
            </a:r>
          </a:p>
          <a:p>
            <a:pPr lvl="1"/>
            <a:r>
              <a:rPr lang="en-US" dirty="0"/>
              <a:t>To write data analysis programs, Pig provides a high-level language known as </a:t>
            </a:r>
            <a:r>
              <a:rPr lang="en-US" b="1" dirty="0"/>
              <a:t>Pig Latin</a:t>
            </a:r>
          </a:p>
          <a:p>
            <a:pPr lvl="1"/>
            <a:r>
              <a:rPr lang="en-US" dirty="0"/>
              <a:t>Using </a:t>
            </a:r>
            <a:r>
              <a:rPr lang="en-US" b="1" dirty="0"/>
              <a:t>Pig Latin</a:t>
            </a:r>
            <a:r>
              <a:rPr lang="en-US" dirty="0"/>
              <a:t>, programmers can perform MapReduce tasks easily without having to type complex codes in Java.</a:t>
            </a:r>
            <a:endParaRPr lang="en-US" b="1" dirty="0"/>
          </a:p>
        </p:txBody>
      </p:sp>
    </p:spTree>
    <p:extLst>
      <p:ext uri="{BB962C8B-B14F-4D97-AF65-F5344CB8AC3E}">
        <p14:creationId xmlns:p14="http://schemas.microsoft.com/office/powerpoint/2010/main" val="36062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5F62-2F7D-4F74-B151-9D65131E1F9A}"/>
              </a:ext>
            </a:extLst>
          </p:cNvPr>
          <p:cNvSpPr>
            <a:spLocks noGrp="1"/>
          </p:cNvSpPr>
          <p:nvPr>
            <p:ph type="title"/>
          </p:nvPr>
        </p:nvSpPr>
        <p:spPr/>
        <p:txBody>
          <a:bodyPr/>
          <a:lstStyle/>
          <a:p>
            <a:r>
              <a:rPr lang="en-US" dirty="0"/>
              <a:t>Data Analysis Tools</a:t>
            </a:r>
          </a:p>
        </p:txBody>
      </p:sp>
      <p:sp>
        <p:nvSpPr>
          <p:cNvPr id="3" name="Content Placeholder 2">
            <a:extLst>
              <a:ext uri="{FF2B5EF4-FFF2-40B4-BE49-F238E27FC236}">
                <a16:creationId xmlns:a16="http://schemas.microsoft.com/office/drawing/2014/main" id="{ED2791D3-22AD-4B0D-B7F3-C1FC924519F3}"/>
              </a:ext>
            </a:extLst>
          </p:cNvPr>
          <p:cNvSpPr>
            <a:spLocks noGrp="1"/>
          </p:cNvSpPr>
          <p:nvPr>
            <p:ph idx="1"/>
          </p:nvPr>
        </p:nvSpPr>
        <p:spPr>
          <a:xfrm>
            <a:off x="827424" y="2950256"/>
            <a:ext cx="10554574" cy="3636511"/>
          </a:xfrm>
        </p:spPr>
        <p:txBody>
          <a:bodyPr/>
          <a:lstStyle/>
          <a:p>
            <a:r>
              <a:rPr lang="en-US" dirty="0"/>
              <a:t>Apache Hive:</a:t>
            </a:r>
          </a:p>
          <a:p>
            <a:pPr lvl="1"/>
            <a:r>
              <a:rPr lang="en-US" dirty="0"/>
              <a:t>Hive is a data warehouse infrastructure tool to process structured data in Hadoop. It resides on top of Map Reduce to summarize Big Data and makes querying and analyzing easy.</a:t>
            </a:r>
          </a:p>
          <a:p>
            <a:pPr lvl="1"/>
            <a:r>
              <a:rPr lang="en-US" dirty="0"/>
              <a:t>It is a platform used to develop SQL(HiveQL) type scripts to do MapReduce operations.</a:t>
            </a:r>
          </a:p>
          <a:p>
            <a:pPr lvl="1"/>
            <a:r>
              <a:rPr lang="en-US" dirty="0"/>
              <a:t>Ideally used for bath processing</a:t>
            </a:r>
          </a:p>
          <a:p>
            <a:r>
              <a:rPr lang="en-US" dirty="0"/>
              <a:t>Cloudera Impala</a:t>
            </a:r>
          </a:p>
          <a:p>
            <a:pPr lvl="1"/>
            <a:r>
              <a:rPr lang="en-US" dirty="0"/>
              <a:t>Impala and Hive are both tools that provide SQL Querying of data stored in HDFS/</a:t>
            </a:r>
            <a:r>
              <a:rPr lang="en-US" dirty="0" err="1"/>
              <a:t>Hbase</a:t>
            </a:r>
            <a:endParaRPr lang="en-US" dirty="0"/>
          </a:p>
          <a:p>
            <a:pPr lvl="1"/>
            <a:r>
              <a:rPr lang="en-US" dirty="0"/>
              <a:t>Uses Impala SQL and query latency is measured in milliseconds</a:t>
            </a:r>
          </a:p>
          <a:p>
            <a:pPr lvl="1"/>
            <a:r>
              <a:rPr lang="en-US" dirty="0"/>
              <a:t>SQL engine offers 5x to 50x better performance, so its ideal for interactive queries and data analytics</a:t>
            </a:r>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264962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9EEC-16B5-43C9-952B-D2B395783CA1}"/>
              </a:ext>
            </a:extLst>
          </p:cNvPr>
          <p:cNvSpPr>
            <a:spLocks noGrp="1"/>
          </p:cNvSpPr>
          <p:nvPr>
            <p:ph type="title"/>
          </p:nvPr>
        </p:nvSpPr>
        <p:spPr/>
        <p:txBody>
          <a:bodyPr/>
          <a:lstStyle/>
          <a:p>
            <a:r>
              <a:rPr lang="en-US" dirty="0"/>
              <a:t>Hadoop File Formats</a:t>
            </a:r>
          </a:p>
        </p:txBody>
      </p:sp>
      <p:sp>
        <p:nvSpPr>
          <p:cNvPr id="3" name="Content Placeholder 2">
            <a:extLst>
              <a:ext uri="{FF2B5EF4-FFF2-40B4-BE49-F238E27FC236}">
                <a16:creationId xmlns:a16="http://schemas.microsoft.com/office/drawing/2014/main" id="{4C98406A-D6C6-4AAB-AB43-382A8B425708}"/>
              </a:ext>
            </a:extLst>
          </p:cNvPr>
          <p:cNvSpPr>
            <a:spLocks noGrp="1"/>
          </p:cNvSpPr>
          <p:nvPr>
            <p:ph idx="1"/>
          </p:nvPr>
        </p:nvSpPr>
        <p:spPr/>
        <p:txBody>
          <a:bodyPr/>
          <a:lstStyle/>
          <a:p>
            <a:r>
              <a:rPr lang="en-US" dirty="0"/>
              <a:t>AVRO Format:</a:t>
            </a:r>
          </a:p>
          <a:p>
            <a:pPr lvl="1"/>
            <a:r>
              <a:rPr lang="en-US" dirty="0"/>
              <a:t>Apache Avro is a language-neutral data serialization system</a:t>
            </a:r>
          </a:p>
          <a:p>
            <a:pPr lvl="1"/>
            <a:r>
              <a:rPr lang="en-US" dirty="0"/>
              <a:t>It uses JSON for defining data types and protocols and serializes data in a compact binary format.</a:t>
            </a:r>
          </a:p>
          <a:p>
            <a:pPr lvl="1"/>
            <a:r>
              <a:rPr lang="en-US" dirty="0"/>
              <a:t>it’s a </a:t>
            </a:r>
            <a:r>
              <a:rPr lang="en-US" b="1" dirty="0"/>
              <a:t>row-based format</a:t>
            </a:r>
            <a:r>
              <a:rPr lang="en-US" dirty="0"/>
              <a:t>, it’s better to use when all fields needs to be accessed</a:t>
            </a:r>
          </a:p>
          <a:p>
            <a:pPr lvl="1"/>
            <a:r>
              <a:rPr lang="en-US" dirty="0"/>
              <a:t>Suitable for write intensive operation</a:t>
            </a:r>
          </a:p>
          <a:p>
            <a:r>
              <a:rPr lang="en-US" dirty="0"/>
              <a:t>Parquet Format:</a:t>
            </a:r>
          </a:p>
          <a:p>
            <a:pPr lvl="1"/>
            <a:r>
              <a:rPr lang="en-US" dirty="0"/>
              <a:t>it’s a </a:t>
            </a:r>
            <a:r>
              <a:rPr lang="en-US" b="1" dirty="0"/>
              <a:t>column-based format</a:t>
            </a:r>
            <a:r>
              <a:rPr lang="en-US" dirty="0"/>
              <a:t>, it’s better to use when you only need to access specific fields</a:t>
            </a:r>
          </a:p>
          <a:p>
            <a:pPr lvl="1"/>
            <a:r>
              <a:rPr lang="en-US" dirty="0"/>
              <a:t>Each data file contains the values for a set of rows</a:t>
            </a:r>
          </a:p>
          <a:p>
            <a:pPr lvl="1"/>
            <a:r>
              <a:rPr lang="en-US" dirty="0"/>
              <a:t>Suitable for data exploration — read intensive, complex or analytical querying, low latency data</a:t>
            </a:r>
          </a:p>
        </p:txBody>
      </p:sp>
    </p:spTree>
    <p:extLst>
      <p:ext uri="{BB962C8B-B14F-4D97-AF65-F5344CB8AC3E}">
        <p14:creationId xmlns:p14="http://schemas.microsoft.com/office/powerpoint/2010/main" val="7622616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Wingdings 2</vt:lpstr>
      <vt:lpstr>Quotable</vt:lpstr>
      <vt:lpstr>Hadoop - Big Data</vt:lpstr>
      <vt:lpstr>What is Hadoop?</vt:lpstr>
      <vt:lpstr>Hadoop Architecture</vt:lpstr>
      <vt:lpstr>Core Components of Hadoop Ecosystem</vt:lpstr>
      <vt:lpstr>How Files are Stored?</vt:lpstr>
      <vt:lpstr>Data Ingest Tools</vt:lpstr>
      <vt:lpstr>Data Processing</vt:lpstr>
      <vt:lpstr>Data Analysis Tools</vt:lpstr>
      <vt:lpstr>Hadoop File Formats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 Big Data</dc:title>
  <dc:creator>Sujeeth Shetty</dc:creator>
  <cp:lastModifiedBy>Sujeeth Shetty</cp:lastModifiedBy>
  <cp:revision>1</cp:revision>
  <dcterms:created xsi:type="dcterms:W3CDTF">2020-08-24T21:51:54Z</dcterms:created>
  <dcterms:modified xsi:type="dcterms:W3CDTF">2020-08-24T21:51:59Z</dcterms:modified>
</cp:coreProperties>
</file>