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FEEE-A5DC-4EA2-8960-47FABDF4F45C}"/>
              </a:ext>
            </a:extLst>
          </p:cNvPr>
          <p:cNvSpPr>
            <a:spLocks noGrp="1"/>
          </p:cNvSpPr>
          <p:nvPr>
            <p:ph type="ctrTitle"/>
          </p:nvPr>
        </p:nvSpPr>
        <p:spPr/>
        <p:txBody>
          <a:bodyPr/>
          <a:lstStyle/>
          <a:p>
            <a:r>
              <a:rPr lang="en-US" dirty="0"/>
              <a:t>Distracted Driver Detection	</a:t>
            </a:r>
          </a:p>
        </p:txBody>
      </p:sp>
      <p:sp>
        <p:nvSpPr>
          <p:cNvPr id="3" name="Subtitle 2">
            <a:extLst>
              <a:ext uri="{FF2B5EF4-FFF2-40B4-BE49-F238E27FC236}">
                <a16:creationId xmlns:a16="http://schemas.microsoft.com/office/drawing/2014/main" id="{CC29DFAF-9EA5-465D-BEF0-1185276150F4}"/>
              </a:ext>
            </a:extLst>
          </p:cNvPr>
          <p:cNvSpPr>
            <a:spLocks noGrp="1"/>
          </p:cNvSpPr>
          <p:nvPr>
            <p:ph type="subTitle" idx="1"/>
          </p:nvPr>
        </p:nvSpPr>
        <p:spPr/>
        <p:txBody>
          <a:bodyPr>
            <a:normAutofit lnSpcReduction="10000"/>
          </a:bodyPr>
          <a:lstStyle/>
          <a:p>
            <a:r>
              <a:rPr lang="en-US" dirty="0"/>
              <a:t>Sujeeth Shetty</a:t>
            </a:r>
          </a:p>
          <a:p>
            <a:endParaRPr lang="en-US" dirty="0"/>
          </a:p>
        </p:txBody>
      </p:sp>
    </p:spTree>
    <p:extLst>
      <p:ext uri="{BB962C8B-B14F-4D97-AF65-F5344CB8AC3E}">
        <p14:creationId xmlns:p14="http://schemas.microsoft.com/office/powerpoint/2010/main" val="3653547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EFC5-D44D-43A7-93EB-C5F9556376EC}"/>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6E9A38B9-1F73-4065-965B-E2F2413BB03C}"/>
              </a:ext>
            </a:extLst>
          </p:cNvPr>
          <p:cNvSpPr>
            <a:spLocks noGrp="1"/>
          </p:cNvSpPr>
          <p:nvPr>
            <p:ph idx="1"/>
          </p:nvPr>
        </p:nvSpPr>
        <p:spPr>
          <a:xfrm>
            <a:off x="827424" y="2204531"/>
            <a:ext cx="10554574" cy="3636511"/>
          </a:xfrm>
        </p:spPr>
        <p:txBody>
          <a:bodyPr/>
          <a:lstStyle/>
          <a:p>
            <a:r>
              <a:rPr lang="en-US" dirty="0"/>
              <a:t>In conclusion, a three-layer Neural Network model was successfully implemented that has great performance on the distracted driver detection task and gives a validation accuracy of 100%.</a:t>
            </a:r>
          </a:p>
          <a:p>
            <a:r>
              <a:rPr lang="en-US" dirty="0"/>
              <a:t>For the future improvement of these self-implemented models, a more sophisticated weight initialization method like Xavier Initialization or </a:t>
            </a:r>
            <a:r>
              <a:rPr lang="en-US" dirty="0" err="1"/>
              <a:t>LeCun</a:t>
            </a:r>
            <a:r>
              <a:rPr lang="en-US" dirty="0"/>
              <a:t> uniform Initialization can be applied</a:t>
            </a:r>
          </a:p>
          <a:p>
            <a:r>
              <a:rPr lang="en-US" dirty="0"/>
              <a:t>Besides, the dataset also provides 77,000 test images without labels, so if these images are labeled or use a semi-supervised learning method, this model could be developed with these images</a:t>
            </a:r>
          </a:p>
          <a:p>
            <a:r>
              <a:rPr lang="en-US" dirty="0"/>
              <a:t>Pre-trained CNN-based models like </a:t>
            </a:r>
            <a:r>
              <a:rPr lang="en-US" dirty="0" err="1"/>
              <a:t>ResNet</a:t>
            </a:r>
            <a:r>
              <a:rPr lang="en-US" dirty="0"/>
              <a:t> or VGG can be used to get a better result.</a:t>
            </a:r>
          </a:p>
        </p:txBody>
      </p:sp>
    </p:spTree>
    <p:extLst>
      <p:ext uri="{BB962C8B-B14F-4D97-AF65-F5344CB8AC3E}">
        <p14:creationId xmlns:p14="http://schemas.microsoft.com/office/powerpoint/2010/main" val="57749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1F4D-5C8D-4807-ADD3-53A15B64CA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4C78107-8339-4E91-969E-E599784CE308}"/>
              </a:ext>
            </a:extLst>
          </p:cNvPr>
          <p:cNvSpPr>
            <a:spLocks noGrp="1"/>
          </p:cNvSpPr>
          <p:nvPr>
            <p:ph idx="1"/>
          </p:nvPr>
        </p:nvSpPr>
        <p:spPr>
          <a:xfrm>
            <a:off x="810000" y="1831669"/>
            <a:ext cx="10554574" cy="3636511"/>
          </a:xfrm>
        </p:spPr>
        <p:txBody>
          <a:bodyPr/>
          <a:lstStyle/>
          <a:p>
            <a:r>
              <a:rPr lang="en-US" dirty="0"/>
              <a:t>[1]D. G. Kidd, N. K. Chaudhary, "Changes in the sources of distracted driving among Northern Virginia drivers in 2014and 2018: A comparison of results from two roadside observation surveys”, Journal of Safety Research2019,69,131-138;doi: 10.1016/j.jsr.2018.12.004 </a:t>
            </a:r>
          </a:p>
          <a:p>
            <a:r>
              <a:rPr lang="en-US" dirty="0"/>
              <a:t>[2]R.L. Olson, R.J. </a:t>
            </a:r>
            <a:r>
              <a:rPr lang="en-US" dirty="0" err="1"/>
              <a:t>Hanowski</a:t>
            </a:r>
            <a:r>
              <a:rPr lang="en-US" dirty="0"/>
              <a:t>, J.S. Hickman, J. </a:t>
            </a:r>
            <a:r>
              <a:rPr lang="en-US" dirty="0" err="1"/>
              <a:t>Bocanegra</a:t>
            </a:r>
            <a:r>
              <a:rPr lang="en-US" dirty="0"/>
              <a:t>. Driver Distraction in Commercial Vehicle Opera-tonus’s. Department of Transportation, Washington, DC. Data available online since September 2009 </a:t>
            </a:r>
            <a:r>
              <a:rPr lang="en-US" dirty="0" err="1"/>
              <a:t>on:https</a:t>
            </a:r>
            <a:r>
              <a:rPr lang="en-US" dirty="0"/>
              <a:t>://www.fmcsa.dot.gov/sites/fmcsa.dot.gov/files/docs/FMCSA-RRR-09-042.pdf</a:t>
            </a:r>
          </a:p>
        </p:txBody>
      </p:sp>
    </p:spTree>
    <p:extLst>
      <p:ext uri="{BB962C8B-B14F-4D97-AF65-F5344CB8AC3E}">
        <p14:creationId xmlns:p14="http://schemas.microsoft.com/office/powerpoint/2010/main" val="350507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1A09-D008-4536-BE66-B366C045CD54}"/>
              </a:ext>
            </a:extLst>
          </p:cNvPr>
          <p:cNvSpPr>
            <a:spLocks noGrp="1"/>
          </p:cNvSpPr>
          <p:nvPr>
            <p:ph type="title"/>
          </p:nvPr>
        </p:nvSpPr>
        <p:spPr>
          <a:xfrm>
            <a:off x="1357089" y="2435957"/>
            <a:ext cx="4382521" cy="2007789"/>
          </a:xfrm>
        </p:spPr>
        <p:txBody>
          <a:bodyPr/>
          <a:lstStyle/>
          <a:p>
            <a:r>
              <a:rPr lang="en-US" sz="4800" dirty="0"/>
              <a:t>Thank</a:t>
            </a:r>
            <a:r>
              <a:rPr lang="en-US" dirty="0"/>
              <a:t> </a:t>
            </a:r>
            <a:r>
              <a:rPr lang="en-US" sz="4800" dirty="0"/>
              <a:t>you</a:t>
            </a:r>
          </a:p>
        </p:txBody>
      </p:sp>
    </p:spTree>
    <p:extLst>
      <p:ext uri="{BB962C8B-B14F-4D97-AF65-F5344CB8AC3E}">
        <p14:creationId xmlns:p14="http://schemas.microsoft.com/office/powerpoint/2010/main" val="253823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C781-53B1-4911-AB71-FA0996AB918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C7DB38B-88F2-4AD8-AE3A-6BD2B8678D61}"/>
              </a:ext>
            </a:extLst>
          </p:cNvPr>
          <p:cNvSpPr>
            <a:spLocks noGrp="1"/>
          </p:cNvSpPr>
          <p:nvPr>
            <p:ph idx="1"/>
          </p:nvPr>
        </p:nvSpPr>
        <p:spPr>
          <a:xfrm>
            <a:off x="818712" y="2035856"/>
            <a:ext cx="10554574" cy="3636511"/>
          </a:xfrm>
        </p:spPr>
        <p:txBody>
          <a:bodyPr/>
          <a:lstStyle/>
          <a:p>
            <a:r>
              <a:rPr lang="en-US" dirty="0"/>
              <a:t> The United States Department of Transportation states that one in five car accidents are caused by distracted drivers.</a:t>
            </a:r>
          </a:p>
          <a:p>
            <a:r>
              <a:rPr lang="en-US" dirty="0"/>
              <a:t>Distracted driving caused injuries to 400,000 people and claims the lives of 2,841 just in 2018 </a:t>
            </a:r>
          </a:p>
          <a:p>
            <a:r>
              <a:rPr lang="en-US" dirty="0"/>
              <a:t> 2.9% of the driver using handheld cell phones in 2017, which was down from 3.3% in 2016</a:t>
            </a:r>
          </a:p>
          <a:p>
            <a:r>
              <a:rPr lang="en-US" dirty="0"/>
              <a:t>Teens are 4x more likely to be in a wreck than driver over age 30 </a:t>
            </a:r>
          </a:p>
          <a:p>
            <a:r>
              <a:rPr lang="en-US" dirty="0"/>
              <a:t> One efficient way to reduce car accidents is to prevent distracted driving, which is the act of driving while engaging in other activities such as texting, talking on the phone, etc. </a:t>
            </a:r>
          </a:p>
        </p:txBody>
      </p:sp>
    </p:spTree>
    <p:extLst>
      <p:ext uri="{BB962C8B-B14F-4D97-AF65-F5344CB8AC3E}">
        <p14:creationId xmlns:p14="http://schemas.microsoft.com/office/powerpoint/2010/main" val="48543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C781-53B1-4911-AB71-FA0996AB91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C7DB38B-88F2-4AD8-AE3A-6BD2B8678D61}"/>
              </a:ext>
            </a:extLst>
          </p:cNvPr>
          <p:cNvSpPr>
            <a:spLocks noGrp="1"/>
          </p:cNvSpPr>
          <p:nvPr>
            <p:ph idx="1"/>
          </p:nvPr>
        </p:nvSpPr>
        <p:spPr>
          <a:xfrm>
            <a:off x="818712" y="2053612"/>
            <a:ext cx="10554574" cy="3636511"/>
          </a:xfrm>
        </p:spPr>
        <p:txBody>
          <a:bodyPr/>
          <a:lstStyle/>
          <a:p>
            <a:r>
              <a:rPr lang="en-US" dirty="0"/>
              <a:t>To improve the alarming statistics of car accidents, an algorithm will be developed to detect drivers engaging in distracted behaviors by feeding it dashboard camera images.</a:t>
            </a:r>
          </a:p>
          <a:p>
            <a:r>
              <a:rPr lang="en-US" dirty="0"/>
              <a:t>This algorithm can then be used as an API in a device to classify the driver’s behavior by checking if they are driving attentively, wearing their seatbelt and remind them if they are not  </a:t>
            </a:r>
          </a:p>
          <a:p>
            <a:r>
              <a:rPr lang="en-US" dirty="0"/>
              <a:t> The input of this model is images of the driver taken in the car. </a:t>
            </a:r>
          </a:p>
          <a:p>
            <a:r>
              <a:rPr lang="en-US" dirty="0"/>
              <a:t>The most efficient way to tackle the problem at hand is to develop a neural network model and then train it on a training subset of the dataset with the objective to obtain a high-accuracy model </a:t>
            </a:r>
          </a:p>
        </p:txBody>
      </p:sp>
    </p:spTree>
    <p:extLst>
      <p:ext uri="{BB962C8B-B14F-4D97-AF65-F5344CB8AC3E}">
        <p14:creationId xmlns:p14="http://schemas.microsoft.com/office/powerpoint/2010/main" val="66188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7DAC-95C2-4627-B4FA-328C6E88D99D}"/>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60C82381-C6C5-4AB2-B0ED-57C08692F3DD}"/>
              </a:ext>
            </a:extLst>
          </p:cNvPr>
          <p:cNvSpPr>
            <a:spLocks noGrp="1"/>
          </p:cNvSpPr>
          <p:nvPr>
            <p:ph idx="1"/>
          </p:nvPr>
        </p:nvSpPr>
        <p:spPr>
          <a:xfrm>
            <a:off x="712180" y="1326658"/>
            <a:ext cx="10554574" cy="3636511"/>
          </a:xfrm>
        </p:spPr>
        <p:txBody>
          <a:bodyPr/>
          <a:lstStyle/>
          <a:p>
            <a:endParaRPr lang="en-US" dirty="0"/>
          </a:p>
          <a:p>
            <a:r>
              <a:rPr lang="en-US" dirty="0"/>
              <a:t> The Dataset has a set of images of drivers taken inside a car capturing their activities such as texting, talking on the phone, eating, reaching behind, putting on makeup, </a:t>
            </a:r>
            <a:r>
              <a:rPr lang="en-US" dirty="0" err="1"/>
              <a:t>etc</a:t>
            </a:r>
            <a:r>
              <a:rPr lang="en-US" dirty="0"/>
              <a:t> </a:t>
            </a:r>
          </a:p>
          <a:p>
            <a:r>
              <a:rPr lang="en-US" dirty="0"/>
              <a:t>The dataset contains a total of 102150 images split into a training set of 22424 images and a testing set of 79726 images. Here is a sample of the dataset images. </a:t>
            </a:r>
          </a:p>
          <a:p>
            <a:r>
              <a:rPr lang="en-US" dirty="0"/>
              <a:t>The images are 480 X 640 pixels and the distribution of the classes in the training set are relatively uniform </a:t>
            </a:r>
          </a:p>
        </p:txBody>
      </p:sp>
    </p:spTree>
    <p:extLst>
      <p:ext uri="{BB962C8B-B14F-4D97-AF65-F5344CB8AC3E}">
        <p14:creationId xmlns:p14="http://schemas.microsoft.com/office/powerpoint/2010/main" val="79772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44F4-B264-44CB-84BA-6D87085CB152}"/>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D64157E9-E7FA-4440-A7B3-F15746FA1250}"/>
              </a:ext>
            </a:extLst>
          </p:cNvPr>
          <p:cNvSpPr>
            <a:spLocks noGrp="1"/>
          </p:cNvSpPr>
          <p:nvPr>
            <p:ph idx="1"/>
          </p:nvPr>
        </p:nvSpPr>
        <p:spPr>
          <a:xfrm>
            <a:off x="827424" y="1973713"/>
            <a:ext cx="10554574" cy="3636511"/>
          </a:xfrm>
        </p:spPr>
        <p:txBody>
          <a:bodyPr/>
          <a:lstStyle/>
          <a:p>
            <a:r>
              <a:rPr lang="en-US" dirty="0"/>
              <a:t>Convolutional Neural Networks (CNN or </a:t>
            </a:r>
            <a:r>
              <a:rPr lang="en-US" dirty="0" err="1"/>
              <a:t>ConvNet</a:t>
            </a:r>
            <a:r>
              <a:rPr lang="en-US" dirty="0"/>
              <a:t>) are complex feed forward neural networks. </a:t>
            </a:r>
          </a:p>
          <a:p>
            <a:r>
              <a:rPr lang="en-US" dirty="0"/>
              <a:t>CNNs are used for image classification and recognition because of its high accuracy</a:t>
            </a:r>
          </a:p>
          <a:p>
            <a:r>
              <a:rPr lang="en-US" dirty="0"/>
              <a:t>Project was executed using a CNN of ‘</a:t>
            </a:r>
            <a:r>
              <a:rPr lang="en-US" dirty="0" err="1"/>
              <a:t>keras</a:t>
            </a:r>
            <a:r>
              <a:rPr lang="en-US" dirty="0"/>
              <a:t>’ Package in R </a:t>
            </a:r>
          </a:p>
          <a:p>
            <a:r>
              <a:rPr lang="en-US" dirty="0" err="1"/>
              <a:t>Keras</a:t>
            </a:r>
            <a:r>
              <a:rPr lang="en-US" dirty="0"/>
              <a:t> framework is integrated with </a:t>
            </a:r>
            <a:r>
              <a:rPr lang="en-US" dirty="0" err="1"/>
              <a:t>Tensorflow</a:t>
            </a:r>
            <a:r>
              <a:rPr lang="en-US" dirty="0"/>
              <a:t> engine, its user friendly, easy to learn and easy to build model</a:t>
            </a:r>
          </a:p>
          <a:p>
            <a:r>
              <a:rPr lang="en-US" dirty="0" err="1"/>
              <a:t>Keras</a:t>
            </a:r>
            <a:r>
              <a:rPr lang="en-US" dirty="0"/>
              <a:t> is designed for human beings, not machines, and follows best practices for reducing cognitive load.</a:t>
            </a:r>
          </a:p>
        </p:txBody>
      </p:sp>
    </p:spTree>
    <p:extLst>
      <p:ext uri="{BB962C8B-B14F-4D97-AF65-F5344CB8AC3E}">
        <p14:creationId xmlns:p14="http://schemas.microsoft.com/office/powerpoint/2010/main" val="182778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CCC9-30AA-440D-B493-BF0139764770}"/>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7D4C083E-B59A-4C9C-8193-4E11B6292363}"/>
              </a:ext>
            </a:extLst>
          </p:cNvPr>
          <p:cNvSpPr>
            <a:spLocks noGrp="1"/>
          </p:cNvSpPr>
          <p:nvPr>
            <p:ph idx="1"/>
          </p:nvPr>
        </p:nvSpPr>
        <p:spPr>
          <a:xfrm>
            <a:off x="818712" y="2035856"/>
            <a:ext cx="10554574" cy="3636511"/>
          </a:xfrm>
        </p:spPr>
        <p:txBody>
          <a:bodyPr/>
          <a:lstStyle/>
          <a:p>
            <a:r>
              <a:rPr lang="en-US" dirty="0"/>
              <a:t>The training set which holds 22424 images has taken over 20 GB of memory and the test set has a memory of 61 GB which holds 79726 images with no labels </a:t>
            </a:r>
          </a:p>
          <a:p>
            <a:r>
              <a:rPr lang="en-US" dirty="0"/>
              <a:t>Batches of tensor image data were generated by splitting the entire training dataset into the validation set and another 50% for training the model </a:t>
            </a:r>
          </a:p>
          <a:p>
            <a:r>
              <a:rPr lang="en-US" dirty="0"/>
              <a:t>the images were first resized to 256 x 256 pixels from 480X640 pixels, then converted into a 3D tensors and then into a 4D tensors of shape (N, 256, 256, 3) where N is the number of images </a:t>
            </a:r>
          </a:p>
          <a:p>
            <a:r>
              <a:rPr lang="en-US" dirty="0"/>
              <a:t>The tensors were scaled by dividing them over 255 </a:t>
            </a:r>
          </a:p>
        </p:txBody>
      </p:sp>
    </p:spTree>
    <p:extLst>
      <p:ext uri="{BB962C8B-B14F-4D97-AF65-F5344CB8AC3E}">
        <p14:creationId xmlns:p14="http://schemas.microsoft.com/office/powerpoint/2010/main" val="423285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A18F-565C-4D62-A56C-EC4AEDCD1742}"/>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D959F20D-777E-46F8-856E-B26270E52B7B}"/>
              </a:ext>
            </a:extLst>
          </p:cNvPr>
          <p:cNvSpPr>
            <a:spLocks noGrp="1"/>
          </p:cNvSpPr>
          <p:nvPr>
            <p:ph idx="1"/>
          </p:nvPr>
        </p:nvSpPr>
        <p:spPr>
          <a:xfrm>
            <a:off x="818712" y="1902691"/>
            <a:ext cx="10554574" cy="3636511"/>
          </a:xfrm>
        </p:spPr>
        <p:txBody>
          <a:bodyPr/>
          <a:lstStyle/>
          <a:p>
            <a:r>
              <a:rPr lang="en-US" dirty="0"/>
              <a:t>The final model was implemented using </a:t>
            </a:r>
            <a:r>
              <a:rPr lang="en-US" dirty="0" err="1"/>
              <a:t>keras</a:t>
            </a:r>
            <a:r>
              <a:rPr lang="en-US" dirty="0"/>
              <a:t> Sequential function and adding a Convolutional layer of 16 filters, kernel size 2X2, same padding, </a:t>
            </a:r>
            <a:r>
              <a:rPr lang="en-US" dirty="0" err="1"/>
              <a:t>relu</a:t>
            </a:r>
            <a:r>
              <a:rPr lang="en-US" dirty="0"/>
              <a:t> activation, and input shape the same as the 4D tensors that are (None, 256, 256, 3). </a:t>
            </a:r>
          </a:p>
          <a:p>
            <a:r>
              <a:rPr lang="en-US" dirty="0"/>
              <a:t>The model had 3 hidden layers with </a:t>
            </a:r>
            <a:r>
              <a:rPr lang="en-US" dirty="0" err="1"/>
              <a:t>relu</a:t>
            </a:r>
            <a:r>
              <a:rPr lang="en-US" dirty="0"/>
              <a:t> activation and filers of 128,64 &amp; 64 respectively</a:t>
            </a:r>
          </a:p>
          <a:p>
            <a:r>
              <a:rPr lang="en-US" dirty="0"/>
              <a:t>The model was regularized by adding the Dropout layer of rate 0.2 followed by a Flatten layer</a:t>
            </a:r>
          </a:p>
          <a:p>
            <a:r>
              <a:rPr lang="en-US" dirty="0"/>
              <a:t>The output had a Dense layer of 10 outputs representing the data classes with a </a:t>
            </a:r>
            <a:r>
              <a:rPr lang="en-US" dirty="0" err="1"/>
              <a:t>softmax</a:t>
            </a:r>
            <a:r>
              <a:rPr lang="en-US" dirty="0"/>
              <a:t> activation</a:t>
            </a:r>
          </a:p>
        </p:txBody>
      </p:sp>
    </p:spTree>
    <p:extLst>
      <p:ext uri="{BB962C8B-B14F-4D97-AF65-F5344CB8AC3E}">
        <p14:creationId xmlns:p14="http://schemas.microsoft.com/office/powerpoint/2010/main" val="240286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C621D0-A0E0-4E59-A903-85A0EF9CC606}"/>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Model Evaluation</a:t>
            </a:r>
          </a:p>
        </p:txBody>
      </p:sp>
      <p:sp>
        <p:nvSpPr>
          <p:cNvPr id="3" name="Content Placeholder 2">
            <a:extLst>
              <a:ext uri="{FF2B5EF4-FFF2-40B4-BE49-F238E27FC236}">
                <a16:creationId xmlns:a16="http://schemas.microsoft.com/office/drawing/2014/main" id="{CC61A8A3-C3FB-4968-A7C3-BC598AF83918}"/>
              </a:ext>
            </a:extLst>
          </p:cNvPr>
          <p:cNvSpPr>
            <a:spLocks noGrp="1"/>
          </p:cNvSpPr>
          <p:nvPr>
            <p:ph idx="1"/>
          </p:nvPr>
        </p:nvSpPr>
        <p:spPr>
          <a:xfrm>
            <a:off x="451514" y="2046514"/>
            <a:ext cx="3575737" cy="3994848"/>
          </a:xfrm>
        </p:spPr>
        <p:txBody>
          <a:bodyPr>
            <a:normAutofit/>
          </a:bodyPr>
          <a:lstStyle/>
          <a:p>
            <a:r>
              <a:rPr lang="en-US" sz="1600" dirty="0">
                <a:solidFill>
                  <a:srgbClr val="FFFFFF"/>
                </a:solidFill>
              </a:rPr>
              <a:t>The performance was relatively good although it was a simple model and only trained for 10 epochs</a:t>
            </a:r>
          </a:p>
          <a:p>
            <a:r>
              <a:rPr lang="en-US" sz="1600" dirty="0">
                <a:solidFill>
                  <a:srgbClr val="FFFFFF"/>
                </a:solidFill>
              </a:rPr>
              <a:t>In terms of accuracy, it achieved </a:t>
            </a:r>
            <a:r>
              <a:rPr lang="en-US" sz="1600" b="1" dirty="0">
                <a:solidFill>
                  <a:srgbClr val="FFFFFF"/>
                </a:solidFill>
              </a:rPr>
              <a:t>99.5% </a:t>
            </a:r>
            <a:r>
              <a:rPr lang="en-US" sz="1600" dirty="0">
                <a:solidFill>
                  <a:srgbClr val="FFFFFF"/>
                </a:solidFill>
              </a:rPr>
              <a:t>in training and </a:t>
            </a:r>
            <a:r>
              <a:rPr lang="en-US" sz="1600" b="1" dirty="0">
                <a:solidFill>
                  <a:srgbClr val="FFFFFF"/>
                </a:solidFill>
              </a:rPr>
              <a:t>100% </a:t>
            </a:r>
            <a:r>
              <a:rPr lang="en-US" sz="1600" dirty="0">
                <a:solidFill>
                  <a:srgbClr val="FFFFFF"/>
                </a:solidFill>
              </a:rPr>
              <a:t>in the validation set with loss of 0.021 &amp; 0.003 respectively </a:t>
            </a:r>
          </a:p>
          <a:p>
            <a:endParaRPr lang="en-US" sz="1600" dirty="0">
              <a:solidFill>
                <a:srgbClr val="FFFFFF"/>
              </a:solidFill>
            </a:endParaRPr>
          </a:p>
        </p:txBody>
      </p:sp>
      <p:pic>
        <p:nvPicPr>
          <p:cNvPr id="4" name="Picture 3">
            <a:extLst>
              <a:ext uri="{FF2B5EF4-FFF2-40B4-BE49-F238E27FC236}">
                <a16:creationId xmlns:a16="http://schemas.microsoft.com/office/drawing/2014/main" id="{8E3BDA27-9FA2-435E-A7C0-C2CE4F47DE06}"/>
              </a:ext>
            </a:extLst>
          </p:cNvPr>
          <p:cNvPicPr>
            <a:picLocks noChangeAspect="1"/>
          </p:cNvPicPr>
          <p:nvPr/>
        </p:nvPicPr>
        <p:blipFill>
          <a:blip r:embed="rId2"/>
          <a:stretch>
            <a:fillRect/>
          </a:stretch>
        </p:blipFill>
        <p:spPr>
          <a:xfrm>
            <a:off x="5280790" y="647391"/>
            <a:ext cx="6267743" cy="526457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36823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6A096B-229C-4F1D-98AD-1FF7F7A6AEC7}"/>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Result</a:t>
            </a:r>
          </a:p>
        </p:txBody>
      </p:sp>
      <p:sp>
        <p:nvSpPr>
          <p:cNvPr id="3" name="Content Placeholder 2">
            <a:extLst>
              <a:ext uri="{FF2B5EF4-FFF2-40B4-BE49-F238E27FC236}">
                <a16:creationId xmlns:a16="http://schemas.microsoft.com/office/drawing/2014/main" id="{4D2E00C6-0B68-405A-B4B6-35DA3406DDAB}"/>
              </a:ext>
            </a:extLst>
          </p:cNvPr>
          <p:cNvSpPr>
            <a:spLocks noGrp="1"/>
          </p:cNvSpPr>
          <p:nvPr>
            <p:ph idx="1"/>
          </p:nvPr>
        </p:nvSpPr>
        <p:spPr>
          <a:xfrm>
            <a:off x="451514" y="2046514"/>
            <a:ext cx="3575737" cy="3994848"/>
          </a:xfrm>
        </p:spPr>
        <p:txBody>
          <a:bodyPr>
            <a:normAutofit/>
          </a:bodyPr>
          <a:lstStyle/>
          <a:p>
            <a:r>
              <a:rPr lang="en-US" sz="1600">
                <a:solidFill>
                  <a:srgbClr val="FFFFFF"/>
                </a:solidFill>
              </a:rPr>
              <a:t>The model was tested by randomly selecting the images from the test dataset. The algorithm was able to identify a wide range of distracting activities.</a:t>
            </a:r>
          </a:p>
          <a:p>
            <a:endParaRPr lang="en-US" sz="1600">
              <a:solidFill>
                <a:srgbClr val="FFFFFF"/>
              </a:solidFill>
            </a:endParaRPr>
          </a:p>
        </p:txBody>
      </p:sp>
      <p:pic>
        <p:nvPicPr>
          <p:cNvPr id="5" name="Picture 4">
            <a:extLst>
              <a:ext uri="{FF2B5EF4-FFF2-40B4-BE49-F238E27FC236}">
                <a16:creationId xmlns:a16="http://schemas.microsoft.com/office/drawing/2014/main" id="{CD3CB5BB-C24A-4C9B-A8E3-4167D24DF9DE}"/>
              </a:ext>
            </a:extLst>
          </p:cNvPr>
          <p:cNvPicPr>
            <a:picLocks noChangeAspect="1"/>
          </p:cNvPicPr>
          <p:nvPr/>
        </p:nvPicPr>
        <p:blipFill>
          <a:blip r:embed="rId2"/>
          <a:stretch>
            <a:fillRect/>
          </a:stretch>
        </p:blipFill>
        <p:spPr>
          <a:xfrm>
            <a:off x="6027255" y="494187"/>
            <a:ext cx="5078895" cy="586962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0191297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112</TotalTime>
  <Words>922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Distracted Driver Detection </vt:lpstr>
      <vt:lpstr>Problem Statement</vt:lpstr>
      <vt:lpstr>Introduction</vt:lpstr>
      <vt:lpstr>Data Exploration</vt:lpstr>
      <vt:lpstr>Algorithm</vt:lpstr>
      <vt:lpstr>Preprocessing</vt:lpstr>
      <vt:lpstr>Implementation</vt:lpstr>
      <vt:lpstr>Model Evaluation</vt:lpstr>
      <vt:lpstr>Result</vt:lpstr>
      <vt:lpstr>Conclusion &amp;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Distracted Driver Detection </dc:title>
  <dc:creator>Sujeeth Shetty</dc:creator>
  <cp:lastModifiedBy>Sujeeth Shetty</cp:lastModifiedBy>
  <cp:revision>4</cp:revision>
  <dcterms:created xsi:type="dcterms:W3CDTF">2020-04-28T07:24:10Z</dcterms:created>
  <dcterms:modified xsi:type="dcterms:W3CDTF">2020-04-28T18:21:17Z</dcterms:modified>
</cp:coreProperties>
</file>