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F9B4-4AE3-D604-1D2E-FEEBCFBD6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44797-9FFF-6A76-11D8-9C1A7577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C1982-161B-75A6-3B7D-E9CEA965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16A-F963-4A29-AED3-52E9CF9721AC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BA3A-4AA3-2390-C1D2-B35039A7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661E8-68A0-D70C-24F3-03FDF7F0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D58A-DA5C-4064-BB1C-FB3A5E0F6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40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8630-3F48-7038-BE04-DB09CB7B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2DDD7-F77C-42B9-478F-F929AA011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9C71-2600-E168-0F66-E96230F0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16A-F963-4A29-AED3-52E9CF9721AC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ECC48-1006-9488-D93C-A6AC381A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6842B-B19C-5F6F-5B69-8474C691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D58A-DA5C-4064-BB1C-FB3A5E0F6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93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9C780-6330-3E73-CB24-89A647635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9DD5B-0930-455B-DC02-59088D078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9C50-9FFB-9E48-6E2F-1202F8E2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16A-F963-4A29-AED3-52E9CF9721AC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47557-FC58-BBD3-E367-C436DB88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FD92-FB64-513F-FEC5-EC96C565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D58A-DA5C-4064-BB1C-FB3A5E0F6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4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364E-318D-DB60-6988-DB497D5C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528D-D5A6-DD88-416E-87B0FE13E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220A9-3D72-AA01-F6BF-465CE726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16A-F963-4A29-AED3-52E9CF9721AC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799AC-3502-511A-2807-F226FF13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2588-A235-C416-58EB-0CC1152A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D58A-DA5C-4064-BB1C-FB3A5E0F6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0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AA68-2C5C-6284-D765-B614D28C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252-9E1E-3C91-A1BF-73DCF9E8C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7C9AC-B388-4F0A-438F-411E0E0E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16A-F963-4A29-AED3-52E9CF9721AC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93835-B1E6-ADA1-16CC-D1542920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06CCA-3236-05F9-EAB1-0037F8F8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D58A-DA5C-4064-BB1C-FB3A5E0F6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87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FC3C-B800-2D6D-710C-2F183817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DA7CB-0DBB-50AD-D518-05818BFF1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C669F-D257-D034-CDD0-E1B56225B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37EAB-56CD-2B83-A301-EC21C3F1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16A-F963-4A29-AED3-52E9CF9721AC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65B03-4A21-F26C-B3C7-995BF7AB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098EA-C53F-0DC9-7ED0-71DAE0CD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D58A-DA5C-4064-BB1C-FB3A5E0F6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48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8C62-33ED-903B-8558-1ACCD11AB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FE2DA-41DB-3D82-0E9A-80E691C80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9A523-AAAB-AEEE-6421-581E95A6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77C31-683A-4C13-3F99-B18795C43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8D1FB-F3FA-F641-1BE9-9420DE839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95372-A84E-54B7-9B4B-EEFAEA86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16A-F963-4A29-AED3-52E9CF9721AC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75EDF-97AB-040A-ABE6-E9EA666C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F41F2-5033-4374-8727-A057D907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D58A-DA5C-4064-BB1C-FB3A5E0F6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52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E578-76A6-836E-1255-209AC032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11799-AB2C-0CDE-48F1-E40D193F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16A-F963-4A29-AED3-52E9CF9721AC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42C8F-984F-8FC2-20E6-E466D526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6C256-6044-1F94-29D6-64146746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D58A-DA5C-4064-BB1C-FB3A5E0F6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36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32F4C-CF84-C726-9CF3-E493155A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16A-F963-4A29-AED3-52E9CF9721AC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4EAFC-DBC5-E465-609A-0802E9D7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63B92-281E-544C-7FEC-3E1DC70F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D58A-DA5C-4064-BB1C-FB3A5E0F6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59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3E47-481D-5569-5852-91D0E5FB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59C4-E635-10B2-D446-8E89444D7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93282-D43E-7212-B942-8E1D7FFDC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05502-C8EF-D10E-063A-DD04C672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16A-F963-4A29-AED3-52E9CF9721AC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BBE-05AF-A7A1-E6A1-8F91B6A1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C1B24-EEE3-F60C-4E15-0D4A8C6D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D58A-DA5C-4064-BB1C-FB3A5E0F6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79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02A8-D0B4-DFC6-5009-BD86F169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1E78F-BE4A-8E79-4DE4-0B747B5B1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B32FF-E7E6-8C60-FDC1-F5565E7F6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23E88-B0AA-7EA9-6349-AD3730EA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16A-F963-4A29-AED3-52E9CF9721AC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A9781-0E12-40A1-32C1-07822CE5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B3F09-962B-5374-6A65-45FC5378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D58A-DA5C-4064-BB1C-FB3A5E0F6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4E71B-159A-3FD2-03D1-F91B6816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025B5-FB63-0B81-3D2F-E09A9385A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84E53-605C-B6AB-4CDC-12F9B2405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D316A-F963-4A29-AED3-52E9CF9721AC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0A089-D9A8-DC78-2E11-2A96815E9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E6BA3-2932-5054-CE63-DD25F9504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D58A-DA5C-4064-BB1C-FB3A5E0F6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72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9CF26A-9CA9-83B4-A618-E052EBEEA5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8" y="492968"/>
            <a:ext cx="12192000" cy="609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F32843-2E6C-26CA-17CA-DEFD88E78DA3}"/>
              </a:ext>
            </a:extLst>
          </p:cNvPr>
          <p:cNvSpPr txBox="1"/>
          <p:nvPr/>
        </p:nvSpPr>
        <p:spPr>
          <a:xfrm>
            <a:off x="345233" y="335902"/>
            <a:ext cx="115233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Multi-Tier Website using AWS EC2 Instance</a:t>
            </a:r>
          </a:p>
          <a:p>
            <a:pPr algn="ctr"/>
            <a:endParaRPr lang="en-IN" sz="2400" b="1" dirty="0"/>
          </a:p>
          <a:p>
            <a:r>
              <a:rPr lang="en-IN" sz="2800" b="1" dirty="0"/>
              <a:t>Project Overview:-</a:t>
            </a:r>
          </a:p>
          <a:p>
            <a:r>
              <a:rPr lang="en-IN" sz="2400" dirty="0"/>
              <a:t>	</a:t>
            </a:r>
            <a:r>
              <a:rPr lang="en-IN" dirty="0"/>
              <a:t>• This project involves deploying a Multi-Tier Website using AWS EC2 Instance.</a:t>
            </a:r>
          </a:p>
          <a:p>
            <a:r>
              <a:rPr lang="en-IN" dirty="0"/>
              <a:t>	• </a:t>
            </a:r>
            <a:r>
              <a:rPr lang="en-US" dirty="0"/>
              <a:t>Using Amazon EC2 eliminates your need to invest in hardware up front so you can  develop and deploy 	  	   applications faster. </a:t>
            </a:r>
          </a:p>
          <a:p>
            <a:r>
              <a:rPr lang="en-US" dirty="0"/>
              <a:t>	</a:t>
            </a:r>
            <a:r>
              <a:rPr lang="en-IN" dirty="0"/>
              <a:t>•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multi-tier website project leverages AWS EC2 instances to establish a robust architecture 		   	   encompassing presentation, application.</a:t>
            </a:r>
          </a:p>
          <a:p>
            <a:endParaRPr lang="en-US" b="1" dirty="0"/>
          </a:p>
          <a:p>
            <a:r>
              <a:rPr lang="en-US" sz="2800" b="1" dirty="0"/>
              <a:t>Services  Used:-</a:t>
            </a:r>
          </a:p>
          <a:p>
            <a:endParaRPr lang="en-US" sz="2000" b="1" dirty="0"/>
          </a:p>
          <a:p>
            <a:r>
              <a:rPr lang="en-US" sz="2000" b="1" dirty="0"/>
              <a:t>		</a:t>
            </a:r>
            <a:r>
              <a:rPr lang="en-US" sz="2000" dirty="0"/>
              <a:t>AWS EC2, VPC, RDS Instance, Route 53, ELB, Autoscaling, CloudWatch.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647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9B12A2-9762-594D-13AE-125C0D0C2C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BABAA-78BB-8802-A656-BDF870434500}"/>
              </a:ext>
            </a:extLst>
          </p:cNvPr>
          <p:cNvSpPr txBox="1"/>
          <p:nvPr/>
        </p:nvSpPr>
        <p:spPr>
          <a:xfrm>
            <a:off x="203200" y="248920"/>
            <a:ext cx="114757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Architecture diagram🏗️:-</a:t>
            </a:r>
          </a:p>
          <a:p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7C151-2DD6-E83F-2682-081B01BA4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32" y="915214"/>
            <a:ext cx="7460055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4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F1CCEC-5868-8C35-8FB1-99A5EA5937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331"/>
            <a:ext cx="12192000" cy="609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59CEAC-5382-872E-7D4A-5884DF028FE4}"/>
              </a:ext>
            </a:extLst>
          </p:cNvPr>
          <p:cNvSpPr txBox="1"/>
          <p:nvPr/>
        </p:nvSpPr>
        <p:spPr>
          <a:xfrm>
            <a:off x="152400" y="85919"/>
            <a:ext cx="1188720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Explanation:-</a:t>
            </a:r>
          </a:p>
          <a:p>
            <a:endParaRPr lang="en-IN" sz="3200" b="1" dirty="0"/>
          </a:p>
          <a:p>
            <a:pPr algn="l"/>
            <a:r>
              <a:rPr lang="en-US" sz="2800" b="1" i="0" u="sng" dirty="0">
                <a:effectLst/>
                <a:latin typeface="Söhne"/>
              </a:rPr>
              <a:t>Step 1:</a:t>
            </a:r>
            <a:r>
              <a:rPr lang="en-US" sz="2800" b="1" i="0" dirty="0">
                <a:effectLst/>
                <a:latin typeface="Söhne"/>
              </a:rPr>
              <a:t> </a:t>
            </a:r>
            <a:r>
              <a:rPr lang="en-US" sz="2800" b="1" i="0" u="sng" dirty="0">
                <a:effectLst/>
                <a:latin typeface="Söhne"/>
              </a:rPr>
              <a:t>Sign in to AWS Console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Log in to the AWS Management Console at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  <a:hlinkClick r:id="rId3"/>
              </a:rPr>
              <a:t>https://aws.amazon.com/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800" b="1" i="0" u="sng" dirty="0">
                <a:effectLst/>
                <a:latin typeface="Söhne"/>
              </a:rPr>
              <a:t>Step 2: Launch an EC2 Instance</a:t>
            </a:r>
          </a:p>
          <a:p>
            <a:pPr algn="l"/>
            <a:endParaRPr lang="en-US" sz="2000" b="1" i="0" dirty="0">
              <a:effectLst/>
              <a:latin typeface="Söhne"/>
            </a:endParaRP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	 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•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Navigate to the EC2 Dashboard.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•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Click "Launch Instance" to create a new instance.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•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Choose an Amazon Machine Image (AMI) based on your requirements.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•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Select an instance type.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•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Configure instance details, including the number of instances, network settings, and storage.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•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Add tags (optional but recommended).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•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Configure security groups to allow inbound traffic for HTTP, HTTPS, and SSH.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•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Review and launch the instance.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800" b="1" i="0" u="sng" dirty="0">
                <a:solidFill>
                  <a:srgbClr val="374151"/>
                </a:solidFill>
                <a:effectLst/>
                <a:latin typeface="Söhne"/>
              </a:rPr>
              <a:t>Amazon VPC Setup:</a:t>
            </a:r>
            <a:endParaRPr lang="en-US" sz="2800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 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•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Configuration details of the Virtual Private Cloud.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•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Subnets(Public and private subnet), route tables, and security groups.</a:t>
            </a:r>
          </a:p>
          <a:p>
            <a:pPr algn="l"/>
            <a:r>
              <a:rPr lang="en-US" dirty="0">
                <a:solidFill>
                  <a:srgbClr val="374151"/>
                </a:solidFill>
                <a:latin typeface="Söhne"/>
              </a:rPr>
              <a:t>	 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• create the public and private subnets for the instance.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5109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2AD0AC-73FC-5531-8E9E-04D1418233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7E4EA7-3817-EEA6-6376-8BB5ACF54273}"/>
              </a:ext>
            </a:extLst>
          </p:cNvPr>
          <p:cNvSpPr txBox="1"/>
          <p:nvPr/>
        </p:nvSpPr>
        <p:spPr>
          <a:xfrm>
            <a:off x="533400" y="579120"/>
            <a:ext cx="1109472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sng" dirty="0">
                <a:effectLst/>
                <a:latin typeface="Söhne"/>
              </a:rPr>
              <a:t>Step 3: Connect to EC2 Instance</a:t>
            </a:r>
          </a:p>
          <a:p>
            <a:r>
              <a:rPr lang="en-IN" dirty="0"/>
              <a:t>	• User can connect to the ec2 instance with the help of PUTTY (SSH client)</a:t>
            </a:r>
          </a:p>
          <a:p>
            <a:r>
              <a:rPr lang="en-IN" dirty="0"/>
              <a:t>				(OR)</a:t>
            </a:r>
          </a:p>
          <a:p>
            <a:pPr algn="l"/>
            <a:r>
              <a:rPr lang="en-IN" dirty="0"/>
              <a:t>	•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Once the instance is running, select it in the EC2 Dashboard.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   Click "Connect" to get connection instructions.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   Use SSH to connect to your instance. (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In AWS Management console)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dirty="0">
                <a:solidFill>
                  <a:srgbClr val="374151"/>
                </a:solidFill>
                <a:latin typeface="Söhne"/>
              </a:rPr>
              <a:t>					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800" b="1" i="0" u="sng" dirty="0">
                <a:effectLst/>
                <a:latin typeface="Söhne"/>
              </a:rPr>
              <a:t>Step 4: Install Web Server (e.g</a:t>
            </a:r>
            <a:r>
              <a:rPr lang="en-US" sz="2800" b="1" u="sng" dirty="0">
                <a:latin typeface="Söhne"/>
              </a:rPr>
              <a:t>., </a:t>
            </a:r>
            <a:r>
              <a:rPr lang="en-US" sz="2800" b="1" i="0" u="sng" dirty="0">
                <a:effectLst/>
                <a:latin typeface="Söhne"/>
              </a:rPr>
              <a:t>Apache)</a:t>
            </a:r>
          </a:p>
          <a:p>
            <a:r>
              <a:rPr lang="en-US" sz="2800" b="1" dirty="0">
                <a:latin typeface="Söhne"/>
              </a:rPr>
              <a:t>	</a:t>
            </a:r>
            <a:r>
              <a:rPr lang="en-IN" sz="1800" b="1" dirty="0">
                <a:latin typeface="Söhne"/>
              </a:rPr>
              <a:t>• </a:t>
            </a:r>
            <a:r>
              <a:rPr lang="en-IN" sz="1800" dirty="0">
                <a:latin typeface="Söhne"/>
              </a:rPr>
              <a:t>Install a web-server on EC2 instance through the CLI.</a:t>
            </a:r>
          </a:p>
          <a:p>
            <a:r>
              <a:rPr lang="en-IN" b="1" i="0" dirty="0">
                <a:effectLst/>
                <a:latin typeface="Söhne"/>
              </a:rPr>
              <a:t>	</a:t>
            </a:r>
            <a:r>
              <a:rPr lang="en-IN" sz="1800" b="1" dirty="0">
                <a:latin typeface="Söhne"/>
              </a:rPr>
              <a:t>• </a:t>
            </a:r>
            <a:r>
              <a:rPr lang="en-IN" sz="1800" dirty="0">
                <a:latin typeface="Söhne"/>
              </a:rPr>
              <a:t>web-server might be an Apache or Nginx.</a:t>
            </a:r>
          </a:p>
          <a:p>
            <a:endParaRPr lang="en-IN" sz="1800" dirty="0">
              <a:latin typeface="Söhne"/>
            </a:endParaRPr>
          </a:p>
          <a:p>
            <a:pPr algn="l"/>
            <a:r>
              <a:rPr lang="en-US" sz="2800" b="1" i="0" u="sng" dirty="0">
                <a:effectLst/>
                <a:latin typeface="Söhne"/>
              </a:rPr>
              <a:t>Step 5: Set up RDS Instance</a:t>
            </a:r>
          </a:p>
          <a:p>
            <a:pPr algn="l"/>
            <a:endParaRPr lang="en-US" sz="2800" b="1" i="0" dirty="0">
              <a:effectLst/>
              <a:latin typeface="Söhne"/>
            </a:endParaRPr>
          </a:p>
          <a:p>
            <a:pPr algn="l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	•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Navigate to the RDS Dashboard.</a:t>
            </a:r>
          </a:p>
          <a:p>
            <a:pPr algn="l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	•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Click "Create database" and select the engine (e.g., MySQL, PostgreSQL).</a:t>
            </a:r>
          </a:p>
          <a:p>
            <a:pPr algn="l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	•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Configure DB instance details, including DB instance identifier, master username, and password.</a:t>
            </a:r>
          </a:p>
          <a:p>
            <a:pPr algn="l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	•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up advanced settings, including VPC, subnet group, and security group.</a:t>
            </a:r>
          </a:p>
          <a:p>
            <a:pPr algn="l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	•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Review and launch the RDS instance.</a:t>
            </a:r>
          </a:p>
          <a:p>
            <a:r>
              <a:rPr lang="en-IN" sz="1800" b="1" dirty="0">
                <a:latin typeface="Söhne"/>
              </a:rPr>
              <a:t> </a:t>
            </a:r>
            <a:endParaRPr lang="en-US" sz="1800" b="1" i="0" dirty="0">
              <a:effectLst/>
              <a:latin typeface="Söhne"/>
            </a:endParaRPr>
          </a:p>
          <a:p>
            <a:endParaRPr lang="en-US" sz="1800" b="1" i="0" dirty="0">
              <a:effectLst/>
              <a:latin typeface="Söhne"/>
            </a:endParaRP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24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2930CE-C2E4-3F0A-8F87-5001DDF524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304800"/>
            <a:ext cx="11948160" cy="5974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B79CDC-7FCE-2D2A-0508-6E7936DCD390}"/>
              </a:ext>
            </a:extLst>
          </p:cNvPr>
          <p:cNvSpPr txBox="1"/>
          <p:nvPr/>
        </p:nvSpPr>
        <p:spPr>
          <a:xfrm>
            <a:off x="762000" y="181094"/>
            <a:ext cx="11186160" cy="8586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sng" dirty="0">
                <a:effectLst/>
                <a:latin typeface="Söhne"/>
              </a:rPr>
              <a:t>Step 6: Connect Web Server to RDS</a:t>
            </a:r>
          </a:p>
          <a:p>
            <a:pPr algn="l"/>
            <a:endParaRPr lang="en-US" sz="2800" b="1" i="0" dirty="0">
              <a:effectLst/>
              <a:latin typeface="Söhne"/>
            </a:endParaRPr>
          </a:p>
          <a:p>
            <a:pPr algn="l"/>
            <a:r>
              <a:rPr lang="en-US" b="1" dirty="0">
                <a:latin typeface="Söhne"/>
              </a:rPr>
              <a:t>	</a:t>
            </a:r>
            <a:r>
              <a:rPr lang="en-IN" b="1" dirty="0">
                <a:latin typeface="Söhne"/>
              </a:rPr>
              <a:t>• </a:t>
            </a:r>
            <a:r>
              <a:rPr lang="en-IN" dirty="0">
                <a:latin typeface="Söhne"/>
              </a:rPr>
              <a:t>By using the RDS endpoint we can connect to the EC2 instance</a:t>
            </a:r>
            <a:r>
              <a:rPr lang="en-IN" b="1" dirty="0">
                <a:latin typeface="Söhne"/>
              </a:rPr>
              <a:t>.</a:t>
            </a:r>
          </a:p>
          <a:p>
            <a:pPr algn="l"/>
            <a:r>
              <a:rPr lang="en-IN" b="1" dirty="0">
                <a:latin typeface="Söhne"/>
              </a:rPr>
              <a:t>	•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Update your web application configuration to use the RDS endpoint, database name, username, and 		    password.</a:t>
            </a:r>
            <a:endParaRPr lang="en-US" b="1" dirty="0">
              <a:latin typeface="Söhne"/>
            </a:endParaRPr>
          </a:p>
          <a:p>
            <a:pPr algn="l"/>
            <a:endParaRPr lang="en-US" sz="2800" b="1" i="0" dirty="0">
              <a:effectLst/>
              <a:latin typeface="Söhne"/>
            </a:endParaRPr>
          </a:p>
          <a:p>
            <a:pPr algn="l"/>
            <a:r>
              <a:rPr lang="en-US" sz="2800" b="1" i="0" u="sng" dirty="0">
                <a:effectLst/>
                <a:latin typeface="Söhne"/>
              </a:rPr>
              <a:t>Step 7: Test Your Setup</a:t>
            </a:r>
          </a:p>
          <a:p>
            <a:pPr algn="l"/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en-IN" sz="2800" i="0" dirty="0">
                <a:solidFill>
                  <a:srgbClr val="374151"/>
                </a:solidFill>
                <a:effectLst/>
                <a:latin typeface="Söhne"/>
              </a:rPr>
              <a:t>•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Visit your EC2 instance's public IP or domain name in a web browser to test if your multi-tier website is  		    working.</a:t>
            </a:r>
          </a:p>
          <a:p>
            <a:pPr algn="l"/>
            <a:r>
              <a:rPr lang="en-US" dirty="0">
                <a:solidFill>
                  <a:srgbClr val="374151"/>
                </a:solidFill>
                <a:latin typeface="Söhne"/>
              </a:rPr>
              <a:t>	</a:t>
            </a:r>
          </a:p>
          <a:p>
            <a:r>
              <a:rPr lang="en-IN" sz="2800" b="1" i="0" u="sng" dirty="0">
                <a:effectLst/>
                <a:latin typeface="Söhne"/>
              </a:rPr>
              <a:t>Step 8:</a:t>
            </a:r>
            <a:r>
              <a:rPr lang="en-US" sz="2800" b="1" i="0" u="sng" dirty="0">
                <a:effectLst/>
                <a:latin typeface="Söhne"/>
              </a:rPr>
              <a:t> Set Up Auto Scaling and Load Balancing</a:t>
            </a:r>
          </a:p>
          <a:p>
            <a:endParaRPr lang="en-US" sz="2800" b="1" i="0" dirty="0">
              <a:effectLst/>
              <a:latin typeface="Söhne"/>
            </a:endParaRPr>
          </a:p>
          <a:p>
            <a:r>
              <a:rPr lang="en-US" sz="2800" b="1" dirty="0">
                <a:latin typeface="Söhne"/>
              </a:rPr>
              <a:t>	</a:t>
            </a:r>
            <a:r>
              <a:rPr lang="en-IN" sz="2800" i="0" dirty="0">
                <a:solidFill>
                  <a:srgbClr val="374151"/>
                </a:solidFill>
                <a:effectLst/>
                <a:latin typeface="Söhne"/>
              </a:rPr>
              <a:t> •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If you want to improve reliability and handle varying loads,  consider setting up auto scaling and a load 		       balancer.</a:t>
            </a:r>
          </a:p>
          <a:p>
            <a:pPr algn="l"/>
            <a:r>
              <a:rPr lang="en-US" sz="2800" b="1" i="0" u="sng" dirty="0">
                <a:effectLst/>
                <a:latin typeface="Söhne"/>
              </a:rPr>
              <a:t>Step 9: Configure Domain Name</a:t>
            </a:r>
          </a:p>
          <a:p>
            <a:pPr algn="l"/>
            <a:endParaRPr lang="en-US" sz="2800" b="1" i="0" dirty="0"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en-IN" sz="1800" b="1" i="0" dirty="0">
                <a:solidFill>
                  <a:srgbClr val="374151"/>
                </a:solidFill>
                <a:effectLst/>
                <a:latin typeface="Söhne"/>
              </a:rPr>
              <a:t> •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Register a domain name (e.g., using Route 53).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en-IN" sz="180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N" sz="1800" b="1" i="0" dirty="0">
                <a:solidFill>
                  <a:srgbClr val="374151"/>
                </a:solidFill>
                <a:effectLst/>
                <a:latin typeface="Söhne"/>
              </a:rPr>
              <a:t>•</a:t>
            </a:r>
            <a:r>
              <a:rPr lang="en-IN" sz="180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Associate the domain name with your EC2 instance or load balancer.</a:t>
            </a:r>
          </a:p>
          <a:p>
            <a:endParaRPr lang="en-US" b="1" i="0" dirty="0">
              <a:effectLst/>
              <a:latin typeface="Söhne"/>
            </a:endParaRPr>
          </a:p>
          <a:p>
            <a:endParaRPr lang="en-IN" b="1" i="0" dirty="0"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b="1" dirty="0">
              <a:latin typeface="Söhne"/>
            </a:endParaRPr>
          </a:p>
          <a:p>
            <a:pPr algn="l"/>
            <a:endParaRPr lang="en-US" sz="2800" b="1" i="0" dirty="0">
              <a:effectLst/>
              <a:latin typeface="Söhne"/>
            </a:endParaRPr>
          </a:p>
          <a:p>
            <a:pPr algn="l"/>
            <a:endParaRPr lang="en-US" sz="280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1254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3E9FD1-1D7C-34F2-B335-FC6EF84D61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15996F-5B44-83C7-ED5A-9D0ECA1CAD8A}"/>
              </a:ext>
            </a:extLst>
          </p:cNvPr>
          <p:cNvSpPr txBox="1"/>
          <p:nvPr/>
        </p:nvSpPr>
        <p:spPr>
          <a:xfrm>
            <a:off x="579120" y="533400"/>
            <a:ext cx="116128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u="sng" dirty="0">
                <a:effectLst/>
                <a:latin typeface="Söhne"/>
              </a:rPr>
              <a:t>Step 10: Monitor and Scale</a:t>
            </a:r>
          </a:p>
          <a:p>
            <a:pPr algn="l"/>
            <a:endParaRPr lang="en-US" sz="2800" b="1" i="0" dirty="0"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•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Regularly monitor your instances using AWS CloudWatch. Adjust resources, scale your instances, and optimize 	    based on traffic patterns.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800" b="1" u="sng" dirty="0">
                <a:solidFill>
                  <a:srgbClr val="374151"/>
                </a:solidFill>
                <a:latin typeface="Söhne"/>
              </a:rPr>
              <a:t>Step 11: Test the setup</a:t>
            </a:r>
          </a:p>
          <a:p>
            <a:pPr algn="l"/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en-IN" i="0" dirty="0">
                <a:solidFill>
                  <a:srgbClr val="374151"/>
                </a:solidFill>
                <a:effectLst/>
                <a:latin typeface="Söhne"/>
              </a:rPr>
              <a:t>• Test the entire setup once …, so that no error can occur when the traffic enters into the environment.</a:t>
            </a:r>
          </a:p>
          <a:p>
            <a:pPr algn="l"/>
            <a:endParaRPr lang="en-US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sz="2400" b="1" u="sng" dirty="0"/>
              <a:t>Step 12 : AWS IAM(Identity and Access Management)</a:t>
            </a:r>
          </a:p>
          <a:p>
            <a:endParaRPr lang="en-IN" sz="2400" b="1" dirty="0"/>
          </a:p>
          <a:p>
            <a:r>
              <a:rPr lang="en-IN" b="1" dirty="0"/>
              <a:t>	</a:t>
            </a:r>
            <a:r>
              <a:rPr lang="en-IN" dirty="0"/>
              <a:t>• Use the AWS IAM service so that .. The organization/company can control the which resources can used by the 	   end-users.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591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770A69-4CE1-51A8-22C8-11442A3019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31A848-FFA7-943F-54FF-57FCD52888E8}"/>
              </a:ext>
            </a:extLst>
          </p:cNvPr>
          <p:cNvSpPr txBox="1"/>
          <p:nvPr/>
        </p:nvSpPr>
        <p:spPr>
          <a:xfrm>
            <a:off x="182880" y="294640"/>
            <a:ext cx="11744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F0F0F"/>
                </a:solidFill>
                <a:latin typeface="Söhne"/>
              </a:rPr>
              <a:t>C</a:t>
            </a:r>
            <a:r>
              <a:rPr lang="en-US" sz="2800" b="1" i="0" u="sng" dirty="0">
                <a:solidFill>
                  <a:srgbClr val="0F0F0F"/>
                </a:solidFill>
                <a:effectLst/>
                <a:latin typeface="Söhne"/>
              </a:rPr>
              <a:t>hallenges </a:t>
            </a:r>
            <a:r>
              <a:rPr lang="en-US" sz="2800" b="1" u="sng" dirty="0">
                <a:solidFill>
                  <a:srgbClr val="0F0F0F"/>
                </a:solidFill>
                <a:latin typeface="Söhne"/>
              </a:rPr>
              <a:t>F</a:t>
            </a:r>
            <a:r>
              <a:rPr lang="en-US" sz="2800" b="1" i="0" u="sng" dirty="0">
                <a:solidFill>
                  <a:srgbClr val="0F0F0F"/>
                </a:solidFill>
                <a:effectLst/>
                <a:latin typeface="Söhne"/>
              </a:rPr>
              <a:t>aced during Implementation:</a:t>
            </a:r>
          </a:p>
          <a:p>
            <a:endParaRPr lang="en-US" sz="2800" i="0" dirty="0">
              <a:solidFill>
                <a:srgbClr val="0F0F0F"/>
              </a:solidFill>
              <a:effectLst/>
              <a:latin typeface="Söhne"/>
            </a:endParaRPr>
          </a:p>
          <a:p>
            <a:r>
              <a:rPr lang="en-US" dirty="0">
                <a:solidFill>
                  <a:srgbClr val="0F0F0F"/>
                </a:solidFill>
                <a:latin typeface="Söhne"/>
              </a:rPr>
              <a:t>		</a:t>
            </a:r>
            <a:r>
              <a:rPr lang="en-IN" dirty="0">
                <a:solidFill>
                  <a:srgbClr val="0F0F0F"/>
                </a:solidFill>
                <a:latin typeface="Söhne"/>
              </a:rPr>
              <a:t>1. </a:t>
            </a:r>
            <a:r>
              <a:rPr lang="en-IN" i="0" dirty="0">
                <a:effectLst/>
                <a:latin typeface="Söhne"/>
              </a:rPr>
              <a:t>Latency and Response Time.</a:t>
            </a:r>
          </a:p>
          <a:p>
            <a:r>
              <a:rPr lang="en-IN" dirty="0">
                <a:latin typeface="Söhne"/>
              </a:rPr>
              <a:t>		2. </a:t>
            </a:r>
            <a:r>
              <a:rPr lang="en-IN" i="0" dirty="0">
                <a:effectLst/>
                <a:latin typeface="Söhne"/>
              </a:rPr>
              <a:t>Content Delivery.</a:t>
            </a:r>
          </a:p>
          <a:p>
            <a:r>
              <a:rPr lang="en-IN" dirty="0">
                <a:latin typeface="Söhne"/>
              </a:rPr>
              <a:t>		3.</a:t>
            </a:r>
            <a:r>
              <a:rPr lang="en-IN" i="0" dirty="0">
                <a:effectLst/>
                <a:latin typeface="Söhne"/>
              </a:rPr>
              <a:t> Security Concerns.</a:t>
            </a:r>
          </a:p>
          <a:p>
            <a:endParaRPr lang="en-IN" i="0" dirty="0">
              <a:effectLst/>
              <a:latin typeface="Söhne"/>
            </a:endParaRPr>
          </a:p>
          <a:p>
            <a:r>
              <a:rPr lang="en-IN" sz="2800" dirty="0"/>
              <a:t>⚙️</a:t>
            </a:r>
            <a:r>
              <a:rPr lang="en-IN" sz="2800" u="sng" dirty="0"/>
              <a:t>Solutions For Faced Challenges:-</a:t>
            </a:r>
          </a:p>
          <a:p>
            <a:endParaRPr lang="en-IN" sz="2800" dirty="0"/>
          </a:p>
          <a:p>
            <a:r>
              <a:rPr lang="en-IN" i="0" dirty="0">
                <a:effectLst/>
                <a:latin typeface="Söhne"/>
              </a:rPr>
              <a:t>      </a:t>
            </a:r>
            <a:r>
              <a:rPr lang="en-IN" i="0" u="sng" dirty="0">
                <a:effectLst/>
                <a:latin typeface="Söhne"/>
              </a:rPr>
              <a:t>Latency and Response Time</a:t>
            </a:r>
            <a:r>
              <a:rPr lang="en-IN" i="0" dirty="0">
                <a:effectLst/>
                <a:latin typeface="Söhne"/>
              </a:rPr>
              <a:t>:</a:t>
            </a:r>
          </a:p>
          <a:p>
            <a:r>
              <a:rPr lang="en-IN" i="0" dirty="0">
                <a:effectLst/>
                <a:latin typeface="Söhne"/>
              </a:rPr>
              <a:t> </a:t>
            </a:r>
          </a:p>
          <a:p>
            <a:r>
              <a:rPr lang="en-IN" dirty="0">
                <a:latin typeface="Söhne"/>
              </a:rPr>
              <a:t>		•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 requests pass through multiple tiers, latency can be introduced, affecting the overall response time 		   of the website. 		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	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•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Optimizing communication and minimizing round-trip delays are essential.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      </a:t>
            </a:r>
            <a:r>
              <a:rPr lang="en-US" u="sng" dirty="0">
                <a:solidFill>
                  <a:srgbClr val="374151"/>
                </a:solidFill>
                <a:latin typeface="Söhne"/>
              </a:rPr>
              <a:t>Content Delivery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en-IN" i="0" dirty="0">
                <a:solidFill>
                  <a:srgbClr val="374151"/>
                </a:solidFill>
                <a:effectLst/>
                <a:latin typeface="Söhne"/>
              </a:rPr>
              <a:t>•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Efficient content delivery, including static assets like images, stylesheets, and scripts, is crucial for performance. 	    Utilizing content delivery networks (CDNs) 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	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•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optimizing asset loading can be challenging but is necessary for a 	smooth user experience.</a:t>
            </a:r>
            <a:endParaRPr lang="en-IN" i="0" dirty="0">
              <a:effectLst/>
              <a:latin typeface="Söhne"/>
            </a:endParaRPr>
          </a:p>
          <a:p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93831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B69B9E-706D-0DF8-C65F-FC3A017738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B4A798-EE67-88BA-8495-9954042E7E25}"/>
              </a:ext>
            </a:extLst>
          </p:cNvPr>
          <p:cNvSpPr txBox="1"/>
          <p:nvPr/>
        </p:nvSpPr>
        <p:spPr>
          <a:xfrm>
            <a:off x="213360" y="167580"/>
            <a:ext cx="1176528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/>
              <a:t>Future considerations</a:t>
            </a:r>
            <a:r>
              <a:rPr lang="en-IN" sz="2800" dirty="0"/>
              <a:t>🔮:-</a:t>
            </a:r>
          </a:p>
          <a:p>
            <a:endParaRPr lang="en-IN" sz="2800" dirty="0"/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• 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future considerations for multi-tier websites will likely revolve around emerging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technologies,evolving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	    user expectations, and industry trends. 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			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Here are some key aspects to consider,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			1. </a:t>
            </a:r>
            <a:r>
              <a:rPr lang="en-IN" i="0" dirty="0">
                <a:effectLst/>
                <a:latin typeface="Söhne"/>
              </a:rPr>
              <a:t>Serverless Computing.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			2. </a:t>
            </a:r>
            <a:r>
              <a:rPr lang="en-US" i="0" dirty="0">
                <a:effectLst/>
                <a:latin typeface="Söhne"/>
              </a:rPr>
              <a:t>AI and Machine Learning Integration.</a:t>
            </a:r>
          </a:p>
          <a:p>
            <a:r>
              <a:rPr lang="en-US" dirty="0">
                <a:latin typeface="Söhne"/>
              </a:rPr>
              <a:t>			3. D</a:t>
            </a:r>
            <a:r>
              <a:rPr lang="en-IN" i="0" dirty="0" err="1">
                <a:effectLst/>
                <a:latin typeface="Söhne"/>
              </a:rPr>
              <a:t>ecentralized</a:t>
            </a:r>
            <a:r>
              <a:rPr lang="en-IN" i="0" dirty="0">
                <a:effectLst/>
                <a:latin typeface="Söhne"/>
              </a:rPr>
              <a:t> Web and Blockchain.</a:t>
            </a:r>
          </a:p>
          <a:p>
            <a:endParaRPr lang="en-IN" dirty="0"/>
          </a:p>
          <a:p>
            <a:r>
              <a:rPr lang="en-IN" sz="2800" u="sng" dirty="0"/>
              <a:t>Conclusion:-</a:t>
            </a:r>
          </a:p>
          <a:p>
            <a:endParaRPr lang="en-IN" sz="2800" u="sng" dirty="0"/>
          </a:p>
          <a:p>
            <a:r>
              <a:rPr lang="en-IN" sz="2800" dirty="0"/>
              <a:t>	🔑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Future-proofing multi-tier websites demands strategic adoption of microservices, serverless computing, 	         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	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and AI integration. 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	       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•   The multi-tier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development ensures resilience, scalability, and user-centricity in an evolving technological 		landscape.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	</a:t>
            </a:r>
            <a:endParaRPr lang="en-IN" dirty="0"/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554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983</Words>
  <Application>Microsoft Office PowerPoint</Application>
  <PresentationFormat>Widescreen</PresentationFormat>
  <Paragraphs>126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charan sai</dc:creator>
  <cp:lastModifiedBy>charan sai</cp:lastModifiedBy>
  <cp:revision>2</cp:revision>
  <dcterms:created xsi:type="dcterms:W3CDTF">2023-12-22T04:28:07Z</dcterms:created>
  <dcterms:modified xsi:type="dcterms:W3CDTF">2023-12-22T09:59:32Z</dcterms:modified>
</cp:coreProperties>
</file>