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61" r:id="rId2"/>
    <p:sldId id="290" r:id="rId3"/>
    <p:sldId id="277" r:id="rId4"/>
    <p:sldId id="291" r:id="rId5"/>
    <p:sldId id="279" r:id="rId6"/>
    <p:sldId id="281" r:id="rId7"/>
    <p:sldId id="282" r:id="rId8"/>
    <p:sldId id="283" r:id="rId9"/>
    <p:sldId id="284" r:id="rId10"/>
    <p:sldId id="285" r:id="rId11"/>
    <p:sldId id="28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81" d="100"/>
          <a:sy n="81" d="100"/>
        </p:scale>
        <p:origin x="151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11/13/2021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11/13/2021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13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13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13 November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13 November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13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13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13 November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13 November 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Predict Student Performance </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in Secondary Education  (High school).</a:t>
            </a:r>
            <a:endParaRPr lang="en-US" sz="2800" dirty="0"/>
          </a:p>
        </p:txBody>
      </p:sp>
      <p:sp>
        <p:nvSpPr>
          <p:cNvPr id="8" name="Rectangle 7"/>
          <p:cNvSpPr/>
          <p:nvPr/>
        </p:nvSpPr>
        <p:spPr>
          <a:xfrm>
            <a:off x="762000" y="3048000"/>
            <a:ext cx="7696200" cy="1426031"/>
          </a:xfrm>
          <a:prstGeom prst="rect">
            <a:avLst/>
          </a:prstGeom>
        </p:spPr>
        <p:txBody>
          <a:bodyPr wrap="square">
            <a:spAutoFit/>
          </a:bodyPr>
          <a:lstStyle/>
          <a:p>
            <a:r>
              <a:rPr lang="en-US" dirty="0">
                <a:latin typeface="Arial" pitchFamily="34" charset="0"/>
                <a:cs typeface="Arial" pitchFamily="34" charset="0"/>
              </a:rPr>
              <a:t>Project Supervisor: Mr. Amandeep Singh k  , </a:t>
            </a:r>
            <a:r>
              <a:rPr lang="en-US" dirty="0" err="1">
                <a:latin typeface="Arial" pitchFamily="34" charset="0"/>
                <a:cs typeface="Arial" pitchFamily="34" charset="0"/>
              </a:rPr>
              <a:t>B.tech</a:t>
            </a:r>
            <a:r>
              <a:rPr lang="en-US" dirty="0">
                <a:latin typeface="Arial" pitchFamily="34" charset="0"/>
                <a:cs typeface="Arial" pitchFamily="34" charset="0"/>
              </a:rPr>
              <a:t> , </a:t>
            </a:r>
            <a:r>
              <a:rPr lang="en-US" dirty="0" err="1">
                <a:latin typeface="Arial" pitchFamily="34" charset="0"/>
                <a:cs typeface="Arial" pitchFamily="34" charset="0"/>
              </a:rPr>
              <a:t>M.tech</a:t>
            </a:r>
            <a:r>
              <a:rPr lang="en-US" dirty="0">
                <a:latin typeface="Arial" pitchFamily="34" charset="0"/>
                <a:cs typeface="Arial" pitchFamily="34" charset="0"/>
              </a:rPr>
              <a:t>, (</a:t>
            </a:r>
            <a:r>
              <a:rPr lang="en-US" dirty="0" err="1">
                <a:latin typeface="Arial" pitchFamily="34" charset="0"/>
                <a:cs typeface="Arial" pitchFamily="34" charset="0"/>
              </a:rPr>
              <a:t>Phd</a:t>
            </a:r>
            <a:r>
              <a:rPr lang="en-US" dirty="0">
                <a:latin typeface="Arial" pitchFamily="34" charset="0"/>
                <a:cs typeface="Arial" pitchFamily="34" charset="0"/>
              </a:rPr>
              <a:t>) .,</a:t>
            </a: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Mr. Sujeeth S.R</a:t>
            </a:r>
          </a:p>
          <a:p>
            <a:pPr>
              <a:lnSpc>
                <a:spcPct val="150000"/>
              </a:lnSpc>
            </a:pPr>
            <a:r>
              <a:rPr lang="en-US" dirty="0">
                <a:latin typeface="Arial" pitchFamily="34" charset="0"/>
                <a:cs typeface="Arial" pitchFamily="34" charset="0"/>
              </a:rPr>
              <a:t>Register Number: 39110982</a:t>
            </a: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 and Future works</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fontScale="62500" lnSpcReduction="20000"/>
          </a:bodyPr>
          <a:lstStyle/>
          <a:p>
            <a:pPr>
              <a:lnSpc>
                <a:spcPct val="150000"/>
              </a:lnSpc>
            </a:pPr>
            <a:r>
              <a:rPr lang="en-US" sz="2800" dirty="0">
                <a:latin typeface="Arial" pitchFamily="34" charset="0"/>
                <a:cs typeface="Arial" pitchFamily="34" charset="0"/>
              </a:rPr>
              <a:t>This paper proposes the application of data mining techniques to predict the final grades of students based on their historical data. Three well-known classification techniques (decision tree, random forest, and Naive Bayes) were compared in terms of accuracy rates. </a:t>
            </a:r>
          </a:p>
          <a:p>
            <a:pPr>
              <a:lnSpc>
                <a:spcPct val="150000"/>
              </a:lnSpc>
            </a:pPr>
            <a:r>
              <a:rPr lang="en-US" sz="2800" dirty="0">
                <a:latin typeface="Arial" pitchFamily="34" charset="0"/>
                <a:cs typeface="Arial" pitchFamily="34" charset="0"/>
              </a:rPr>
              <a:t>Pre-processing operations on the dataset, categorizing the final grade field into five and two groups, increased the percentage of accurate estimates in the classification.</a:t>
            </a:r>
          </a:p>
          <a:p>
            <a:pPr>
              <a:lnSpc>
                <a:spcPct val="150000"/>
              </a:lnSpc>
            </a:pPr>
            <a:r>
              <a:rPr lang="en-US" sz="2800" dirty="0">
                <a:latin typeface="Arial" pitchFamily="34" charset="0"/>
                <a:cs typeface="Arial" pitchFamily="34" charset="0"/>
              </a:rPr>
              <a:t>The wrapper feature subset selection method was used to improve the classification performance. </a:t>
            </a:r>
          </a:p>
          <a:p>
            <a:pPr>
              <a:lnSpc>
                <a:spcPct val="150000"/>
              </a:lnSpc>
            </a:pPr>
            <a:r>
              <a:rPr lang="en-US" sz="2800" dirty="0">
                <a:latin typeface="Arial" pitchFamily="34" charset="0"/>
                <a:cs typeface="Arial" pitchFamily="34" charset="0"/>
              </a:rPr>
              <a:t>Overall, better accuracy rates were achieved with the binary class method for both mathematics and Portuguese datasets.</a:t>
            </a:r>
          </a:p>
          <a:p>
            <a:endParaRPr lang="en-US" dirty="0"/>
          </a:p>
        </p:txBody>
      </p:sp>
    </p:spTree>
    <p:extLst>
      <p:ext uri="{BB962C8B-B14F-4D97-AF65-F5344CB8AC3E}">
        <p14:creationId xmlns:p14="http://schemas.microsoft.com/office/powerpoint/2010/main" val="54284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4126546639"/>
              </p:ext>
            </p:extLst>
          </p:nvPr>
        </p:nvGraphicFramePr>
        <p:xfrm>
          <a:off x="519953" y="1371601"/>
          <a:ext cx="8014447" cy="4648199"/>
        </p:xfrm>
        <a:graphic>
          <a:graphicData uri="http://schemas.openxmlformats.org/drawingml/2006/table">
            <a:tbl>
              <a:tblPr firstRow="1" bandRow="1">
                <a:tableStyleId>{5940675A-B579-460E-94D1-54222C63F5DA}</a:tableStyleId>
              </a:tblPr>
              <a:tblGrid>
                <a:gridCol w="8014447">
                  <a:extLst>
                    <a:ext uri="{9D8B030D-6E8A-4147-A177-3AD203B41FA5}">
                      <a16:colId xmlns:a16="http://schemas.microsoft.com/office/drawing/2014/main" val="20000"/>
                    </a:ext>
                  </a:extLst>
                </a:gridCol>
              </a:tblGrid>
              <a:tr h="1064487">
                <a:tc>
                  <a:txBody>
                    <a:bodyPr/>
                    <a:lstStyle/>
                    <a:p>
                      <a:r>
                        <a:rPr lang="en-US" dirty="0"/>
                        <a:t>[1] </a:t>
                      </a:r>
                      <a:r>
                        <a:rPr lang="en-US" dirty="0" err="1"/>
                        <a:t>Breiman</a:t>
                      </a:r>
                      <a:r>
                        <a:rPr lang="en-US" dirty="0"/>
                        <a:t> L.; Friedman J.; </a:t>
                      </a:r>
                      <a:r>
                        <a:rPr lang="en-US" dirty="0" err="1"/>
                        <a:t>Ohlsen</a:t>
                      </a:r>
                      <a:r>
                        <a:rPr lang="en-US" dirty="0"/>
                        <a:t> R.; and Stone C., 1984. Classification and Regression Trees. Wadsworth, Monterey, CA.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87821">
                <a:tc>
                  <a:txBody>
                    <a:bodyPr/>
                    <a:lstStyle/>
                    <a:p>
                      <a:r>
                        <a:rPr lang="en-US" dirty="0"/>
                        <a:t>[2] Eurostat, 2007. Early school-leavers. Http://epp.eurostat.ec.europa.eu/.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77384">
                <a:tc>
                  <a:txBody>
                    <a:bodyPr/>
                    <a:lstStyle/>
                    <a:p>
                      <a:r>
                        <a:rPr lang="en-US" dirty="0"/>
                        <a:t>[3] Hastie T.; </a:t>
                      </a:r>
                      <a:r>
                        <a:rPr lang="en-US" dirty="0" err="1"/>
                        <a:t>Tibshirani</a:t>
                      </a:r>
                      <a:r>
                        <a:rPr lang="en-US" dirty="0"/>
                        <a:t> R.; and Friedman J., 2001. The Elements of Statistical Learning: Data Mining, Inference, and Prediction. Springer-</a:t>
                      </a:r>
                      <a:r>
                        <a:rPr lang="en-US" dirty="0" err="1"/>
                        <a:t>Ve</a:t>
                      </a:r>
                      <a:endParaRPr lang="en-US" dirty="0"/>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8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t>
                      </a:r>
                      <a:r>
                        <a:rPr lang="en-US" sz="1800" dirty="0" err="1"/>
                        <a:t>Minaei-Bidgoli</a:t>
                      </a:r>
                      <a:r>
                        <a:rPr lang="en-US" sz="1800" dirty="0"/>
                        <a:t> B.; </a:t>
                      </a:r>
                      <a:r>
                        <a:rPr lang="en-US" sz="1800" dirty="0" err="1"/>
                        <a:t>Kashy</a:t>
                      </a:r>
                      <a:r>
                        <a:rPr lang="en-US" sz="1800" dirty="0"/>
                        <a:t> D.; </a:t>
                      </a:r>
                      <a:r>
                        <a:rPr lang="en-US" sz="1800" dirty="0" err="1"/>
                        <a:t>Kortemeyer</a:t>
                      </a:r>
                      <a:r>
                        <a:rPr lang="en-US" sz="1800" dirty="0"/>
                        <a:t> G.; and Punch W., 2003. Predicting student performance: an application of data mining methods with an educational web-based system. In Proc. of IEEE Frontiers in Education. Colorado, USA, 13–18. </a:t>
                      </a:r>
                      <a:r>
                        <a:rPr lang="en-US" sz="1800" dirty="0" err="1"/>
                        <a:t>rlag</a:t>
                      </a:r>
                      <a:r>
                        <a:rPr lang="en-US" sz="1800" dirty="0"/>
                        <a:t>, NY, USA.</a:t>
                      </a:r>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919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13 November 2021</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13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pic>
        <p:nvPicPr>
          <p:cNvPr id="10" name="Content Placeholder 4">
            <a:extLst>
              <a:ext uri="{FF2B5EF4-FFF2-40B4-BE49-F238E27FC236}">
                <a16:creationId xmlns:a16="http://schemas.microsoft.com/office/drawing/2014/main" id="{43939DB9-C567-4688-9645-3BD8BCD2A6D1}"/>
              </a:ext>
            </a:extLst>
          </p:cNvPr>
          <p:cNvPicPr>
            <a:picLocks noGrp="1" noChangeAspect="1"/>
          </p:cNvPicPr>
          <p:nvPr>
            <p:ph idx="1"/>
          </p:nvPr>
        </p:nvPicPr>
        <p:blipFill>
          <a:blip r:embed="rId2"/>
          <a:stretch>
            <a:fillRect/>
          </a:stretch>
        </p:blipFill>
        <p:spPr>
          <a:xfrm>
            <a:off x="1341855" y="1524000"/>
            <a:ext cx="6460289" cy="4628463"/>
          </a:xfr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447801"/>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200" dirty="0">
                <a:latin typeface="Arial" pitchFamily="34" charset="0"/>
                <a:cs typeface="Arial" pitchFamily="34" charset="0"/>
              </a:rPr>
              <a:t>The aim of this study is to predict the students’ final grades to support the educators to take precautions for the children at risk.</a:t>
            </a:r>
          </a:p>
          <a:p>
            <a:pPr algn="just">
              <a:lnSpc>
                <a:spcPct val="150000"/>
              </a:lnSpc>
            </a:pPr>
            <a:r>
              <a:rPr lang="en-US" sz="2200" dirty="0">
                <a:latin typeface="Arial" pitchFamily="34" charset="0"/>
                <a:cs typeface="Arial" pitchFamily="34" charset="0"/>
              </a:rPr>
              <a:t>This presentation focuses on prediction of student performance </a:t>
            </a:r>
            <a:r>
              <a:rPr lang="en-US" sz="2200" dirty="0" err="1">
                <a:latin typeface="Arial" pitchFamily="34" charset="0"/>
                <a:cs typeface="Arial" pitchFamily="34" charset="0"/>
              </a:rPr>
              <a:t>i.e</a:t>
            </a:r>
            <a:r>
              <a:rPr lang="en-US" sz="2200" dirty="0">
                <a:latin typeface="Arial" pitchFamily="34" charset="0"/>
                <a:cs typeface="Arial" pitchFamily="34" charset="0"/>
              </a:rPr>
              <a:t> the successes of the students at the end of the </a:t>
            </a:r>
            <a:r>
              <a:rPr lang="en-US" sz="2200" dirty="0" err="1">
                <a:latin typeface="Arial" pitchFamily="34" charset="0"/>
                <a:cs typeface="Arial" pitchFamily="34" charset="0"/>
              </a:rPr>
              <a:t>acedamic</a:t>
            </a:r>
            <a:r>
              <a:rPr lang="en-US" sz="2200" dirty="0">
                <a:latin typeface="Arial" pitchFamily="34" charset="0"/>
                <a:cs typeface="Arial" pitchFamily="34" charset="0"/>
              </a:rPr>
              <a:t> year by using the student data obtained from secondary education of two Portuguese schools.</a:t>
            </a:r>
          </a:p>
          <a:p>
            <a:pPr algn="just">
              <a:lnSpc>
                <a:spcPct val="150000"/>
              </a:lnSpc>
            </a:pPr>
            <a:r>
              <a:rPr lang="en-US" sz="2200" dirty="0">
                <a:latin typeface="Arial" pitchFamily="34" charset="0"/>
                <a:cs typeface="Arial" pitchFamily="34" charset="0"/>
              </a:rPr>
              <a:t>A number of data pre-processing processes were applied to increase the accuracy rate of the prediction model. </a:t>
            </a:r>
          </a:p>
          <a:p>
            <a:pPr algn="just">
              <a:lnSpc>
                <a:spcPct val="15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13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13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533400" y="1828800"/>
            <a:ext cx="8153400" cy="4038600"/>
          </a:xfrm>
        </p:spPr>
        <p:txBody>
          <a:bodyPr>
            <a:normAutofit lnSpcReduction="10000"/>
          </a:bodyPr>
          <a:lstStyle/>
          <a:p>
            <a:pPr algn="just">
              <a:lnSpc>
                <a:spcPct val="80000"/>
              </a:lnSpc>
            </a:pPr>
            <a:r>
              <a:rPr lang="en-US" sz="2600" dirty="0"/>
              <a:t>The study will compare the performance and efficiency of ensemble techniques that make use of different combinations of data sources with that of base classifiers with a single data source Design/methodology/approach.</a:t>
            </a:r>
          </a:p>
          <a:p>
            <a:pPr algn="just">
              <a:lnSpc>
                <a:spcPct val="80000"/>
              </a:lnSpc>
            </a:pPr>
            <a:r>
              <a:rPr lang="en-US" sz="2600" dirty="0"/>
              <a:t>The scope of the present study is limited in the investigation of the effects of cognitive factors (i.e., the above-stated eight predictor variables) on student academic performance in secondary school students. </a:t>
            </a:r>
          </a:p>
          <a:p>
            <a:pPr algn="just">
              <a:lnSpc>
                <a:spcPct val="80000"/>
              </a:lnSpc>
            </a:pPr>
            <a:r>
              <a:rPr lang="en-US" sz="2600" dirty="0"/>
              <a:t>Data Analysis can help us to obtain useful information from data and can provide a solution to our queries. Further, based on the observed patterns we can predict the outcomes of different business policies.</a:t>
            </a:r>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marL="0" indent="0" algn="ctr">
              <a:lnSpc>
                <a:spcPct val="80000"/>
              </a:lnSpc>
              <a:buNone/>
            </a:pPr>
            <a:endParaRPr lang="en-US" b="1" dirty="0">
              <a:latin typeface="+mj-lt"/>
            </a:endParaRPr>
          </a:p>
          <a:p>
            <a:pPr algn="just"/>
            <a:endParaRPr lang="en-US" b="1" dirty="0">
              <a:latin typeface="Arial" pitchFamily="34" charset="0"/>
              <a:cs typeface="Arial" pitchFamily="34" charset="0"/>
            </a:endParaRPr>
          </a:p>
          <a:p>
            <a:pPr algn="just"/>
            <a:endParaRPr lang="en-US" b="1" dirty="0"/>
          </a:p>
        </p:txBody>
      </p:sp>
      <p:pic>
        <p:nvPicPr>
          <p:cNvPr id="7" name="Content Placeholder 4" descr="Diagram&#10;&#10;Description automatically generated">
            <a:extLst>
              <a:ext uri="{FF2B5EF4-FFF2-40B4-BE49-F238E27FC236}">
                <a16:creationId xmlns:a16="http://schemas.microsoft.com/office/drawing/2014/main" id="{6086BAA6-9A2B-45A4-AE36-235EDF59B163}"/>
              </a:ext>
            </a:extLst>
          </p:cNvPr>
          <p:cNvPicPr>
            <a:picLocks noChangeAspect="1"/>
          </p:cNvPicPr>
          <p:nvPr/>
        </p:nvPicPr>
        <p:blipFill>
          <a:blip r:embed="rId3"/>
          <a:stretch>
            <a:fillRect/>
          </a:stretch>
        </p:blipFill>
        <p:spPr>
          <a:xfrm>
            <a:off x="806644" y="1828800"/>
            <a:ext cx="7530711" cy="4114800"/>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a:normAutofit fontScale="85000" lnSpcReduction="20000"/>
          </a:bodyPr>
          <a:lstStyle/>
          <a:p>
            <a:r>
              <a:rPr lang="en-US" sz="3200" dirty="0"/>
              <a:t>Initially , we import the libraries from </a:t>
            </a:r>
            <a:r>
              <a:rPr lang="en-US" sz="3200" dirty="0" err="1"/>
              <a:t>matplot</a:t>
            </a:r>
            <a:endParaRPr lang="en-US" sz="3200" dirty="0"/>
          </a:p>
          <a:p>
            <a:r>
              <a:rPr lang="en-US" sz="3200" dirty="0"/>
              <a:t>Then we import the data set which is given</a:t>
            </a:r>
          </a:p>
          <a:p>
            <a:r>
              <a:rPr lang="en-US" sz="3200" dirty="0"/>
              <a:t>We define x and y , where x is the given information and y is the prediction asset ( in this case y is the prediction of student performance)</a:t>
            </a:r>
          </a:p>
          <a:p>
            <a:r>
              <a:rPr lang="en-IN" sz="3200" dirty="0">
                <a:effectLst/>
                <a:latin typeface="Arial" panose="020B0604020202020204" pitchFamily="34" charset="0"/>
                <a:ea typeface="Times New Roman" panose="02020603050405020304" pitchFamily="18" charset="0"/>
                <a:cs typeface="Times New Roman" panose="02020603050405020304" pitchFamily="18" charset="0"/>
              </a:rPr>
              <a:t>Now we use the scikit-learn module </a:t>
            </a:r>
            <a:r>
              <a:rPr lang="en-IN" sz="3200" dirty="0" err="1">
                <a:effectLst/>
                <a:latin typeface="Arial" panose="020B0604020202020204" pitchFamily="34" charset="0"/>
                <a:ea typeface="Times New Roman" panose="02020603050405020304" pitchFamily="18" charset="0"/>
                <a:cs typeface="Times New Roman" panose="02020603050405020304" pitchFamily="18" charset="0"/>
              </a:rPr>
              <a:t>train_test_split</a:t>
            </a:r>
            <a:r>
              <a:rPr lang="en-IN" sz="3200" dirty="0">
                <a:effectLst/>
                <a:latin typeface="Arial" panose="020B0604020202020204" pitchFamily="34" charset="0"/>
                <a:ea typeface="Times New Roman" panose="02020603050405020304" pitchFamily="18" charset="0"/>
                <a:cs typeface="Times New Roman" panose="02020603050405020304" pitchFamily="18" charset="0"/>
              </a:rPr>
              <a:t>, which is used for splitting the training and testing parts.</a:t>
            </a:r>
          </a:p>
          <a:p>
            <a:r>
              <a:rPr lang="en-IN" sz="3200" dirty="0">
                <a:effectLst/>
                <a:latin typeface="Calibri" panose="020F0502020204030204" pitchFamily="34" charset="0"/>
                <a:ea typeface="Calibri" panose="020F0502020204030204" pitchFamily="34" charset="0"/>
                <a:cs typeface="Times New Roman" panose="02020603050405020304" pitchFamily="18" charset="0"/>
              </a:rPr>
              <a:t>The next step is to train the model on the training set</a:t>
            </a:r>
          </a:p>
          <a:p>
            <a:r>
              <a:rPr lang="en-IN" sz="3200" dirty="0">
                <a:latin typeface="Calibri" panose="020F0502020204030204" pitchFamily="34" charset="0"/>
                <a:ea typeface="Calibri" panose="020F0502020204030204" pitchFamily="34" charset="0"/>
                <a:cs typeface="Times New Roman" panose="02020603050405020304" pitchFamily="18" charset="0"/>
              </a:rPr>
              <a:t>Then we predict the test set result</a:t>
            </a:r>
          </a:p>
          <a:p>
            <a:r>
              <a:rPr lang="en-IN" sz="3200" dirty="0">
                <a:latin typeface="Calibri" panose="020F0502020204030204" pitchFamily="34" charset="0"/>
                <a:ea typeface="Calibri" panose="020F0502020204030204" pitchFamily="34" charset="0"/>
                <a:cs typeface="Times New Roman" panose="02020603050405020304" pitchFamily="18" charset="0"/>
              </a:rPr>
              <a:t>Evaluate the model and then plot the result</a:t>
            </a:r>
          </a:p>
          <a:p>
            <a:r>
              <a:rPr lang="en-IN" sz="3200" dirty="0">
                <a:effectLst/>
                <a:latin typeface="Calibri" panose="020F0502020204030204" pitchFamily="34" charset="0"/>
                <a:ea typeface="Calibri" panose="020F0502020204030204" pitchFamily="34" charset="0"/>
                <a:cs typeface="Times New Roman" panose="02020603050405020304" pitchFamily="18" charset="0"/>
              </a:rPr>
              <a:t>Predict the values</a:t>
            </a:r>
          </a:p>
          <a:p>
            <a:pPr>
              <a:buNone/>
            </a:pPr>
            <a:endParaRPr lang="en-US" dirty="0"/>
          </a:p>
        </p:txBody>
      </p:sp>
    </p:spTree>
    <p:extLst>
      <p:ext uri="{BB962C8B-B14F-4D97-AF65-F5344CB8AC3E}">
        <p14:creationId xmlns:p14="http://schemas.microsoft.com/office/powerpoint/2010/main" val="2526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676400"/>
            <a:ext cx="8305800" cy="4724400"/>
          </a:xfrm>
        </p:spPr>
        <p:txBody>
          <a:bodyPr>
            <a:normAutofit fontScale="62500" lnSpcReduction="20000"/>
          </a:bodyPr>
          <a:lstStyle/>
          <a:p>
            <a:pPr>
              <a:lnSpc>
                <a:spcPct val="120000"/>
              </a:lnSpc>
            </a:pPr>
            <a:r>
              <a:rPr lang="en-US" sz="2900" b="0" i="0" dirty="0">
                <a:solidFill>
                  <a:schemeClr val="tx1"/>
                </a:solidFill>
                <a:effectLst/>
                <a:latin typeface="Whitney"/>
              </a:rPr>
              <a:t>The increase in digitalization caused us to have plenty of data in every field. Having too much data is getting worth if we know how to use it. Data mining aims to access knowledge from data using various techniques. With data mining, it becomes possible to establish the relationships between the data and make accurate predictions for the future. One of the application areas of data mining is education.</a:t>
            </a:r>
          </a:p>
          <a:p>
            <a:pPr>
              <a:lnSpc>
                <a:spcPct val="120000"/>
              </a:lnSpc>
            </a:pPr>
            <a:r>
              <a:rPr lang="en-US" sz="2900" b="0" i="0" dirty="0">
                <a:solidFill>
                  <a:schemeClr val="tx1"/>
                </a:solidFill>
                <a:effectLst/>
                <a:latin typeface="Whitney"/>
              </a:rPr>
              <a:t>Data mining in education is the field that allows us to make predictions about the future by examining the data obtained so far in the field of education by using data mining techniques. There are basically three data mining methods: classification, clustering, and association rule mining. In this study, we focus on the classification task.</a:t>
            </a:r>
            <a:endParaRPr lang="en-US" sz="2900" dirty="0">
              <a:solidFill>
                <a:schemeClr val="tx1"/>
              </a:solidFill>
              <a:latin typeface="Whitney"/>
            </a:endParaRPr>
          </a:p>
          <a:p>
            <a:pPr>
              <a:lnSpc>
                <a:spcPct val="120000"/>
              </a:lnSpc>
            </a:pPr>
            <a:r>
              <a:rPr lang="en-US" sz="2900" b="0" i="0" dirty="0">
                <a:solidFill>
                  <a:schemeClr val="tx1"/>
                </a:solidFill>
                <a:effectLst/>
                <a:latin typeface="Whitney"/>
              </a:rPr>
              <a:t>The methods to be used in data mining may differ depending on the field of study and the nature of the data we have. In this study, three well-known classification algorithms (decision tree, random forest, and naive Bayes) were employed on the educational datasets to predict the final grades of students.</a:t>
            </a:r>
            <a:endParaRPr lang="en-US" sz="2900" dirty="0">
              <a:solidFill>
                <a:schemeClr val="tx1"/>
              </a:solidFill>
              <a:latin typeface="Arial" pitchFamily="34" charset="0"/>
              <a:cs typeface="Arial" pitchFamily="34" charset="0"/>
            </a:endParaRPr>
          </a:p>
          <a:p>
            <a:pPr algn="just">
              <a:lnSpc>
                <a:spcPct val="90000"/>
              </a:lnSpc>
            </a:pPr>
            <a:endParaRPr lang="en-US" sz="28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125036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57200" y="1600200"/>
            <a:ext cx="8305800" cy="4572000"/>
          </a:xfrm>
        </p:spPr>
        <p:txBody>
          <a:bodyPr/>
          <a:lstStyle/>
          <a:p>
            <a:r>
              <a:rPr lang="en-US" sz="2000" dirty="0"/>
              <a:t>We take a compression between the predicted values of the dependent variable and the original values of variable </a:t>
            </a:r>
          </a:p>
          <a:p>
            <a:r>
              <a:rPr lang="en-US" sz="2000" dirty="0"/>
              <a:t>Overall, better accuracy rates were achieved with the binary class method for both mathematics and Portuguese datasets.</a:t>
            </a:r>
          </a:p>
          <a:p>
            <a:endParaRPr lang="en-US" dirty="0"/>
          </a:p>
        </p:txBody>
      </p:sp>
      <p:pic>
        <p:nvPicPr>
          <p:cNvPr id="9" name="Picture 8">
            <a:extLst>
              <a:ext uri="{FF2B5EF4-FFF2-40B4-BE49-F238E27FC236}">
                <a16:creationId xmlns:a16="http://schemas.microsoft.com/office/drawing/2014/main" id="{A1D3AB6C-7305-4D5C-A8DB-28BC7B3C91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3232998"/>
            <a:ext cx="4495800" cy="2906208"/>
          </a:xfrm>
          <a:prstGeom prst="rect">
            <a:avLst/>
          </a:prstGeom>
        </p:spPr>
      </p:pic>
      <p:pic>
        <p:nvPicPr>
          <p:cNvPr id="10" name="Picture 9">
            <a:extLst>
              <a:ext uri="{FF2B5EF4-FFF2-40B4-BE49-F238E27FC236}">
                <a16:creationId xmlns:a16="http://schemas.microsoft.com/office/drawing/2014/main" id="{9AD92806-7B1F-47D1-AA8F-A270F9414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939593"/>
            <a:ext cx="2348021" cy="3537407"/>
          </a:xfrm>
          <a:prstGeom prst="rect">
            <a:avLst/>
          </a:prstGeom>
        </p:spPr>
      </p:pic>
    </p:spTree>
    <p:extLst>
      <p:ext uri="{BB962C8B-B14F-4D97-AF65-F5344CB8AC3E}">
        <p14:creationId xmlns:p14="http://schemas.microsoft.com/office/powerpoint/2010/main" val="22586269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915</Words>
  <Application>Microsoft Office PowerPoint</Application>
  <PresentationFormat>On-screen Show (4:3)</PresentationFormat>
  <Paragraphs>92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Whitney</vt:lpstr>
      <vt:lpstr>Custom Design</vt:lpstr>
      <vt:lpstr> </vt:lpstr>
      <vt:lpstr>Presentation Outline</vt:lpstr>
      <vt:lpstr>PowerPoint Presentation</vt:lpstr>
      <vt:lpstr>PowerPoint Presentation</vt:lpstr>
      <vt:lpstr>Objectives</vt:lpstr>
      <vt:lpstr>System Architecture / Ideation Map</vt:lpstr>
      <vt:lpstr>Project Implementation</vt:lpstr>
      <vt:lpstr>Methodology</vt:lpstr>
      <vt:lpstr>Results and Discussion</vt:lpstr>
      <vt:lpstr> Conclusion and Future works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Sujeeth S.R</cp:lastModifiedBy>
  <cp:revision>59</cp:revision>
  <dcterms:created xsi:type="dcterms:W3CDTF">2019-11-06T07:48:53Z</dcterms:created>
  <dcterms:modified xsi:type="dcterms:W3CDTF">2021-11-13T11:03:45Z</dcterms:modified>
</cp:coreProperties>
</file>