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672" y="1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C02C-0C5E-4A22-8979-E5FEADBB3758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31A5D-0BB3-4F00-B390-AD7A1E426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98909D7B-A7BE-4A93-A28B-EB87035ABFB4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98909D7B-A7BE-4A93-A28B-EB87035ABFB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98909D7B-A7BE-4A93-A28B-EB87035ABFB4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98909D7B-A7BE-4A93-A28B-EB87035ABFB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98909D7B-A7BE-4A93-A28B-EB87035ABFB4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2400" y="1351628"/>
            <a:ext cx="5867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r>
              <a:rPr lang="en-US" altLang="en-US" sz="3200" dirty="0"/>
              <a:t>“Python is an experiment in how  much freedom </a:t>
            </a:r>
            <a:r>
              <a:rPr lang="en-US" altLang="en-US" sz="3200" dirty="0" smtClean="0"/>
              <a:t>programmers </a:t>
            </a:r>
            <a:r>
              <a:rPr lang="en-US" altLang="en-US" sz="3200" dirty="0"/>
              <a:t>need.  Too much freedom and nobody can read another's code; too little and expressive-ness is endangered.”</a:t>
            </a:r>
          </a:p>
          <a:p>
            <a:r>
              <a:rPr lang="en-US" altLang="en-US" sz="3200" dirty="0"/>
              <a:t>      - Guido van Rossum </a:t>
            </a:r>
            <a:endParaRPr lang="en-US" altLang="en-US" sz="3200" dirty="0" smtClean="0"/>
          </a:p>
          <a:p>
            <a:r>
              <a:rPr lang="en-US" altLang="en-US" sz="3200" dirty="0"/>
              <a:t>Invented in Late 80s </a:t>
            </a:r>
            <a:r>
              <a:rPr lang="en-US" altLang="en-US" sz="3200" dirty="0" smtClean="0"/>
              <a:t>&amp; early </a:t>
            </a:r>
            <a:r>
              <a:rPr lang="en-US" altLang="en-US" sz="3200" dirty="0"/>
              <a:t>90s .</a:t>
            </a:r>
            <a:endParaRPr lang="en-US" altLang="en-US" sz="3200" dirty="0" smtClean="0"/>
          </a:p>
          <a:p>
            <a:r>
              <a:rPr lang="en-US" altLang="en-US" sz="3200" dirty="0" smtClean="0"/>
              <a:t>Really</a:t>
            </a:r>
            <a:r>
              <a:rPr lang="en-US" altLang="en-US" sz="3200" dirty="0"/>
              <a:t>? Java- 1991.</a:t>
            </a:r>
          </a:p>
          <a:p>
            <a:endParaRPr lang="en-US" altLang="en-US" sz="3200" dirty="0"/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0200"/>
            <a:ext cx="238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3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Python?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H</a:t>
            </a:r>
            <a:r>
              <a:rPr lang="en-US" altLang="en-US" dirty="0" smtClean="0"/>
              <a:t>igh-level </a:t>
            </a:r>
            <a:r>
              <a:rPr lang="en-US" altLang="en-US" dirty="0"/>
              <a:t>programming language</a:t>
            </a:r>
          </a:p>
          <a:p>
            <a:r>
              <a:rPr lang="en-US" altLang="en-US" dirty="0"/>
              <a:t>Open source and community </a:t>
            </a:r>
            <a:r>
              <a:rPr lang="en-US" altLang="en-US" dirty="0" smtClean="0"/>
              <a:t>driven- </a:t>
            </a:r>
            <a:r>
              <a:rPr lang="en-US" altLang="en-US" b="1" i="1" dirty="0" smtClean="0">
                <a:latin typeface="Agency FB" panose="020B0503020202020204" pitchFamily="34" charset="0"/>
              </a:rPr>
              <a:t>Free </a:t>
            </a:r>
            <a:r>
              <a:rPr lang="en-US" altLang="en-US" b="1" i="1" dirty="0" err="1" smtClean="0">
                <a:latin typeface="Agency FB" panose="020B0503020202020204" pitchFamily="34" charset="0"/>
              </a:rPr>
              <a:t>Free</a:t>
            </a:r>
            <a:r>
              <a:rPr lang="en-US" altLang="en-US" b="1" i="1" dirty="0" smtClean="0">
                <a:latin typeface="Agency FB" panose="020B0503020202020204" pitchFamily="34" charset="0"/>
              </a:rPr>
              <a:t> </a:t>
            </a:r>
            <a:r>
              <a:rPr lang="en-US" altLang="en-US" b="1" i="1" dirty="0" err="1" smtClean="0">
                <a:latin typeface="Agency FB" panose="020B0503020202020204" pitchFamily="34" charset="0"/>
              </a:rPr>
              <a:t>Free</a:t>
            </a:r>
            <a:r>
              <a:rPr lang="en-US" altLang="en-US" b="1" i="1" dirty="0" smtClean="0">
                <a:latin typeface="Agency FB" panose="020B0503020202020204" pitchFamily="34" charset="0"/>
              </a:rPr>
              <a:t> </a:t>
            </a:r>
            <a:r>
              <a:rPr lang="en-US" altLang="en-US" b="1" i="1" dirty="0" err="1" smtClean="0">
                <a:latin typeface="Agency FB" panose="020B0503020202020204" pitchFamily="34" charset="0"/>
              </a:rPr>
              <a:t>Free</a:t>
            </a:r>
            <a:endParaRPr lang="en-US" altLang="en-US" b="1" i="1" dirty="0">
              <a:latin typeface="Agency FB" panose="020B0503020202020204" pitchFamily="34" charset="0"/>
            </a:endParaRPr>
          </a:p>
          <a:p>
            <a:r>
              <a:rPr lang="en-US" altLang="en-US" dirty="0" smtClean="0"/>
              <a:t>Source </a:t>
            </a:r>
            <a:r>
              <a:rPr lang="en-US" altLang="en-US" dirty="0"/>
              <a:t>can be compiled or run </a:t>
            </a:r>
            <a:r>
              <a:rPr lang="en-US" altLang="en-US" dirty="0" smtClean="0"/>
              <a:t>just-in-time: </a:t>
            </a:r>
            <a:r>
              <a:rPr lang="en-US" altLang="en-US" b="1" i="1" dirty="0" smtClean="0">
                <a:latin typeface="Agency FB" panose="020B0503020202020204" pitchFamily="34" charset="0"/>
              </a:rPr>
              <a:t>Yes, Can be Orange and Apple both. Interpreter vs Compiler.</a:t>
            </a:r>
            <a:endParaRPr lang="en-US" altLang="en-US" b="1" i="1" dirty="0">
              <a:latin typeface="Agency FB" panose="020B0503020202020204" pitchFamily="34" charset="0"/>
            </a:endParaRPr>
          </a:p>
          <a:p>
            <a:r>
              <a:rPr lang="en-US" altLang="en-US" dirty="0"/>
              <a:t>Similar to </a:t>
            </a:r>
            <a:r>
              <a:rPr lang="en-US" altLang="en-US" dirty="0" err="1"/>
              <a:t>perl</a:t>
            </a:r>
            <a:r>
              <a:rPr lang="en-US" altLang="en-US" dirty="0"/>
              <a:t>, </a:t>
            </a:r>
            <a:r>
              <a:rPr lang="en-US" altLang="en-US" dirty="0" err="1"/>
              <a:t>tcl</a:t>
            </a:r>
            <a:r>
              <a:rPr lang="en-US" altLang="en-US" dirty="0"/>
              <a:t>, </a:t>
            </a:r>
            <a:r>
              <a:rPr lang="en-US" altLang="en-US" dirty="0" smtClean="0"/>
              <a:t>ruby: </a:t>
            </a:r>
            <a:r>
              <a:rPr lang="en-US" altLang="en-US" b="1" i="1" dirty="0" smtClean="0">
                <a:latin typeface="Agency FB" panose="020B0503020202020204" pitchFamily="34" charset="0"/>
              </a:rPr>
              <a:t>Interactive, Scripting and Notebook.</a:t>
            </a:r>
          </a:p>
          <a:p>
            <a:r>
              <a:rPr lang="en-US" altLang="en-US" dirty="0" err="1" smtClean="0">
                <a:latin typeface="+mj-lt"/>
              </a:rPr>
              <a:t>Hybid</a:t>
            </a:r>
            <a:r>
              <a:rPr lang="en-US" altLang="en-US" dirty="0" smtClean="0">
                <a:latin typeface="+mj-lt"/>
              </a:rPr>
              <a:t>: </a:t>
            </a:r>
            <a:r>
              <a:rPr lang="en-US" altLang="en-US" b="1" i="1" dirty="0" smtClean="0">
                <a:latin typeface="Agency FB" panose="020B0503020202020204" pitchFamily="34" charset="0"/>
              </a:rPr>
              <a:t>OOP, Functional, Procedural.</a:t>
            </a:r>
          </a:p>
          <a:p>
            <a:r>
              <a:rPr lang="en-US" altLang="en-US" dirty="0"/>
              <a:t>Dynamic typed – </a:t>
            </a:r>
            <a:r>
              <a:rPr lang="en-US" altLang="en-US" b="1" i="1" dirty="0">
                <a:latin typeface="Agency FB" panose="020B0503020202020204" pitchFamily="34" charset="0"/>
              </a:rPr>
              <a:t>Circle can be rectangle and vice versa.</a:t>
            </a:r>
          </a:p>
          <a:p>
            <a:r>
              <a:rPr lang="en-US" altLang="en-US" dirty="0" smtClean="0"/>
              <a:t>“</a:t>
            </a:r>
            <a:r>
              <a:rPr lang="en-US" altLang="en-US" dirty="0"/>
              <a:t>Batteries Included”</a:t>
            </a:r>
          </a:p>
          <a:p>
            <a:pPr lvl="1"/>
            <a:r>
              <a:rPr lang="en-US" altLang="en-US" dirty="0"/>
              <a:t>a standard distribution includes many modules.</a:t>
            </a:r>
          </a:p>
          <a:p>
            <a:pPr lvl="1"/>
            <a:r>
              <a:rPr lang="en-US" altLang="en-US" b="1" i="1" dirty="0" err="1">
                <a:latin typeface="Agency FB" panose="020B0503020202020204" pitchFamily="34" charset="0"/>
              </a:rPr>
              <a:t>Maruti</a:t>
            </a:r>
            <a:r>
              <a:rPr lang="en-US" altLang="en-US" b="1" i="1" dirty="0">
                <a:latin typeface="Agency FB" panose="020B0503020202020204" pitchFamily="34" charset="0"/>
              </a:rPr>
              <a:t> 800 can become Ferrari</a:t>
            </a:r>
            <a:r>
              <a:rPr lang="en-US" altLang="en-US" b="1" i="1" dirty="0" smtClean="0">
                <a:latin typeface="Agency FB" panose="020B0503020202020204" pitchFamily="34" charset="0"/>
              </a:rPr>
              <a:t>.</a:t>
            </a:r>
          </a:p>
          <a:p>
            <a:pPr lvl="1"/>
            <a:endParaRPr lang="en-US" altLang="en-US" b="1" i="1" dirty="0" smtClean="0">
              <a:latin typeface="Agency FB" panose="020B0503020202020204" pitchFamily="34" charset="0"/>
            </a:endParaRPr>
          </a:p>
          <a:p>
            <a:pPr lvl="1"/>
            <a:endParaRPr lang="en-US" altLang="en-US" b="1" i="1" dirty="0" smtClean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en-US" altLang="en-US" b="1" i="1" dirty="0">
              <a:latin typeface="Agency FB" panose="020B0503020202020204" pitchFamily="34" charset="0"/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75344"/>
              </p:ext>
            </p:extLst>
          </p:nvPr>
        </p:nvGraphicFramePr>
        <p:xfrm>
          <a:off x="5105400" y="5562600"/>
          <a:ext cx="914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showAsIcon="1" r:id="rId4" imgW="914400" imgH="975240" progId="Word.Document.12">
                  <p:embed/>
                </p:oleObj>
              </mc:Choice>
              <mc:Fallback>
                <p:oleObj name="Document" showAsIcon="1" r:id="rId4" imgW="914400" imgH="975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5400" y="5562600"/>
                        <a:ext cx="914400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8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Python?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Official language of Google, Yahoo, Facebook.</a:t>
            </a:r>
          </a:p>
          <a:p>
            <a:r>
              <a:rPr lang="en-US" altLang="en-US" dirty="0" smtClean="0"/>
              <a:t>Machine Language.</a:t>
            </a:r>
          </a:p>
          <a:p>
            <a:r>
              <a:rPr lang="en-US" altLang="en-US" dirty="0" smtClean="0"/>
              <a:t>Simple syntax: </a:t>
            </a:r>
            <a:r>
              <a:rPr lang="en-US" altLang="en-US" b="1" i="1" dirty="0" smtClean="0">
                <a:latin typeface="Agency FB" panose="020B0503020202020204" pitchFamily="34" charset="0"/>
              </a:rPr>
              <a:t>Only syrups(indentation) and no bitter medicines (Comma or semicolon, Braces).</a:t>
            </a:r>
            <a:r>
              <a:rPr lang="en-US" altLang="en-US" dirty="0" smtClean="0"/>
              <a:t> </a:t>
            </a:r>
          </a:p>
          <a:p>
            <a:r>
              <a:rPr lang="en-US" altLang="en-US" b="1" i="1" dirty="0" smtClean="0">
                <a:latin typeface="Agency FB" panose="020B0503020202020204" pitchFamily="34" charset="0"/>
              </a:rPr>
              <a:t>List is endless long</a:t>
            </a:r>
          </a:p>
          <a:p>
            <a:pPr marL="457200" lvl="1" indent="0">
              <a:buNone/>
            </a:pPr>
            <a:endParaRPr lang="en-US" altLang="en-US" b="1" i="1" dirty="0">
              <a:latin typeface="Agency FB" panose="020B0503020202020204" pitchFamily="34" charset="0"/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OOPs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</a:t>
            </a:r>
            <a:r>
              <a:rPr lang="en-US" dirty="0" smtClean="0"/>
              <a:t>Class: </a:t>
            </a:r>
            <a:r>
              <a:rPr lang="en-US" b="1" i="1" dirty="0" smtClean="0">
                <a:latin typeface="Agency FB" panose="020B0503020202020204" pitchFamily="34" charset="0"/>
              </a:rPr>
              <a:t>Blueprint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smtClean="0"/>
              <a:t>Object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i="1" dirty="0" smtClean="0">
                <a:latin typeface="Agency FB" panose="020B0503020202020204" pitchFamily="34" charset="0"/>
              </a:rPr>
              <a:t>Anything you and me . Feature and methods.</a:t>
            </a:r>
            <a:endParaRPr lang="en-US" b="1" i="1" dirty="0">
              <a:latin typeface="Agency FB" panose="020B0503020202020204" pitchFamily="34" charset="0"/>
            </a:endParaRPr>
          </a:p>
          <a:p>
            <a:r>
              <a:rPr lang="en-US" dirty="0"/>
              <a:t>3) </a:t>
            </a:r>
            <a:r>
              <a:rPr lang="en-US" dirty="0" smtClean="0"/>
              <a:t>Inheritance: </a:t>
            </a:r>
            <a:r>
              <a:rPr lang="en-US" b="1" i="1" dirty="0" smtClean="0"/>
              <a:t>Dynasty is not always bad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4) </a:t>
            </a:r>
            <a:r>
              <a:rPr lang="en-US" dirty="0" smtClean="0"/>
              <a:t>Polymorphism: </a:t>
            </a:r>
            <a:r>
              <a:rPr lang="en-US" b="1" i="1" dirty="0" smtClean="0">
                <a:latin typeface="Agency FB" panose="020B0503020202020204" pitchFamily="34" charset="0"/>
              </a:rPr>
              <a:t>I can play foot ball and cricket both but one at a time please. </a:t>
            </a:r>
            <a:endParaRPr lang="en-US" b="1" i="1" dirty="0">
              <a:latin typeface="Agency FB" panose="020B0503020202020204" pitchFamily="34" charset="0"/>
            </a:endParaRPr>
          </a:p>
          <a:p>
            <a:r>
              <a:rPr lang="en-US" dirty="0"/>
              <a:t>5) </a:t>
            </a:r>
            <a:r>
              <a:rPr lang="en-US" dirty="0" smtClean="0"/>
              <a:t>Abstraction or </a:t>
            </a:r>
            <a:r>
              <a:rPr lang="en-US" dirty="0"/>
              <a:t>Encapsulation </a:t>
            </a:r>
            <a:r>
              <a:rPr lang="en-US" dirty="0" smtClean="0"/>
              <a:t>: </a:t>
            </a:r>
            <a:r>
              <a:rPr lang="en-US" b="1" i="1" dirty="0" smtClean="0">
                <a:latin typeface="Agency FB" panose="020B0503020202020204" pitchFamily="34" charset="0"/>
              </a:rPr>
              <a:t>Hide and Seek</a:t>
            </a:r>
            <a:endParaRPr lang="en-US" b="1" i="1" dirty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en-US" altLang="en-US" b="1" i="1" dirty="0">
              <a:latin typeface="Agency FB" panose="020B0503020202020204" pitchFamily="34" charset="0"/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4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b="1" i="1" dirty="0">
              <a:latin typeface="Agency FB" panose="020B0503020202020204" pitchFamily="34" charset="0"/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838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Scope: TCS, Infosys ,  …..</a:t>
            </a:r>
            <a:endParaRPr lang="en-US" sz="2400" b="1" dirty="0"/>
          </a:p>
        </p:txBody>
      </p:sp>
      <p:pic>
        <p:nvPicPr>
          <p:cNvPr id="2052" name="Picture 4" descr="https://www.kdnuggets.com/images/google-trends-python-r-data-science-machine-learning-2012-20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7245927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Thank you. See you on the next class!!!!</a:t>
            </a:r>
            <a:endParaRPr lang="en-US" altLang="en-US" b="1" i="1" dirty="0" smtClean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n-US" altLang="en-US" b="1" i="1" dirty="0" smtClean="0">
                <a:latin typeface="Agency FB" panose="020B0503020202020204" pitchFamily="34" charset="0"/>
              </a:rPr>
              <a:t>                                    Keep Learning </a:t>
            </a:r>
            <a:endParaRPr lang="en-US" altLang="en-US" b="1" i="1" dirty="0">
              <a:latin typeface="Agency FB" panose="020B0503020202020204" pitchFamily="34" charset="0"/>
            </a:endParaRP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5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258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Word Document</vt:lpstr>
      <vt:lpstr>Python’s Benevolent Dictator For Life</vt:lpstr>
      <vt:lpstr>Why Python?</vt:lpstr>
      <vt:lpstr>Why Python?</vt:lpstr>
      <vt:lpstr>OOPs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51</cp:revision>
  <dcterms:created xsi:type="dcterms:W3CDTF">2006-08-16T00:00:00Z</dcterms:created>
  <dcterms:modified xsi:type="dcterms:W3CDTF">2019-10-19T11:50:21Z</dcterms:modified>
</cp:coreProperties>
</file>