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C02C-0C5E-4A22-8979-E5FEADBB375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31A5D-0BB3-4F00-B390-AD7A1E42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5"/>
            <a:ext cx="337712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430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Case sensitive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Keywords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286000"/>
            <a:ext cx="55530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5"/>
            <a:ext cx="337712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43000"/>
            <a:ext cx="7239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Variables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and Data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Structures</a:t>
            </a:r>
          </a:p>
          <a:p>
            <a:pPr fontAlgn="base"/>
            <a:r>
              <a:rPr lang="en-IN" sz="2000" dirty="0" smtClean="0"/>
              <a:t>           Variables:  Numbers (Integer, Float, Complex) , String. </a:t>
            </a:r>
          </a:p>
          <a:p>
            <a:pPr fontAlgn="base"/>
            <a:r>
              <a:rPr lang="en-IN" sz="2000" dirty="0"/>
              <a:t> </a:t>
            </a:r>
            <a:r>
              <a:rPr lang="en-IN" sz="2000" dirty="0" smtClean="0"/>
              <a:t>              Dynamic Typing, No need to define. </a:t>
            </a:r>
          </a:p>
          <a:p>
            <a:pPr fontAlgn="base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             Multiple Assignments: p = q = r = 1 and  </a:t>
            </a:r>
            <a:r>
              <a:rPr lang="en-IN" sz="2000" b="1" dirty="0" err="1" smtClean="0">
                <a:solidFill>
                  <a:schemeClr val="accent3">
                    <a:lumMod val="75000"/>
                  </a:schemeClr>
                </a:solidFill>
              </a:rPr>
              <a:t>p,q,r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= 1,2,”abc”</a:t>
            </a:r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dirty="0" smtClean="0"/>
              <a:t>             Data Structures: </a:t>
            </a:r>
            <a:r>
              <a:rPr lang="en-IN" dirty="0"/>
              <a:t>List, Dictionary, Tuple and Set</a:t>
            </a:r>
            <a:r>
              <a:rPr lang="en-GB" dirty="0" smtClean="0"/>
              <a:t> 	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Input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and Output</a:t>
            </a:r>
          </a:p>
          <a:p>
            <a:r>
              <a:rPr lang="en-GB" dirty="0" smtClean="0"/>
              <a:t>            </a:t>
            </a:r>
            <a:r>
              <a:rPr lang="en-IN" dirty="0"/>
              <a:t>name = input("Enter your name: </a:t>
            </a:r>
            <a:r>
              <a:rPr lang="en-IN" dirty="0" smtClean="0"/>
              <a:t>")</a:t>
            </a:r>
          </a:p>
          <a:p>
            <a:r>
              <a:rPr lang="en-GB" dirty="0" smtClean="0"/>
              <a:t>            print</a:t>
            </a:r>
            <a:r>
              <a:rPr lang="en-GB" dirty="0"/>
              <a:t>("hello", name) </a:t>
            </a:r>
            <a:endParaRPr lang="en-GB" dirty="0" smtClean="0"/>
          </a:p>
          <a:p>
            <a:endParaRPr lang="en-GB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Selection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or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Condition : If and else/</a:t>
            </a:r>
            <a:r>
              <a:rPr lang="en-GB" sz="2000" b="1" dirty="0" err="1" smtClean="0">
                <a:solidFill>
                  <a:schemeClr val="accent3">
                    <a:lumMod val="75000"/>
                  </a:schemeClr>
                </a:solidFill>
              </a:rPr>
              <a:t>elif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r>
              <a:rPr lang="en-GB" dirty="0" smtClean="0"/>
              <a:t>        </a:t>
            </a: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IN" dirty="0" err="1" smtClean="0"/>
              <a:t>num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11</a:t>
            </a:r>
            <a:endParaRPr lang="en-IN" dirty="0"/>
          </a:p>
          <a:p>
            <a:pPr fontAlgn="base"/>
            <a:r>
              <a:rPr lang="en-IN" dirty="0" smtClean="0"/>
              <a:t>	if(</a:t>
            </a:r>
            <a:r>
              <a:rPr lang="en-IN" dirty="0" err="1" smtClean="0"/>
              <a:t>num</a:t>
            </a:r>
            <a:r>
              <a:rPr lang="en-IN" dirty="0" smtClean="0"/>
              <a:t>&gt;10): </a:t>
            </a:r>
            <a:endParaRPr lang="en-IN" dirty="0"/>
          </a:p>
          <a:p>
            <a:pPr fontAlgn="base"/>
            <a:r>
              <a:rPr lang="en-IN" dirty="0" smtClean="0"/>
              <a:t>	</a:t>
            </a:r>
            <a:r>
              <a:rPr lang="en-IN" dirty="0"/>
              <a:t>    print</a:t>
            </a:r>
            <a:r>
              <a:rPr lang="en-IN" dirty="0" smtClean="0"/>
              <a:t>(“Greater than 10") </a:t>
            </a:r>
            <a:endParaRPr lang="en-IN" dirty="0"/>
          </a:p>
          <a:p>
            <a:pPr fontAlgn="base"/>
            <a:r>
              <a:rPr lang="en-IN" dirty="0"/>
              <a:t>	</a:t>
            </a:r>
            <a:r>
              <a:rPr lang="en-IN" dirty="0" err="1" smtClean="0"/>
              <a:t>elif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&gt;20): </a:t>
            </a:r>
            <a:endParaRPr lang="en-IN" dirty="0"/>
          </a:p>
          <a:p>
            <a:pPr fontAlgn="base"/>
            <a:r>
              <a:rPr lang="en-IN" dirty="0"/>
              <a:t>     </a:t>
            </a:r>
            <a:r>
              <a:rPr lang="en-IN" dirty="0" smtClean="0"/>
              <a:t>                 print(“</a:t>
            </a:r>
            <a:r>
              <a:rPr lang="en-IN" dirty="0" err="1" smtClean="0"/>
              <a:t>Num</a:t>
            </a:r>
            <a:r>
              <a:rPr lang="en-IN" dirty="0" smtClean="0"/>
              <a:t> is less than 20..")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5"/>
            <a:ext cx="337712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430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Iteration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or Looping:  For and While loop</a:t>
            </a:r>
          </a:p>
          <a:p>
            <a:pPr lvl="2" fontAlgn="base"/>
            <a:r>
              <a:rPr lang="en-IN" dirty="0"/>
              <a:t>for step in range(5):     </a:t>
            </a:r>
          </a:p>
          <a:p>
            <a:pPr lvl="2" fontAlgn="base"/>
            <a:r>
              <a:rPr lang="en-IN" dirty="0"/>
              <a:t>    print(step)</a:t>
            </a: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Function :</a:t>
            </a:r>
          </a:p>
          <a:p>
            <a:pPr lvl="2" fontAlgn="base"/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000" dirty="0" err="1"/>
              <a:t>def</a:t>
            </a:r>
            <a:r>
              <a:rPr lang="en-GB" sz="2000" dirty="0"/>
              <a:t> hello(): </a:t>
            </a:r>
          </a:p>
          <a:p>
            <a:pPr lvl="2" fontAlgn="base"/>
            <a:r>
              <a:rPr lang="en-GB" sz="2000" dirty="0"/>
              <a:t>    print("hello") </a:t>
            </a:r>
          </a:p>
          <a:p>
            <a:pPr lvl="2" fontAlgn="base"/>
            <a:r>
              <a:rPr lang="en-GB" sz="2000" dirty="0"/>
              <a:t>    print("hello again") </a:t>
            </a:r>
          </a:p>
          <a:p>
            <a:pPr lvl="2" fontAlgn="base"/>
            <a:r>
              <a:rPr lang="en-GB" sz="2000" dirty="0" smtClean="0"/>
              <a:t>  hello</a:t>
            </a:r>
            <a:r>
              <a:rPr lang="en-GB" sz="2000" dirty="0"/>
              <a:t>() </a:t>
            </a:r>
            <a:r>
              <a:rPr lang="en-GB" sz="2000" dirty="0" smtClean="0"/>
              <a:t> </a:t>
            </a:r>
            <a:endParaRPr lang="en-GB" sz="2000" dirty="0"/>
          </a:p>
          <a:p>
            <a:pPr lvl="2" fontAlgn="base"/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Modules: Libraries</a:t>
            </a:r>
          </a:p>
          <a:p>
            <a:r>
              <a:rPr lang="en-GB" dirty="0"/>
              <a:t>   </a:t>
            </a:r>
            <a:r>
              <a:rPr lang="en-GB" dirty="0" smtClean="0"/>
              <a:t>               import math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</a:t>
            </a:r>
            <a:r>
              <a:rPr lang="en-GB" dirty="0" err="1" smtClean="0"/>
              <a:t>num</a:t>
            </a:r>
            <a:r>
              <a:rPr lang="en-GB" dirty="0" smtClean="0"/>
              <a:t> = </a:t>
            </a:r>
            <a:r>
              <a:rPr lang="en-GB" dirty="0" err="1"/>
              <a:t>math.fabs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) 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744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4"/>
            <a:ext cx="4748724" cy="63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 :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 Structuring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990600"/>
            <a:ext cx="7239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Statements</a:t>
            </a:r>
          </a:p>
          <a:p>
            <a:r>
              <a:rPr lang="en-GB" dirty="0" smtClean="0"/>
              <a:t>         </a:t>
            </a:r>
            <a:r>
              <a:rPr lang="en-GB" b="1" dirty="0" smtClean="0"/>
              <a:t>Single Statements per Line</a:t>
            </a:r>
          </a:p>
          <a:p>
            <a:r>
              <a:rPr lang="en-GB" b="1" dirty="0" smtClean="0"/>
              <a:t>         Multiple </a:t>
            </a:r>
            <a:r>
              <a:rPr lang="en-GB" b="1" dirty="0"/>
              <a:t>Statements per </a:t>
            </a:r>
            <a:r>
              <a:rPr lang="en-GB" b="1" dirty="0" smtClean="0"/>
              <a:t>Line – Separated by </a:t>
            </a:r>
            <a:r>
              <a:rPr lang="en-GB" dirty="0"/>
              <a:t>‘;’</a:t>
            </a:r>
            <a:endParaRPr lang="en-GB" dirty="0" smtClean="0"/>
          </a:p>
          <a:p>
            <a:pPr lvl="2" fontAlgn="base"/>
            <a:r>
              <a:rPr lang="en-GB" dirty="0" smtClean="0"/>
              <a:t>  </a:t>
            </a:r>
            <a:r>
              <a:rPr lang="en-IN" dirty="0" smtClean="0"/>
              <a:t>a </a:t>
            </a:r>
            <a:r>
              <a:rPr lang="en-IN" dirty="0"/>
              <a:t>= 10; b = 20; c = b + a </a:t>
            </a:r>
          </a:p>
          <a:p>
            <a:pPr lvl="2" fontAlgn="base"/>
            <a:r>
              <a:rPr lang="en-IN" dirty="0"/>
              <a:t>  </a:t>
            </a:r>
            <a:r>
              <a:rPr lang="en-IN" dirty="0" smtClean="0"/>
              <a:t>print(a</a:t>
            </a:r>
            <a:r>
              <a:rPr lang="en-IN" dirty="0"/>
              <a:t>); print(b); print(c</a:t>
            </a:r>
            <a:r>
              <a:rPr lang="en-I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Line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Continuation 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 : To avoid scrolling on long sentences</a:t>
            </a:r>
          </a:p>
          <a:p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      Implicit: </a:t>
            </a:r>
            <a:r>
              <a:rPr lang="en-IN" sz="2000" dirty="0"/>
              <a:t>statement </a:t>
            </a:r>
            <a:r>
              <a:rPr lang="en-IN" sz="2000" dirty="0" smtClean="0"/>
              <a:t>having  ‘(‘, ‘[‘, or ‘{‘ </a:t>
            </a:r>
            <a:r>
              <a:rPr lang="en-IN" sz="2000" dirty="0"/>
              <a:t>is </a:t>
            </a:r>
            <a:r>
              <a:rPr lang="en-IN" sz="2000" dirty="0" smtClean="0"/>
              <a:t> incomplete </a:t>
            </a:r>
            <a:r>
              <a:rPr lang="en-GB" sz="2000" dirty="0" smtClean="0"/>
              <a:t>without    closing match. Array/If –else. </a:t>
            </a:r>
          </a:p>
          <a:p>
            <a:pPr lvl="3" fontAlgn="base"/>
            <a:r>
              <a:rPr lang="pt-BR" sz="2000" dirty="0"/>
              <a:t>a = [ </a:t>
            </a:r>
          </a:p>
          <a:p>
            <a:pPr lvl="3" fontAlgn="base"/>
            <a:r>
              <a:rPr lang="pt-BR" sz="2000" dirty="0"/>
              <a:t>    [1, 2, 3], </a:t>
            </a:r>
          </a:p>
          <a:p>
            <a:pPr lvl="3" fontAlgn="base"/>
            <a:r>
              <a:rPr lang="pt-BR" sz="2000" dirty="0"/>
              <a:t>    [3, 4, 5], </a:t>
            </a:r>
          </a:p>
          <a:p>
            <a:pPr lvl="3" fontAlgn="base"/>
            <a:r>
              <a:rPr lang="pt-BR" sz="2000" dirty="0"/>
              <a:t>   </a:t>
            </a:r>
            <a:r>
              <a:rPr lang="pt-BR" sz="2000" dirty="0" smtClean="0"/>
              <a:t> ] </a:t>
            </a:r>
          </a:p>
          <a:p>
            <a:pPr lvl="3"/>
            <a:r>
              <a:rPr lang="en-GB" sz="2000" dirty="0" smtClean="0"/>
              <a:t>print(a</a:t>
            </a:r>
            <a:r>
              <a:rPr lang="en-GB" sz="2000" dirty="0"/>
              <a:t>)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      Explicit : </a:t>
            </a:r>
            <a:r>
              <a:rPr lang="en-GB" sz="2000" dirty="0"/>
              <a:t> Backslash </a:t>
            </a:r>
            <a:r>
              <a:rPr lang="en-GB" sz="2000" dirty="0" smtClean="0"/>
              <a:t>(\). </a:t>
            </a:r>
            <a:r>
              <a:rPr lang="en-IN" sz="2000" dirty="0"/>
              <a:t>M</a:t>
            </a:r>
            <a:r>
              <a:rPr lang="en-IN" sz="2000" dirty="0" smtClean="0"/>
              <a:t>ust </a:t>
            </a:r>
            <a:r>
              <a:rPr lang="en-IN" sz="2000" dirty="0"/>
              <a:t>be the last </a:t>
            </a:r>
            <a:r>
              <a:rPr lang="en-IN" sz="2000" dirty="0" smtClean="0"/>
              <a:t>character of line .</a:t>
            </a:r>
          </a:p>
          <a:p>
            <a:pPr lvl="2" fontAlgn="base"/>
            <a:r>
              <a:rPr lang="en-GB" sz="2000" dirty="0"/>
              <a:t>x = \ </a:t>
            </a:r>
          </a:p>
          <a:p>
            <a:pPr lvl="2" fontAlgn="base"/>
            <a:r>
              <a:rPr lang="en-GB" sz="2000" dirty="0"/>
              <a:t>    1 + 2 \ </a:t>
            </a:r>
          </a:p>
          <a:p>
            <a:pPr lvl="2" fontAlgn="base"/>
            <a:r>
              <a:rPr lang="en-GB" sz="2000" dirty="0"/>
              <a:t>    + 10</a:t>
            </a:r>
          </a:p>
          <a:p>
            <a:pPr lvl="2" fontAlgn="base"/>
            <a:r>
              <a:rPr lang="en-GB" sz="2000" dirty="0"/>
              <a:t>  </a:t>
            </a:r>
            <a:r>
              <a:rPr lang="en-GB" sz="2000" dirty="0" smtClean="0"/>
              <a:t>print(x</a:t>
            </a:r>
            <a:r>
              <a:rPr lang="en-GB" sz="2000" dirty="0"/>
              <a:t>)</a:t>
            </a: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07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4"/>
            <a:ext cx="4748724" cy="63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 :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 Structuring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43000"/>
            <a:ext cx="7239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Comments: </a:t>
            </a:r>
          </a:p>
          <a:p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GB" sz="2000" dirty="0"/>
              <a:t>Hash </a:t>
            </a:r>
            <a:r>
              <a:rPr lang="en-GB" sz="2000" dirty="0" smtClean="0"/>
              <a:t>(#): Single Line</a:t>
            </a:r>
          </a:p>
          <a:p>
            <a:pPr lvl="1"/>
            <a:r>
              <a:rPr lang="en-GB" sz="2000" dirty="0"/>
              <a:t>Triple Double Quotation marks</a:t>
            </a:r>
            <a:r>
              <a:rPr lang="en-GB" sz="2000" dirty="0" smtClean="0"/>
              <a:t>(“””) : Multi Lines</a:t>
            </a:r>
          </a:p>
          <a:p>
            <a:pPr lvl="1"/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White spaces</a:t>
            </a: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2000" dirty="0" smtClean="0"/>
              <a:t>                     a </a:t>
            </a:r>
            <a:r>
              <a:rPr lang="en-IN" sz="2000" dirty="0"/>
              <a:t>= 1-2  </a:t>
            </a:r>
            <a:r>
              <a:rPr lang="en-IN" sz="2000" dirty="0" smtClean="0"/>
              <a:t> : Correct but less readable.</a:t>
            </a:r>
          </a:p>
          <a:p>
            <a:r>
              <a:rPr lang="en-IN" sz="2000" dirty="0" smtClean="0"/>
              <a:t>                     </a:t>
            </a:r>
            <a:r>
              <a:rPr lang="en-IN" sz="2000" dirty="0"/>
              <a:t>a = 1 </a:t>
            </a:r>
            <a:r>
              <a:rPr lang="en-IN" sz="2000" dirty="0" smtClean="0"/>
              <a:t>– 2 : Correct and more readable.</a:t>
            </a:r>
          </a:p>
          <a:p>
            <a:r>
              <a:rPr lang="en-GB" sz="2000" dirty="0" smtClean="0"/>
              <a:t>                     a </a:t>
            </a:r>
            <a:r>
              <a:rPr lang="en-GB" sz="2000" dirty="0"/>
              <a:t>= yin </a:t>
            </a:r>
            <a:r>
              <a:rPr lang="en-GB" sz="2000" dirty="0" smtClean="0"/>
              <a:t>x : Incorrect, Whitespace must b/w Keywords.</a:t>
            </a:r>
            <a:endParaRPr lang="en-IN" sz="2000" dirty="0" smtClean="0"/>
          </a:p>
          <a:p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70613"/>
              </p:ext>
            </p:extLst>
          </p:nvPr>
        </p:nvGraphicFramePr>
        <p:xfrm>
          <a:off x="2057400" y="4648200"/>
          <a:ext cx="5638800" cy="1924050"/>
        </p:xfrm>
        <a:graphic>
          <a:graphicData uri="http://schemas.openxmlformats.org/drawingml/2006/table">
            <a:tbl>
              <a:tblPr/>
              <a:tblGrid>
                <a:gridCol w="1879600"/>
                <a:gridCol w="1879600"/>
                <a:gridCol w="1879600"/>
              </a:tblGrid>
              <a:tr h="506692">
                <a:tc>
                  <a:txBody>
                    <a:bodyPr/>
                    <a:lstStyle/>
                    <a:p>
                      <a:pPr algn="ctr" fontAlgn="base"/>
                      <a:r>
                        <a:rPr lang="en-GB" b="1" cap="all" dirty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b="1" cap="all" dirty="0">
                          <a:solidFill>
                            <a:srgbClr val="000000"/>
                          </a:solidFill>
                          <a:effectLst/>
                        </a:rPr>
                        <a:t>ASCII CODE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b="1" cap="all" dirty="0">
                          <a:solidFill>
                            <a:srgbClr val="000000"/>
                          </a:solidFill>
                          <a:effectLst/>
                        </a:rPr>
                        <a:t>LITERAL EXPRESSION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</a:tr>
              <a:tr h="294653"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 smtClean="0">
                          <a:effectLst/>
                        </a:rPr>
                        <a:t>Space</a:t>
                      </a:r>
                      <a:endParaRPr lang="en-GB" b="0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</a:rPr>
                        <a:t>32 (0x20)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‘ ‘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53"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tab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9 (0x9)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‘\t’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53"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newline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10 (0xA)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</a:rPr>
                        <a:t>‘\n’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4"/>
            <a:ext cx="4748724" cy="63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 :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 Structuring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43000"/>
            <a:ext cx="7239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Indentation: The Actual Game player. </a:t>
            </a:r>
          </a:p>
          <a:p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          “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Indentation 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GB" sz="2000" dirty="0" smtClean="0"/>
              <a:t>Whitespaces </a:t>
            </a:r>
            <a:r>
              <a:rPr lang="en-GB" sz="2000" dirty="0"/>
              <a:t>before a statement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  <a:p>
            <a:endParaRPr lang="en-GB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 fontAlgn="base"/>
            <a:r>
              <a:rPr lang="en-IN" sz="2000" dirty="0"/>
              <a:t>print</a:t>
            </a:r>
            <a:r>
              <a:rPr lang="en-IN" sz="2000" dirty="0" smtClean="0"/>
              <a:t>(‘hello') </a:t>
            </a:r>
            <a:r>
              <a:rPr lang="en-IN" sz="2000" dirty="0"/>
              <a:t># Correct </a:t>
            </a:r>
          </a:p>
          <a:p>
            <a:pPr lvl="2" fontAlgn="base"/>
            <a:r>
              <a:rPr lang="en-IN" sz="2000" dirty="0"/>
              <a:t>     print</a:t>
            </a:r>
            <a:r>
              <a:rPr lang="en-IN" sz="2000" dirty="0" smtClean="0"/>
              <a:t>(‘hello') </a:t>
            </a:r>
            <a:r>
              <a:rPr lang="en-IN" sz="2000" dirty="0"/>
              <a:t># G</a:t>
            </a:r>
            <a:r>
              <a:rPr lang="en-IN" sz="2000" dirty="0" smtClean="0"/>
              <a:t>enerate </a:t>
            </a:r>
            <a:r>
              <a:rPr lang="en-IN" sz="2000" dirty="0"/>
              <a:t>an error</a:t>
            </a:r>
          </a:p>
          <a:p>
            <a:pPr lvl="3" fontAlgn="base"/>
            <a:endParaRPr lang="en-IN" dirty="0" smtClean="0"/>
          </a:p>
          <a:p>
            <a:pPr lvl="3" fontAlgn="base"/>
            <a:r>
              <a:rPr lang="en-IN" dirty="0" smtClean="0"/>
              <a:t>x = 10</a:t>
            </a:r>
          </a:p>
          <a:p>
            <a:pPr lvl="3" fontAlgn="base"/>
            <a:r>
              <a:rPr lang="en-IN" dirty="0" smtClean="0"/>
              <a:t>while(x != 0):   </a:t>
            </a:r>
          </a:p>
          <a:p>
            <a:pPr lvl="3" fontAlgn="base"/>
            <a:r>
              <a:rPr lang="en-IN" dirty="0" smtClean="0"/>
              <a:t> if(x &gt; 5):   # Line 1 </a:t>
            </a:r>
          </a:p>
          <a:p>
            <a:pPr lvl="3" fontAlgn="base"/>
            <a:r>
              <a:rPr lang="en-IN" dirty="0" smtClean="0"/>
              <a:t>  print('x &gt; 5')  # Line 2 </a:t>
            </a:r>
          </a:p>
          <a:p>
            <a:pPr lvl="3" fontAlgn="base"/>
            <a:r>
              <a:rPr lang="en-IN" dirty="0" smtClean="0"/>
              <a:t> else:        # Line 3 </a:t>
            </a:r>
          </a:p>
          <a:p>
            <a:pPr lvl="3" fontAlgn="base"/>
            <a:r>
              <a:rPr lang="en-IN" dirty="0" smtClean="0"/>
              <a:t>  print('x &lt; 5') # Line 4 </a:t>
            </a:r>
          </a:p>
          <a:p>
            <a:pPr lvl="3" fontAlgn="base"/>
            <a:r>
              <a:rPr lang="en-IN" dirty="0" smtClean="0"/>
              <a:t> x -= 2       # Line 5 </a:t>
            </a:r>
          </a:p>
          <a:p>
            <a:pPr fontAlgn="base"/>
            <a:r>
              <a:rPr lang="en-IN" dirty="0"/>
              <a:t> </a:t>
            </a:r>
            <a:endParaRPr lang="en-IN" dirty="0" smtClean="0"/>
          </a:p>
          <a:p>
            <a:pPr fontAlgn="base"/>
            <a:r>
              <a:rPr lang="en-IN" dirty="0" smtClean="0"/>
              <a:t>Lines </a:t>
            </a:r>
            <a:r>
              <a:rPr lang="en-IN" dirty="0"/>
              <a:t>1, 3, 5 are on same level </a:t>
            </a:r>
          </a:p>
          <a:p>
            <a:pPr fontAlgn="base"/>
            <a:r>
              <a:rPr lang="en-IN" dirty="0"/>
              <a:t>Line 2 will only be executed if </a:t>
            </a:r>
            <a:r>
              <a:rPr lang="en-IN" dirty="0" err="1"/>
              <a:t>if</a:t>
            </a:r>
            <a:r>
              <a:rPr lang="en-IN" dirty="0"/>
              <a:t> condition becomes true. </a:t>
            </a:r>
          </a:p>
          <a:p>
            <a:pPr fontAlgn="base"/>
            <a:r>
              <a:rPr lang="en-IN" dirty="0"/>
              <a:t>Line 4 will only be executed if </a:t>
            </a:r>
            <a:r>
              <a:rPr lang="en-IN" dirty="0" err="1"/>
              <a:t>if</a:t>
            </a:r>
            <a:r>
              <a:rPr lang="en-IN" dirty="0"/>
              <a:t> condition becomes false. </a:t>
            </a:r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5095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4"/>
            <a:ext cx="4748724" cy="63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 :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400" b="1" dirty="0" smtClean="0">
                <a:solidFill>
                  <a:schemeClr val="accent3">
                    <a:lumMod val="75000"/>
                  </a:schemeClr>
                </a:solidFill>
              </a:rPr>
              <a:t>Scope of Object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4300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err="1" smtClean="0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sz="2000" dirty="0"/>
              <a:t>unique </a:t>
            </a:r>
            <a:r>
              <a:rPr lang="en-GB" sz="2000" dirty="0" smtClean="0"/>
              <a:t>name of each and every Object</a:t>
            </a:r>
          </a:p>
          <a:p>
            <a:r>
              <a:rPr lang="en-GB" sz="2000" dirty="0" smtClean="0"/>
              <a:t> Built-in: system Level: print(), id()</a:t>
            </a:r>
          </a:p>
          <a:p>
            <a:r>
              <a:rPr lang="en-GB" sz="2000" dirty="0" smtClean="0"/>
              <a:t> Global :  Module Level 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Local: Local </a:t>
            </a:r>
            <a:r>
              <a:rPr lang="en-GB" sz="2000" dirty="0" err="1" smtClean="0"/>
              <a:t>Funcations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b="1" dirty="0" smtClean="0"/>
              <a:t>Lifetime </a:t>
            </a:r>
            <a:r>
              <a:rPr lang="en-GB" sz="2000" b="1" dirty="0"/>
              <a:t>of a namespace </a:t>
            </a:r>
            <a:r>
              <a:rPr lang="en-GB" sz="2000" b="1" dirty="0" smtClean="0"/>
              <a:t>: </a:t>
            </a:r>
          </a:p>
          <a:p>
            <a:r>
              <a:rPr lang="en-GB" sz="2000" dirty="0"/>
              <a:t> </a:t>
            </a:r>
            <a:r>
              <a:rPr lang="en-GB" sz="2000" dirty="0" smtClean="0"/>
              <a:t>       Depends on scope </a:t>
            </a:r>
            <a:r>
              <a:rPr lang="en-GB" sz="2000" dirty="0"/>
              <a:t>of objects</a:t>
            </a:r>
            <a:endParaRPr lang="en-GB" sz="2000" dirty="0" smtClean="0"/>
          </a:p>
          <a:p>
            <a:pPr fontAlgn="base"/>
            <a:r>
              <a:rPr lang="en-IN" sz="2000" dirty="0" smtClean="0"/>
              <a:t># </a:t>
            </a:r>
            <a:r>
              <a:rPr lang="en-IN" sz="2000" dirty="0"/>
              <a:t>var1 is in the global namespace  </a:t>
            </a:r>
          </a:p>
          <a:p>
            <a:pPr fontAlgn="base"/>
            <a:r>
              <a:rPr lang="en-IN" sz="2000" dirty="0"/>
              <a:t>var1 = 5</a:t>
            </a:r>
          </a:p>
          <a:p>
            <a:pPr fontAlgn="base"/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some_func</a:t>
            </a:r>
            <a:r>
              <a:rPr lang="en-IN" sz="2000" dirty="0"/>
              <a:t>(): </a:t>
            </a:r>
          </a:p>
          <a:p>
            <a:pPr fontAlgn="base"/>
            <a:r>
              <a:rPr lang="en-IN" sz="2000" dirty="0"/>
              <a:t>  </a:t>
            </a:r>
            <a:r>
              <a:rPr lang="en-IN" sz="2000" dirty="0" smtClean="0"/>
              <a:t>    # var2 is in the local namespace  </a:t>
            </a:r>
          </a:p>
          <a:p>
            <a:pPr fontAlgn="base"/>
            <a:r>
              <a:rPr lang="en-IN" sz="2000" dirty="0"/>
              <a:t>    var2 = 6</a:t>
            </a:r>
          </a:p>
          <a:p>
            <a:pPr fontAlgn="base"/>
            <a:r>
              <a:rPr lang="en-IN" sz="2000" dirty="0"/>
              <a:t>    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some_inner_func</a:t>
            </a:r>
            <a:r>
              <a:rPr lang="en-IN" sz="2000" dirty="0"/>
              <a:t>(): </a:t>
            </a:r>
          </a:p>
          <a:p>
            <a:pPr fontAlgn="base"/>
            <a:r>
              <a:rPr lang="en-IN" sz="2000" dirty="0"/>
              <a:t>          # var3 is in the nested local  </a:t>
            </a:r>
          </a:p>
          <a:p>
            <a:pPr fontAlgn="base"/>
            <a:r>
              <a:rPr lang="en-IN" sz="2000" dirty="0"/>
              <a:t>        # namespace </a:t>
            </a:r>
          </a:p>
          <a:p>
            <a:pPr fontAlgn="base"/>
            <a:r>
              <a:rPr lang="en-IN" sz="2000" dirty="0"/>
              <a:t>        var3 = </a:t>
            </a:r>
            <a:r>
              <a:rPr lang="en-IN" sz="2000" dirty="0" smtClean="0"/>
              <a:t>7</a:t>
            </a:r>
            <a:endParaRPr lang="en-IN" sz="2000" dirty="0"/>
          </a:p>
        </p:txBody>
      </p:sp>
      <p:pic>
        <p:nvPicPr>
          <p:cNvPr id="2050" name="Picture 2" descr="https://cdncontribute.geeksforgeeks.org/wp-content/uploads/types_namespac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276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3000" y="762000"/>
            <a:ext cx="684391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271076" y="55454"/>
            <a:ext cx="4748724" cy="63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endParaRPr lang="en-GB" sz="2384" b="1" dirty="0" smtClean="0">
              <a:solidFill>
                <a:schemeClr val="accent3"/>
              </a:solidFill>
              <a:latin typeface="Arial"/>
              <a:cs typeface="Arial"/>
            </a:endParaRPr>
          </a:p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</a:t>
            </a:r>
            <a:r>
              <a:rPr sz="2384" b="1" spc="-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thon</a:t>
            </a:r>
            <a:r>
              <a:rPr lang="en-GB" sz="2384" b="1" spc="83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384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Basics :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400" b="1" dirty="0" smtClean="0">
                <a:solidFill>
                  <a:schemeClr val="accent3">
                    <a:lumMod val="75000"/>
                  </a:schemeClr>
                </a:solidFill>
              </a:rPr>
              <a:t>Built in </a:t>
            </a:r>
            <a:r>
              <a:rPr lang="en-GB" sz="2400" b="1" dirty="0" err="1" smtClean="0">
                <a:solidFill>
                  <a:schemeClr val="accent3">
                    <a:lumMod val="75000"/>
                  </a:schemeClr>
                </a:solidFill>
              </a:rPr>
              <a:t>Funcation</a:t>
            </a:r>
            <a:endParaRPr sz="2384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483" y="923109"/>
            <a:ext cx="119974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430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accent3">
                    <a:lumMod val="75000"/>
                  </a:schemeClr>
                </a:solidFill>
              </a:rPr>
              <a:t>Built in Function: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8813"/>
            <a:ext cx="6781800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240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111</cp:revision>
  <dcterms:created xsi:type="dcterms:W3CDTF">2006-08-16T00:00:00Z</dcterms:created>
  <dcterms:modified xsi:type="dcterms:W3CDTF">2019-05-07T04:39:38Z</dcterms:modified>
</cp:coreProperties>
</file>