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1" r:id="rId3"/>
    <p:sldId id="262" r:id="rId4"/>
    <p:sldId id="280" r:id="rId5"/>
    <p:sldId id="283" r:id="rId6"/>
    <p:sldId id="263" r:id="rId7"/>
    <p:sldId id="265" r:id="rId8"/>
    <p:sldId id="281" r:id="rId9"/>
    <p:sldId id="271" r:id="rId10"/>
    <p:sldId id="267" r:id="rId11"/>
    <p:sldId id="282" r:id="rId12"/>
    <p:sldId id="269" r:id="rId13"/>
    <p:sldId id="259" r:id="rId14"/>
  </p:sldIdLst>
  <p:sldSz cx="12192000" cy="6858000"/>
  <p:notesSz cx="6858000" cy="9144000"/>
  <p:embeddedFontLst>
    <p:embeddedFont>
      <p:font typeface="Montserrat" panose="020B0604020202020204" charset="0"/>
      <p:regular r:id="rId16"/>
      <p:bold r:id="rId17"/>
      <p:italic r:id="rId18"/>
      <p:boldItalic r:id="rId19"/>
    </p:embeddedFont>
    <p:embeddedFont>
      <p:font typeface="Lato Black" panose="020B0604020202020204" charset="0"/>
      <p:bold r:id="rId20"/>
      <p:italic r:id="rId21"/>
      <p:boldItalic r:id="rId22"/>
    </p:embeddedFont>
    <p:embeddedFont>
      <p:font typeface="Calibri" panose="020F0502020204030204" pitchFamily="34" charset="0"/>
      <p:regular r:id="rId23"/>
      <p:bold r:id="rId24"/>
      <p:italic r:id="rId25"/>
      <p:boldItalic r:id="rId26"/>
    </p:embeddedFont>
    <p:embeddedFont>
      <p:font typeface="Libre Baskerville"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4" autoAdjust="0"/>
    <p:restoredTop sz="94648"/>
  </p:normalViewPr>
  <p:slideViewPr>
    <p:cSldViewPr snapToGrid="0">
      <p:cViewPr varScale="1">
        <p:scale>
          <a:sx n="69" d="100"/>
          <a:sy n="69"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95693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88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47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140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ujitha-iragavarapu-840a9a7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medium.com/@sujisree9" TargetMode="External"/><Relationship Id="rId4" Type="http://schemas.openxmlformats.org/officeDocument/2006/relationships/hyperlink" Target="https://github.com/Suji16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41563"/>
            <a:ext cx="12190815" cy="6694098"/>
          </a:xfrm>
          <a:prstGeom prst="rect">
            <a:avLst/>
          </a:prstGeom>
          <a:noFill/>
          <a:ln>
            <a:noFill/>
          </a:ln>
        </p:spPr>
      </p:pic>
      <p:sp>
        <p:nvSpPr>
          <p:cNvPr id="99" name="Google Shape;99;p1"/>
          <p:cNvSpPr txBox="1"/>
          <p:nvPr/>
        </p:nvSpPr>
        <p:spPr>
          <a:xfrm>
            <a:off x="2472312" y="3717986"/>
            <a:ext cx="7246189" cy="1077178"/>
          </a:xfrm>
          <a:prstGeom prst="rect">
            <a:avLst/>
          </a:prstGeom>
          <a:noFill/>
          <a:ln>
            <a:noFill/>
          </a:ln>
        </p:spPr>
        <p:txBody>
          <a:bodyPr spcFirstLastPara="1" wrap="square" lIns="91425" tIns="45700" rIns="91425" bIns="45700" anchor="t" anchorCtr="0">
            <a:spAutoFit/>
          </a:bodyPr>
          <a:lstStyle/>
          <a:p>
            <a:r>
              <a:rPr lang="en-US" sz="2400" b="1" dirty="0">
                <a:solidFill>
                  <a:srgbClr val="C00000"/>
                </a:solidFill>
              </a:rPr>
              <a:t> Enhancing Search Engine </a:t>
            </a:r>
            <a:r>
              <a:rPr lang="en-US" sz="2400" b="1" dirty="0">
                <a:solidFill>
                  <a:srgbClr val="C00000"/>
                </a:solidFill>
              </a:rPr>
              <a:t>F</a:t>
            </a:r>
            <a:r>
              <a:rPr lang="en-US" sz="2400" b="1" dirty="0" smtClean="0">
                <a:solidFill>
                  <a:srgbClr val="C00000"/>
                </a:solidFill>
              </a:rPr>
              <a:t>or </a:t>
            </a:r>
            <a:r>
              <a:rPr lang="en-US" sz="2400" b="1" dirty="0">
                <a:solidFill>
                  <a:srgbClr val="C00000"/>
                </a:solidFill>
              </a:rPr>
              <a:t>Video Subtitles</a:t>
            </a:r>
            <a:endParaRPr lang="en-US" sz="2400" dirty="0">
              <a:solidFill>
                <a:srgbClr val="C00000"/>
              </a:solidFill>
            </a:endParaRPr>
          </a:p>
          <a:p>
            <a:r>
              <a:rPr lang="en-US" sz="2000" dirty="0"/>
              <a:t/>
            </a:r>
            <a:br>
              <a:rPr lang="en-US" sz="2000" dirty="0"/>
            </a:b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 xmlns:a16="http://schemas.microsoft.com/office/drawing/2014/main" id="{4767E80C-F78F-EFC9-A5C5-F4EFEEC5C09C}"/>
              </a:ext>
            </a:extLst>
          </p:cNvPr>
          <p:cNvSpPr txBox="1">
            <a:spLocks/>
          </p:cNvSpPr>
          <p:nvPr/>
        </p:nvSpPr>
        <p:spPr>
          <a:xfrm>
            <a:off x="4970483" y="2424244"/>
            <a:ext cx="5998853" cy="3434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dk1"/>
              </a:buClr>
              <a:buSzPct val="100000"/>
            </a:pPr>
            <a:endParaRPr lang="en-IN" sz="1600" b="1" dirty="0"/>
          </a:p>
          <a:p>
            <a:pPr>
              <a:lnSpc>
                <a:spcPct val="150000"/>
              </a:lnSpc>
              <a:buClr>
                <a:schemeClr val="dk1"/>
              </a:buClr>
              <a:buSzPct val="100000"/>
            </a:pPr>
            <a:endParaRPr lang="en-IN" sz="1600" b="1" dirty="0"/>
          </a:p>
          <a:p>
            <a:pPr>
              <a:lnSpc>
                <a:spcPct val="150000"/>
              </a:lnSpc>
              <a:buClr>
                <a:schemeClr val="dk1"/>
              </a:buClr>
              <a:buSzPct val="100000"/>
            </a:pPr>
            <a:endParaRPr lang="en-IN" sz="1600" dirty="0"/>
          </a:p>
        </p:txBody>
      </p:sp>
      <p:sp>
        <p:nvSpPr>
          <p:cNvPr id="3" name="TextBox 2">
            <a:extLst>
              <a:ext uri="{FF2B5EF4-FFF2-40B4-BE49-F238E27FC236}">
                <a16:creationId xmlns="" xmlns:a16="http://schemas.microsoft.com/office/drawing/2014/main" id="{7EE90CB2-968B-2D41-A866-C5E301A01DA8}"/>
              </a:ext>
            </a:extLst>
          </p:cNvPr>
          <p:cNvSpPr txBox="1"/>
          <p:nvPr/>
        </p:nvSpPr>
        <p:spPr>
          <a:xfrm>
            <a:off x="94268" y="311085"/>
            <a:ext cx="7723493" cy="646331"/>
          </a:xfrm>
          <a:prstGeom prst="rect">
            <a:avLst/>
          </a:prstGeom>
          <a:noFill/>
        </p:spPr>
        <p:txBody>
          <a:bodyPr wrap="square" rtlCol="0">
            <a:spAutoFit/>
          </a:bodyPr>
          <a:lstStyle/>
          <a:p>
            <a:r>
              <a:rPr lang="en-IN" sz="3600" b="1" dirty="0" smtClean="0">
                <a:solidFill>
                  <a:srgbClr val="C00000"/>
                </a:solidFill>
                <a:latin typeface="Times New Roman" panose="02020603050405020304" pitchFamily="18" charset="0"/>
                <a:cs typeface="Times New Roman" panose="02020603050405020304" pitchFamily="18" charset="0"/>
              </a:rPr>
              <a:t>5.Storing Embedding's:</a:t>
            </a:r>
            <a:endParaRPr lang="en-IN" sz="3600" b="1"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83693" y="1478340"/>
            <a:ext cx="6744641" cy="3647842"/>
          </a:xfrm>
          <a:prstGeom prst="rect">
            <a:avLst/>
          </a:prstGeom>
        </p:spPr>
      </p:pic>
    </p:spTree>
    <p:extLst>
      <p:ext uri="{BB962C8B-B14F-4D97-AF65-F5344CB8AC3E}">
        <p14:creationId xmlns:p14="http://schemas.microsoft.com/office/powerpoint/2010/main" val="299831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0"/>
            <a:ext cx="6096000" cy="1015663"/>
          </a:xfrm>
          <a:prstGeom prst="rect">
            <a:avLst/>
          </a:prstGeom>
        </p:spPr>
        <p:txBody>
          <a:bodyPr>
            <a:spAutoFit/>
          </a:bodyPr>
          <a:lstStyle/>
          <a:p>
            <a:r>
              <a:rPr lang="en-US" sz="3200" b="1" dirty="0" smtClean="0">
                <a:solidFill>
                  <a:srgbClr val="C00000"/>
                </a:solidFill>
                <a:latin typeface="Arial" panose="020B0604020202020204" pitchFamily="34" charset="0"/>
              </a:rPr>
              <a:t>Part 2: Retrieving </a:t>
            </a:r>
            <a:r>
              <a:rPr lang="en-US" sz="3200" b="1" dirty="0">
                <a:solidFill>
                  <a:srgbClr val="C00000"/>
                </a:solidFill>
                <a:latin typeface="Arial" panose="020B0604020202020204" pitchFamily="34" charset="0"/>
              </a:rPr>
              <a:t>Documents</a:t>
            </a:r>
            <a:endParaRPr lang="en-US" sz="3200" dirty="0">
              <a:solidFill>
                <a:srgbClr val="C00000"/>
              </a:solidFill>
            </a:endParaRPr>
          </a:p>
          <a:p>
            <a:r>
              <a:rPr lang="en-US" dirty="0"/>
              <a:t/>
            </a:r>
            <a:br>
              <a:rPr lang="en-US" dirty="0"/>
            </a:br>
            <a:endParaRPr lang="en-US" dirty="0"/>
          </a:p>
        </p:txBody>
      </p:sp>
      <p:sp>
        <p:nvSpPr>
          <p:cNvPr id="3" name="Rectangle 2"/>
          <p:cNvSpPr/>
          <p:nvPr/>
        </p:nvSpPr>
        <p:spPr>
          <a:xfrm>
            <a:off x="401781" y="750793"/>
            <a:ext cx="9171709" cy="2677656"/>
          </a:xfrm>
          <a:prstGeom prst="rect">
            <a:avLst/>
          </a:prstGeom>
        </p:spPr>
        <p:txBody>
          <a:bodyPr wrap="square">
            <a:spAutoFit/>
          </a:bodyPr>
          <a:lstStyle/>
          <a:p>
            <a:pPr marL="285750" indent="-285750" fontAlgn="base">
              <a:buFont typeface="Arial" panose="020B0604020202020204" pitchFamily="34" charset="0"/>
              <a:buChar char="•"/>
            </a:pPr>
            <a:r>
              <a:rPr lang="en-US" sz="2000" dirty="0" smtClean="0">
                <a:latin typeface="Arial" panose="020B0604020202020204" pitchFamily="34" charset="0"/>
              </a:rPr>
              <a:t>Take </a:t>
            </a:r>
            <a:r>
              <a:rPr lang="en-US" sz="2000" dirty="0">
                <a:latin typeface="Arial" panose="020B0604020202020204" pitchFamily="34" charset="0"/>
              </a:rPr>
              <a:t>the user's search query.</a:t>
            </a:r>
          </a:p>
          <a:p>
            <a:pPr marL="285750" indent="-285750" fontAlgn="base">
              <a:buFont typeface="Arial" panose="020B0604020202020204" pitchFamily="34" charset="0"/>
              <a:buChar char="•"/>
            </a:pPr>
            <a:r>
              <a:rPr lang="en-US" sz="2000" dirty="0">
                <a:latin typeface="Arial" panose="020B0604020202020204" pitchFamily="34" charset="0"/>
              </a:rPr>
              <a:t>Preprocess the query (if required).</a:t>
            </a:r>
          </a:p>
          <a:p>
            <a:pPr marL="285750" indent="-285750" fontAlgn="base">
              <a:buFont typeface="Arial" panose="020B0604020202020204" pitchFamily="34" charset="0"/>
              <a:buChar char="•"/>
            </a:pPr>
            <a:r>
              <a:rPr lang="en-US" sz="2000" dirty="0">
                <a:latin typeface="Arial" panose="020B0604020202020204" pitchFamily="34" charset="0"/>
              </a:rPr>
              <a:t>Create query embedding.</a:t>
            </a:r>
          </a:p>
          <a:p>
            <a:pPr marL="285750" indent="-285750" fontAlgn="base">
              <a:buFont typeface="Arial" panose="020B0604020202020204" pitchFamily="34" charset="0"/>
              <a:buChar char="•"/>
            </a:pPr>
            <a:r>
              <a:rPr lang="en-US" sz="2000" dirty="0">
                <a:latin typeface="Arial" panose="020B0604020202020204" pitchFamily="34" charset="0"/>
              </a:rPr>
              <a:t>Using cosine distance, calculate the similarity score between </a:t>
            </a:r>
            <a:r>
              <a:rPr lang="en-US" sz="2000" dirty="0" smtClean="0">
                <a:latin typeface="Arial" panose="020B0604020202020204" pitchFamily="34" charset="0"/>
              </a:rPr>
              <a:t>embedding's </a:t>
            </a:r>
            <a:r>
              <a:rPr lang="en-US" sz="2000" dirty="0">
                <a:latin typeface="Arial" panose="020B0604020202020204" pitchFamily="34" charset="0"/>
              </a:rPr>
              <a:t>of documents and user search query embedding.</a:t>
            </a:r>
          </a:p>
          <a:p>
            <a:pPr marL="285750" indent="-285750" fontAlgn="base">
              <a:buFont typeface="Arial" panose="020B0604020202020204" pitchFamily="34" charset="0"/>
              <a:buChar char="•"/>
            </a:pPr>
            <a:r>
              <a:rPr lang="en-US" sz="2000" dirty="0">
                <a:latin typeface="Arial" panose="020B0604020202020204" pitchFamily="34" charset="0"/>
              </a:rPr>
              <a:t>These cosine similarity scores will help in returning the most relevant candidate documents as per user’s search query.</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642082" y="3201110"/>
            <a:ext cx="6058746" cy="2506963"/>
          </a:xfrm>
          <a:prstGeom prst="rect">
            <a:avLst/>
          </a:prstGeom>
        </p:spPr>
      </p:pic>
    </p:spTree>
    <p:extLst>
      <p:ext uri="{BB962C8B-B14F-4D97-AF65-F5344CB8AC3E}">
        <p14:creationId xmlns:p14="http://schemas.microsoft.com/office/powerpoint/2010/main" val="144813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C4B4567-9AFB-BA02-9C52-61FB45C10843}"/>
              </a:ext>
            </a:extLst>
          </p:cNvPr>
          <p:cNvSpPr txBox="1"/>
          <p:nvPr/>
        </p:nvSpPr>
        <p:spPr>
          <a:xfrm>
            <a:off x="463244" y="503233"/>
            <a:ext cx="10954758" cy="707886"/>
          </a:xfrm>
          <a:prstGeom prst="rect">
            <a:avLst/>
          </a:prstGeom>
          <a:noFill/>
        </p:spPr>
        <p:txBody>
          <a:bodyPr wrap="square">
            <a:spAutoFit/>
          </a:bodyPr>
          <a:lstStyle/>
          <a:p>
            <a:pPr algn="l"/>
            <a:r>
              <a:rPr lang="en-US" sz="4000" b="1" dirty="0" smtClean="0">
                <a:solidFill>
                  <a:srgbClr val="C00000"/>
                </a:solidFill>
                <a:latin typeface="+mj-lt"/>
                <a:cs typeface="Times New Roman" panose="02020603050405020304" pitchFamily="18" charset="0"/>
              </a:rPr>
              <a:t>Results:</a:t>
            </a:r>
            <a:endParaRPr lang="en-US" sz="4000" b="1" i="0" dirty="0">
              <a:solidFill>
                <a:srgbClr val="C00000"/>
              </a:solidFill>
              <a:effectLst/>
              <a:latin typeface="+mj-lt"/>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25120" y="1211119"/>
            <a:ext cx="5753627" cy="3952241"/>
          </a:xfrm>
          <a:prstGeom prst="rect">
            <a:avLst/>
          </a:prstGeom>
        </p:spPr>
      </p:pic>
      <p:pic>
        <p:nvPicPr>
          <p:cNvPr id="3" name="Picture 2"/>
          <p:cNvPicPr>
            <a:picLocks noChangeAspect="1"/>
          </p:cNvPicPr>
          <p:nvPr/>
        </p:nvPicPr>
        <p:blipFill>
          <a:blip r:embed="rId3"/>
          <a:stretch>
            <a:fillRect/>
          </a:stretch>
        </p:blipFill>
        <p:spPr>
          <a:xfrm>
            <a:off x="5940623" y="657335"/>
            <a:ext cx="5451646" cy="4506025"/>
          </a:xfrm>
          <a:prstGeom prst="rect">
            <a:avLst/>
          </a:prstGeom>
        </p:spPr>
      </p:pic>
    </p:spTree>
    <p:extLst>
      <p:ext uri="{BB962C8B-B14F-4D97-AF65-F5344CB8AC3E}">
        <p14:creationId xmlns:p14="http://schemas.microsoft.com/office/powerpoint/2010/main" val="425338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6" y="1235632"/>
            <a:ext cx="11338574" cy="3693278"/>
          </a:xfrm>
          <a:prstGeom prst="rect">
            <a:avLst/>
          </a:prstGeom>
          <a:noFill/>
          <a:ln>
            <a:noFill/>
          </a:ln>
        </p:spPr>
        <p:txBody>
          <a:bodyPr spcFirstLastPara="1" wrap="square" lIns="91425" tIns="45700" rIns="91425" bIns="45700" anchor="t" anchorCtr="0">
            <a:spAutoFit/>
          </a:bodyPr>
          <a:lstStyle/>
          <a:p>
            <a:pPr>
              <a:buFont typeface="Wingdings" panose="05000000000000000000" pitchFamily="2" charset="2"/>
              <a:buChar char="Ø"/>
            </a:pPr>
            <a:r>
              <a:rPr lang="en-IN" sz="1800" dirty="0">
                <a:solidFill>
                  <a:srgbClr val="002060"/>
                </a:solidFill>
              </a:rPr>
              <a:t>I am </a:t>
            </a:r>
            <a:r>
              <a:rPr lang="en-IN" sz="1800" dirty="0" err="1" smtClean="0">
                <a:solidFill>
                  <a:srgbClr val="002060"/>
                </a:solidFill>
              </a:rPr>
              <a:t>Sai</a:t>
            </a:r>
            <a:r>
              <a:rPr lang="en-IN" sz="1800" dirty="0" smtClean="0">
                <a:solidFill>
                  <a:srgbClr val="002060"/>
                </a:solidFill>
              </a:rPr>
              <a:t> </a:t>
            </a:r>
            <a:r>
              <a:rPr lang="en-IN" sz="1800" dirty="0">
                <a:solidFill>
                  <a:srgbClr val="002060"/>
                </a:solidFill>
              </a:rPr>
              <a:t>Sujitha.</a:t>
            </a:r>
          </a:p>
          <a:p>
            <a:pPr>
              <a:buFont typeface="Wingdings" panose="05000000000000000000" pitchFamily="2" charset="2"/>
              <a:buChar char="Ø"/>
            </a:pPr>
            <a:r>
              <a:rPr lang="en-IN" sz="1800" dirty="0">
                <a:solidFill>
                  <a:srgbClr val="002060"/>
                </a:solidFill>
              </a:rPr>
              <a:t>M.Sc. Biotechnology</a:t>
            </a:r>
          </a:p>
          <a:p>
            <a:pPr>
              <a:buFont typeface="Wingdings" panose="05000000000000000000" pitchFamily="2" charset="2"/>
              <a:buChar char="Ø"/>
            </a:pPr>
            <a:r>
              <a:rPr lang="en-IN" sz="1800" dirty="0">
                <a:solidFill>
                  <a:srgbClr val="002060"/>
                </a:solidFill>
              </a:rPr>
              <a:t>As Data science is used in many Industries even in my stream of education so I choose data science</a:t>
            </a:r>
            <a:r>
              <a:rPr lang="en-IN" sz="1800" dirty="0" smtClean="0">
                <a:solidFill>
                  <a:srgbClr val="002060"/>
                </a:solidFill>
              </a:rPr>
              <a:t>.</a:t>
            </a:r>
          </a:p>
          <a:p>
            <a:pPr>
              <a:buFont typeface="Wingdings" panose="05000000000000000000" pitchFamily="2" charset="2"/>
              <a:buChar char="Ø"/>
            </a:pPr>
            <a:r>
              <a:rPr lang="en-IN" sz="1800" dirty="0" smtClean="0">
                <a:solidFill>
                  <a:srgbClr val="002060"/>
                </a:solidFill>
              </a:rPr>
              <a:t>LinkedIn - </a:t>
            </a:r>
            <a:r>
              <a:rPr lang="en-IN" sz="1800" dirty="0" smtClean="0">
                <a:solidFill>
                  <a:srgbClr val="002060"/>
                </a:solidFill>
                <a:hlinkClick r:id="rId3"/>
              </a:rPr>
              <a:t>https</a:t>
            </a:r>
            <a:r>
              <a:rPr lang="en-IN" sz="1800" dirty="0">
                <a:solidFill>
                  <a:srgbClr val="002060"/>
                </a:solidFill>
                <a:hlinkClick r:id="rId3"/>
              </a:rPr>
              <a:t>://www.linkedin.com/in/sujitha-iragavarapu-840a9a78</a:t>
            </a:r>
            <a:r>
              <a:rPr lang="en-IN" sz="1800" dirty="0" smtClean="0">
                <a:solidFill>
                  <a:srgbClr val="002060"/>
                </a:solidFill>
                <a:hlinkClick r:id="rId3"/>
              </a:rPr>
              <a:t>/</a:t>
            </a:r>
            <a:endParaRPr lang="en-IN" sz="1800" dirty="0" smtClean="0">
              <a:solidFill>
                <a:srgbClr val="002060"/>
              </a:solidFill>
            </a:endParaRPr>
          </a:p>
          <a:p>
            <a:pPr>
              <a:buFont typeface="Wingdings" panose="05000000000000000000" pitchFamily="2" charset="2"/>
              <a:buChar char="Ø"/>
            </a:pPr>
            <a:r>
              <a:rPr lang="en-IN" sz="1800" dirty="0" smtClean="0">
                <a:solidFill>
                  <a:srgbClr val="002060"/>
                </a:solidFill>
              </a:rPr>
              <a:t>Github - </a:t>
            </a:r>
            <a:r>
              <a:rPr lang="en-IN" sz="1800" dirty="0" smtClean="0">
                <a:solidFill>
                  <a:srgbClr val="002060"/>
                </a:solidFill>
                <a:hlinkClick r:id="rId4"/>
              </a:rPr>
              <a:t>https</a:t>
            </a:r>
            <a:r>
              <a:rPr lang="en-IN" sz="1800" dirty="0">
                <a:solidFill>
                  <a:srgbClr val="002060"/>
                </a:solidFill>
                <a:hlinkClick r:id="rId4"/>
              </a:rPr>
              <a:t>://</a:t>
            </a:r>
            <a:r>
              <a:rPr lang="en-IN" sz="1800" dirty="0" smtClean="0">
                <a:solidFill>
                  <a:srgbClr val="002060"/>
                </a:solidFill>
                <a:hlinkClick r:id="rId4"/>
              </a:rPr>
              <a:t>github.com/Suji1612</a:t>
            </a:r>
            <a:endParaRPr lang="en-IN" sz="1800" dirty="0" smtClean="0">
              <a:solidFill>
                <a:srgbClr val="002060"/>
              </a:solidFill>
            </a:endParaRPr>
          </a:p>
          <a:p>
            <a:pPr>
              <a:buFont typeface="Wingdings" panose="05000000000000000000" pitchFamily="2" charset="2"/>
              <a:buChar char="Ø"/>
            </a:pPr>
            <a:r>
              <a:rPr lang="en-IN" sz="1800" dirty="0" smtClean="0">
                <a:solidFill>
                  <a:srgbClr val="002060"/>
                </a:solidFill>
              </a:rPr>
              <a:t>Medium - </a:t>
            </a:r>
            <a:r>
              <a:rPr lang="en-IN" sz="1800" dirty="0">
                <a:solidFill>
                  <a:srgbClr val="002060"/>
                </a:solidFill>
                <a:hlinkClick r:id="rId5"/>
              </a:rPr>
              <a:t>https://medium.com/@</a:t>
            </a:r>
            <a:r>
              <a:rPr lang="en-IN" sz="1800" dirty="0" smtClean="0">
                <a:solidFill>
                  <a:srgbClr val="002060"/>
                </a:solidFill>
                <a:hlinkClick r:id="rId5"/>
              </a:rPr>
              <a:t>sujisree9</a:t>
            </a:r>
            <a:endParaRPr lang="en-IN" sz="1800" dirty="0" smtClean="0">
              <a:solidFill>
                <a:srgbClr val="002060"/>
              </a:solidFill>
            </a:endParaRPr>
          </a:p>
          <a:p>
            <a:endParaRPr lang="en-IN" sz="1800" dirty="0" smtClean="0">
              <a:solidFill>
                <a:srgbClr val="002060"/>
              </a:solidFill>
            </a:endParaRPr>
          </a:p>
          <a:p>
            <a:pPr>
              <a:buFont typeface="Wingdings" panose="05000000000000000000" pitchFamily="2" charset="2"/>
              <a:buChar char="Ø"/>
            </a:pPr>
            <a:endParaRPr lang="en-IN" sz="1800" b="1" dirty="0">
              <a:solidFill>
                <a:schemeClr val="dk1"/>
              </a:solidFill>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v"/>
            </a:pPr>
            <a:endParaRPr lang="en-IN" sz="1800" b="1" dirty="0">
              <a:solidFill>
                <a:schemeClr val="dk1"/>
              </a:solidFill>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Wingdings" panose="05000000000000000000" pitchFamily="2" charset="2"/>
              <a:buChar char="v"/>
            </a:pPr>
            <a:endParaRPr lang="en-IN" sz="1800" dirty="0">
              <a:solidFill>
                <a:schemeClr val="dk1"/>
              </a:solidFill>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endParaRPr lang="en-IN" sz="1800" b="1" dirty="0">
              <a:solidFill>
                <a:schemeClr val="dk1"/>
              </a:solidFill>
              <a:latin typeface="Calibri"/>
              <a:cs typeface="Calibri"/>
            </a:endParaRPr>
          </a:p>
          <a:p>
            <a:pPr marR="0" lvl="0" algn="l" rtl="0">
              <a:spcBef>
                <a:spcPts val="0"/>
              </a:spcBef>
              <a:spcAft>
                <a:spcPts val="0"/>
              </a:spcAft>
              <a:buClr>
                <a:schemeClr val="dk1"/>
              </a:buClr>
              <a:buSzPts val="1800"/>
            </a:pPr>
            <a:endParaRPr lang="en-IN" sz="1800" b="1" dirty="0">
              <a:solidFill>
                <a:schemeClr val="dk1"/>
              </a:solidFill>
              <a:latin typeface="Calibri"/>
              <a:cs typeface="Calibri"/>
            </a:endParaRPr>
          </a:p>
          <a:p>
            <a:pPr marR="0" lvl="0" algn="l" rtl="0">
              <a:spcBef>
                <a:spcPts val="0"/>
              </a:spcBef>
              <a:spcAft>
                <a:spcPts val="0"/>
              </a:spcAft>
              <a:buClr>
                <a:schemeClr val="dk1"/>
              </a:buClr>
              <a:buSzPts val="1800"/>
            </a:pPr>
            <a:r>
              <a:rPr lang="en-IN" sz="1800" b="1" dirty="0">
                <a:solidFill>
                  <a:schemeClr val="dk1"/>
                </a:solidFill>
                <a:latin typeface="Calibri"/>
                <a:cs typeface="Calibri"/>
                <a:sym typeface="Calibri"/>
              </a:rPr>
              <a:t>	</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C00000"/>
                </a:solidFill>
                <a:latin typeface="Times New Roman" panose="02020603050405020304" pitchFamily="18" charset="0"/>
                <a:ea typeface="Lato Black"/>
                <a:cs typeface="Times New Roman" panose="02020603050405020304" pitchFamily="18" charset="0"/>
                <a:sym typeface="Lato Black"/>
              </a:rPr>
              <a:t>About me</a:t>
            </a:r>
            <a:endParaRPr sz="1800" b="1" i="0" u="none" strike="noStrike" cap="none" dirty="0">
              <a:solidFill>
                <a:srgbClr val="C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2150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503D950-1820-D0EB-4101-DCB20BFDAD01}"/>
              </a:ext>
            </a:extLst>
          </p:cNvPr>
          <p:cNvSpPr txBox="1"/>
          <p:nvPr/>
        </p:nvSpPr>
        <p:spPr>
          <a:xfrm>
            <a:off x="305790" y="214247"/>
            <a:ext cx="6097978" cy="584775"/>
          </a:xfrm>
          <a:prstGeom prst="rect">
            <a:avLst/>
          </a:prstGeom>
          <a:noFill/>
        </p:spPr>
        <p:txBody>
          <a:bodyPr wrap="square">
            <a:spAutoFit/>
          </a:bodyPr>
          <a:lstStyle/>
          <a:p>
            <a:r>
              <a:rPr lang="en-US" sz="3200" b="1" dirty="0">
                <a:solidFill>
                  <a:srgbClr val="C00000"/>
                </a:solidFill>
                <a:latin typeface="+mj-lt"/>
                <a:cs typeface="Times New Roman" panose="02020603050405020304" pitchFamily="18" charset="0"/>
                <a:sym typeface="Calibri"/>
              </a:rPr>
              <a:t>Objective Of The Project:</a:t>
            </a:r>
          </a:p>
        </p:txBody>
      </p:sp>
      <p:sp>
        <p:nvSpPr>
          <p:cNvPr id="4" name="Google Shape;111;p4">
            <a:extLst>
              <a:ext uri="{FF2B5EF4-FFF2-40B4-BE49-F238E27FC236}">
                <a16:creationId xmlns="" xmlns:a16="http://schemas.microsoft.com/office/drawing/2014/main" id="{4BAD9161-421B-E77E-4FE3-534D444E513A}"/>
              </a:ext>
            </a:extLst>
          </p:cNvPr>
          <p:cNvSpPr txBox="1">
            <a:spLocks/>
          </p:cNvSpPr>
          <p:nvPr/>
        </p:nvSpPr>
        <p:spPr>
          <a:xfrm>
            <a:off x="435498" y="99077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smtClean="0"/>
              <a:t>Develop </a:t>
            </a:r>
            <a:r>
              <a:rPr lang="en-US" sz="2400" dirty="0"/>
              <a:t>an advanced search engine algorithm that efficiently retrieves subtitles based on user queries, with a specific emphasis on subtitle </a:t>
            </a:r>
            <a:r>
              <a:rPr lang="en-US" sz="2400" dirty="0" smtClean="0"/>
              <a:t>content. The </a:t>
            </a:r>
            <a:r>
              <a:rPr lang="en-US" sz="2400" dirty="0"/>
              <a:t>primary goal is to leverage natural language processing and machine learning techniques to enhance the relevance and accuracy of search </a:t>
            </a:r>
            <a:r>
              <a:rPr lang="en-US" sz="2400" dirty="0" smtClean="0"/>
              <a:t>results.</a:t>
            </a:r>
          </a:p>
          <a:p>
            <a:r>
              <a:rPr lang="en-US" sz="2800" dirty="0"/>
              <a:t/>
            </a:r>
            <a:br>
              <a:rPr lang="en-US" sz="2800" dirty="0"/>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85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F8585F9-CC65-1BA9-9268-009E4A545DD1}"/>
              </a:ext>
            </a:extLst>
          </p:cNvPr>
          <p:cNvSpPr txBox="1"/>
          <p:nvPr/>
        </p:nvSpPr>
        <p:spPr>
          <a:xfrm>
            <a:off x="831273" y="478624"/>
            <a:ext cx="7729979" cy="584775"/>
          </a:xfrm>
          <a:prstGeom prst="rect">
            <a:avLst/>
          </a:prstGeom>
          <a:noFill/>
        </p:spPr>
        <p:txBody>
          <a:bodyPr wrap="square" rtlCol="0">
            <a:spAutoFit/>
          </a:bodyPr>
          <a:lstStyle/>
          <a:p>
            <a:r>
              <a:rPr lang="en-IN" sz="3200" b="1" dirty="0" smtClean="0">
                <a:solidFill>
                  <a:srgbClr val="C00000"/>
                </a:solidFill>
                <a:latin typeface="Times New Roman" panose="02020603050405020304" pitchFamily="18" charset="0"/>
                <a:cs typeface="Times New Roman" panose="02020603050405020304" pitchFamily="18" charset="0"/>
              </a:rPr>
              <a:t>Types of Search Engines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31272" y="1378757"/>
            <a:ext cx="9989127" cy="2308324"/>
          </a:xfrm>
          <a:prstGeom prst="rect">
            <a:avLst/>
          </a:prstGeom>
        </p:spPr>
        <p:txBody>
          <a:bodyPr wrap="square">
            <a:spAutoFit/>
          </a:bodyPr>
          <a:lstStyle/>
          <a:p>
            <a:pPr fontAlgn="base">
              <a:buFont typeface="Arial" panose="020B0604020202020204" pitchFamily="34" charset="0"/>
              <a:buChar char="•"/>
            </a:pPr>
            <a:r>
              <a:rPr lang="en-US" sz="2400" b="1" dirty="0" smtClean="0">
                <a:latin typeface="Arial" panose="020B0604020202020204" pitchFamily="34" charset="0"/>
              </a:rPr>
              <a:t> Keyword </a:t>
            </a:r>
            <a:r>
              <a:rPr lang="en-US" sz="2400" b="1" dirty="0">
                <a:latin typeface="Arial" panose="020B0604020202020204" pitchFamily="34" charset="0"/>
              </a:rPr>
              <a:t>Based Search Engine:</a:t>
            </a:r>
            <a:r>
              <a:rPr lang="en-US" sz="2400" dirty="0">
                <a:latin typeface="Arial" panose="020B0604020202020204" pitchFamily="34" charset="0"/>
              </a:rPr>
              <a:t> These search engines rely heavily on exact keyword matches between the user query and the indexed documents.</a:t>
            </a:r>
          </a:p>
          <a:p>
            <a:pPr fontAlgn="base">
              <a:buFont typeface="Arial" panose="020B0604020202020204" pitchFamily="34" charset="0"/>
              <a:buChar char="•"/>
            </a:pPr>
            <a:r>
              <a:rPr lang="en-US" sz="2400" b="1" dirty="0" smtClean="0">
                <a:latin typeface="Arial" panose="020B0604020202020204" pitchFamily="34" charset="0"/>
              </a:rPr>
              <a:t> Semantic </a:t>
            </a:r>
            <a:r>
              <a:rPr lang="en-US" sz="2400" b="1" dirty="0">
                <a:latin typeface="Arial" panose="020B0604020202020204" pitchFamily="34" charset="0"/>
              </a:rPr>
              <a:t>Search Engines: </a:t>
            </a:r>
            <a:r>
              <a:rPr lang="en-US" sz="2400" dirty="0">
                <a:latin typeface="Arial" panose="020B0604020202020204" pitchFamily="34" charset="0"/>
              </a:rPr>
              <a:t>Semantic search engines go beyond simple keyword matching to understand the meaning and context of user queries and documents.</a:t>
            </a:r>
          </a:p>
        </p:txBody>
      </p:sp>
    </p:spTree>
    <p:extLst>
      <p:ext uri="{BB962C8B-B14F-4D97-AF65-F5344CB8AC3E}">
        <p14:creationId xmlns:p14="http://schemas.microsoft.com/office/powerpoint/2010/main" val="48892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673" y="2346325"/>
            <a:ext cx="5465618" cy="1325563"/>
          </a:xfrm>
        </p:spPr>
        <p:txBody>
          <a:bodyPr>
            <a:normAutofit/>
          </a:bodyPr>
          <a:lstStyle/>
          <a:p>
            <a:r>
              <a:rPr lang="en-US" sz="4000" b="1" dirty="0" smtClean="0">
                <a:solidFill>
                  <a:srgbClr val="C00000"/>
                </a:solidFill>
                <a:latin typeface="+mj-lt"/>
              </a:rPr>
              <a:t>Steps Involved</a:t>
            </a:r>
            <a:endParaRPr lang="en-US" sz="4000" b="1" dirty="0">
              <a:solidFill>
                <a:srgbClr val="C00000"/>
              </a:solidFill>
              <a:latin typeface="+mj-lt"/>
            </a:endParaRPr>
          </a:p>
        </p:txBody>
      </p:sp>
    </p:spTree>
    <p:extLst>
      <p:ext uri="{BB962C8B-B14F-4D97-AF65-F5344CB8AC3E}">
        <p14:creationId xmlns:p14="http://schemas.microsoft.com/office/powerpoint/2010/main" val="161854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B7070A5-DE78-DDDA-BDE2-2B706240D818}"/>
            </a:ext>
          </a:extLst>
        </p:cNvPr>
        <p:cNvGrpSpPr/>
        <p:nvPr/>
      </p:nvGrpSpPr>
      <p:grpSpPr>
        <a:xfrm>
          <a:off x="0" y="0"/>
          <a:ext cx="0" cy="0"/>
          <a:chOff x="0" y="0"/>
          <a:chExt cx="0" cy="0"/>
        </a:xfrm>
      </p:grpSpPr>
      <p:sp>
        <p:nvSpPr>
          <p:cNvPr id="9" name="Google Shape;111;p4">
            <a:extLst>
              <a:ext uri="{FF2B5EF4-FFF2-40B4-BE49-F238E27FC236}">
                <a16:creationId xmlns="" xmlns:a16="http://schemas.microsoft.com/office/drawing/2014/main" id="{45B31D47-E288-D542-FDB4-71619B87D3A1}"/>
              </a:ext>
            </a:extLst>
          </p:cNvPr>
          <p:cNvSpPr txBox="1">
            <a:spLocks/>
          </p:cNvSpPr>
          <p:nvPr/>
        </p:nvSpPr>
        <p:spPr>
          <a:xfrm>
            <a:off x="9795988" y="983688"/>
            <a:ext cx="2636486" cy="11368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ct val="100000"/>
            </a:pPr>
            <a:endParaRPr lang="en-IN" sz="1600" dirty="0"/>
          </a:p>
        </p:txBody>
      </p:sp>
      <p:sp>
        <p:nvSpPr>
          <p:cNvPr id="10" name="Google Shape;111;p4">
            <a:extLst>
              <a:ext uri="{FF2B5EF4-FFF2-40B4-BE49-F238E27FC236}">
                <a16:creationId xmlns="" xmlns:a16="http://schemas.microsoft.com/office/drawing/2014/main" id="{ECB78676-4121-15AC-A14A-6472E98811E5}"/>
              </a:ext>
            </a:extLst>
          </p:cNvPr>
          <p:cNvSpPr txBox="1">
            <a:spLocks/>
          </p:cNvSpPr>
          <p:nvPr/>
        </p:nvSpPr>
        <p:spPr>
          <a:xfrm>
            <a:off x="6096001" y="4976157"/>
            <a:ext cx="2636486" cy="11368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ct val="100000"/>
            </a:pPr>
            <a:endParaRPr lang="en-IN" sz="1600" dirty="0"/>
          </a:p>
        </p:txBody>
      </p:sp>
      <p:sp>
        <p:nvSpPr>
          <p:cNvPr id="5" name="Google Shape;111;p4">
            <a:extLst>
              <a:ext uri="{FF2B5EF4-FFF2-40B4-BE49-F238E27FC236}">
                <a16:creationId xmlns="" xmlns:a16="http://schemas.microsoft.com/office/drawing/2014/main" id="{149165B9-B9B6-E182-8B8E-DDCFAF57F47A}"/>
              </a:ext>
            </a:extLst>
          </p:cNvPr>
          <p:cNvSpPr txBox="1">
            <a:spLocks/>
          </p:cNvSpPr>
          <p:nvPr/>
        </p:nvSpPr>
        <p:spPr>
          <a:xfrm>
            <a:off x="1222933" y="1174848"/>
            <a:ext cx="9583612" cy="493820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smtClean="0">
                <a:solidFill>
                  <a:srgbClr val="C00000"/>
                </a:solidFill>
              </a:rPr>
              <a:t>1.Data Collection:</a:t>
            </a:r>
            <a:endParaRPr lang="en-US" sz="2400" dirty="0">
              <a:solidFill>
                <a:srgbClr val="C00000"/>
              </a:solidFill>
            </a:endParaRPr>
          </a:p>
          <a:p>
            <a:pPr marL="342900" indent="-342900" fontAlgn="base">
              <a:buFont typeface="Arial" panose="020B0604020202020204" pitchFamily="34" charset="0"/>
              <a:buChar char="•"/>
            </a:pPr>
            <a:endParaRPr lang="en-US" sz="2400" dirty="0" smtClean="0"/>
          </a:p>
          <a:p>
            <a:pPr marL="342900" indent="-342900" fontAlgn="base">
              <a:buFont typeface="Arial" panose="020B0604020202020204" pitchFamily="34" charset="0"/>
              <a:buChar char="•"/>
            </a:pPr>
            <a:r>
              <a:rPr lang="en-US" sz="2400" dirty="0" smtClean="0"/>
              <a:t>Download Data and convert from .</a:t>
            </a:r>
            <a:r>
              <a:rPr lang="en-US" sz="2400" dirty="0" err="1" smtClean="0"/>
              <a:t>db</a:t>
            </a:r>
            <a:r>
              <a:rPr lang="en-US" sz="2400" dirty="0" smtClean="0"/>
              <a:t> file into pandas </a:t>
            </a:r>
            <a:r>
              <a:rPr lang="en-US" sz="2400" dirty="0" err="1" smtClean="0"/>
              <a:t>DataFrame</a:t>
            </a:r>
            <a:endParaRPr lang="en-US" sz="2400" dirty="0" smtClean="0"/>
          </a:p>
          <a:p>
            <a:pPr marL="342900" indent="-342900" fontAlgn="base">
              <a:buFont typeface="Arial" panose="020B0604020202020204" pitchFamily="34" charset="0"/>
              <a:buChar char="•"/>
            </a:pPr>
            <a:r>
              <a:rPr lang="en-US" sz="2400" dirty="0" smtClean="0"/>
              <a:t>Pick 30% data to work with.</a:t>
            </a:r>
          </a:p>
          <a:p>
            <a:pPr marL="342900" indent="-342900" fontAlgn="base">
              <a:buFont typeface="Arial" panose="020B0604020202020204" pitchFamily="34" charset="0"/>
              <a:buChar char="•"/>
            </a:pPr>
            <a:endParaRPr lang="en-US" sz="2400" dirty="0"/>
          </a:p>
          <a:p>
            <a:pPr fontAlgn="base"/>
            <a:endParaRPr lang="en-US" sz="2000" b="1" dirty="0" smtClean="0">
              <a:solidFill>
                <a:srgbClr val="C00000"/>
              </a:solidFill>
              <a:latin typeface="Arial" panose="020B0604020202020204" pitchFamily="34" charset="0"/>
            </a:endParaRPr>
          </a:p>
          <a:p>
            <a:pPr fontAlgn="base"/>
            <a:endParaRPr lang="en-US" sz="2000" dirty="0"/>
          </a:p>
          <a:p>
            <a:pPr marL="342900" indent="-342900" fontAlgn="base">
              <a:buFont typeface="Arial" panose="020B0604020202020204" pitchFamily="34" charset="0"/>
              <a:buChar char="•"/>
            </a:pPr>
            <a:endParaRPr lang="en-US" sz="2400" dirty="0"/>
          </a:p>
        </p:txBody>
      </p:sp>
      <p:sp>
        <p:nvSpPr>
          <p:cNvPr id="4" name="Rectangle 3"/>
          <p:cNvSpPr/>
          <p:nvPr/>
        </p:nvSpPr>
        <p:spPr>
          <a:xfrm>
            <a:off x="1222933" y="296385"/>
            <a:ext cx="6420347" cy="584775"/>
          </a:xfrm>
          <a:prstGeom prst="rect">
            <a:avLst/>
          </a:prstGeom>
        </p:spPr>
        <p:txBody>
          <a:bodyPr wrap="none">
            <a:spAutoFit/>
          </a:bodyPr>
          <a:lstStyle/>
          <a:p>
            <a:r>
              <a:rPr lang="en-US" sz="3200" b="1" dirty="0" smtClean="0">
                <a:solidFill>
                  <a:srgbClr val="C00000"/>
                </a:solidFill>
                <a:latin typeface="Arial" panose="020B0604020202020204" pitchFamily="34" charset="0"/>
              </a:rPr>
              <a:t>Part 1: Ingesting the documents</a:t>
            </a:r>
            <a:endParaRPr lang="en-US" sz="3200" dirty="0">
              <a:solidFill>
                <a:srgbClr val="C00000"/>
              </a:solidFill>
            </a:endParaRPr>
          </a:p>
        </p:txBody>
      </p:sp>
      <p:pic>
        <p:nvPicPr>
          <p:cNvPr id="6" name="Picture 5"/>
          <p:cNvPicPr>
            <a:picLocks noChangeAspect="1"/>
          </p:cNvPicPr>
          <p:nvPr/>
        </p:nvPicPr>
        <p:blipFill>
          <a:blip r:embed="rId2"/>
          <a:stretch>
            <a:fillRect/>
          </a:stretch>
        </p:blipFill>
        <p:spPr>
          <a:xfrm>
            <a:off x="1222933" y="3365212"/>
            <a:ext cx="9306522" cy="2747842"/>
          </a:xfrm>
          <a:prstGeom prst="rect">
            <a:avLst/>
          </a:prstGeom>
        </p:spPr>
      </p:pic>
    </p:spTree>
    <p:extLst>
      <p:ext uri="{BB962C8B-B14F-4D97-AF65-F5344CB8AC3E}">
        <p14:creationId xmlns:p14="http://schemas.microsoft.com/office/powerpoint/2010/main" val="535054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4">
            <a:extLst>
              <a:ext uri="{FF2B5EF4-FFF2-40B4-BE49-F238E27FC236}">
                <a16:creationId xmlns="" xmlns:a16="http://schemas.microsoft.com/office/drawing/2014/main" id="{4767E80C-F78F-EFC9-A5C5-F4EFEEC5C09C}"/>
              </a:ext>
            </a:extLst>
          </p:cNvPr>
          <p:cNvSpPr txBox="1">
            <a:spLocks/>
          </p:cNvSpPr>
          <p:nvPr/>
        </p:nvSpPr>
        <p:spPr>
          <a:xfrm>
            <a:off x="0" y="899321"/>
            <a:ext cx="7565736" cy="1961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ct val="100000"/>
            </a:pPr>
            <a:endParaRPr lang="en-IN" sz="1600" b="1" dirty="0"/>
          </a:p>
          <a:p>
            <a:pPr>
              <a:lnSpc>
                <a:spcPct val="90000"/>
              </a:lnSpc>
              <a:buClr>
                <a:schemeClr val="dk1"/>
              </a:buClr>
              <a:buSzPct val="100000"/>
            </a:pPr>
            <a:endParaRPr lang="en-IN" sz="1600" dirty="0"/>
          </a:p>
        </p:txBody>
      </p:sp>
      <p:sp>
        <p:nvSpPr>
          <p:cNvPr id="11" name="TextBox 10">
            <a:extLst>
              <a:ext uri="{FF2B5EF4-FFF2-40B4-BE49-F238E27FC236}">
                <a16:creationId xmlns="" xmlns:a16="http://schemas.microsoft.com/office/drawing/2014/main" id="{4EB88388-A6F4-CC4B-B4D4-7B86ECDEFE08}"/>
              </a:ext>
            </a:extLst>
          </p:cNvPr>
          <p:cNvSpPr txBox="1"/>
          <p:nvPr/>
        </p:nvSpPr>
        <p:spPr>
          <a:xfrm>
            <a:off x="10145719" y="3293744"/>
            <a:ext cx="1184339" cy="261610"/>
          </a:xfrm>
          <a:prstGeom prst="rect">
            <a:avLst/>
          </a:prstGeom>
          <a:noFill/>
        </p:spPr>
        <p:txBody>
          <a:bodyPr wrap="square">
            <a:spAutoFit/>
          </a:bodyPr>
          <a:lstStyle/>
          <a:p>
            <a:r>
              <a:rPr lang="en-IN" sz="1100" b="0" i="0" u="none" strike="noStrike" dirty="0">
                <a:solidFill>
                  <a:srgbClr val="CDCDCD"/>
                </a:solidFill>
                <a:effectLst/>
                <a:latin typeface="Montserrat" panose="020F0502020204030204" pitchFamily="34" charset="0"/>
              </a:rPr>
              <a:t>Getty Images</a:t>
            </a:r>
            <a:endParaRPr lang="en-US" sz="1100" dirty="0"/>
          </a:p>
        </p:txBody>
      </p:sp>
      <p:sp>
        <p:nvSpPr>
          <p:cNvPr id="7" name="Rectangle 6"/>
          <p:cNvSpPr/>
          <p:nvPr/>
        </p:nvSpPr>
        <p:spPr>
          <a:xfrm>
            <a:off x="821715" y="314546"/>
            <a:ext cx="5357412" cy="584775"/>
          </a:xfrm>
          <a:prstGeom prst="rect">
            <a:avLst/>
          </a:prstGeom>
        </p:spPr>
        <p:txBody>
          <a:bodyPr wrap="square">
            <a:spAutoFit/>
          </a:bodyPr>
          <a:lstStyle/>
          <a:p>
            <a:r>
              <a:rPr lang="en-US" sz="3200" b="1" dirty="0" smtClean="0">
                <a:solidFill>
                  <a:srgbClr val="C00000"/>
                </a:solidFill>
              </a:rPr>
              <a:t>2. Preprocessing the Data:</a:t>
            </a:r>
            <a:endParaRPr lang="en-US" sz="3200" b="1" dirty="0">
              <a:solidFill>
                <a:srgbClr val="C00000"/>
              </a:solidFill>
            </a:endParaRPr>
          </a:p>
        </p:txBody>
      </p:sp>
      <p:sp>
        <p:nvSpPr>
          <p:cNvPr id="8" name="Rectangle 7"/>
          <p:cNvSpPr/>
          <p:nvPr/>
        </p:nvSpPr>
        <p:spPr>
          <a:xfrm>
            <a:off x="821715" y="1037866"/>
            <a:ext cx="10138249" cy="1785104"/>
          </a:xfrm>
          <a:prstGeom prst="rect">
            <a:avLst/>
          </a:prstGeom>
        </p:spPr>
        <p:txBody>
          <a:bodyPr wrap="square">
            <a:spAutoFit/>
          </a:bodyPr>
          <a:lstStyle/>
          <a:p>
            <a:pPr marL="457200" indent="-457200">
              <a:buFont typeface="Arial" panose="020B0604020202020204" pitchFamily="34" charset="0"/>
              <a:buChar char="•"/>
            </a:pPr>
            <a:r>
              <a:rPr lang="en-US" sz="2400" dirty="0" smtClean="0">
                <a:solidFill>
                  <a:schemeClr val="tx1">
                    <a:lumMod val="95000"/>
                    <a:lumOff val="5000"/>
                  </a:schemeClr>
                </a:solidFill>
                <a:latin typeface="Arial" panose="020B0604020202020204" pitchFamily="34" charset="0"/>
              </a:rPr>
              <a:t>Remove timestamps</a:t>
            </a:r>
          </a:p>
          <a:p>
            <a:pPr marL="457200" indent="-457200">
              <a:buFont typeface="Arial" panose="020B0604020202020204" pitchFamily="34" charset="0"/>
              <a:buChar char="•"/>
            </a:pPr>
            <a:r>
              <a:rPr lang="en-US" sz="2400" dirty="0" smtClean="0">
                <a:solidFill>
                  <a:schemeClr val="tx1">
                    <a:lumMod val="95000"/>
                    <a:lumOff val="5000"/>
                  </a:schemeClr>
                </a:solidFill>
                <a:latin typeface="Arial" panose="020B0604020202020204" pitchFamily="34" charset="0"/>
              </a:rPr>
              <a:t>Eliminates stop words , punctuations</a:t>
            </a:r>
          </a:p>
          <a:p>
            <a:pPr marL="457200" indent="-457200">
              <a:buFont typeface="Arial" panose="020B0604020202020204" pitchFamily="34" charset="0"/>
              <a:buChar char="•"/>
            </a:pPr>
            <a:r>
              <a:rPr lang="en-US" sz="2400" dirty="0" smtClean="0">
                <a:solidFill>
                  <a:schemeClr val="tx1">
                    <a:lumMod val="95000"/>
                    <a:lumOff val="5000"/>
                  </a:schemeClr>
                </a:solidFill>
                <a:latin typeface="Arial" panose="020B0604020202020204" pitchFamily="34" charset="0"/>
              </a:rPr>
              <a:t>Convert all text into lower case</a:t>
            </a:r>
          </a:p>
          <a:p>
            <a:pPr marL="457200" indent="-457200">
              <a:buFont typeface="Arial" panose="020B0604020202020204" pitchFamily="34" charset="0"/>
              <a:buChar char="•"/>
            </a:pPr>
            <a:endParaRPr lang="en-US" sz="2400" b="1" dirty="0" smtClean="0">
              <a:solidFill>
                <a:srgbClr val="C00000"/>
              </a:solidFill>
              <a:latin typeface="Arial" panose="020B0604020202020204" pitchFamily="34" charset="0"/>
            </a:endParaRPr>
          </a:p>
          <a:p>
            <a:r>
              <a:rPr lang="en-US" dirty="0" smtClean="0">
                <a:latin typeface="Arial" panose="020B0604020202020204" pitchFamily="34" charset="0"/>
              </a:rPr>
              <a:t> </a:t>
            </a:r>
            <a:endParaRPr lang="en-US" dirty="0"/>
          </a:p>
        </p:txBody>
      </p:sp>
      <p:pic>
        <p:nvPicPr>
          <p:cNvPr id="9" name="Picture 8"/>
          <p:cNvPicPr>
            <a:picLocks noChangeAspect="1"/>
          </p:cNvPicPr>
          <p:nvPr/>
        </p:nvPicPr>
        <p:blipFill>
          <a:blip r:embed="rId2"/>
          <a:stretch>
            <a:fillRect/>
          </a:stretch>
        </p:blipFill>
        <p:spPr>
          <a:xfrm>
            <a:off x="1070585" y="2374888"/>
            <a:ext cx="7879451" cy="3738006"/>
          </a:xfrm>
          <a:prstGeom prst="rect">
            <a:avLst/>
          </a:prstGeom>
        </p:spPr>
      </p:pic>
    </p:spTree>
    <p:extLst>
      <p:ext uri="{BB962C8B-B14F-4D97-AF65-F5344CB8AC3E}">
        <p14:creationId xmlns:p14="http://schemas.microsoft.com/office/powerpoint/2010/main" val="39275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963" y="171693"/>
            <a:ext cx="4533613" cy="584775"/>
          </a:xfrm>
          <a:prstGeom prst="rect">
            <a:avLst/>
          </a:prstGeom>
        </p:spPr>
        <p:txBody>
          <a:bodyPr wrap="none">
            <a:spAutoFit/>
          </a:bodyPr>
          <a:lstStyle/>
          <a:p>
            <a:pPr fontAlgn="base"/>
            <a:r>
              <a:rPr lang="en-US" sz="3200" b="1" dirty="0" smtClean="0">
                <a:solidFill>
                  <a:srgbClr val="C00000"/>
                </a:solidFill>
                <a:latin typeface="Arial" panose="020B0604020202020204" pitchFamily="34" charset="0"/>
              </a:rPr>
              <a:t>3.Document  </a:t>
            </a:r>
            <a:r>
              <a:rPr lang="en-US" sz="3200" b="1" dirty="0" err="1" smtClean="0">
                <a:solidFill>
                  <a:srgbClr val="C00000"/>
                </a:solidFill>
                <a:latin typeface="Arial" panose="020B0604020202020204" pitchFamily="34" charset="0"/>
              </a:rPr>
              <a:t>Chunker</a:t>
            </a:r>
            <a:endParaRPr lang="en-US" sz="3200" b="1" dirty="0">
              <a:solidFill>
                <a:srgbClr val="C00000"/>
              </a:solidFill>
              <a:latin typeface="Arial" panose="020B0604020202020204" pitchFamily="34" charset="0"/>
            </a:endParaRPr>
          </a:p>
        </p:txBody>
      </p:sp>
      <p:sp>
        <p:nvSpPr>
          <p:cNvPr id="3" name="Rectangle 2"/>
          <p:cNvSpPr/>
          <p:nvPr/>
        </p:nvSpPr>
        <p:spPr>
          <a:xfrm>
            <a:off x="-1" y="756468"/>
            <a:ext cx="10030691" cy="2523768"/>
          </a:xfrm>
          <a:prstGeom prst="rect">
            <a:avLst/>
          </a:prstGeom>
        </p:spPr>
        <p:txBody>
          <a:bodyPr wrap="square">
            <a:spAutoFit/>
          </a:bodyPr>
          <a:lstStyle/>
          <a:p>
            <a:pPr marL="742950" indent="-285750" fontAlgn="base">
              <a:buFont typeface="Arial" panose="020B0604020202020204" pitchFamily="34" charset="0"/>
              <a:buChar char="•"/>
            </a:pPr>
            <a:endParaRPr lang="en-US" dirty="0" smtClean="0">
              <a:latin typeface="Arial" panose="020B0604020202020204" pitchFamily="34" charset="0"/>
            </a:endParaRPr>
          </a:p>
          <a:p>
            <a:pPr marL="742950" indent="-285750" fontAlgn="base">
              <a:buFont typeface="Arial" panose="020B0604020202020204" pitchFamily="34" charset="0"/>
              <a:buChar char="•"/>
            </a:pPr>
            <a:r>
              <a:rPr lang="en-US" sz="1600" dirty="0" smtClean="0">
                <a:latin typeface="Arial" panose="020B0604020202020204" pitchFamily="34" charset="0"/>
              </a:rPr>
              <a:t>Consider </a:t>
            </a:r>
            <a:r>
              <a:rPr lang="en-US" sz="1600" dirty="0">
                <a:latin typeface="Arial" panose="020B0604020202020204" pitchFamily="34" charset="0"/>
              </a:rPr>
              <a:t>the challenge of embedding large documents: Information Loss.</a:t>
            </a:r>
          </a:p>
          <a:p>
            <a:pPr marL="742950" indent="-285750" fontAlgn="base">
              <a:buFont typeface="Arial" panose="020B0604020202020204" pitchFamily="34" charset="0"/>
              <a:buChar char="•"/>
            </a:pPr>
            <a:r>
              <a:rPr lang="en-US" sz="1600" dirty="0">
                <a:latin typeface="Arial" panose="020B0604020202020204" pitchFamily="34" charset="0"/>
              </a:rPr>
              <a:t>It is often not practical to embed an entire document as a single vector, particularly when dealing with long documents.</a:t>
            </a:r>
          </a:p>
          <a:p>
            <a:pPr marL="742950" indent="-285750" fontAlgn="base">
              <a:buFont typeface="Arial" panose="020B0604020202020204" pitchFamily="34" charset="0"/>
              <a:buChar char="•"/>
            </a:pPr>
            <a:r>
              <a:rPr lang="en-US" sz="1600" dirty="0">
                <a:latin typeface="Arial" panose="020B0604020202020204" pitchFamily="34" charset="0"/>
              </a:rPr>
              <a:t>Solution: Divide a large document into smaller, more manageable chunks for embedding.</a:t>
            </a:r>
          </a:p>
          <a:p>
            <a:pPr marL="742950" indent="-285750" fontAlgn="base">
              <a:buFont typeface="Arial" panose="020B0604020202020204" pitchFamily="34" charset="0"/>
              <a:buChar char="•"/>
            </a:pPr>
            <a:r>
              <a:rPr lang="en-US" sz="1600" dirty="0">
                <a:latin typeface="Arial" panose="020B0604020202020204" pitchFamily="34" charset="0"/>
              </a:rPr>
              <a:t>Another Problem: Let’s say we set the token window to be 500, then we’d expect each chunk to be just below 500 tokens. One common concern of this method is that we might accidentally cut off some important text between chunks, splitting up the context. To mitigate this, we can set overlapping windows with a specified amount of tokens to overlap so we have tokens shared between chunks.</a:t>
            </a:r>
          </a:p>
        </p:txBody>
      </p:sp>
      <p:pic>
        <p:nvPicPr>
          <p:cNvPr id="5" name="Picture 4"/>
          <p:cNvPicPr>
            <a:picLocks noChangeAspect="1"/>
          </p:cNvPicPr>
          <p:nvPr/>
        </p:nvPicPr>
        <p:blipFill>
          <a:blip r:embed="rId2"/>
          <a:stretch>
            <a:fillRect/>
          </a:stretch>
        </p:blipFill>
        <p:spPr>
          <a:xfrm>
            <a:off x="944003" y="3567025"/>
            <a:ext cx="3629532" cy="1947084"/>
          </a:xfrm>
          <a:prstGeom prst="rect">
            <a:avLst/>
          </a:prstGeom>
        </p:spPr>
      </p:pic>
      <p:pic>
        <p:nvPicPr>
          <p:cNvPr id="6" name="Picture 5"/>
          <p:cNvPicPr>
            <a:picLocks noChangeAspect="1"/>
          </p:cNvPicPr>
          <p:nvPr/>
        </p:nvPicPr>
        <p:blipFill>
          <a:blip r:embed="rId3"/>
          <a:stretch>
            <a:fillRect/>
          </a:stretch>
        </p:blipFill>
        <p:spPr>
          <a:xfrm>
            <a:off x="4823937" y="3445039"/>
            <a:ext cx="6811326" cy="2191056"/>
          </a:xfrm>
          <a:prstGeom prst="rect">
            <a:avLst/>
          </a:prstGeom>
        </p:spPr>
      </p:pic>
    </p:spTree>
    <p:extLst>
      <p:ext uri="{BB962C8B-B14F-4D97-AF65-F5344CB8AC3E}">
        <p14:creationId xmlns:p14="http://schemas.microsoft.com/office/powerpoint/2010/main" val="76148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1;p4">
            <a:extLst>
              <a:ext uri="{FF2B5EF4-FFF2-40B4-BE49-F238E27FC236}">
                <a16:creationId xmlns="" xmlns:a16="http://schemas.microsoft.com/office/drawing/2014/main" id="{5E425520-9E72-8EBB-8A4C-444887D932B8}"/>
              </a:ext>
            </a:extLst>
          </p:cNvPr>
          <p:cNvSpPr txBox="1">
            <a:spLocks/>
          </p:cNvSpPr>
          <p:nvPr/>
        </p:nvSpPr>
        <p:spPr>
          <a:xfrm>
            <a:off x="624169" y="69130"/>
            <a:ext cx="11912007" cy="109819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smtClean="0">
                <a:solidFill>
                  <a:srgbClr val="C00000"/>
                </a:solidFill>
                <a:latin typeface="Times New Roman" panose="02020603050405020304" pitchFamily="18" charset="0"/>
                <a:cs typeface="Times New Roman" panose="02020603050405020304" pitchFamily="18" charset="0"/>
              </a:rPr>
              <a:t>4.Vectorization:</a:t>
            </a:r>
            <a:endParaRPr kumimoji="0" lang="en-US" altLang="en-US" sz="32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 xmlns:a16="http://schemas.microsoft.com/office/drawing/2014/main" id="{F7682A98-7F4F-1977-50B8-1E65DAAEA78A}"/>
              </a:ext>
            </a:extLst>
          </p:cNvPr>
          <p:cNvSpPr>
            <a:spLocks noChangeArrowheads="1"/>
          </p:cNvSpPr>
          <p:nvPr/>
        </p:nvSpPr>
        <p:spPr bwMode="auto">
          <a:xfrm>
            <a:off x="-16042" y="21793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80109" y="876879"/>
            <a:ext cx="10044546" cy="1631216"/>
          </a:xfrm>
          <a:prstGeom prst="rect">
            <a:avLst/>
          </a:prstGeom>
        </p:spPr>
        <p:txBody>
          <a:bodyPr wrap="square">
            <a:spAutoFit/>
          </a:bodyPr>
          <a:lstStyle/>
          <a:p>
            <a:pPr marL="800100" indent="-342900" fontAlgn="base">
              <a:buFont typeface="Arial" panose="020B0604020202020204" pitchFamily="34" charset="0"/>
              <a:buChar char="•"/>
            </a:pPr>
            <a:r>
              <a:rPr lang="en-US" sz="2000" dirty="0">
                <a:latin typeface="Arial" panose="020B0604020202020204" pitchFamily="34" charset="0"/>
              </a:rPr>
              <a:t>BOW / TFIDF to generate sparse vector representations. Note that this will only help you to build a </a:t>
            </a:r>
            <a:r>
              <a:rPr lang="en-US" sz="2000" b="1" dirty="0">
                <a:latin typeface="Arial" panose="020B0604020202020204" pitchFamily="34" charset="0"/>
              </a:rPr>
              <a:t>Keyword Based Search Engine</a:t>
            </a:r>
            <a:r>
              <a:rPr lang="en-US" sz="2000" dirty="0">
                <a:latin typeface="Arial" panose="020B0604020202020204" pitchFamily="34" charset="0"/>
              </a:rPr>
              <a:t>.</a:t>
            </a:r>
          </a:p>
          <a:p>
            <a:pPr marL="800100" indent="-342900" fontAlgn="base">
              <a:buFont typeface="Arial" panose="020B0604020202020204" pitchFamily="34" charset="0"/>
              <a:buChar char="•"/>
            </a:pPr>
            <a:endParaRPr lang="en-US" sz="2000" dirty="0" smtClean="0">
              <a:latin typeface="Arial" panose="020B0604020202020204" pitchFamily="34" charset="0"/>
            </a:endParaRPr>
          </a:p>
          <a:p>
            <a:pPr marL="800100" indent="-342900" fontAlgn="base">
              <a:buFont typeface="Arial" panose="020B0604020202020204" pitchFamily="34" charset="0"/>
              <a:buChar char="•"/>
            </a:pPr>
            <a:r>
              <a:rPr lang="en-US" sz="2000" dirty="0" smtClean="0">
                <a:latin typeface="Arial" panose="020B0604020202020204" pitchFamily="34" charset="0"/>
              </a:rPr>
              <a:t>BERT </a:t>
            </a:r>
            <a:r>
              <a:rPr lang="en-US" sz="2000" dirty="0">
                <a:latin typeface="Arial" panose="020B0604020202020204" pitchFamily="34" charset="0"/>
              </a:rPr>
              <a:t>based </a:t>
            </a:r>
            <a:r>
              <a:rPr lang="en-US" sz="2000" dirty="0" smtClean="0">
                <a:latin typeface="Arial" panose="020B0604020202020204" pitchFamily="34" charset="0"/>
              </a:rPr>
              <a:t>“Sentence Transformers” </a:t>
            </a:r>
            <a:r>
              <a:rPr lang="en-US" sz="2000" dirty="0">
                <a:latin typeface="Arial" panose="020B0604020202020204" pitchFamily="34" charset="0"/>
              </a:rPr>
              <a:t>to generate </a:t>
            </a:r>
            <a:r>
              <a:rPr lang="en-US" sz="2000" dirty="0" smtClean="0">
                <a:latin typeface="Arial" panose="020B0604020202020204" pitchFamily="34" charset="0"/>
              </a:rPr>
              <a:t>embedding's </a:t>
            </a:r>
            <a:r>
              <a:rPr lang="en-US" sz="2000" dirty="0">
                <a:latin typeface="Arial" panose="020B0604020202020204" pitchFamily="34" charset="0"/>
              </a:rPr>
              <a:t>which encode semantic information. This can help us build a </a:t>
            </a:r>
            <a:r>
              <a:rPr lang="en-US" sz="2000" b="1" dirty="0">
                <a:latin typeface="Arial" panose="020B0604020202020204" pitchFamily="34" charset="0"/>
              </a:rPr>
              <a:t>Semantic Search Engine</a:t>
            </a:r>
            <a:r>
              <a:rPr lang="en-US" sz="2000" dirty="0">
                <a:latin typeface="Arial" panose="020B0604020202020204" pitchFamily="34" charset="0"/>
              </a:rPr>
              <a:t>.</a:t>
            </a:r>
          </a:p>
        </p:txBody>
      </p:sp>
      <p:pic>
        <p:nvPicPr>
          <p:cNvPr id="7" name="Picture 6"/>
          <p:cNvPicPr>
            <a:picLocks noChangeAspect="1"/>
          </p:cNvPicPr>
          <p:nvPr/>
        </p:nvPicPr>
        <p:blipFill>
          <a:blip r:embed="rId2"/>
          <a:stretch>
            <a:fillRect/>
          </a:stretch>
        </p:blipFill>
        <p:spPr>
          <a:xfrm>
            <a:off x="892418" y="2812811"/>
            <a:ext cx="4782217" cy="2451916"/>
          </a:xfrm>
          <a:prstGeom prst="rect">
            <a:avLst/>
          </a:prstGeom>
        </p:spPr>
      </p:pic>
    </p:spTree>
    <p:extLst>
      <p:ext uri="{BB962C8B-B14F-4D97-AF65-F5344CB8AC3E}">
        <p14:creationId xmlns:p14="http://schemas.microsoft.com/office/powerpoint/2010/main" val="388500656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445</Words>
  <Application>Microsoft Office PowerPoint</Application>
  <PresentationFormat>Widescreen</PresentationFormat>
  <Paragraphs>59</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Times New Roman</vt:lpstr>
      <vt:lpstr>Wingdings</vt:lpstr>
      <vt:lpstr>Arial</vt:lpstr>
      <vt:lpstr>Montserrat</vt:lpstr>
      <vt:lpstr>Lato Black</vt:lpstr>
      <vt:lpstr>Calibri</vt:lpstr>
      <vt:lpstr>Libre Baskerville</vt:lpstr>
      <vt:lpstr>Office Theme</vt:lpstr>
      <vt:lpstr>PowerPoint Presentation</vt:lpstr>
      <vt:lpstr>PowerPoint Presentation</vt:lpstr>
      <vt:lpstr>PowerPoint Presentation</vt:lpstr>
      <vt:lpstr>PowerPoint Presentation</vt:lpstr>
      <vt:lpstr>Steps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17</cp:revision>
  <cp:lastPrinted>2024-02-23T09:33:55Z</cp:lastPrinted>
  <dcterms:created xsi:type="dcterms:W3CDTF">2021-02-16T05:19:01Z</dcterms:created>
  <dcterms:modified xsi:type="dcterms:W3CDTF">2024-04-22T15:13:06Z</dcterms:modified>
</cp:coreProperties>
</file>