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5" r:id="rId10"/>
    <p:sldId id="264" r:id="rId11"/>
    <p:sldId id="276" r:id="rId12"/>
    <p:sldId id="277" r:id="rId13"/>
    <p:sldId id="278" r:id="rId14"/>
    <p:sldId id="279" r:id="rId15"/>
    <p:sldId id="265" r:id="rId16"/>
    <p:sldId id="273" r:id="rId17"/>
    <p:sldId id="27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4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3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6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270832-5994-437F-B8AD-3C8C0A18778C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FEF27-8080-4E7B-A07E-0ADDBAFA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elplanner.com/" TargetMode="External"/><Relationship Id="rId2" Type="http://schemas.openxmlformats.org/officeDocument/2006/relationships/hyperlink" Target="https://www.tripadviso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276C-20F1-4930-A920-9CABEE69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623F-EC78-43F7-98DF-7FBCD279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Room, Revenue and Rate</a:t>
            </a:r>
          </a:p>
          <a:p>
            <a:pPr algn="ctr"/>
            <a:endParaRPr lang="en-US" b="1" dirty="0"/>
          </a:p>
          <a:p>
            <a:r>
              <a:rPr lang="en-US" dirty="0"/>
              <a:t>Sujita Kapali</a:t>
            </a:r>
          </a:p>
          <a:p>
            <a:r>
              <a:rPr lang="en-US" dirty="0"/>
              <a:t>07-27-2019</a:t>
            </a:r>
          </a:p>
        </p:txBody>
      </p:sp>
    </p:spTree>
    <p:extLst>
      <p:ext uri="{BB962C8B-B14F-4D97-AF65-F5344CB8AC3E}">
        <p14:creationId xmlns:p14="http://schemas.microsoft.com/office/powerpoint/2010/main" val="17699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- Exploration</a:t>
            </a:r>
          </a:p>
        </p:txBody>
      </p:sp>
      <p:pic>
        <p:nvPicPr>
          <p:cNvPr id="4" name="Content Placeholder 3" descr="C:\Users\kapali_s\Documents\SMU\Projects\Project_3\Descriptive\correlationmatrix.png">
            <a:extLst>
              <a:ext uri="{FF2B5EF4-FFF2-40B4-BE49-F238E27FC236}">
                <a16:creationId xmlns:a16="http://schemas.microsoft.com/office/drawing/2014/main" id="{A707AAAF-1934-41BE-93F3-A8D2DC3226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05" y="2249425"/>
            <a:ext cx="4110361" cy="31393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6159E-3C6A-4209-BC6F-0A55750CF72A}"/>
              </a:ext>
            </a:extLst>
          </p:cNvPr>
          <p:cNvSpPr txBox="1"/>
          <p:nvPr/>
        </p:nvSpPr>
        <p:spPr>
          <a:xfrm>
            <a:off x="2183907" y="2438399"/>
            <a:ext cx="3912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Generalized data – not pertaining to the hotel under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room revenue and other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correlation between revenue and rooms sold /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correlation between revenue and occupancy</a:t>
            </a:r>
          </a:p>
        </p:txBody>
      </p:sp>
    </p:spTree>
    <p:extLst>
      <p:ext uri="{BB962C8B-B14F-4D97-AF65-F5344CB8AC3E}">
        <p14:creationId xmlns:p14="http://schemas.microsoft.com/office/powerpoint/2010/main" val="73556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– Prediction</a:t>
            </a:r>
            <a:br>
              <a:rPr lang="en-US" dirty="0"/>
            </a:br>
            <a:r>
              <a:rPr lang="en-US" sz="2800" dirty="0"/>
              <a:t>(Regression Models)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FD9A40-6535-4022-A5FF-4A4B3B160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09559"/>
              </p:ext>
            </p:extLst>
          </p:nvPr>
        </p:nvGraphicFramePr>
        <p:xfrm>
          <a:off x="3302493" y="3455161"/>
          <a:ext cx="6221396" cy="1569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251">
                  <a:extLst>
                    <a:ext uri="{9D8B030D-6E8A-4147-A177-3AD203B41FA5}">
                      <a16:colId xmlns:a16="http://schemas.microsoft.com/office/drawing/2014/main" val="1061247507"/>
                    </a:ext>
                  </a:extLst>
                </a:gridCol>
                <a:gridCol w="1676596">
                  <a:extLst>
                    <a:ext uri="{9D8B030D-6E8A-4147-A177-3AD203B41FA5}">
                      <a16:colId xmlns:a16="http://schemas.microsoft.com/office/drawing/2014/main" val="23325684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18334176"/>
                    </a:ext>
                  </a:extLst>
                </a:gridCol>
              </a:tblGrid>
              <a:tr h="18029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805966"/>
                  </a:ext>
                </a:extLst>
              </a:tr>
              <a:tr h="69465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RandomForestRegressor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0.8867228481757251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[(0.6204741594030869, 'rooms’),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 (0.37952584059691324, 'rate')]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632549"/>
                  </a:ext>
                </a:extLst>
              </a:tr>
              <a:tr h="69465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GradientBoostingRegressor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0.9018650858921968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[(0.6260904097082505, 'rooms’),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 (0.37390959029174947, 'rate')]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13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6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– Prediction</a:t>
            </a:r>
            <a:br>
              <a:rPr lang="en-US" dirty="0"/>
            </a:br>
            <a:r>
              <a:rPr lang="en-US" sz="2800" dirty="0"/>
              <a:t>(Time Series 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D1FD-9DB9-433F-83F6-7A39E98D987A}"/>
              </a:ext>
            </a:extLst>
          </p:cNvPr>
          <p:cNvSpPr txBox="1"/>
          <p:nvPr/>
        </p:nvSpPr>
        <p:spPr>
          <a:xfrm>
            <a:off x="6764784" y="2595978"/>
            <a:ext cx="3604334" cy="285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 descr="C:\Users\kapali_s\Documents\SMU\Projects\Project_3\TS Model\Python\1.Original Plot.png">
            <a:extLst>
              <a:ext uri="{FF2B5EF4-FFF2-40B4-BE49-F238E27FC236}">
                <a16:creationId xmlns:a16="http://schemas.microsoft.com/office/drawing/2014/main" id="{4B7EFEB4-BAFA-49F0-81CC-A7456D6CB6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72028"/>
            <a:ext cx="3888943" cy="261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kapali_s\Documents\SMU\Projects\Project_3\TS Model\Python\2.Updated Plot.png">
            <a:extLst>
              <a:ext uri="{FF2B5EF4-FFF2-40B4-BE49-F238E27FC236}">
                <a16:creationId xmlns:a16="http://schemas.microsoft.com/office/drawing/2014/main" id="{F19C2561-3B04-4AF8-9D0A-B066EF5891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84" y="2595977"/>
            <a:ext cx="3888941" cy="26951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134B6-7263-42BE-87D8-C17DDFF2C37C}"/>
              </a:ext>
            </a:extLst>
          </p:cNvPr>
          <p:cNvSpPr txBox="1"/>
          <p:nvPr/>
        </p:nvSpPr>
        <p:spPr>
          <a:xfrm>
            <a:off x="1908175" y="5450889"/>
            <a:ext cx="83756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Original											Cleaned</a:t>
            </a:r>
          </a:p>
        </p:txBody>
      </p:sp>
    </p:spTree>
    <p:extLst>
      <p:ext uri="{BB962C8B-B14F-4D97-AF65-F5344CB8AC3E}">
        <p14:creationId xmlns:p14="http://schemas.microsoft.com/office/powerpoint/2010/main" val="275641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– Prediction</a:t>
            </a:r>
            <a:br>
              <a:rPr lang="en-US" dirty="0"/>
            </a:br>
            <a:r>
              <a:rPr lang="en-US" sz="2800" dirty="0"/>
              <a:t>(Time Series 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D1FD-9DB9-433F-83F6-7A39E98D987A}"/>
              </a:ext>
            </a:extLst>
          </p:cNvPr>
          <p:cNvSpPr txBox="1"/>
          <p:nvPr/>
        </p:nvSpPr>
        <p:spPr>
          <a:xfrm>
            <a:off x="6764784" y="2595978"/>
            <a:ext cx="3604334" cy="285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134B6-7263-42BE-87D8-C17DDFF2C37C}"/>
              </a:ext>
            </a:extLst>
          </p:cNvPr>
          <p:cNvSpPr txBox="1"/>
          <p:nvPr/>
        </p:nvSpPr>
        <p:spPr>
          <a:xfrm>
            <a:off x="1598830" y="5690586"/>
            <a:ext cx="89943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Forecast											Components</a:t>
            </a:r>
          </a:p>
        </p:txBody>
      </p:sp>
      <p:pic>
        <p:nvPicPr>
          <p:cNvPr id="10" name="Picture 9" descr="C:\Users\kapali_s\Documents\SMU\Projects\Project_3\TS Model\Python\3.Foreast Plot.png">
            <a:extLst>
              <a:ext uri="{FF2B5EF4-FFF2-40B4-BE49-F238E27FC236}">
                <a16:creationId xmlns:a16="http://schemas.microsoft.com/office/drawing/2014/main" id="{351F0657-42ED-4963-AF74-7352C7655E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30" y="2523923"/>
            <a:ext cx="4735500" cy="27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569CB-BFB8-4F31-A12B-65E24A98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83" y="2286089"/>
            <a:ext cx="3409135" cy="32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0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– Prediction</a:t>
            </a:r>
            <a:br>
              <a:rPr lang="en-US" dirty="0"/>
            </a:br>
            <a:r>
              <a:rPr lang="en-US" sz="2800" dirty="0"/>
              <a:t>(Time Series 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D1FD-9DB9-433F-83F6-7A39E98D987A}"/>
              </a:ext>
            </a:extLst>
          </p:cNvPr>
          <p:cNvSpPr txBox="1"/>
          <p:nvPr/>
        </p:nvSpPr>
        <p:spPr>
          <a:xfrm>
            <a:off x="6764784" y="2595978"/>
            <a:ext cx="3604334" cy="285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134B6-7263-42BE-87D8-C17DDFF2C37C}"/>
              </a:ext>
            </a:extLst>
          </p:cNvPr>
          <p:cNvSpPr txBox="1"/>
          <p:nvPr/>
        </p:nvSpPr>
        <p:spPr>
          <a:xfrm>
            <a:off x="3319724" y="5849034"/>
            <a:ext cx="59345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mean_absolute_error	8.148010501008311						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FA949-7DB9-4464-B8CB-4971FBC067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0631" y="2187976"/>
            <a:ext cx="5943600" cy="35312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1098D69-C7C9-4619-B7DC-CFCE0E5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8.148010501008311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C6C7C8A-73F6-48A0-8DED-03535ECF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8.148010501008311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9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1550-B0B2-4E11-B7EE-F761265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- Prescription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9FE59-7A40-48B7-99F6-2E45D3A3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117788"/>
            <a:ext cx="5229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6F5-A2CB-4A85-9B8F-6FC91D8D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771E-A685-453D-AD02-C5E5AE49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374" y="219648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Webscraping</a:t>
            </a:r>
            <a:r>
              <a:rPr lang="en-US" dirty="0"/>
              <a:t> TripAdvisor data</a:t>
            </a:r>
          </a:p>
          <a:p>
            <a:r>
              <a:rPr lang="en-US" dirty="0"/>
              <a:t>Fitting </a:t>
            </a:r>
            <a:r>
              <a:rPr lang="en-US" dirty="0" err="1"/>
              <a:t>ts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Outliers / missing values / inverse transform</a:t>
            </a:r>
          </a:p>
          <a:p>
            <a:r>
              <a:rPr lang="en-US" dirty="0"/>
              <a:t>LP Solver – Calculation limit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rate and rooms fixed for other segments</a:t>
            </a:r>
          </a:p>
          <a:p>
            <a:pPr lvl="1"/>
            <a:r>
              <a:rPr lang="en-US" dirty="0"/>
              <a:t>Classic model</a:t>
            </a:r>
          </a:p>
        </p:txBody>
      </p:sp>
    </p:spTree>
    <p:extLst>
      <p:ext uri="{BB962C8B-B14F-4D97-AF65-F5344CB8AC3E}">
        <p14:creationId xmlns:p14="http://schemas.microsoft.com/office/powerpoint/2010/main" val="23803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E8AD-EE56-49DA-99B6-631AB50B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7681-7A2C-4BB8-AF09-D1C443AD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this particular hotel hasn’t forecasted any rooms for August 1</a:t>
            </a:r>
            <a:r>
              <a:rPr lang="en-US" baseline="30000" dirty="0"/>
              <a:t>st</a:t>
            </a:r>
            <a:r>
              <a:rPr lang="en-US" dirty="0"/>
              <a:t>. If they forecast 8 rooms as predicted by our </a:t>
            </a:r>
            <a:r>
              <a:rPr lang="en-US" dirty="0" err="1"/>
              <a:t>ts</a:t>
            </a:r>
            <a:r>
              <a:rPr lang="en-US" dirty="0"/>
              <a:t> model and sell at a rate of $131 they could add $1,048 per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4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E8AD-EE56-49DA-99B6-631AB50B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later…………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7681-7A2C-4BB8-AF09-D1C443AD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holidays and events in the </a:t>
            </a:r>
            <a:r>
              <a:rPr lang="en-US" dirty="0" err="1"/>
              <a:t>ts</a:t>
            </a:r>
            <a:r>
              <a:rPr lang="en-US" dirty="0"/>
              <a:t> model</a:t>
            </a:r>
          </a:p>
          <a:p>
            <a:r>
              <a:rPr lang="en-US" dirty="0"/>
              <a:t>Use a different program instead of LP solver</a:t>
            </a:r>
          </a:p>
        </p:txBody>
      </p:sp>
    </p:spTree>
    <p:extLst>
      <p:ext uri="{BB962C8B-B14F-4D97-AF65-F5344CB8AC3E}">
        <p14:creationId xmlns:p14="http://schemas.microsoft.com/office/powerpoint/2010/main" val="41072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0DDD-A7D8-40FA-BAE2-2EDC4450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406A-56B1-4195-82B4-9F38C513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37" y="2177471"/>
            <a:ext cx="10018713" cy="367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Locations and Competitors</a:t>
            </a:r>
          </a:p>
          <a:p>
            <a:r>
              <a:rPr lang="en-US" dirty="0"/>
              <a:t>Composition of Market Segments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Analysis of Data</a:t>
            </a:r>
          </a:p>
          <a:p>
            <a:r>
              <a:rPr lang="en-US" dirty="0"/>
              <a:t>Methodologies</a:t>
            </a:r>
          </a:p>
          <a:p>
            <a:r>
              <a:rPr lang="en-US" dirty="0"/>
              <a:t>Challenges and Limitations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65D5-60E4-4540-976E-1990E0D5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F83A-46C4-433B-8AC3-03E63F43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4201"/>
            <a:ext cx="10018713" cy="3124201"/>
          </a:xfrm>
        </p:spPr>
        <p:txBody>
          <a:bodyPr/>
          <a:lstStyle/>
          <a:p>
            <a:r>
              <a:rPr lang="en-US" dirty="0"/>
              <a:t>Title – Room , Rate and Revenue</a:t>
            </a:r>
          </a:p>
          <a:p>
            <a:r>
              <a:rPr lang="en-US" dirty="0"/>
              <a:t>Purpose of the study – Forecast rooms and plug rates to maximize room revenue</a:t>
            </a:r>
          </a:p>
          <a:p>
            <a:r>
              <a:rPr lang="en-US" dirty="0"/>
              <a:t>Assumptions – Demand , Supply and Room type.</a:t>
            </a:r>
          </a:p>
        </p:txBody>
      </p:sp>
    </p:spTree>
    <p:extLst>
      <p:ext uri="{BB962C8B-B14F-4D97-AF65-F5344CB8AC3E}">
        <p14:creationId xmlns:p14="http://schemas.microsoft.com/office/powerpoint/2010/main" val="12968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D02C-B95E-451D-AF50-FA57A1F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– Location and Competitor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825DF-BDD9-4697-AA23-77479DAD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5" y="1974863"/>
            <a:ext cx="3369270" cy="3318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6EB2E-7DDB-44C8-9F08-F0920FE4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73" y="1974864"/>
            <a:ext cx="4813972" cy="3312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6A05C-6840-4167-98EB-37216004645E}"/>
              </a:ext>
            </a:extLst>
          </p:cNvPr>
          <p:cNvSpPr txBox="1"/>
          <p:nvPr/>
        </p:nvSpPr>
        <p:spPr>
          <a:xfrm>
            <a:off x="1908175" y="5450889"/>
            <a:ext cx="84152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Addison / Dallas						Addison</a:t>
            </a:r>
          </a:p>
        </p:txBody>
      </p:sp>
    </p:spTree>
    <p:extLst>
      <p:ext uri="{BB962C8B-B14F-4D97-AF65-F5344CB8AC3E}">
        <p14:creationId xmlns:p14="http://schemas.microsoft.com/office/powerpoint/2010/main" val="226061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0189-434D-4DE3-9B0E-435F44B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4716-25CD-4BC5-A720-5E1E5D05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419" y="1761835"/>
            <a:ext cx="10018713" cy="48144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Hotel for study</a:t>
            </a:r>
          </a:p>
          <a:p>
            <a:r>
              <a:rPr lang="en-US" dirty="0"/>
              <a:t>Competitors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Doubletree Hotel Dallas Near The Galleria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Hilton Dallas Lincoln Centre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Sheraton Dallas Hotel By The Galleria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Renaissance Dallas Addison Hotel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Westin Galleria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Crowne Plaza Dallas Near Galleria Addison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Embassy Suites Dallas Near The Galleria 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Le Meridien Dallas By The Galleria </a:t>
            </a:r>
          </a:p>
          <a:p>
            <a:r>
              <a:rPr lang="en-US" dirty="0"/>
              <a:t>Market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8885A-E639-4D76-9DE9-48900148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5" y="4837546"/>
            <a:ext cx="3681990" cy="16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770A-8A0D-47DC-A3D2-ECE5D64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Market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CE02-D439-49C3-8A1D-45B4FD86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33" y="2046577"/>
            <a:ext cx="50796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A8F1-E048-455A-A142-AAD235B3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B578-0A66-4A90-BE01-52C95BD2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proprietary data</a:t>
            </a:r>
          </a:p>
          <a:p>
            <a:r>
              <a:rPr lang="en-US" u="sng" dirty="0">
                <a:hlinkClick r:id="rId2"/>
              </a:rPr>
              <a:t>https://www.tripadvisor.com/</a:t>
            </a:r>
            <a:endParaRPr lang="en-US" dirty="0"/>
          </a:p>
          <a:p>
            <a:r>
              <a:rPr lang="en-US" u="sng" dirty="0">
                <a:hlinkClick r:id="rId3"/>
              </a:rPr>
              <a:t>https://www.hotelplanner.com/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956B-D354-494D-B89C-8E5E0F9B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8BE9-3FFC-4741-AC9E-D3A52AA1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Stages:</a:t>
            </a:r>
          </a:p>
          <a:p>
            <a:pPr lvl="1"/>
            <a:r>
              <a:rPr lang="en-US" dirty="0"/>
              <a:t>Exploration – Revenue ,Rooms, Rate and other features</a:t>
            </a:r>
          </a:p>
          <a:p>
            <a:pPr lvl="1"/>
            <a:r>
              <a:rPr lang="en-US" dirty="0"/>
              <a:t>Prediction - Rooms</a:t>
            </a:r>
          </a:p>
          <a:p>
            <a:pPr lvl="1"/>
            <a:r>
              <a:rPr lang="en-US" dirty="0"/>
              <a:t>Prescription – Maximize Room Revenue</a:t>
            </a:r>
          </a:p>
        </p:txBody>
      </p:sp>
    </p:spTree>
    <p:extLst>
      <p:ext uri="{BB962C8B-B14F-4D97-AF65-F5344CB8AC3E}">
        <p14:creationId xmlns:p14="http://schemas.microsoft.com/office/powerpoint/2010/main" val="41536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736-8E40-4C20-8BF7-EFA09310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AE1F-4D73-4024-8E79-65586BFA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Exploration: Correlation Matrix</a:t>
            </a:r>
          </a:p>
          <a:p>
            <a:r>
              <a:rPr lang="en-US" dirty="0"/>
              <a:t>Prediction: Regression Models and Python </a:t>
            </a:r>
            <a:r>
              <a:rPr lang="en-US" dirty="0" err="1"/>
              <a:t>fbprophet</a:t>
            </a:r>
            <a:endParaRPr lang="en-US" dirty="0"/>
          </a:p>
          <a:p>
            <a:r>
              <a:rPr lang="en-US" dirty="0"/>
              <a:t>Prescription: Excel LP Solver</a:t>
            </a:r>
          </a:p>
        </p:txBody>
      </p:sp>
    </p:spTree>
    <p:extLst>
      <p:ext uri="{BB962C8B-B14F-4D97-AF65-F5344CB8AC3E}">
        <p14:creationId xmlns:p14="http://schemas.microsoft.com/office/powerpoint/2010/main" val="3723471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</TotalTime>
  <Words>342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Parallax</vt:lpstr>
      <vt:lpstr>Project 3 </vt:lpstr>
      <vt:lpstr>Table of Contents: </vt:lpstr>
      <vt:lpstr>Introduction</vt:lpstr>
      <vt:lpstr>Hotel – Location and Competitor Rates</vt:lpstr>
      <vt:lpstr>Description</vt:lpstr>
      <vt:lpstr>Composition of Market Segment</vt:lpstr>
      <vt:lpstr>Data Sources</vt:lpstr>
      <vt:lpstr>Analysis of Data</vt:lpstr>
      <vt:lpstr>Methodologies </vt:lpstr>
      <vt:lpstr>Analysis of Data - Exploration</vt:lpstr>
      <vt:lpstr>Analysis of Data – Prediction (Regression Models)</vt:lpstr>
      <vt:lpstr>Analysis of Data – Prediction (Time Series Model)</vt:lpstr>
      <vt:lpstr>Analysis of Data – Prediction (Time Series Model)</vt:lpstr>
      <vt:lpstr>Analysis of Data – Prediction (Time Series Model)</vt:lpstr>
      <vt:lpstr>Analysis of Data - Prescription</vt:lpstr>
      <vt:lpstr>Challenges and Limitations</vt:lpstr>
      <vt:lpstr>Findings</vt:lpstr>
      <vt:lpstr>For later…………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</dc:title>
  <dc:creator>Sujita Kapali</dc:creator>
  <cp:lastModifiedBy>Sujita Kapali</cp:lastModifiedBy>
  <cp:revision>36</cp:revision>
  <dcterms:created xsi:type="dcterms:W3CDTF">2019-07-26T08:33:32Z</dcterms:created>
  <dcterms:modified xsi:type="dcterms:W3CDTF">2019-07-27T15:38:40Z</dcterms:modified>
</cp:coreProperties>
</file>