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9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73" r:id="rId15"/>
    <p:sldId id="270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4-04T09:17:31.7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10983-1951 255 0,'0'0'0'0</inkml:trace>
  <inkml:trace contextRef="#ctx0" brushRef="#br0" timeOffset="2">16063-3243 255 0,'0'0'0'0</inkml:trace>
  <inkml:trace contextRef="#ctx0" brushRef="#br0" timeOffset="3">6069 4647 255 0,'0'0'0'0,"-26"-90"0"0,98-452 0 0,303 42 0 0,213 68 0 0,-141 260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2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1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39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16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13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4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02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4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8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8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6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4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2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412.5661" TargetMode="External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0231"/>
            <a:ext cx="7476730" cy="1525910"/>
          </a:xfrm>
        </p:spPr>
        <p:txBody>
          <a:bodyPr>
            <a:normAutofit/>
          </a:bodyPr>
          <a:lstStyle/>
          <a:p>
            <a:r>
              <a:rPr lang="en-US" sz="2800" b="1" dirty="0"/>
              <a:t>FACE RECOGNITION IN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65" y="3412030"/>
            <a:ext cx="7248338" cy="2807358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Created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by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V. Sujiprabha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Reg.No.912321104047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III year CSE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SACS MAVMM Engineering College, Madurai.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C4817-861E-8FB9-F26A-DB739487A2AC}"/>
              </a:ext>
            </a:extLst>
          </p:cNvPr>
          <p:cNvSpPr txBox="1"/>
          <p:nvPr/>
        </p:nvSpPr>
        <p:spPr>
          <a:xfrm>
            <a:off x="3666634" y="2514600"/>
            <a:ext cx="380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145160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Algorithm And Deployment:</a:t>
            </a:r>
            <a:br>
              <a:rPr lang="en-US" sz="2800" b="1" dirty="0"/>
            </a:br>
            <a:r>
              <a:rPr lang="en-US" sz="2800" b="1" dirty="0"/>
              <a:t> Algorithm: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91528" y="2028488"/>
            <a:ext cx="6347714" cy="4026430"/>
          </a:xfrm>
        </p:spPr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1.Face Detection: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   Utilize a face detection algorithm to locate faces within an image or video frame.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 Common methods includes cascades, SDD, Faster R-CNN or MTCNN.</a:t>
            </a:r>
          </a:p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2.Face Alignment: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Align detected faces to a canonical pose for consistency and featured extraction.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Techniques like landmark detection or transformation to be 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D66B57-C137-D5D2-F93D-06DF4708B4F7}"/>
                  </a:ext>
                </a:extLst>
              </p14:cNvPr>
              <p14:cNvContentPartPr/>
              <p14:nvPr/>
            </p14:nvContentPartPr>
            <p14:xfrm>
              <a:off x="2175480" y="10047556"/>
              <a:ext cx="3607560" cy="284044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D66B57-C137-D5D2-F93D-06DF4708B4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6120" y="10038197"/>
                <a:ext cx="3626280" cy="28591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90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B70499-D253-1824-3BCC-37879B5F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2234"/>
          </a:xfrm>
        </p:spPr>
        <p:txBody>
          <a:bodyPr>
            <a:normAutofit/>
          </a:bodyPr>
          <a:lstStyle/>
          <a:p>
            <a:r>
              <a:rPr lang="en-US" sz="2800" dirty="0"/>
              <a:t>Algorithm (</a:t>
            </a:r>
            <a:r>
              <a:rPr lang="en-US" sz="2800" dirty="0" err="1"/>
              <a:t>contd</a:t>
            </a:r>
            <a:r>
              <a:rPr lang="en-US" sz="2800" dirty="0"/>
              <a:t>…)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37883" y="2258893"/>
            <a:ext cx="6736362" cy="3641336"/>
          </a:xfrm>
        </p:spPr>
        <p:txBody>
          <a:bodyPr>
            <a:normAutofit fontScale="92500" lnSpcReduction="10000"/>
          </a:bodyPr>
          <a:lstStyle/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3.Embedding Generation: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This embedding should be invariant to irrelevant variation like lighting and pose, while still being discriminative for different individuals.</a:t>
            </a:r>
          </a:p>
          <a:p>
            <a:pPr marL="0" indent="0" algn="justLow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4.Distance Calculation: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Compare the embedding of different faces using distance metrics such as cosine similarity or Euclidean distances.</a:t>
            </a:r>
          </a:p>
          <a:p>
            <a:pPr marL="0" indent="0" algn="justLow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112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E5AB-11E6-39D2-329F-D8641334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Deployment: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E6E9-CDB8-7E15-7182-DA7142EC7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05" y="1726883"/>
            <a:ext cx="6781500" cy="3880773"/>
          </a:xfrm>
        </p:spPr>
        <p:txBody>
          <a:bodyPr>
            <a:normAutofit fontScale="92500" lnSpcReduction="20000"/>
          </a:bodyPr>
          <a:lstStyle/>
          <a:p>
            <a:pPr algn="justLow"/>
            <a:r>
              <a:rPr lang="en-IN" sz="2800" dirty="0"/>
              <a:t>Cloud-based Deployment:</a:t>
            </a:r>
          </a:p>
          <a:p>
            <a:pPr marL="0" indent="0" algn="justLow">
              <a:buNone/>
            </a:pPr>
            <a:r>
              <a:rPr lang="en-IN" sz="2800" dirty="0"/>
              <a:t>        </a:t>
            </a:r>
            <a:r>
              <a:rPr lang="en-IN" sz="2400" dirty="0"/>
              <a:t>Deploy the face recognition system on cloud infrastructure (e.g., AWS, Azure, Google Cloud)</a:t>
            </a:r>
          </a:p>
          <a:p>
            <a:pPr marL="0" indent="0" algn="justLow">
              <a:buNone/>
            </a:pPr>
            <a:r>
              <a:rPr lang="en-IN" sz="2400" dirty="0"/>
              <a:t>                   </a:t>
            </a:r>
          </a:p>
          <a:p>
            <a:pPr algn="justLow"/>
            <a:r>
              <a:rPr lang="en-IN" sz="2800" dirty="0"/>
              <a:t>Edge Computing:</a:t>
            </a:r>
          </a:p>
          <a:p>
            <a:pPr marL="0" indent="0" algn="justLow">
              <a:buNone/>
            </a:pPr>
            <a:r>
              <a:rPr lang="en-IN" sz="2800" dirty="0"/>
              <a:t>             </a:t>
            </a:r>
            <a:endParaRPr lang="en-US" sz="2800" dirty="0"/>
          </a:p>
          <a:p>
            <a:pPr marL="0" indent="0" algn="justLow">
              <a:buNone/>
            </a:pPr>
            <a:r>
              <a:rPr lang="en-US" sz="2600" dirty="0">
                <a:latin typeface="Calibri" panose="020F0502020204030204" pitchFamily="34" charset="0"/>
              </a:rPr>
              <a:t>            </a:t>
            </a:r>
            <a:r>
              <a:rPr lang="en-IN" sz="2600" dirty="0">
                <a:latin typeface="Calibri" panose="020F0502020204030204" pitchFamily="34" charset="0"/>
              </a:rPr>
              <a:t>This approach offers low latency and privacy benefits by processing data locally without relying on cloud services. Models are optimized for inference on resource-constrained devices.</a:t>
            </a:r>
            <a:endParaRPr lang="en-US" sz="2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2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Result: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D8112C-3B5B-8833-B3FF-D1C7DE3B8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23" y="1548450"/>
            <a:ext cx="3822218" cy="233684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E6FAAA-B9EA-AD41-EA9D-388F9AB09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61" y="4018603"/>
            <a:ext cx="6096000" cy="10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3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38CF-9377-CE7E-CB5C-953DB913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FE5CD8-952B-78E2-2529-EE23BD051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79" y="1971060"/>
            <a:ext cx="3899151" cy="228533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612A6F-13AA-9416-21EC-8E8E9C59EC2C}"/>
              </a:ext>
            </a:extLst>
          </p:cNvPr>
          <p:cNvSpPr txBox="1"/>
          <p:nvPr/>
        </p:nvSpPr>
        <p:spPr>
          <a:xfrm rot="10800000" flipV="1">
            <a:off x="1266143" y="4394394"/>
            <a:ext cx="5034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dirty="0"/>
              <a:t>Fig.24.The results of the recognition task when some parts of the face (cheeks and the part with no eyes and no nose) are removed from the training sets.</a:t>
            </a:r>
          </a:p>
        </p:txBody>
      </p:sp>
    </p:spTree>
    <p:extLst>
      <p:ext uri="{BB962C8B-B14F-4D97-AF65-F5344CB8AC3E}">
        <p14:creationId xmlns:p14="http://schemas.microsoft.com/office/powerpoint/2010/main" val="65473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9" y="225425"/>
            <a:ext cx="2918283" cy="77712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Conclusion: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94" y="1756007"/>
            <a:ext cx="6975463" cy="4623107"/>
          </a:xfrm>
        </p:spPr>
        <p:txBody>
          <a:bodyPr>
            <a:normAutofit/>
          </a:bodyPr>
          <a:lstStyle/>
          <a:p>
            <a:pPr algn="justLow"/>
            <a:r>
              <a:rPr lang="en-US" sz="2800" dirty="0">
                <a:solidFill>
                  <a:schemeClr val="tx1"/>
                </a:solidFill>
              </a:rPr>
              <a:t>	</a:t>
            </a:r>
          </a:p>
          <a:p>
            <a:pPr algn="justLow"/>
            <a:r>
              <a:rPr lang="en-US" sz="2800" dirty="0">
                <a:solidFill>
                  <a:schemeClr val="tx1"/>
                </a:solidFill>
              </a:rPr>
              <a:t>	Whether deployed in the cloud, on-premises, or at the edge , face recognition system must be rigorously tested, monitored and maintained to ensure optimal performance and reliability in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4873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899" y="318384"/>
            <a:ext cx="2349160" cy="75466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References: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5E8917-7A1E-77D6-32A9-C6E419B19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514" y="2535836"/>
            <a:ext cx="6882811" cy="754664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accent1"/>
                </a:solidFill>
              </a:rPr>
              <a:t>https://arxiv.org/abs/1503.03832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FA343-5010-5CE3-9AB8-3D2B1169C0B6}"/>
              </a:ext>
            </a:extLst>
          </p:cNvPr>
          <p:cNvSpPr txBox="1"/>
          <p:nvPr/>
        </p:nvSpPr>
        <p:spPr>
          <a:xfrm>
            <a:off x="1400514" y="1927116"/>
            <a:ext cx="5583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accent1"/>
                </a:solidFill>
              </a:rPr>
              <a:t>https://arxiv.org/abs/1506.04878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2105A-AEF2-FC87-5CDD-808558445081}"/>
              </a:ext>
            </a:extLst>
          </p:cNvPr>
          <p:cNvSpPr txBox="1"/>
          <p:nvPr/>
        </p:nvSpPr>
        <p:spPr>
          <a:xfrm>
            <a:off x="1400514" y="3105836"/>
            <a:ext cx="55839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hlinkClick r:id="rId2"/>
              </a:rPr>
              <a:t>https://arxiv.org/abs/1412.5661</a:t>
            </a:r>
            <a:endParaRPr lang="en-IN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Dataset:</a:t>
            </a:r>
          </a:p>
          <a:p>
            <a:endParaRPr lang="en-US" sz="2400" u="sng" dirty="0">
              <a:solidFill>
                <a:schemeClr val="accent1"/>
              </a:solidFill>
            </a:endParaRPr>
          </a:p>
          <a:p>
            <a:r>
              <a:rPr lang="en-IN" sz="2400" u="sng" dirty="0">
                <a:solidFill>
                  <a:schemeClr val="accent1"/>
                </a:solidFill>
              </a:rPr>
              <a:t>https://github.com/aakashjhawar/face-recognition-using-deep-learning/blob/master/extract_embeddings.py</a:t>
            </a:r>
            <a:endParaRPr lang="en-US" sz="2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3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EE33-0A60-99A4-5F05-DD9B210C8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93" y="2948494"/>
            <a:ext cx="5826719" cy="10968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i="1" dirty="0">
                <a:solidFill>
                  <a:schemeClr val="tx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57895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7" y="0"/>
            <a:ext cx="6071551" cy="1181706"/>
          </a:xfrm>
        </p:spPr>
        <p:txBody>
          <a:bodyPr/>
          <a:lstStyle/>
          <a:p>
            <a:r>
              <a:rPr lang="en-US" dirty="0"/>
              <a:t>Project Agenda: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081" y="2235202"/>
            <a:ext cx="4588298" cy="2854505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Problem statement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Proposed System/Solution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System Deployment Approach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Algorithm and Deployment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Result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Conclusion</a:t>
            </a:r>
            <a:endParaRPr lang="en-IN" dirty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Reference</a:t>
            </a:r>
            <a:r>
              <a:rPr lang="en-US" dirty="0">
                <a:solidFill>
                  <a:schemeClr val="tx1"/>
                </a:solidFill>
              </a:rPr>
              <a:t>s</a:t>
            </a:r>
            <a:endParaRPr lang="en-IN" dirty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95294" y="1768288"/>
            <a:ext cx="607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63102" y="1768288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95400" y="1768288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295400" y="5502088"/>
            <a:ext cx="5971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1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148630" y="243959"/>
            <a:ext cx="3793827" cy="128305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Problem Statement: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874" y="2367320"/>
            <a:ext cx="6873856" cy="2602245"/>
          </a:xfrm>
        </p:spPr>
        <p:txBody>
          <a:bodyPr>
            <a:normAutofit/>
          </a:bodyPr>
          <a:lstStyle/>
          <a:p>
            <a:pPr algn="justLow"/>
            <a:r>
              <a:rPr lang="en-US" sz="28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In face recognition using deep learning, the problem statement typically involves training a model to accurately identify and verify individuals from images or video frames.</a:t>
            </a:r>
          </a:p>
          <a:p>
            <a:pPr algn="justLow"/>
            <a:endParaRPr lang="en-US" sz="2400" dirty="0">
              <a:solidFill>
                <a:schemeClr val="tx1"/>
              </a:solidFill>
            </a:endParaRPr>
          </a:p>
          <a:p>
            <a:pPr algn="justLow"/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pPr algn="justLow"/>
            <a:endParaRPr lang="en-US" sz="2400" dirty="0">
              <a:solidFill>
                <a:schemeClr val="tx1"/>
              </a:solidFill>
            </a:endParaRPr>
          </a:p>
          <a:p>
            <a:pPr algn="justLow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143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 Proposed System/Solution: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09599" y="1653510"/>
            <a:ext cx="6347714" cy="4387853"/>
          </a:xfrm>
        </p:spPr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1.Data Collection and preprocessing: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Gather a diverse dataset of face images, ensuring a wide range of variations in lighting, pose, expression and occlusion.</a:t>
            </a:r>
          </a:p>
          <a:p>
            <a:pPr marL="0" indent="0" algn="justLow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2.Model Architecture Selections: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Choose an appropriate deep learning architecture for face recognitions, such as convolutional neural networks</a:t>
            </a:r>
          </a:p>
          <a:p>
            <a:pPr marL="0" indent="0" algn="justLow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Low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Low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2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75282" y="1297686"/>
            <a:ext cx="7025460" cy="5132206"/>
          </a:xfrm>
        </p:spPr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3.Face Detection: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Implement a face detection algorithm to locate faces within images or video fames.</a:t>
            </a:r>
          </a:p>
          <a:p>
            <a:pPr marL="0" indent="0" algn="justLow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4.Features Extraction: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Extract facial features from the detected faces using the trained deep learning model.</a:t>
            </a:r>
          </a:p>
          <a:p>
            <a:pPr marL="0" indent="0" algn="justLow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5.Matching and Recognition: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Compare the extracted facial features of the face recognition system using metrics such as accuracy, precision, recall, and F1-score.</a:t>
            </a:r>
          </a:p>
          <a:p>
            <a:pPr marL="0" indent="0" algn="justLow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34BA84-F6E6-D476-F97F-7792341BD7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884" y="428108"/>
            <a:ext cx="7639959" cy="556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 Proposed System/Solution (contd...)</a:t>
            </a:r>
          </a:p>
        </p:txBody>
      </p:sp>
    </p:spTree>
    <p:extLst>
      <p:ext uri="{BB962C8B-B14F-4D97-AF65-F5344CB8AC3E}">
        <p14:creationId xmlns:p14="http://schemas.microsoft.com/office/powerpoint/2010/main" val="260022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6426" y="2070234"/>
            <a:ext cx="7007389" cy="4399236"/>
          </a:xfrm>
        </p:spPr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6.Deployment: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Deploy the trained model as a face recognition system in real-word application.</a:t>
            </a:r>
          </a:p>
          <a:p>
            <a:pPr marL="0" indent="0" algn="justLow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7.Continuous improvement: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Continuously monitor and update the face recognition system to adapt to changes in the environment, improve accuracy and address any potential biases or limitation.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EBE73E-75EB-FE30-DC9C-5B8183813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283" y="755256"/>
            <a:ext cx="7766377" cy="1405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 Proposed System/Solution (contd...)</a:t>
            </a:r>
          </a:p>
        </p:txBody>
      </p:sp>
    </p:spTree>
    <p:extLst>
      <p:ext uri="{BB962C8B-B14F-4D97-AF65-F5344CB8AC3E}">
        <p14:creationId xmlns:p14="http://schemas.microsoft.com/office/powerpoint/2010/main" val="260798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2" y="496956"/>
            <a:ext cx="6347713" cy="94552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System Deployment Approach: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8796" y="1886178"/>
            <a:ext cx="6989318" cy="4583292"/>
          </a:xfrm>
        </p:spPr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1.Model Optimization:</a:t>
            </a:r>
            <a:endParaRPr lang="en-US" sz="2000" dirty="0">
              <a:solidFill>
                <a:schemeClr val="tx1"/>
              </a:solidFill>
            </a:endParaRP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Techniques such as  model quantization, pruning and compression can be used to reduce the model size and computational complexity without significantly sacrificing accuracy.</a:t>
            </a:r>
          </a:p>
          <a:p>
            <a:pPr marL="0" indent="0" algn="justLow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2.Hardware Selection:</a:t>
            </a:r>
            <a:endParaRPr lang="en-US" sz="2000" dirty="0">
              <a:solidFill>
                <a:schemeClr val="tx1"/>
              </a:solidFill>
            </a:endParaRP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This may involves deploying the CPUs, GPUs or specialized hardware accelerators like TPUs or FPGAs depending on the specific application requirements.</a:t>
            </a:r>
          </a:p>
          <a:p>
            <a:pPr marL="0" indent="0" algn="justLow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5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F5B7-55DB-A389-5DE9-506B6945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05" y="822237"/>
            <a:ext cx="8389530" cy="596348"/>
          </a:xfrm>
        </p:spPr>
        <p:txBody>
          <a:bodyPr>
            <a:normAutofit/>
          </a:bodyPr>
          <a:lstStyle/>
          <a:p>
            <a:r>
              <a:rPr lang="en-US" sz="2800" dirty="0"/>
              <a:t>System Deployment Approach (contd...)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91526" y="1915541"/>
            <a:ext cx="6781501" cy="4644285"/>
          </a:xfrm>
        </p:spPr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3.Software Integration: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Integrate the optimized deep learning model into the target software environment, whether it’s a standalone application, a web service or an embedded system.</a:t>
            </a:r>
          </a:p>
          <a:p>
            <a:pPr marL="0" indent="0" algn="justLow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4.Interface Design: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Design user interfaces or application programming interfaces for interacting with the face recognition system.</a:t>
            </a:r>
          </a:p>
          <a:p>
            <a:pPr marL="0" indent="0" algn="justLow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justLow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0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12926" y="1924578"/>
            <a:ext cx="6537540" cy="4216178"/>
          </a:xfrm>
        </p:spPr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5.Testing  and Validation: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  Conduct thorough testing and validation of the deployment system to ensure its functionality, performance and reliability.</a:t>
            </a:r>
          </a:p>
          <a:p>
            <a:pPr marL="0" indent="0" algn="justLow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6.Deployment Strategy: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 Define a deployment strategy based on the specific requirements and constraints of the applications.</a:t>
            </a:r>
          </a:p>
          <a:p>
            <a:pPr marL="0" indent="0" algn="justLow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Low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35EA30-08F1-8D1C-1B36-6986EEA7CE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04" y="492137"/>
            <a:ext cx="7965160" cy="1360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System Deployment Approach (contd...)</a:t>
            </a:r>
          </a:p>
        </p:txBody>
      </p:sp>
    </p:spTree>
    <p:extLst>
      <p:ext uri="{BB962C8B-B14F-4D97-AF65-F5344CB8AC3E}">
        <p14:creationId xmlns:p14="http://schemas.microsoft.com/office/powerpoint/2010/main" val="17272411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69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FACE RECOGNITION IN DEEP LEARNING</vt:lpstr>
      <vt:lpstr>Project Agenda:</vt:lpstr>
      <vt:lpstr>Problem Statement:</vt:lpstr>
      <vt:lpstr> Proposed System/Solution: </vt:lpstr>
      <vt:lpstr> Proposed System/Solution (contd...)</vt:lpstr>
      <vt:lpstr> Proposed System/Solution (contd...)</vt:lpstr>
      <vt:lpstr>System Deployment Approach:</vt:lpstr>
      <vt:lpstr>System Deployment Approach (contd...)</vt:lpstr>
      <vt:lpstr>System Deployment Approach (contd...)</vt:lpstr>
      <vt:lpstr>Algorithm And Deployment:  Algorithm:</vt:lpstr>
      <vt:lpstr>Algorithm (contd…)</vt:lpstr>
      <vt:lpstr>Deployment:</vt:lpstr>
      <vt:lpstr>Result:</vt:lpstr>
      <vt:lpstr>Result (contd…)</vt:lpstr>
      <vt:lpstr>Conclusion: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IN DEEP LEARNING</dc:title>
  <dc:creator>RR</dc:creator>
  <cp:lastModifiedBy>sujiprabha452004@gmail.com</cp:lastModifiedBy>
  <cp:revision>53</cp:revision>
  <dcterms:created xsi:type="dcterms:W3CDTF">2024-03-30T10:08:50Z</dcterms:created>
  <dcterms:modified xsi:type="dcterms:W3CDTF">2024-04-05T04:07:17Z</dcterms:modified>
</cp:coreProperties>
</file>