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7" r:id="rId4"/>
    <p:sldId id="274" r:id="rId5"/>
    <p:sldId id="272" r:id="rId6"/>
    <p:sldId id="259" r:id="rId7"/>
    <p:sldId id="275" r:id="rId8"/>
    <p:sldId id="273" r:id="rId9"/>
    <p:sldId id="260" r:id="rId10"/>
    <p:sldId id="276" r:id="rId11"/>
    <p:sldId id="277" r:id="rId12"/>
    <p:sldId id="264" r:id="rId13"/>
    <p:sldId id="265" r:id="rId14"/>
    <p:sldId id="278" r:id="rId15"/>
    <p:sldId id="268" r:id="rId16"/>
    <p:sldId id="279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/>
    <p:restoredTop sz="72670"/>
  </p:normalViewPr>
  <p:slideViewPr>
    <p:cSldViewPr snapToGrid="0" snapToObjects="1">
      <p:cViewPr varScale="1">
        <p:scale>
          <a:sx n="73" d="100"/>
          <a:sy n="73" d="100"/>
        </p:scale>
        <p:origin x="2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C02D3-AFD2-0340-B391-6093FC5F8A72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25E0-AB35-4844-9BC0-9006477470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50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24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95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763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757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496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2.</a:t>
            </a:r>
            <a:r>
              <a:rPr lang="en-US" altLang="ko-KR" dirty="0">
                <a:latin typeface="Garamond" panose="02020404030301010803" pitchFamily="18" charset="0"/>
              </a:rPr>
              <a:t> Import Amazon Reviews Data set using </a:t>
            </a:r>
            <a:r>
              <a:rPr lang="en-US" altLang="ko-KR" dirty="0" err="1">
                <a:latin typeface="Garamond" panose="02020404030301010803" pitchFamily="18" charset="0"/>
              </a:rPr>
              <a:t>gzip</a:t>
            </a:r>
            <a:r>
              <a:rPr lang="en-US" altLang="ko-KR" dirty="0">
                <a:latin typeface="Garamond" panose="02020404030301010803" pitchFamily="18" charset="0"/>
              </a:rPr>
              <a:t> and parse functions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24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81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30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ratings 3 and below as negative (bad) and ratings of 4 and 5 as positive (good)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7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501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4. Tokenize and split “</a:t>
            </a:r>
            <a:r>
              <a:rPr lang="en-US" altLang="ko-KR" dirty="0" err="1">
                <a:latin typeface="Garamond" panose="02020404030301010803" pitchFamily="18" charset="0"/>
              </a:rPr>
              <a:t>str.split</a:t>
            </a:r>
            <a:r>
              <a:rPr lang="en-US" altLang="ko-KR" dirty="0">
                <a:latin typeface="Garamond" panose="02020404030301010803" pitchFamily="18" charset="0"/>
              </a:rPr>
              <a:t>()” the Data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B25E0-AB35-4844-9BC0-90064774704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592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6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32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5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99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19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3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806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001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72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877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B85C-47AD-1B4B-B359-AE529E95BE8D}" type="datetimeFigureOut">
              <a:rPr kumimoji="1" lang="ko-KR" altLang="en-US" smtClean="0"/>
              <a:t>2019. 5. 4.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448A-23AE-184A-B08D-424F4D31CE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984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B1C5-EF15-2B4A-A58A-B6D8CA0D4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74903"/>
            <a:ext cx="6858000" cy="17907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Project Kindle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0FCE6B-AEA1-8846-B695-BE15CB7DC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77828"/>
            <a:ext cx="6858000" cy="1241822"/>
          </a:xfrm>
        </p:spPr>
        <p:txBody>
          <a:bodyPr>
            <a:noAutofit/>
          </a:bodyPr>
          <a:lstStyle/>
          <a:p>
            <a:r>
              <a:rPr kumimoji="1" lang="en-US" altLang="ko-KR" sz="2000" dirty="0" err="1">
                <a:latin typeface="Garamond" panose="02020404030301010803" pitchFamily="18" charset="0"/>
              </a:rPr>
              <a:t>Devoja</a:t>
            </a:r>
            <a:r>
              <a:rPr kumimoji="1" lang="en-US" altLang="ko-KR" sz="2000" dirty="0">
                <a:latin typeface="Garamond" panose="02020404030301010803" pitchFamily="18" charset="0"/>
              </a:rPr>
              <a:t> Ganguli</a:t>
            </a:r>
          </a:p>
          <a:p>
            <a:r>
              <a:rPr kumimoji="1" lang="en-US" altLang="ko-KR" sz="2000" dirty="0" err="1">
                <a:latin typeface="Garamond" panose="02020404030301010803" pitchFamily="18" charset="0"/>
              </a:rPr>
              <a:t>Nazila</a:t>
            </a:r>
            <a:r>
              <a:rPr kumimoji="1" lang="en-US" altLang="ko-KR" sz="2000" dirty="0">
                <a:latin typeface="Garamond" panose="02020404030301010803" pitchFamily="18" charset="0"/>
              </a:rPr>
              <a:t> </a:t>
            </a:r>
            <a:r>
              <a:rPr kumimoji="1" lang="en-US" altLang="ko-KR" sz="2000" dirty="0" err="1">
                <a:latin typeface="Garamond" panose="02020404030301010803" pitchFamily="18" charset="0"/>
              </a:rPr>
              <a:t>Shafiei</a:t>
            </a:r>
            <a:endParaRPr kumimoji="1" lang="en-US" altLang="ko-KR" sz="2000" dirty="0">
              <a:latin typeface="Garamond" panose="02020404030301010803" pitchFamily="18" charset="0"/>
            </a:endParaRPr>
          </a:p>
          <a:p>
            <a:r>
              <a:rPr kumimoji="1" lang="en-US" altLang="ko-KR" sz="2000" dirty="0">
                <a:latin typeface="Garamond" panose="02020404030301010803" pitchFamily="18" charset="0"/>
              </a:rPr>
              <a:t>Suji Yang</a:t>
            </a:r>
          </a:p>
          <a:p>
            <a:endParaRPr kumimoji="1" lang="en-US" altLang="ko-KR" sz="2000" dirty="0">
              <a:latin typeface="Garamond" panose="02020404030301010803" pitchFamily="18" charset="0"/>
            </a:endParaRPr>
          </a:p>
          <a:p>
            <a:r>
              <a:rPr kumimoji="1" lang="en-US" altLang="ko-KR" sz="2000" dirty="0">
                <a:latin typeface="Garamond" panose="02020404030301010803" pitchFamily="18" charset="0"/>
              </a:rPr>
              <a:t>May 6, 2019</a:t>
            </a:r>
            <a:endParaRPr kumimoji="1" lang="ko-KR" alt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7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solidFill>
                  <a:srgbClr val="0070C0"/>
                </a:solidFill>
                <a:latin typeface="Garamond" panose="02020404030301010803" pitchFamily="18" charset="0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solidFill>
                  <a:srgbClr val="0070C0"/>
                </a:solidFill>
                <a:latin typeface="Garamond" panose="02020404030301010803" pitchFamily="18" charset="0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8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F2E6-4591-B143-976B-A3C82150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100" dirty="0">
                <a:latin typeface="Garamond" panose="02020404030301010803" pitchFamily="18" charset="0"/>
              </a:rPr>
              <a:t>Google Pretrained Word2Vec Model</a:t>
            </a:r>
            <a:endParaRPr kumimoji="1" lang="ko-KR" altLang="en-US" sz="4100" dirty="0">
              <a:latin typeface="Garamond" panose="02020404030301010803" pitchFamily="18" charset="0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EE80E0-3F3E-264D-882D-38AAC239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27" y="2918793"/>
            <a:ext cx="5220669" cy="3165406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9509A4EC-216C-7440-AC54-A8181E121940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Garamond" panose="02020404030301010803" pitchFamily="18" charset="0"/>
            </a:endParaRPr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A4EFFF2F-D306-7248-89C5-67050624FD70}"/>
              </a:ext>
            </a:extLst>
          </p:cNvPr>
          <p:cNvSpPr txBox="1">
            <a:spLocks/>
          </p:cNvSpPr>
          <p:nvPr/>
        </p:nvSpPr>
        <p:spPr>
          <a:xfrm>
            <a:off x="622026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Garamond" panose="02020404030301010803" pitchFamily="18" charset="0"/>
              </a:rPr>
              <a:t>Word2Vec: array[3.005, -2.9867676, … 10.6] (size: 300)</a:t>
            </a:r>
            <a:endParaRPr kumimoji="1" lang="ko-KR" altLang="en-US" dirty="0">
              <a:latin typeface="Garamond" panose="02020404030301010803" pitchFamily="18" charset="0"/>
            </a:endParaRPr>
          </a:p>
          <a:p>
            <a:endParaRPr lang="ko-KR" altLang="en-US" dirty="0">
              <a:latin typeface="Garamond" panose="02020404030301010803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9942E23-9E10-D34F-A48E-1839611D7442}"/>
              </a:ext>
            </a:extLst>
          </p:cNvPr>
          <p:cNvSpPr txBox="1">
            <a:spLocks/>
          </p:cNvSpPr>
          <p:nvPr/>
        </p:nvSpPr>
        <p:spPr>
          <a:xfrm>
            <a:off x="1105725" y="5440714"/>
            <a:ext cx="6182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accent3"/>
                </a:solidFill>
                <a:latin typeface="Garamond" panose="02020404030301010803" pitchFamily="18" charset="0"/>
              </a:rPr>
              <a:t>https://</a:t>
            </a:r>
            <a:r>
              <a:rPr lang="en-US" altLang="ko-KR" sz="1300" dirty="0" err="1">
                <a:solidFill>
                  <a:schemeClr val="accent3"/>
                </a:solidFill>
                <a:latin typeface="Garamond" panose="02020404030301010803" pitchFamily="18" charset="0"/>
              </a:rPr>
              <a:t>blog.acolver.org</a:t>
            </a:r>
            <a:r>
              <a:rPr lang="en-US" altLang="ko-KR" sz="1300" dirty="0">
                <a:solidFill>
                  <a:schemeClr val="accent3"/>
                </a:solidFill>
                <a:latin typeface="Garamond" panose="02020404030301010803" pitchFamily="18" charset="0"/>
              </a:rPr>
              <a:t>/word2vec-king-queen-vectors/</a:t>
            </a:r>
            <a:br>
              <a:rPr lang="en-US" altLang="ko-KR" sz="1300" dirty="0">
                <a:solidFill>
                  <a:schemeClr val="accent3"/>
                </a:solidFill>
                <a:latin typeface="Garamond" panose="02020404030301010803" pitchFamily="18" charset="0"/>
              </a:rPr>
            </a:br>
            <a:endParaRPr kumimoji="1" lang="ko-KR" altLang="en-US" sz="1300" dirty="0">
              <a:solidFill>
                <a:schemeClr val="accent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6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>
            <a:extLst>
              <a:ext uri="{FF2B5EF4-FFF2-40B4-BE49-F238E27FC236}">
                <a16:creationId xmlns:a16="http://schemas.microsoft.com/office/drawing/2014/main" id="{869F4210-A929-A046-AAB6-FAE2C373E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991"/>
          <a:stretch/>
        </p:blipFill>
        <p:spPr>
          <a:xfrm>
            <a:off x="825765" y="2305879"/>
            <a:ext cx="7492470" cy="345132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A020EF7-5757-6843-B089-4FAB77FA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ko-KR" sz="4100" dirty="0">
                <a:latin typeface="Garamond" panose="02020404030301010803" pitchFamily="18" charset="0"/>
              </a:rPr>
              <a:t>Word to Sentence Embedding</a:t>
            </a:r>
            <a:endParaRPr kumimoji="1" lang="ko-KR" altLang="en-US" sz="4100" dirty="0">
              <a:latin typeface="Garamond" panose="02020404030301010803" pitchFamily="18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D503476-AEE5-DB48-AEC5-A353969F8761}"/>
              </a:ext>
            </a:extLst>
          </p:cNvPr>
          <p:cNvSpPr txBox="1">
            <a:spLocks/>
          </p:cNvSpPr>
          <p:nvPr/>
        </p:nvSpPr>
        <p:spPr>
          <a:xfrm>
            <a:off x="622026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dirty="0">
              <a:latin typeface="Garamond" panose="02020404030301010803" pitchFamily="18" charset="0"/>
            </a:endParaRPr>
          </a:p>
          <a:p>
            <a:endParaRPr lang="ko-KR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2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solidFill>
                  <a:srgbClr val="0070C0"/>
                </a:solidFill>
                <a:latin typeface="Garamond" panose="02020404030301010803" pitchFamily="18" charset="0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8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79D1-F20A-814B-88E9-B9F830FD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Machine Learning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ECBB1C96-B0BD-4840-899F-8B04C632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82" y="1825625"/>
            <a:ext cx="6154035" cy="4351338"/>
          </a:xfrm>
        </p:spPr>
      </p:pic>
    </p:spTree>
    <p:extLst>
      <p:ext uri="{BB962C8B-B14F-4D97-AF65-F5344CB8AC3E}">
        <p14:creationId xmlns:p14="http://schemas.microsoft.com/office/powerpoint/2010/main" val="46274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solidFill>
                  <a:srgbClr val="0070C0"/>
                </a:solidFill>
                <a:latin typeface="Garamond" panose="02020404030301010803" pitchFamily="18" charset="0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7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8771C-6C95-DF4D-8FFD-CF2CD517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Making Prediction with models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7CC212-1153-DA4D-BF85-721D72EA4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36"/>
          <a:stretch/>
        </p:blipFill>
        <p:spPr>
          <a:xfrm>
            <a:off x="387651" y="3008243"/>
            <a:ext cx="8576406" cy="1815548"/>
          </a:xfrm>
        </p:spPr>
      </p:pic>
    </p:spTree>
    <p:extLst>
      <p:ext uri="{BB962C8B-B14F-4D97-AF65-F5344CB8AC3E}">
        <p14:creationId xmlns:p14="http://schemas.microsoft.com/office/powerpoint/2010/main" val="8147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4FEA0-549E-0B45-9607-34DCE3DB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Conclusion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69BA4-2913-6346-B6C2-C7FB693C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514350" indent="-514350" algn="just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We did not estimate the results multiple times using cross-validation on our data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Having limited computational power prevented us    from running the model on the whole dataset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Last but not least, we plotted different training and   testing sizes and compared the accuracy of             classifiers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2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533C1-415D-4C47-B23C-F54ABCBF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References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9A633-17D0-6C42-8EB4-0EF2C4F4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Bengfort, Benjamin, Rebecca </a:t>
            </a:r>
            <a:r>
              <a:rPr lang="en-US" sz="2000" dirty="0" err="1">
                <a:latin typeface="Garamond" panose="02020404030301010803" pitchFamily="18" charset="0"/>
              </a:rPr>
              <a:t>Bilbro</a:t>
            </a:r>
            <a:r>
              <a:rPr lang="en-US" sz="2000" dirty="0">
                <a:latin typeface="Garamond" panose="02020404030301010803" pitchFamily="18" charset="0"/>
              </a:rPr>
              <a:t>, and Tony Ojeda. 2018. Applied Text Analysis with Python: Enabling Language-aware Data Products with Machine Learning. O’Reilly Media, Inc.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He, Ruining, and Julian </a:t>
            </a:r>
            <a:r>
              <a:rPr lang="en-US" sz="2000" dirty="0" err="1">
                <a:latin typeface="Garamond" panose="02020404030301010803" pitchFamily="18" charset="0"/>
              </a:rPr>
              <a:t>McAuley</a:t>
            </a:r>
            <a:r>
              <a:rPr lang="en-US" sz="2000" dirty="0">
                <a:latin typeface="Garamond" panose="02020404030301010803" pitchFamily="18" charset="0"/>
              </a:rPr>
              <a:t>. 2016. Ups and downs: Modeling the visual evolution of fashion trends with one-class collaborative filtering. In proceedings of the 25th international conference on world wide web, pp. 507-517. International World Wide Web Conferences Steering Committee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Liu, Bing. 2012. Sentiment analysis and opinion mining. Synthesis lectures on human language technologies 5 (1) : 1-167. </a:t>
            </a:r>
          </a:p>
          <a:p>
            <a:r>
              <a:rPr lang="en-US" sz="2000" dirty="0" err="1">
                <a:latin typeface="Garamond" panose="02020404030301010803" pitchFamily="18" charset="0"/>
              </a:rPr>
              <a:t>McAuley</a:t>
            </a:r>
            <a:r>
              <a:rPr lang="en-US" sz="2000" dirty="0">
                <a:latin typeface="Garamond" panose="02020404030301010803" pitchFamily="18" charset="0"/>
              </a:rPr>
              <a:t>, Julian. Amazon product data.</a:t>
            </a:r>
            <a:endParaRPr kumimoji="1" lang="ko-KR" alt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1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35DCC-509F-B244-9C2F-F542E3EA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This project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157AD-F148-4744-8380-C0390FB5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latin typeface="Garamond" panose="02020404030301010803" pitchFamily="18" charset="0"/>
              </a:rPr>
              <a:t>Sentiment analysis</a:t>
            </a:r>
          </a:p>
          <a:p>
            <a:pPr lvl="1"/>
            <a:r>
              <a:rPr kumimoji="1" lang="en-US" altLang="ko-KR" sz="2000" dirty="0">
                <a:latin typeface="Garamond" panose="02020404030301010803" pitchFamily="18" charset="0"/>
              </a:rPr>
              <a:t>Does the review says Good or Bad?</a:t>
            </a:r>
          </a:p>
          <a:p>
            <a:r>
              <a:rPr kumimoji="1" lang="en-US" altLang="ko-KR" sz="2400" dirty="0">
                <a:latin typeface="Garamond" panose="02020404030301010803" pitchFamily="18" charset="0"/>
              </a:rPr>
              <a:t>Data: Amazon Kindle e-book reviews</a:t>
            </a:r>
          </a:p>
          <a:p>
            <a:pPr lvl="1"/>
            <a:r>
              <a:rPr kumimoji="1" lang="en-US" altLang="ko-KR" sz="2000" dirty="0">
                <a:latin typeface="Garamond" panose="02020404030301010803" pitchFamily="18" charset="0"/>
              </a:rPr>
              <a:t>http://</a:t>
            </a:r>
            <a:r>
              <a:rPr kumimoji="1" lang="en-US" altLang="ko-KR" sz="2000" dirty="0" err="1">
                <a:latin typeface="Garamond" panose="02020404030301010803" pitchFamily="18" charset="0"/>
              </a:rPr>
              <a:t>jmacauley.ucsd.edu</a:t>
            </a:r>
            <a:r>
              <a:rPr kumimoji="1" lang="en-US" altLang="ko-KR" sz="2000" dirty="0">
                <a:latin typeface="Garamond" panose="02020404030301010803" pitchFamily="18" charset="0"/>
              </a:rPr>
              <a:t>/data/amazon/</a:t>
            </a:r>
            <a:r>
              <a:rPr kumimoji="1" lang="en-US" altLang="ko-KR" sz="2000" dirty="0" err="1">
                <a:latin typeface="Garamond" panose="02020404030301010803" pitchFamily="18" charset="0"/>
              </a:rPr>
              <a:t>index.html</a:t>
            </a:r>
            <a:endParaRPr kumimoji="1" lang="en-US" altLang="ko-KR" sz="2000" dirty="0">
              <a:latin typeface="Garamond" panose="02020404030301010803" pitchFamily="18" charset="0"/>
            </a:endParaRPr>
          </a:p>
          <a:p>
            <a:r>
              <a:rPr kumimoji="1" lang="en-US" altLang="ko-KR" sz="2400" dirty="0">
                <a:latin typeface="Garamond" panose="02020404030301010803" pitchFamily="18" charset="0"/>
              </a:rPr>
              <a:t>Techniques: Python library sci-kit learn for supervised machine learning</a:t>
            </a:r>
          </a:p>
          <a:p>
            <a:endParaRPr kumimoji="1" lang="ko-KR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1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latin typeface="Garamond" panose="02020404030301010803" pitchFamily="18" charset="0"/>
              </a:rPr>
              <a:t>gzip</a:t>
            </a:r>
            <a:r>
              <a:rPr lang="en-US" altLang="ko-KR" dirty="0"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2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latin typeface="Garamond" panose="02020404030301010803" pitchFamily="18" charset="0"/>
              </a:rPr>
              <a:t>gzip</a:t>
            </a:r>
            <a:r>
              <a:rPr lang="en-US" altLang="ko-KR" dirty="0"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5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solidFill>
                  <a:srgbClr val="0070C0"/>
                </a:solidFill>
                <a:latin typeface="Garamond" panose="02020404030301010803" pitchFamily="18" charset="0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65D6459-F3F1-CE47-9DCA-0A020530F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053"/>
          <a:stretch/>
        </p:blipFill>
        <p:spPr>
          <a:xfrm>
            <a:off x="1073426" y="1468850"/>
            <a:ext cx="7089913" cy="510423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F2493003-92ED-1A4A-8C90-707384306CD0}"/>
              </a:ext>
            </a:extLst>
          </p:cNvPr>
          <p:cNvSpPr/>
          <p:nvPr/>
        </p:nvSpPr>
        <p:spPr>
          <a:xfrm>
            <a:off x="1590261" y="4320207"/>
            <a:ext cx="5804452" cy="14577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E8720AA-BF4C-BE48-8A35-9E2173A54BFB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>
                <a:latin typeface="Garamond" panose="02020404030301010803" pitchFamily="18" charset="0"/>
              </a:rPr>
              <a:t>Amazon product data</a:t>
            </a:r>
          </a:p>
          <a:p>
            <a:pPr algn="r"/>
            <a:r>
              <a:rPr lang="en-US" altLang="ko-KR" sz="2000" dirty="0">
                <a:latin typeface="Garamond" panose="02020404030301010803" pitchFamily="18" charset="0"/>
              </a:rPr>
              <a:t>Julian </a:t>
            </a:r>
            <a:r>
              <a:rPr lang="en-US" altLang="ko-KR" sz="2000" dirty="0" err="1">
                <a:latin typeface="Garamond" panose="02020404030301010803" pitchFamily="18" charset="0"/>
              </a:rPr>
              <a:t>McAuley</a:t>
            </a:r>
            <a:r>
              <a:rPr lang="en-US" altLang="ko-KR" sz="2000" dirty="0">
                <a:latin typeface="Garamond" panose="02020404030301010803" pitchFamily="18" charset="0"/>
              </a:rPr>
              <a:t>, UCSD</a:t>
            </a:r>
            <a:endParaRPr kumimoji="1" lang="ko-KR" altLang="en-US" sz="2000" dirty="0">
              <a:latin typeface="Garamond" panose="02020404030301010803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8429A67-8C52-4F4B-BC39-11F68C159621}"/>
              </a:ext>
            </a:extLst>
          </p:cNvPr>
          <p:cNvSpPr txBox="1">
            <a:spLocks/>
          </p:cNvSpPr>
          <p:nvPr/>
        </p:nvSpPr>
        <p:spPr>
          <a:xfrm>
            <a:off x="933450" y="56660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2000" dirty="0">
              <a:latin typeface="Garamond" panose="02020404030301010803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97D775-5F6E-F647-8AE4-007FD5E7B07F}"/>
              </a:ext>
            </a:extLst>
          </p:cNvPr>
          <p:cNvSpPr txBox="1">
            <a:spLocks/>
          </p:cNvSpPr>
          <p:nvPr/>
        </p:nvSpPr>
        <p:spPr>
          <a:xfrm>
            <a:off x="231084" y="61033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500" dirty="0">
                <a:solidFill>
                  <a:schemeClr val="accent3"/>
                </a:solidFill>
                <a:latin typeface="Garamond" panose="02020404030301010803" pitchFamily="18" charset="0"/>
              </a:rPr>
              <a:t>http://</a:t>
            </a:r>
            <a:r>
              <a:rPr lang="en-US" altLang="ko-KR" sz="1500" dirty="0" err="1">
                <a:solidFill>
                  <a:schemeClr val="accent3"/>
                </a:solidFill>
                <a:latin typeface="Garamond" panose="02020404030301010803" pitchFamily="18" charset="0"/>
              </a:rPr>
              <a:t>jmcauley.ucsd.edu</a:t>
            </a:r>
            <a:r>
              <a:rPr lang="en-US" altLang="ko-KR" sz="1500" dirty="0">
                <a:solidFill>
                  <a:schemeClr val="accent3"/>
                </a:solidFill>
                <a:latin typeface="Garamond" panose="02020404030301010803" pitchFamily="18" charset="0"/>
              </a:rPr>
              <a:t>/data/amazon/</a:t>
            </a:r>
            <a:r>
              <a:rPr lang="en-US" altLang="ko-KR" sz="1500" dirty="0" err="1">
                <a:solidFill>
                  <a:schemeClr val="accent3"/>
                </a:solidFill>
                <a:latin typeface="Garamond" panose="02020404030301010803" pitchFamily="18" charset="0"/>
              </a:rPr>
              <a:t>index.html</a:t>
            </a:r>
            <a:br>
              <a:rPr lang="en-US" altLang="ko-KR" sz="1500" dirty="0">
                <a:solidFill>
                  <a:schemeClr val="accent3"/>
                </a:solidFill>
                <a:latin typeface="Garamond" panose="02020404030301010803" pitchFamily="18" charset="0"/>
              </a:rPr>
            </a:br>
            <a:endParaRPr kumimoji="1" lang="ko-KR" alt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4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solidFill>
                  <a:srgbClr val="0070C0"/>
                </a:solidFill>
                <a:latin typeface="Garamond" panose="02020404030301010803" pitchFamily="18" charset="0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5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7A7-476A-4A4E-9312-5993AEE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Procedure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C9E80-851F-694D-850B-4F256A1A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all desired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Import Amazon Reviews data set using </a:t>
            </a:r>
            <a:r>
              <a:rPr lang="en-US" altLang="ko-KR" dirty="0" err="1">
                <a:solidFill>
                  <a:srgbClr val="0070C0"/>
                </a:solidFill>
                <a:latin typeface="Garamond" panose="02020404030301010803" pitchFamily="18" charset="0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 and parse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0070C0"/>
                </a:solidFill>
                <a:latin typeface="Garamond" panose="02020404030301010803" pitchFamily="18" charset="0"/>
              </a:rPr>
              <a:t>Feature Scaling (Binary, Multi-label)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Tokenizing and Splitting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Word Embedding (Google pretrained word2vec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Convert word embedding into sentence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aramond" panose="02020404030301010803" pitchFamily="18" charset="0"/>
              </a:rPr>
              <a:t>Make predictions on new data with the saved models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95B6C-893B-4D42-B8A0-AB52232D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R" dirty="0">
                <a:latin typeface="Garamond" panose="02020404030301010803" pitchFamily="18" charset="0"/>
              </a:rPr>
              <a:t>Feature Scaling</a:t>
            </a:r>
            <a:endParaRPr kumimoji="1" lang="ko-KR" altLang="en-US" dirty="0">
              <a:latin typeface="Garamond" panose="02020404030301010803" pitchFamily="18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850D4C9-F586-7E49-916B-8359C0A8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Ratings of 1.0 to 5.0</a:t>
            </a:r>
          </a:p>
          <a:p>
            <a:r>
              <a:rPr lang="en-US" altLang="ko-KR" dirty="0">
                <a:latin typeface="Garamond" panose="02020404030301010803" pitchFamily="18" charset="0"/>
              </a:rPr>
              <a:t>Binary classification {0: negative, 1: positive}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DA4D6E-4B34-4D45-AB85-A3E9C6E54D7E}"/>
              </a:ext>
            </a:extLst>
          </p:cNvPr>
          <p:cNvGrpSpPr/>
          <p:nvPr/>
        </p:nvGrpSpPr>
        <p:grpSpPr>
          <a:xfrm>
            <a:off x="628650" y="3190463"/>
            <a:ext cx="7886700" cy="2441711"/>
            <a:chOff x="679450" y="3225403"/>
            <a:chExt cx="7785100" cy="200920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DEE755B-59AB-914A-BAB2-F8343B634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26"/>
            <a:stretch/>
          </p:blipFill>
          <p:spPr>
            <a:xfrm>
              <a:off x="698500" y="3753679"/>
              <a:ext cx="7747000" cy="148093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9B8E73-0610-9243-8705-BF82159F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50" y="3225403"/>
              <a:ext cx="7785100" cy="533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97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952</Words>
  <Application>Microsoft Macintosh PowerPoint</Application>
  <PresentationFormat>On-screen Show (4:3)</PresentationFormat>
  <Paragraphs>145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Garamond</vt:lpstr>
      <vt:lpstr>Office 테마</vt:lpstr>
      <vt:lpstr>Project Kindle</vt:lpstr>
      <vt:lpstr>This project</vt:lpstr>
      <vt:lpstr>Procedure</vt:lpstr>
      <vt:lpstr>Procedure</vt:lpstr>
      <vt:lpstr>Procedure</vt:lpstr>
      <vt:lpstr>PowerPoint Presentation</vt:lpstr>
      <vt:lpstr>Procedure</vt:lpstr>
      <vt:lpstr>Procedure</vt:lpstr>
      <vt:lpstr>Feature Scaling</vt:lpstr>
      <vt:lpstr>Procedure</vt:lpstr>
      <vt:lpstr>Procedure</vt:lpstr>
      <vt:lpstr>Google Pretrained Word2Vec Model</vt:lpstr>
      <vt:lpstr>Word to Sentence Embedding</vt:lpstr>
      <vt:lpstr>Procedure</vt:lpstr>
      <vt:lpstr>Machine Learning</vt:lpstr>
      <vt:lpstr>Procedure</vt:lpstr>
      <vt:lpstr>Making Prediction with models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would you rate it:  the Kindle project</dc:title>
  <dc:creator>Suji Yang</dc:creator>
  <cp:lastModifiedBy>Microsoft Office User</cp:lastModifiedBy>
  <cp:revision>15</cp:revision>
  <cp:lastPrinted>2019-05-04T21:09:32Z</cp:lastPrinted>
  <dcterms:created xsi:type="dcterms:W3CDTF">2019-05-04T20:01:41Z</dcterms:created>
  <dcterms:modified xsi:type="dcterms:W3CDTF">2019-05-04T21:13:44Z</dcterms:modified>
</cp:coreProperties>
</file>