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ca88c31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ca88c31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ca88c314d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ca88c314d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PostgreSQL의 차별점 하면 객체를 저장할 수 있다 같은 말이 나오는데 정확히는 배열과 Json을 지원한다는 것입니다.</a:t>
            </a:r>
            <a:br>
              <a:rPr lang="ko"/>
            </a:br>
            <a:r>
              <a:rPr lang="ko"/>
              <a:t>JS에서 오브젝트 즉 객체는 Json으로 표현 할 수 있었죠. 어떻게 보면 객체를 저장하는것과 같습니다.</a:t>
            </a:r>
            <a:br>
              <a:rPr lang="ko"/>
            </a:br>
            <a:r>
              <a:rPr lang="ko"/>
              <a:t>하지만 MySQL에서도 8버전부터 Json을 사용할 수 있습니다.</a:t>
            </a:r>
            <a:br>
              <a:rPr lang="ko"/>
            </a:br>
            <a:r>
              <a:rPr lang="ko"/>
              <a:t>그래도 PostgreSQL은 배열을 지원한다는 차별점이 남아있네요.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ca88c314d_2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ca88c314d_2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오라클 발표에도 스키마가 있었죠. DB에는 대부분 스키마가 존재하지만 MySQL에서는 스키마를 직접적으로 생성한적이 없습니다. 그이유는 MySQL에서 생성했던 Database는 모두 Schema 이기 때문입니다.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ca88c314d_2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ca88c314d_2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ca88c314d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ca88c314d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ca88c314d_1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ca88c314d_1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ca88c314d_1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6ca88c314d_1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변경내용이 많을수록 용량을 많이 차지함</a:t>
            </a:r>
            <a:br>
              <a:rPr lang="ko"/>
            </a:br>
            <a:r>
              <a:rPr lang="ko"/>
              <a:t>이 단점 때문에 트랜잭션을 오래 열어두지 않아야 합니다.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6ca88c314d_29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6ca88c314d_2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tuple은 record라고도 부릅니다. 간단히 말하자면 내용입니다.</a:t>
            </a:r>
            <a:br>
              <a:rPr lang="ko"/>
            </a:br>
            <a:r>
              <a:rPr lang="ko"/>
              <a:t>페이지는 Data파일의 단위입니다. 가장 작은 단위로, 한 페이지에 한 Row가 들어가게 됩니다.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6ca88c314d_3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6ca88c314d_3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ca88c314d_3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6ca88c314d_3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6ca88c314d_3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6ca88c314d_3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ca88c314d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ca88c314d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ca88c314d_4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6ca88c314d_4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6ca88c314d_3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6ca88c314d_3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6ca88c314d_3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6ca88c314d_3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6ca88c314d_3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6ca88c314d_3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0(Invalid XID),1(BootStrap Transaction XID),2(</a:t>
            </a:r>
            <a:r>
              <a:rPr lang="ko">
                <a:solidFill>
                  <a:schemeClr val="dk1"/>
                </a:solidFill>
              </a:rPr>
              <a:t>Frozen Transaction XID</a:t>
            </a:r>
            <a:r>
              <a:rPr lang="ko"/>
              <a:t>) XID는 특별한 용도로 예약된 값입니다. 그렇기 때문에 XID는 일반적으로 3부터 시작하게 됩니다.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6ca88c314d_3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6ca88c314d_3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6ca88c314d_3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6ca88c314d_3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6ca88c314d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6ca88c314d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6ca88c314d_1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6ca88c314d_1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6ca88c314d_2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6ca88c314d_2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6ca88c314d_1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6ca88c314d_1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ca88c314d_2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ca88c314d_2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6ca88c314d_1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6ca88c314d_1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6ca88c314d_2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6ca88c314d_2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JS는 오브젝트가 Json 어쩌구 쓰기편한 어쩌구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6ca88c314d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6ca88c314d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6ca88c314d_14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6ca88c314d_14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6ca88c314d_1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6ca88c314d_1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대기를 안넣었더니 반복체크가 먹질 않는다 이유는 몰?루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6ca88c314d_4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6ca88c314d_4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c72a49ca1e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c72a49ca1e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c72a49ca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c72a49ca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c72a49ca1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c72a49ca1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노트북 이슈로 스레드가 저만큼 생성이 안됨…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c72a49ca1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c72a49ca1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ca88c314d_2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ca88c314d_2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c72a49ca1e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c72a49ca1e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성능확실하네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6ca88c314d_4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6ca88c314d_4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MSQL이랑 마리아DB는 언젠가 다른사람이 발표해주지 않을?까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6ca88c314d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6ca88c314d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ca88c314d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ca88c314d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ca88c314d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ca88c314d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ca88c314d_1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ca88c314d_1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ca88c314d_2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ca88c314d_2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ca88c314d_2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ca88c314d_2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8.png"/><Relationship Id="rId6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2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8.png"/><Relationship Id="rId4" Type="http://schemas.openxmlformats.org/officeDocument/2006/relationships/image" Target="../media/image5.png"/><Relationship Id="rId5" Type="http://schemas.openxmlformats.org/officeDocument/2006/relationships/image" Target="../media/image3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9.png"/><Relationship Id="rId4" Type="http://schemas.openxmlformats.org/officeDocument/2006/relationships/image" Target="../media/image33.jpg"/><Relationship Id="rId9" Type="http://schemas.openxmlformats.org/officeDocument/2006/relationships/image" Target="../media/image36.png"/><Relationship Id="rId5" Type="http://schemas.openxmlformats.org/officeDocument/2006/relationships/image" Target="../media/image29.jpg"/><Relationship Id="rId6" Type="http://schemas.openxmlformats.org/officeDocument/2006/relationships/image" Target="../media/image25.png"/><Relationship Id="rId7" Type="http://schemas.openxmlformats.org/officeDocument/2006/relationships/image" Target="../media/image34.png"/><Relationship Id="rId8" Type="http://schemas.openxmlformats.org/officeDocument/2006/relationships/image" Target="../media/image4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69775" y="478475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7951" y="1285875"/>
            <a:ext cx="3858586" cy="257174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757000" y="1760500"/>
            <a:ext cx="6317100" cy="18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200">
                <a:solidFill>
                  <a:schemeClr val="lt1"/>
                </a:solidFill>
              </a:rPr>
              <a:t>Postgre</a:t>
            </a:r>
            <a:r>
              <a:rPr lang="ko" sz="8200">
                <a:solidFill>
                  <a:srgbClr val="5491B0"/>
                </a:solidFill>
              </a:rPr>
              <a:t>SQL</a:t>
            </a:r>
            <a:endParaRPr sz="8200">
              <a:solidFill>
                <a:srgbClr val="5491B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834450" y="83250"/>
            <a:ext cx="7998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/>
              <a:t>자료형</a:t>
            </a:r>
            <a:endParaRPr b="1" sz="3200"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682050" y="1631900"/>
            <a:ext cx="2547000" cy="32085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Serial</a:t>
            </a:r>
            <a:br>
              <a:rPr lang="ko">
                <a:solidFill>
                  <a:schemeClr val="dk1"/>
                </a:solidFill>
              </a:rPr>
            </a:b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int형에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auto increment과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not Null이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기본적으로 포함되어있는 자료형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200175" y="0"/>
            <a:ext cx="3072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91175" y="0"/>
            <a:ext cx="594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3407550" y="1631900"/>
            <a:ext cx="2547000" cy="32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Character varying</a:t>
            </a:r>
            <a:br>
              <a:rPr b="1" lang="ko" sz="2000">
                <a:solidFill>
                  <a:schemeClr val="dk1"/>
                </a:solidFill>
              </a:rPr>
            </a:br>
            <a:br>
              <a:rPr lang="ko">
                <a:solidFill>
                  <a:schemeClr val="dk1"/>
                </a:solidFill>
              </a:rPr>
            </a:br>
            <a:r>
              <a:rPr b="1" lang="ko">
                <a:solidFill>
                  <a:srgbClr val="5491B0"/>
                </a:solidFill>
              </a:rPr>
              <a:t>MySQL</a:t>
            </a:r>
            <a:r>
              <a:rPr lang="ko">
                <a:solidFill>
                  <a:schemeClr val="dk1"/>
                </a:solidFill>
              </a:rPr>
              <a:t>의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varchar와 같음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6133050" y="1631900"/>
            <a:ext cx="2547000" cy="32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Array</a:t>
            </a:r>
            <a:br>
              <a:rPr lang="ko">
                <a:solidFill>
                  <a:schemeClr val="dk1"/>
                </a:solidFill>
              </a:rPr>
            </a:br>
            <a:br>
              <a:rPr lang="ko">
                <a:solidFill>
                  <a:schemeClr val="dk1"/>
                </a:solidFill>
              </a:rPr>
            </a:br>
            <a:r>
              <a:rPr b="1" lang="ko">
                <a:solidFill>
                  <a:srgbClr val="5491B0"/>
                </a:solidFill>
              </a:rPr>
              <a:t>PostgreSQL</a:t>
            </a:r>
            <a:r>
              <a:rPr lang="ko">
                <a:solidFill>
                  <a:schemeClr val="dk1"/>
                </a:solidFill>
              </a:rPr>
              <a:t>의 특징으로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Json 뿐만 아니라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각 자료형의 </a:t>
            </a:r>
            <a:r>
              <a:rPr b="1" lang="ko">
                <a:solidFill>
                  <a:schemeClr val="dk1"/>
                </a:solidFill>
              </a:rPr>
              <a:t>배열</a:t>
            </a:r>
            <a:r>
              <a:rPr lang="ko">
                <a:solidFill>
                  <a:schemeClr val="dk1"/>
                </a:solidFill>
              </a:rPr>
              <a:t>도 지원함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834450" y="965275"/>
            <a:ext cx="7998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>
                <a:solidFill>
                  <a:srgbClr val="5491B0"/>
                </a:solidFill>
              </a:rPr>
              <a:t>PostgreSQL</a:t>
            </a:r>
            <a:r>
              <a:rPr lang="ko">
                <a:solidFill>
                  <a:schemeClr val="dk1"/>
                </a:solidFill>
              </a:rPr>
              <a:t>은 </a:t>
            </a:r>
            <a:r>
              <a:rPr b="1" lang="ko">
                <a:solidFill>
                  <a:srgbClr val="5491B0"/>
                </a:solidFill>
              </a:rPr>
              <a:t>MySQL</a:t>
            </a:r>
            <a:r>
              <a:rPr lang="ko">
                <a:solidFill>
                  <a:schemeClr val="dk1"/>
                </a:solidFill>
              </a:rPr>
              <a:t>처럼 여러 자료형을 지원</a:t>
            </a:r>
            <a:r>
              <a:rPr lang="ko">
                <a:solidFill>
                  <a:schemeClr val="dk1"/>
                </a:solidFill>
              </a:rPr>
              <a:t>한다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834450" y="83250"/>
            <a:ext cx="7998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/>
              <a:t>Schema</a:t>
            </a:r>
            <a:endParaRPr b="1" sz="3200"/>
          </a:p>
        </p:txBody>
      </p:sp>
      <p:sp>
        <p:nvSpPr>
          <p:cNvPr id="164" name="Google Shape;164;p23"/>
          <p:cNvSpPr/>
          <p:nvPr/>
        </p:nvSpPr>
        <p:spPr>
          <a:xfrm>
            <a:off x="200175" y="0"/>
            <a:ext cx="3072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91175" y="0"/>
            <a:ext cx="594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834450" y="965275"/>
            <a:ext cx="7998000" cy="3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Schema란?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데이터가 담겨있는 Table들을 논리적으로 구분하는 기준이다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&gt; 같은 Database에 속한다면 다른 Schema의 Table이라도 참조가 가능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491B0"/>
                </a:solidFill>
              </a:rPr>
              <a:t>MySQL</a:t>
            </a:r>
            <a:r>
              <a:rPr lang="ko">
                <a:solidFill>
                  <a:schemeClr val="dk1"/>
                </a:solidFill>
              </a:rPr>
              <a:t>은 단일 Database를 사용하며, Schema로만 테이블을 구분한다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</a:rPr>
              <a:t>  &gt; 모든 Database(Schema)가 서로 참조 가능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825" y="1522375"/>
            <a:ext cx="3959149" cy="24834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2700000" dist="28575">
              <a:srgbClr val="000000">
                <a:alpha val="50000"/>
              </a:srgbClr>
            </a:outerShdw>
          </a:effectLst>
        </p:spPr>
      </p:pic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425" y="1517529"/>
            <a:ext cx="3737700" cy="2480896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2700000" dist="28575">
              <a:srgbClr val="000000">
                <a:alpha val="50000"/>
              </a:srgbClr>
            </a:outerShdw>
          </a:effectLst>
        </p:spPr>
      </p:pic>
      <p:sp>
        <p:nvSpPr>
          <p:cNvPr id="173" name="Google Shape;173;p24"/>
          <p:cNvSpPr txBox="1"/>
          <p:nvPr>
            <p:ph type="title"/>
          </p:nvPr>
        </p:nvSpPr>
        <p:spPr>
          <a:xfrm>
            <a:off x="834450" y="83250"/>
            <a:ext cx="7998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/>
              <a:t>Schema</a:t>
            </a:r>
            <a:endParaRPr b="1" sz="3200"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5018550" y="889075"/>
            <a:ext cx="3737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2200">
                <a:solidFill>
                  <a:srgbClr val="5491B0"/>
                </a:solidFill>
              </a:rPr>
              <a:t>MySQL</a:t>
            </a:r>
            <a:endParaRPr b="1" sz="2200">
              <a:solidFill>
                <a:srgbClr val="5491B0"/>
              </a:solidFill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200175" y="0"/>
            <a:ext cx="3072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91175" y="0"/>
            <a:ext cx="594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758250" y="889075"/>
            <a:ext cx="3737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200">
                <a:solidFill>
                  <a:srgbClr val="5491B0"/>
                </a:solidFill>
              </a:rPr>
              <a:t>PostgreSQL</a:t>
            </a:r>
            <a:endParaRPr b="1" sz="2200">
              <a:solidFill>
                <a:srgbClr val="5491B0"/>
              </a:solidFill>
            </a:endParaRPr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4907825" y="4093975"/>
            <a:ext cx="39591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</a:rPr>
              <a:t>다른 DB(Schema)에 있는 테이블을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참조할 수 있음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758250" y="4093975"/>
            <a:ext cx="37377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</a:rPr>
              <a:t>다른 DB에 있는 테이블을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참조할 수 없음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807804" y="2967175"/>
            <a:ext cx="3668100" cy="981600"/>
          </a:xfrm>
          <a:prstGeom prst="roundRect">
            <a:avLst>
              <a:gd fmla="val 4039" name="adj"/>
            </a:avLst>
          </a:prstGeom>
          <a:noFill/>
          <a:ln cap="flat" cmpd="sng" w="19050">
            <a:solidFill>
              <a:srgbClr val="EE23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6563750" y="3138829"/>
            <a:ext cx="564900" cy="740100"/>
          </a:xfrm>
          <a:prstGeom prst="roundRect">
            <a:avLst>
              <a:gd fmla="val 4039" name="adj"/>
            </a:avLst>
          </a:prstGeom>
          <a:noFill/>
          <a:ln cap="flat" cmpd="sng" w="19050">
            <a:solidFill>
              <a:srgbClr val="EE23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/>
          <p:nvPr/>
        </p:nvSpPr>
        <p:spPr>
          <a:xfrm>
            <a:off x="4788700" y="0"/>
            <a:ext cx="43554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41000">
                <a:srgbClr val="E1ECF2"/>
              </a:gs>
              <a:gs pos="66000">
                <a:srgbClr val="C3D9E4"/>
              </a:gs>
              <a:gs pos="85000">
                <a:srgbClr val="A5C6D7"/>
              </a:gs>
              <a:gs pos="100000">
                <a:srgbClr val="87B3C9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>
            <p:ph type="title"/>
          </p:nvPr>
        </p:nvSpPr>
        <p:spPr>
          <a:xfrm>
            <a:off x="834450" y="83250"/>
            <a:ext cx="7998000" cy="17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/>
              <a:t>MVCC</a:t>
            </a:r>
            <a:r>
              <a:rPr lang="ko" sz="4800"/>
              <a:t> 구현방식 차이와</a:t>
            </a:r>
            <a:endParaRPr sz="4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/>
              <a:t>Vacuum</a:t>
            </a:r>
            <a:endParaRPr sz="4800"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834500" y="2293275"/>
            <a:ext cx="7998000" cy="25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MVCC란 무엇이고 왜 필요한가?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MySQL의 MVCC와 단점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PostgreSQL의 MVCC와 발생하는 문제점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PostgreSQL의 Vacuum기능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200175" y="0"/>
            <a:ext cx="3072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91175" y="0"/>
            <a:ext cx="594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834450" y="83250"/>
            <a:ext cx="7998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/>
              <a:t>다중 버전 동시성 제어(MVCC)</a:t>
            </a:r>
            <a:endParaRPr b="1" sz="3200"/>
          </a:p>
        </p:txBody>
      </p:sp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834450" y="965275"/>
            <a:ext cx="7998000" cy="3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동시성 제어 - </a:t>
            </a:r>
            <a:r>
              <a:rPr lang="ko">
                <a:solidFill>
                  <a:schemeClr val="dk1"/>
                </a:solidFill>
              </a:rPr>
              <a:t>Concurrency Control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여러 사용자가 동시에 DB에 접근해 읽기, 쓰기를 할 경우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데이터의 일관성을 보장하는것을 말한다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다중 버전 동시성 제어 - Multiversion Concurrency Control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동시성 제어의 방법중 하나이다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</a:rPr>
              <a:t>하나의 데이터에 여러 버전이 존재하고,</a:t>
            </a:r>
            <a:br>
              <a:rPr lang="ko">
                <a:solidFill>
                  <a:schemeClr val="dk1"/>
                </a:solidFill>
              </a:rPr>
            </a:br>
            <a:r>
              <a:rPr b="1" lang="ko">
                <a:solidFill>
                  <a:schemeClr val="dk1"/>
                </a:solidFill>
              </a:rPr>
              <a:t>잠금을 사용하지 않는다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200175" y="0"/>
            <a:ext cx="3072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6"/>
          <p:cNvSpPr/>
          <p:nvPr/>
        </p:nvSpPr>
        <p:spPr>
          <a:xfrm>
            <a:off x="91175" y="0"/>
            <a:ext cx="594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834450" y="83250"/>
            <a:ext cx="7998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rgbClr val="5491B0"/>
                </a:solidFill>
              </a:rPr>
              <a:t>MySQL</a:t>
            </a:r>
            <a:r>
              <a:rPr b="1" lang="ko" sz="3200"/>
              <a:t>의 MVCC</a:t>
            </a:r>
            <a:endParaRPr b="1" sz="3200"/>
          </a:p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834450" y="965275"/>
            <a:ext cx="7998000" cy="3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Undo Segment (Rollback Segment)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Transaction에서 변경된 내용은 모두 </a:t>
            </a:r>
            <a:r>
              <a:rPr b="1" lang="ko">
                <a:solidFill>
                  <a:schemeClr val="dk1"/>
                </a:solidFill>
              </a:rPr>
              <a:t>Undo Log</a:t>
            </a:r>
            <a:r>
              <a:rPr lang="ko">
                <a:solidFill>
                  <a:schemeClr val="dk1"/>
                </a:solidFill>
              </a:rPr>
              <a:t>라는곳에 저장되고,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Undo Log에 저장된 항목은 자신 앞의 변경내용을 포인터로 가리킨다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새 </a:t>
            </a:r>
            <a:r>
              <a:rPr lang="ko">
                <a:solidFill>
                  <a:schemeClr val="dk1"/>
                </a:solidFill>
              </a:rPr>
              <a:t>Transaction</a:t>
            </a:r>
            <a:r>
              <a:rPr lang="ko">
                <a:solidFill>
                  <a:schemeClr val="dk1"/>
                </a:solidFill>
              </a:rPr>
              <a:t>이 수행되면 이 Undo Log를 쭉 검색해서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자신이 읽을 수 있는 시점의 데이터를 불러온다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Transaction</a:t>
            </a:r>
            <a:r>
              <a:rPr lang="ko">
                <a:solidFill>
                  <a:schemeClr val="dk1"/>
                </a:solidFill>
              </a:rPr>
              <a:t>이 길어질수록 Undo Log가 계속 길어지게 된다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</a:rPr>
              <a:t> &gt; 읽기 성능에 영향을 줌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5" name="Google Shape;205;p27"/>
          <p:cNvSpPr/>
          <p:nvPr/>
        </p:nvSpPr>
        <p:spPr>
          <a:xfrm>
            <a:off x="200175" y="0"/>
            <a:ext cx="3072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91175" y="0"/>
            <a:ext cx="594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834450" y="83250"/>
            <a:ext cx="7998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rgbClr val="5491B0"/>
                </a:solidFill>
              </a:rPr>
              <a:t>PostgreSQL</a:t>
            </a:r>
            <a:r>
              <a:rPr b="1" lang="ko" sz="3200"/>
              <a:t>의 MVCC</a:t>
            </a:r>
            <a:endParaRPr b="1" sz="3200"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834450" y="965275"/>
            <a:ext cx="7998000" cy="3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Transaction에서 변경된 데이터의 </a:t>
            </a:r>
            <a:r>
              <a:rPr lang="ko">
                <a:solidFill>
                  <a:schemeClr val="dk1"/>
                </a:solidFill>
              </a:rPr>
              <a:t>전, 후 내용(Tuple)을 Page에 같이 저장한다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저장할 때 변경된 시점을 xmin, xmax라는 Metadata Field에 같이 저장한다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</a:rPr>
              <a:t>이 시점을 비교하여 읽을 수 있는 데이터를 불러오게 된다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200175" y="0"/>
            <a:ext cx="3072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91175" y="0"/>
            <a:ext cx="594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834450" y="83250"/>
            <a:ext cx="7998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rgbClr val="5491B0"/>
                </a:solidFill>
              </a:rPr>
              <a:t>PostgreSQL</a:t>
            </a:r>
            <a:r>
              <a:rPr b="1" lang="ko" sz="3200"/>
              <a:t>의 MVCC</a:t>
            </a:r>
            <a:endParaRPr b="1" sz="3200"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834450" y="965275"/>
            <a:ext cx="7998000" cy="3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Dead Tuple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Transaction이 Commit 되거나 Rollback 되면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더이상 사용되지 않는 Tuple이 생기게 된다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이것을 </a:t>
            </a:r>
            <a:r>
              <a:rPr b="1" lang="ko">
                <a:solidFill>
                  <a:schemeClr val="dk1"/>
                </a:solidFill>
              </a:rPr>
              <a:t>Dead Tuple</a:t>
            </a:r>
            <a:r>
              <a:rPr lang="ko">
                <a:solidFill>
                  <a:schemeClr val="dk1"/>
                </a:solidFill>
              </a:rPr>
              <a:t>이라고 부른다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Dead Tuple은 용량과 자리를 그대로 차지하기 때문에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쌓이게 되면 읽기 성능에 영향을 준다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1" name="Google Shape;221;p29"/>
          <p:cNvSpPr/>
          <p:nvPr/>
        </p:nvSpPr>
        <p:spPr>
          <a:xfrm>
            <a:off x="200175" y="0"/>
            <a:ext cx="3072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91175" y="0"/>
            <a:ext cx="594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834450" y="83250"/>
            <a:ext cx="7998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rgbClr val="5491B0"/>
                </a:solidFill>
              </a:rPr>
              <a:t>PostgreSQL</a:t>
            </a:r>
            <a:r>
              <a:rPr b="1" lang="ko" sz="3200"/>
              <a:t>의 MVCC</a:t>
            </a:r>
            <a:endParaRPr b="1" sz="3200"/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834450" y="965275"/>
            <a:ext cx="7998000" cy="3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Vacuum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Dead Tuple을 정리하기위해서</a:t>
            </a:r>
            <a:br>
              <a:rPr lang="ko">
                <a:solidFill>
                  <a:schemeClr val="dk1"/>
                </a:solidFill>
              </a:rPr>
            </a:br>
            <a:r>
              <a:rPr b="1" lang="ko">
                <a:solidFill>
                  <a:srgbClr val="5491B0"/>
                </a:solidFill>
              </a:rPr>
              <a:t>PostgreSQL</a:t>
            </a:r>
            <a:r>
              <a:rPr lang="ko">
                <a:solidFill>
                  <a:schemeClr val="dk1"/>
                </a:solidFill>
              </a:rPr>
              <a:t>에는 </a:t>
            </a:r>
            <a:r>
              <a:rPr b="1" lang="ko">
                <a:solidFill>
                  <a:schemeClr val="dk1"/>
                </a:solidFill>
              </a:rPr>
              <a:t>Vacuum</a:t>
            </a:r>
            <a:r>
              <a:rPr lang="ko">
                <a:solidFill>
                  <a:schemeClr val="dk1"/>
                </a:solidFill>
              </a:rPr>
              <a:t>이라는 기능이 존재한다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Vacuum을 사용하면 Dead Tuple을 정리하여 처리속도를 최적화 할 수 있다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내부 알고리즘에 따라 임계치를 넘어가게 되면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자동으로 </a:t>
            </a:r>
            <a:r>
              <a:rPr b="1" lang="ko">
                <a:solidFill>
                  <a:schemeClr val="dk1"/>
                </a:solidFill>
              </a:rPr>
              <a:t>AutoVacuum</a:t>
            </a:r>
            <a:r>
              <a:rPr lang="ko">
                <a:solidFill>
                  <a:schemeClr val="dk1"/>
                </a:solidFill>
              </a:rPr>
              <a:t>이라는 것이 실행되어 Dead Tuple이 정리된다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9" name="Google Shape;229;p30"/>
          <p:cNvSpPr/>
          <p:nvPr/>
        </p:nvSpPr>
        <p:spPr>
          <a:xfrm>
            <a:off x="200175" y="0"/>
            <a:ext cx="3072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0"/>
          <p:cNvSpPr/>
          <p:nvPr/>
        </p:nvSpPr>
        <p:spPr>
          <a:xfrm>
            <a:off x="91175" y="0"/>
            <a:ext cx="594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834450" y="83250"/>
            <a:ext cx="7998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rgbClr val="5491B0"/>
                </a:solidFill>
              </a:rPr>
              <a:t>PostgreSQL</a:t>
            </a:r>
            <a:r>
              <a:rPr b="1" lang="ko" sz="3200"/>
              <a:t>의 MVCC</a:t>
            </a:r>
            <a:endParaRPr b="1" sz="3200"/>
          </a:p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834450" y="965275"/>
            <a:ext cx="7998000" cy="3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Vacuum Full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Vacuum을 사용하면 Dead Tuple을 지워 재사용 가능하게 하지만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공간까지 최적화 하지는 못해 Table이 차지하는 공간은 변하지 않는다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Vacuum Full을 사용하면 Dead Tuple과 비어있는 공간을 정리할 수 있다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하지만 대상 Table을 복사하여 처리하기 때문에 용량에 여유가 필요하고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Select를 포함한 </a:t>
            </a:r>
            <a:r>
              <a:rPr b="1" lang="ko">
                <a:solidFill>
                  <a:schemeClr val="dk1"/>
                </a:solidFill>
              </a:rPr>
              <a:t>모든 작업에 잠금</a:t>
            </a:r>
            <a:r>
              <a:rPr lang="ko">
                <a:solidFill>
                  <a:schemeClr val="dk1"/>
                </a:solidFill>
              </a:rPr>
              <a:t>이 걸리기 때문에 신중하게 실시해야 한다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7" name="Google Shape;237;p31"/>
          <p:cNvSpPr/>
          <p:nvPr/>
        </p:nvSpPr>
        <p:spPr>
          <a:xfrm>
            <a:off x="200175" y="0"/>
            <a:ext cx="3072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1"/>
          <p:cNvSpPr/>
          <p:nvPr/>
        </p:nvSpPr>
        <p:spPr>
          <a:xfrm>
            <a:off x="91175" y="0"/>
            <a:ext cx="594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4788700" y="0"/>
            <a:ext cx="43554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41000">
                <a:srgbClr val="E1ECF2"/>
              </a:gs>
              <a:gs pos="66000">
                <a:srgbClr val="C3D9E4"/>
              </a:gs>
              <a:gs pos="85000">
                <a:srgbClr val="A5C6D7"/>
              </a:gs>
              <a:gs pos="100000">
                <a:srgbClr val="87B3C9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507375" y="786325"/>
            <a:ext cx="6015600" cy="12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ko" sz="2000">
                <a:solidFill>
                  <a:srgbClr val="5491B0"/>
                </a:solidFill>
              </a:rPr>
              <a:t>MySQL</a:t>
            </a:r>
            <a:r>
              <a:rPr lang="ko" sz="2000">
                <a:solidFill>
                  <a:schemeClr val="dk1"/>
                </a:solidFill>
              </a:rPr>
              <a:t>과 </a:t>
            </a:r>
            <a:r>
              <a:rPr b="1" lang="ko" sz="2000">
                <a:solidFill>
                  <a:srgbClr val="5491B0"/>
                </a:solidFill>
              </a:rPr>
              <a:t>PostgreSQL</a:t>
            </a:r>
            <a:r>
              <a:rPr lang="ko" sz="2000">
                <a:solidFill>
                  <a:schemeClr val="dk1"/>
                </a:solidFill>
              </a:rPr>
              <a:t>의 차이</a:t>
            </a:r>
            <a:endParaRPr sz="20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 sz="1400">
                <a:solidFill>
                  <a:schemeClr val="dk1"/>
                </a:solidFill>
              </a:rPr>
              <a:t>쿼리 실행방법과 문법 차이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다양한 자료형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Sch</a:t>
            </a:r>
            <a:r>
              <a:rPr lang="ko">
                <a:solidFill>
                  <a:schemeClr val="dk1"/>
                </a:solidFill>
              </a:rPr>
              <a:t>e</a:t>
            </a:r>
            <a:r>
              <a:rPr lang="ko">
                <a:solidFill>
                  <a:schemeClr val="dk1"/>
                </a:solidFill>
              </a:rPr>
              <a:t>ma </a:t>
            </a:r>
            <a:r>
              <a:rPr lang="ko">
                <a:solidFill>
                  <a:schemeClr val="dk1"/>
                </a:solidFill>
              </a:rPr>
              <a:t>구분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07375" y="3730063"/>
            <a:ext cx="60156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ko">
                <a:solidFill>
                  <a:schemeClr val="dk1"/>
                </a:solidFill>
              </a:rPr>
              <a:t> </a:t>
            </a:r>
            <a:r>
              <a:rPr b="1" lang="ko" sz="2000">
                <a:solidFill>
                  <a:schemeClr val="accent3"/>
                </a:solidFill>
              </a:rPr>
              <a:t>J</a:t>
            </a:r>
            <a:r>
              <a:rPr b="1" lang="ko" sz="2000">
                <a:solidFill>
                  <a:schemeClr val="accent3"/>
                </a:solidFill>
              </a:rPr>
              <a:t>ava</a:t>
            </a:r>
            <a:r>
              <a:rPr lang="ko" sz="2000">
                <a:solidFill>
                  <a:schemeClr val="dk1"/>
                </a:solidFill>
              </a:rPr>
              <a:t>와 </a:t>
            </a:r>
            <a:r>
              <a:rPr b="1" lang="ko" sz="2000">
                <a:solidFill>
                  <a:srgbClr val="57A64A"/>
                </a:solidFill>
              </a:rPr>
              <a:t>Node.js</a:t>
            </a:r>
            <a:r>
              <a:rPr lang="ko" sz="2000">
                <a:solidFill>
                  <a:schemeClr val="dk1"/>
                </a:solidFill>
              </a:rPr>
              <a:t>에서 사용하는 방법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507375" y="2134288"/>
            <a:ext cx="6015600" cy="14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ko" sz="2000">
                <a:solidFill>
                  <a:schemeClr val="dk1"/>
                </a:solidFill>
              </a:rPr>
              <a:t>MVCC</a:t>
            </a:r>
            <a:r>
              <a:rPr lang="ko" sz="2000">
                <a:solidFill>
                  <a:schemeClr val="dk1"/>
                </a:solidFill>
              </a:rPr>
              <a:t>구현방식</a:t>
            </a:r>
            <a:r>
              <a:rPr lang="ko" sz="2000">
                <a:solidFill>
                  <a:schemeClr val="dk1"/>
                </a:solidFill>
              </a:rPr>
              <a:t>의 차이와</a:t>
            </a:r>
            <a:r>
              <a:rPr lang="ko" sz="2000">
                <a:solidFill>
                  <a:schemeClr val="dk1"/>
                </a:solidFill>
              </a:rPr>
              <a:t> </a:t>
            </a:r>
            <a:r>
              <a:rPr b="1" lang="ko" sz="2000">
                <a:solidFill>
                  <a:schemeClr val="dk1"/>
                </a:solidFill>
              </a:rPr>
              <a:t>Vacuum</a:t>
            </a:r>
            <a:endParaRPr sz="20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MVCC란 무엇인가?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MySQL과 </a:t>
            </a:r>
            <a:r>
              <a:rPr lang="ko">
                <a:solidFill>
                  <a:schemeClr val="dk1"/>
                </a:solidFill>
              </a:rPr>
              <a:t>PostgreSQL의</a:t>
            </a:r>
            <a:r>
              <a:rPr lang="ko">
                <a:solidFill>
                  <a:schemeClr val="dk1"/>
                </a:solidFill>
              </a:rPr>
              <a:t> MVCC 및 단점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ko">
                <a:solidFill>
                  <a:schemeClr val="dk1"/>
                </a:solidFill>
              </a:rPr>
              <a:t>Dead Tuple과 Vacuum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ko">
                <a:solidFill>
                  <a:schemeClr val="dk1"/>
                </a:solidFill>
              </a:rPr>
              <a:t>Transaction ID Wraparound와 Freeze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507375" y="4320850"/>
            <a:ext cx="60156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ko" sz="2000">
                <a:solidFill>
                  <a:schemeClr val="dk1"/>
                </a:solidFill>
              </a:rPr>
              <a:t>처리 속도 비교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200175" y="0"/>
            <a:ext cx="3072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91175" y="0"/>
            <a:ext cx="594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 rot="-838329">
            <a:off x="5850374" y="2425852"/>
            <a:ext cx="1627498" cy="1627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 rot="311233">
            <a:off x="7741199" y="2697950"/>
            <a:ext cx="1088576" cy="2060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 amt="30000"/>
          </a:blip>
          <a:stretch>
            <a:fillRect/>
          </a:stretch>
        </p:blipFill>
        <p:spPr>
          <a:xfrm rot="-1963713">
            <a:off x="7170175" y="841776"/>
            <a:ext cx="1520773" cy="1520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6">
            <a:alphaModFix amt="15000"/>
          </a:blip>
          <a:stretch>
            <a:fillRect/>
          </a:stretch>
        </p:blipFill>
        <p:spPr>
          <a:xfrm rot="581297">
            <a:off x="4713127" y="61837"/>
            <a:ext cx="2883015" cy="192154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507375" y="195550"/>
            <a:ext cx="60156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ko" sz="2000">
                <a:solidFill>
                  <a:schemeClr val="dk1"/>
                </a:solidFill>
              </a:rPr>
              <a:t>설치 및 사용 방법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834450" y="83250"/>
            <a:ext cx="7998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rgbClr val="5491B0"/>
                </a:solidFill>
              </a:rPr>
              <a:t>PostgreSQL</a:t>
            </a:r>
            <a:r>
              <a:rPr b="1" lang="ko" sz="3200"/>
              <a:t>의 MVCC</a:t>
            </a:r>
            <a:endParaRPr b="1" sz="3200"/>
          </a:p>
        </p:txBody>
      </p:sp>
      <p:sp>
        <p:nvSpPr>
          <p:cNvPr id="244" name="Google Shape;244;p32"/>
          <p:cNvSpPr/>
          <p:nvPr/>
        </p:nvSpPr>
        <p:spPr>
          <a:xfrm>
            <a:off x="200175" y="0"/>
            <a:ext cx="3072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2"/>
          <p:cNvSpPr/>
          <p:nvPr/>
        </p:nvSpPr>
        <p:spPr>
          <a:xfrm>
            <a:off x="91175" y="0"/>
            <a:ext cx="594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425" y="962975"/>
            <a:ext cx="3157152" cy="1613127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2700000" dist="28575">
              <a:srgbClr val="000000">
                <a:alpha val="50000"/>
              </a:srgbClr>
            </a:outerShdw>
          </a:effectLst>
        </p:spPr>
      </p:pic>
      <p:pic>
        <p:nvPicPr>
          <p:cNvPr id="247" name="Google Shape;24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8973" y="3263250"/>
            <a:ext cx="3148596" cy="1613127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2700000" dist="28575">
              <a:srgbClr val="000000">
                <a:alpha val="50000"/>
              </a:srgbClr>
            </a:outerShdw>
          </a:effectLst>
        </p:spPr>
      </p:pic>
      <p:pic>
        <p:nvPicPr>
          <p:cNvPr id="248" name="Google Shape;24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1792" y="3263249"/>
            <a:ext cx="3165708" cy="1613127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2700000" dist="28575">
              <a:srgbClr val="000000">
                <a:alpha val="50000"/>
              </a:srgbClr>
            </a:outerShdw>
          </a:effectLst>
        </p:spPr>
      </p:pic>
      <p:cxnSp>
        <p:nvCxnSpPr>
          <p:cNvPr id="249" name="Google Shape;249;p32"/>
          <p:cNvCxnSpPr>
            <a:stCxn id="246" idx="1"/>
            <a:endCxn id="247" idx="0"/>
          </p:cNvCxnSpPr>
          <p:nvPr/>
        </p:nvCxnSpPr>
        <p:spPr>
          <a:xfrm flipH="1">
            <a:off x="2543125" y="1769538"/>
            <a:ext cx="450300" cy="14937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32"/>
          <p:cNvCxnSpPr>
            <a:stCxn id="246" idx="3"/>
            <a:endCxn id="248" idx="0"/>
          </p:cNvCxnSpPr>
          <p:nvPr/>
        </p:nvCxnSpPr>
        <p:spPr>
          <a:xfrm>
            <a:off x="6150577" y="1769538"/>
            <a:ext cx="474000" cy="14937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32"/>
          <p:cNvSpPr txBox="1"/>
          <p:nvPr/>
        </p:nvSpPr>
        <p:spPr>
          <a:xfrm>
            <a:off x="1208000" y="2226750"/>
            <a:ext cx="124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Vacuum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52" name="Google Shape;252;p32"/>
          <p:cNvSpPr txBox="1"/>
          <p:nvPr/>
        </p:nvSpPr>
        <p:spPr>
          <a:xfrm>
            <a:off x="6695800" y="2226750"/>
            <a:ext cx="155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Full </a:t>
            </a:r>
            <a:r>
              <a:rPr b="1" lang="ko" sz="1800">
                <a:solidFill>
                  <a:schemeClr val="dk1"/>
                </a:solidFill>
              </a:rPr>
              <a:t>Vacuum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834450" y="83250"/>
            <a:ext cx="7998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rgbClr val="5491B0"/>
                </a:solidFill>
              </a:rPr>
              <a:t>PostgreSQL</a:t>
            </a:r>
            <a:r>
              <a:rPr b="1" lang="ko" sz="3200"/>
              <a:t>의 MVCC</a:t>
            </a:r>
            <a:endParaRPr b="1" sz="3200"/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834450" y="965275"/>
            <a:ext cx="7998000" cy="3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</a:rPr>
              <a:t>Transaction ID Wraparound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rgbClr val="5491B0"/>
                </a:solidFill>
              </a:rPr>
              <a:t>PostgreSQL</a:t>
            </a:r>
            <a:r>
              <a:rPr lang="ko">
                <a:solidFill>
                  <a:schemeClr val="dk1"/>
                </a:solidFill>
              </a:rPr>
              <a:t>은 데이터의 변경 시점을 xmin, xmax라는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Transaction</a:t>
            </a:r>
            <a:r>
              <a:rPr lang="ko">
                <a:solidFill>
                  <a:schemeClr val="dk1"/>
                </a:solidFill>
              </a:rPr>
              <a:t> ID(XID)로 저장한다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비교에 사용되는 xmin, xmax는 4 Byte 값으로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약 43억(2 </a:t>
            </a:r>
            <a:r>
              <a:rPr lang="ko" sz="1600">
                <a:solidFill>
                  <a:schemeClr val="dk1"/>
                </a:solidFill>
              </a:rPr>
              <a:t>  </a:t>
            </a:r>
            <a:r>
              <a:rPr lang="ko">
                <a:solidFill>
                  <a:schemeClr val="dk1"/>
                </a:solidFill>
              </a:rPr>
              <a:t>)개의 값을 표현할 수 있다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현재 XID의 절반은 과거, 나머지는 미래를 표현하는데 사용한다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하지만 이 XID는 </a:t>
            </a:r>
            <a:r>
              <a:rPr b="1" lang="ko">
                <a:solidFill>
                  <a:schemeClr val="dk1"/>
                </a:solidFill>
              </a:rPr>
              <a:t>무한하지 않아서</a:t>
            </a:r>
            <a:r>
              <a:rPr lang="ko">
                <a:solidFill>
                  <a:schemeClr val="dk1"/>
                </a:solidFill>
              </a:rPr>
              <a:t> 결국 끝이 존재한다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9" name="Google Shape;259;p33"/>
          <p:cNvSpPr/>
          <p:nvPr/>
        </p:nvSpPr>
        <p:spPr>
          <a:xfrm>
            <a:off x="200175" y="0"/>
            <a:ext cx="3072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3"/>
          <p:cNvSpPr/>
          <p:nvPr/>
        </p:nvSpPr>
        <p:spPr>
          <a:xfrm>
            <a:off x="91175" y="0"/>
            <a:ext cx="594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3"/>
          <p:cNvSpPr txBox="1"/>
          <p:nvPr/>
        </p:nvSpPr>
        <p:spPr>
          <a:xfrm>
            <a:off x="1767554" y="3013300"/>
            <a:ext cx="444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32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834450" y="83250"/>
            <a:ext cx="7998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rgbClr val="5491B0"/>
                </a:solidFill>
              </a:rPr>
              <a:t>PostgreSQL</a:t>
            </a:r>
            <a:r>
              <a:rPr b="1" lang="ko" sz="3200"/>
              <a:t>의 MVCC</a:t>
            </a:r>
            <a:endParaRPr b="1" sz="3200"/>
          </a:p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834450" y="965275"/>
            <a:ext cx="7998000" cy="3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</a:rPr>
              <a:t>Transaction ID Wraparound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XID가 2   을 넘어서게 되면 값에 Overflow가 일어나고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Transaction ID Wraparound가 발생하게 된다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이는 과거와 미래의 데이터가 서로 뒤섞이는 </a:t>
            </a:r>
            <a:r>
              <a:rPr b="1" lang="ko">
                <a:solidFill>
                  <a:schemeClr val="dk1"/>
                </a:solidFill>
              </a:rPr>
              <a:t>매우 심각</a:t>
            </a:r>
            <a:r>
              <a:rPr lang="ko">
                <a:solidFill>
                  <a:schemeClr val="dk1"/>
                </a:solidFill>
              </a:rPr>
              <a:t>한 문제이다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8" name="Google Shape;268;p34"/>
          <p:cNvSpPr/>
          <p:nvPr/>
        </p:nvSpPr>
        <p:spPr>
          <a:xfrm>
            <a:off x="200175" y="0"/>
            <a:ext cx="3072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4"/>
          <p:cNvSpPr/>
          <p:nvPr/>
        </p:nvSpPr>
        <p:spPr>
          <a:xfrm>
            <a:off x="91175" y="0"/>
            <a:ext cx="594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4"/>
          <p:cNvSpPr txBox="1"/>
          <p:nvPr/>
        </p:nvSpPr>
        <p:spPr>
          <a:xfrm>
            <a:off x="1594786" y="1629160"/>
            <a:ext cx="444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32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type="title"/>
          </p:nvPr>
        </p:nvSpPr>
        <p:spPr>
          <a:xfrm>
            <a:off x="834450" y="83250"/>
            <a:ext cx="7998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rgbClr val="5491B0"/>
                </a:solidFill>
              </a:rPr>
              <a:t>PostgreSQL</a:t>
            </a:r>
            <a:r>
              <a:rPr b="1" lang="ko" sz="3200"/>
              <a:t>의 MVCC</a:t>
            </a:r>
            <a:endParaRPr b="1" sz="3200"/>
          </a:p>
        </p:txBody>
      </p:sp>
      <p:sp>
        <p:nvSpPr>
          <p:cNvPr id="276" name="Google Shape;276;p35"/>
          <p:cNvSpPr txBox="1"/>
          <p:nvPr>
            <p:ph idx="1" type="body"/>
          </p:nvPr>
        </p:nvSpPr>
        <p:spPr>
          <a:xfrm>
            <a:off x="834450" y="965275"/>
            <a:ext cx="7998000" cy="3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</a:rPr>
              <a:t>Transaction ID Wraparound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이러한 문제를 방지하기 위해서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현재 XID - 생성시점 XID가 2 </a:t>
            </a:r>
            <a:r>
              <a:rPr lang="ko" sz="1600">
                <a:solidFill>
                  <a:schemeClr val="dk1"/>
                </a:solidFill>
              </a:rPr>
              <a:t>  </a:t>
            </a:r>
            <a:r>
              <a:rPr lang="ko">
                <a:solidFill>
                  <a:schemeClr val="dk1"/>
                </a:solidFill>
              </a:rPr>
              <a:t>의 절반을 넘기 전에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모든 데이터를 정리해 xmin의 XID를 2(Frozen XID)로 변경한다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이 작업을 </a:t>
            </a:r>
            <a:r>
              <a:rPr b="1" lang="ko">
                <a:solidFill>
                  <a:schemeClr val="dk1"/>
                </a:solidFill>
              </a:rPr>
              <a:t>Freeze</a:t>
            </a:r>
            <a:r>
              <a:rPr lang="ko">
                <a:solidFill>
                  <a:schemeClr val="dk1"/>
                </a:solidFill>
              </a:rPr>
              <a:t>(or Anti Wraparound Vacuum)라고 부른다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7" name="Google Shape;277;p35"/>
          <p:cNvSpPr/>
          <p:nvPr/>
        </p:nvSpPr>
        <p:spPr>
          <a:xfrm>
            <a:off x="200175" y="0"/>
            <a:ext cx="3072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5"/>
          <p:cNvSpPr/>
          <p:nvPr/>
        </p:nvSpPr>
        <p:spPr>
          <a:xfrm>
            <a:off x="91175" y="0"/>
            <a:ext cx="594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5"/>
          <p:cNvSpPr txBox="1"/>
          <p:nvPr/>
        </p:nvSpPr>
        <p:spPr>
          <a:xfrm>
            <a:off x="3678352" y="2034298"/>
            <a:ext cx="444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32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type="title"/>
          </p:nvPr>
        </p:nvSpPr>
        <p:spPr>
          <a:xfrm>
            <a:off x="834450" y="83250"/>
            <a:ext cx="7998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rgbClr val="5491B0"/>
                </a:solidFill>
              </a:rPr>
              <a:t>PostgreSQL</a:t>
            </a:r>
            <a:r>
              <a:rPr b="1" lang="ko" sz="3200"/>
              <a:t>의 MVCC</a:t>
            </a:r>
            <a:endParaRPr b="1" sz="3200"/>
          </a:p>
        </p:txBody>
      </p:sp>
      <p:sp>
        <p:nvSpPr>
          <p:cNvPr id="285" name="Google Shape;285;p36"/>
          <p:cNvSpPr txBox="1"/>
          <p:nvPr>
            <p:ph idx="1" type="body"/>
          </p:nvPr>
        </p:nvSpPr>
        <p:spPr>
          <a:xfrm>
            <a:off x="834450" y="965275"/>
            <a:ext cx="7998000" cy="3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</a:rPr>
              <a:t>Transaction ID Wraparound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rgbClr val="5491B0"/>
                </a:solidFill>
              </a:rPr>
              <a:t>PostgreSQL</a:t>
            </a:r>
            <a:r>
              <a:rPr lang="ko">
                <a:solidFill>
                  <a:schemeClr val="dk1"/>
                </a:solidFill>
              </a:rPr>
              <a:t> </a:t>
            </a:r>
            <a:r>
              <a:rPr b="1" lang="ko">
                <a:solidFill>
                  <a:schemeClr val="dk1"/>
                </a:solidFill>
              </a:rPr>
              <a:t>9.4버전 이후</a:t>
            </a:r>
            <a:r>
              <a:rPr lang="ko">
                <a:solidFill>
                  <a:schemeClr val="dk1"/>
                </a:solidFill>
              </a:rPr>
              <a:t>부터는 Freeze 방식이 바뀌었다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새 버전부터는 xmin값은 그대로 유지하고,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1bit짜리 Flag값을 추가하여 Freeze된 데이터라는것을 표기한다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이렇게 하면 사고 원인을 분석할 때 더 유리해진다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6" name="Google Shape;286;p36"/>
          <p:cNvSpPr/>
          <p:nvPr/>
        </p:nvSpPr>
        <p:spPr>
          <a:xfrm>
            <a:off x="200175" y="0"/>
            <a:ext cx="3072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6"/>
          <p:cNvSpPr/>
          <p:nvPr/>
        </p:nvSpPr>
        <p:spPr>
          <a:xfrm>
            <a:off x="91175" y="0"/>
            <a:ext cx="594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type="title"/>
          </p:nvPr>
        </p:nvSpPr>
        <p:spPr>
          <a:xfrm>
            <a:off x="834450" y="83250"/>
            <a:ext cx="7998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rgbClr val="5491B0"/>
                </a:solidFill>
              </a:rPr>
              <a:t>PostgreSQL</a:t>
            </a:r>
            <a:r>
              <a:rPr b="1" lang="ko" sz="3200"/>
              <a:t>의 MVCC</a:t>
            </a:r>
            <a:endParaRPr b="1" sz="3200"/>
          </a:p>
        </p:txBody>
      </p:sp>
      <p:sp>
        <p:nvSpPr>
          <p:cNvPr id="293" name="Google Shape;293;p37"/>
          <p:cNvSpPr txBox="1"/>
          <p:nvPr>
            <p:ph idx="1" type="body"/>
          </p:nvPr>
        </p:nvSpPr>
        <p:spPr>
          <a:xfrm>
            <a:off x="834450" y="965275"/>
            <a:ext cx="7998000" cy="3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</a:rPr>
              <a:t>Transaction ID Wraparound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Freeze를 할 대상을 구분하기 위해 </a:t>
            </a:r>
            <a:r>
              <a:rPr b="1" lang="ko">
                <a:solidFill>
                  <a:schemeClr val="dk1"/>
                </a:solidFill>
              </a:rPr>
              <a:t>Age</a:t>
            </a:r>
            <a:r>
              <a:rPr lang="ko">
                <a:solidFill>
                  <a:schemeClr val="dk1"/>
                </a:solidFill>
              </a:rPr>
              <a:t>라는 값이 도입되었다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Age는 Tuple이 생성되었을 때 1부터 시작되고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Transaction이 발생할 때 마다 1씩 증가한다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즉 Age는 생성지점 XID와 현재 XID의 차이를 의미한다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Age 값이 AUTOVACUUM_FREEZE_MAX_AGE에 도달하면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AutoVacuum으로 Freeze가 자동으로 실행된다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4" name="Google Shape;294;p37"/>
          <p:cNvSpPr/>
          <p:nvPr/>
        </p:nvSpPr>
        <p:spPr>
          <a:xfrm>
            <a:off x="200175" y="0"/>
            <a:ext cx="3072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7"/>
          <p:cNvSpPr/>
          <p:nvPr/>
        </p:nvSpPr>
        <p:spPr>
          <a:xfrm>
            <a:off x="91175" y="0"/>
            <a:ext cx="594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/>
          <p:nvPr/>
        </p:nvSpPr>
        <p:spPr>
          <a:xfrm>
            <a:off x="4788700" y="0"/>
            <a:ext cx="43554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41000">
                <a:srgbClr val="E1ECF2"/>
              </a:gs>
              <a:gs pos="66000">
                <a:srgbClr val="C3D9E4"/>
              </a:gs>
              <a:gs pos="85000">
                <a:srgbClr val="A5C6D7"/>
              </a:gs>
              <a:gs pos="100000">
                <a:srgbClr val="87B3C9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8"/>
          <p:cNvSpPr txBox="1"/>
          <p:nvPr>
            <p:ph type="title"/>
          </p:nvPr>
        </p:nvSpPr>
        <p:spPr>
          <a:xfrm>
            <a:off x="834450" y="83250"/>
            <a:ext cx="7998000" cy="17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chemeClr val="accent3"/>
                </a:solidFill>
              </a:rPr>
              <a:t>Java</a:t>
            </a:r>
            <a:r>
              <a:rPr lang="ko" sz="4800"/>
              <a:t> 및 </a:t>
            </a:r>
            <a:r>
              <a:rPr b="1" lang="ko" sz="4800">
                <a:solidFill>
                  <a:srgbClr val="57A64A"/>
                </a:solidFill>
              </a:rPr>
              <a:t>Node.js</a:t>
            </a:r>
            <a:r>
              <a:rPr lang="ko" sz="4800"/>
              <a:t>에서</a:t>
            </a:r>
            <a:endParaRPr sz="4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사용하는 방법</a:t>
            </a:r>
            <a:endParaRPr sz="4800"/>
          </a:p>
        </p:txBody>
      </p:sp>
      <p:sp>
        <p:nvSpPr>
          <p:cNvPr id="302" name="Google Shape;302;p38"/>
          <p:cNvSpPr txBox="1"/>
          <p:nvPr>
            <p:ph idx="1" type="body"/>
          </p:nvPr>
        </p:nvSpPr>
        <p:spPr>
          <a:xfrm>
            <a:off x="834500" y="2293275"/>
            <a:ext cx="7998000" cy="25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Java에서 사용하는 방법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Node.js에서 사용하는 방법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3" name="Google Shape;303;p38"/>
          <p:cNvSpPr/>
          <p:nvPr/>
        </p:nvSpPr>
        <p:spPr>
          <a:xfrm>
            <a:off x="200175" y="0"/>
            <a:ext cx="3072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8"/>
          <p:cNvSpPr/>
          <p:nvPr/>
        </p:nvSpPr>
        <p:spPr>
          <a:xfrm>
            <a:off x="91175" y="0"/>
            <a:ext cx="594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>
            <p:ph type="title"/>
          </p:nvPr>
        </p:nvSpPr>
        <p:spPr>
          <a:xfrm>
            <a:off x="834450" y="83250"/>
            <a:ext cx="7998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chemeClr val="accent3"/>
                </a:solidFill>
              </a:rPr>
              <a:t>Java</a:t>
            </a:r>
            <a:r>
              <a:rPr b="1" lang="ko" sz="3200"/>
              <a:t>에서 </a:t>
            </a:r>
            <a:r>
              <a:rPr b="1" lang="ko" sz="3200">
                <a:solidFill>
                  <a:srgbClr val="5491B0"/>
                </a:solidFill>
              </a:rPr>
              <a:t>PostgreSQL</a:t>
            </a:r>
            <a:r>
              <a:rPr b="1" lang="ko" sz="3200"/>
              <a:t> 사용하기</a:t>
            </a:r>
            <a:endParaRPr b="1" sz="3200"/>
          </a:p>
        </p:txBody>
      </p:sp>
      <p:sp>
        <p:nvSpPr>
          <p:cNvPr id="310" name="Google Shape;310;p39"/>
          <p:cNvSpPr/>
          <p:nvPr/>
        </p:nvSpPr>
        <p:spPr>
          <a:xfrm>
            <a:off x="200175" y="0"/>
            <a:ext cx="3072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9"/>
          <p:cNvSpPr/>
          <p:nvPr/>
        </p:nvSpPr>
        <p:spPr>
          <a:xfrm>
            <a:off x="91175" y="0"/>
            <a:ext cx="594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9"/>
          <p:cNvSpPr txBox="1"/>
          <p:nvPr>
            <p:ph idx="1" type="body"/>
          </p:nvPr>
        </p:nvSpPr>
        <p:spPr>
          <a:xfrm>
            <a:off x="758250" y="991313"/>
            <a:ext cx="7998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>
                <a:solidFill>
                  <a:srgbClr val="5491B0"/>
                </a:solidFill>
              </a:rPr>
              <a:t>MySQL</a:t>
            </a:r>
            <a:endParaRPr b="1">
              <a:solidFill>
                <a:srgbClr val="5491B0"/>
              </a:solidFill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758250" y="2900875"/>
            <a:ext cx="7998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rgbClr val="5491B0"/>
                </a:solidFill>
              </a:rPr>
              <a:t>PostgreSQL</a:t>
            </a:r>
            <a:endParaRPr b="1">
              <a:solidFill>
                <a:srgbClr val="5491B0"/>
              </a:solidFill>
            </a:endParaRPr>
          </a:p>
        </p:txBody>
      </p:sp>
      <p:sp>
        <p:nvSpPr>
          <p:cNvPr id="314" name="Google Shape;314;p39"/>
          <p:cNvSpPr txBox="1"/>
          <p:nvPr>
            <p:ph idx="1" type="body"/>
          </p:nvPr>
        </p:nvSpPr>
        <p:spPr>
          <a:xfrm>
            <a:off x="758250" y="1453013"/>
            <a:ext cx="79980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>
                <a:solidFill>
                  <a:srgbClr val="5491B0"/>
                </a:solidFill>
              </a:rPr>
              <a:t>Postgres</a:t>
            </a:r>
            <a:r>
              <a:rPr lang="ko">
                <a:solidFill>
                  <a:schemeClr val="dk1"/>
                </a:solidFill>
              </a:rPr>
              <a:t> 홈페이지에서 JDBC 라이브러리 다운받아 추가하기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5" name="Google Shape;315;p39"/>
          <p:cNvSpPr txBox="1"/>
          <p:nvPr>
            <p:ph idx="1" type="body"/>
          </p:nvPr>
        </p:nvSpPr>
        <p:spPr>
          <a:xfrm>
            <a:off x="758250" y="3368361"/>
            <a:ext cx="79980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>
                <a:solidFill>
                  <a:srgbClr val="5491B0"/>
                </a:solidFill>
              </a:rPr>
              <a:t>MySQL</a:t>
            </a:r>
            <a:r>
              <a:rPr lang="ko">
                <a:solidFill>
                  <a:schemeClr val="dk1"/>
                </a:solidFill>
              </a:rPr>
              <a:t> 홈페이지에서 JDBC 라이브러리 다운받아 추가하기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6" name="Google Shape;316;p39"/>
          <p:cNvSpPr/>
          <p:nvPr/>
        </p:nvSpPr>
        <p:spPr>
          <a:xfrm>
            <a:off x="2737175" y="1529225"/>
            <a:ext cx="4040100" cy="366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2700000" dist="285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https://dev.mysql.com/downloads/connector/j/</a:t>
            </a:r>
            <a:endParaRPr/>
          </a:p>
        </p:txBody>
      </p:sp>
      <p:sp>
        <p:nvSpPr>
          <p:cNvPr id="317" name="Google Shape;317;p39"/>
          <p:cNvSpPr/>
          <p:nvPr/>
        </p:nvSpPr>
        <p:spPr>
          <a:xfrm>
            <a:off x="2737250" y="3450152"/>
            <a:ext cx="4040100" cy="366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2700000" dist="285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https://jdbc.postgresql.org/download/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/>
          <p:nvPr>
            <p:ph type="title"/>
          </p:nvPr>
        </p:nvSpPr>
        <p:spPr>
          <a:xfrm>
            <a:off x="834450" y="83250"/>
            <a:ext cx="7998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chemeClr val="accent3"/>
                </a:solidFill>
              </a:rPr>
              <a:t>Java</a:t>
            </a:r>
            <a:r>
              <a:rPr b="1" lang="ko" sz="3200"/>
              <a:t>에서 </a:t>
            </a:r>
            <a:r>
              <a:rPr b="1" lang="ko" sz="3200">
                <a:solidFill>
                  <a:srgbClr val="5491B0"/>
                </a:solidFill>
              </a:rPr>
              <a:t>PostgreSQL</a:t>
            </a:r>
            <a:r>
              <a:rPr b="1" lang="ko" sz="3200"/>
              <a:t> 사용하기</a:t>
            </a:r>
            <a:endParaRPr sz="3200"/>
          </a:p>
        </p:txBody>
      </p:sp>
      <p:sp>
        <p:nvSpPr>
          <p:cNvPr id="323" name="Google Shape;323;p40"/>
          <p:cNvSpPr/>
          <p:nvPr/>
        </p:nvSpPr>
        <p:spPr>
          <a:xfrm>
            <a:off x="200175" y="0"/>
            <a:ext cx="3072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0"/>
          <p:cNvSpPr/>
          <p:nvPr/>
        </p:nvSpPr>
        <p:spPr>
          <a:xfrm>
            <a:off x="91175" y="0"/>
            <a:ext cx="594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0"/>
          <p:cNvSpPr txBox="1"/>
          <p:nvPr>
            <p:ph idx="1" type="body"/>
          </p:nvPr>
        </p:nvSpPr>
        <p:spPr>
          <a:xfrm>
            <a:off x="758250" y="991313"/>
            <a:ext cx="7998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>
                <a:solidFill>
                  <a:srgbClr val="5491B0"/>
                </a:solidFill>
              </a:rPr>
              <a:t>MySQL</a:t>
            </a:r>
            <a:endParaRPr b="1">
              <a:solidFill>
                <a:srgbClr val="5491B0"/>
              </a:solidFill>
            </a:endParaRPr>
          </a:p>
        </p:txBody>
      </p:sp>
      <p:sp>
        <p:nvSpPr>
          <p:cNvPr id="326" name="Google Shape;326;p40"/>
          <p:cNvSpPr txBox="1"/>
          <p:nvPr>
            <p:ph idx="1" type="body"/>
          </p:nvPr>
        </p:nvSpPr>
        <p:spPr>
          <a:xfrm>
            <a:off x="758250" y="2900875"/>
            <a:ext cx="79980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rgbClr val="5491B0"/>
                </a:solidFill>
              </a:rPr>
              <a:t>PostgreSQL</a:t>
            </a:r>
            <a:endParaRPr b="1">
              <a:solidFill>
                <a:srgbClr val="5491B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>
                <a:solidFill>
                  <a:srgbClr val="5491B0"/>
                </a:solidFill>
              </a:rPr>
              <a:t>MySQL</a:t>
            </a:r>
            <a:endParaRPr b="1">
              <a:solidFill>
                <a:srgbClr val="5491B0"/>
              </a:solidFill>
            </a:endParaRPr>
          </a:p>
        </p:txBody>
      </p:sp>
      <p:pic>
        <p:nvPicPr>
          <p:cNvPr id="327" name="Google Shape;3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125" y="1482102"/>
            <a:ext cx="5994251" cy="12640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2700000" dist="28575">
              <a:srgbClr val="000000">
                <a:alpha val="50000"/>
              </a:srgbClr>
            </a:outerShdw>
          </a:effectLst>
        </p:spPr>
      </p:pic>
      <p:pic>
        <p:nvPicPr>
          <p:cNvPr id="328" name="Google Shape;32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0125" y="3362575"/>
            <a:ext cx="5994251" cy="1286489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2700000" dist="28575">
              <a:srgbClr val="000000">
                <a:alpha val="50000"/>
              </a:srgbClr>
            </a:outerShdw>
          </a:effectLst>
        </p:spPr>
      </p:pic>
      <p:cxnSp>
        <p:nvCxnSpPr>
          <p:cNvPr id="329" name="Google Shape;329;p40"/>
          <p:cNvCxnSpPr/>
          <p:nvPr/>
        </p:nvCxnSpPr>
        <p:spPr>
          <a:xfrm>
            <a:off x="3949400" y="1738265"/>
            <a:ext cx="446100" cy="0"/>
          </a:xfrm>
          <a:prstGeom prst="straightConnector1">
            <a:avLst/>
          </a:prstGeom>
          <a:noFill/>
          <a:ln cap="flat" cmpd="sng" w="19050">
            <a:solidFill>
              <a:srgbClr val="EE23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40"/>
          <p:cNvCxnSpPr/>
          <p:nvPr/>
        </p:nvCxnSpPr>
        <p:spPr>
          <a:xfrm>
            <a:off x="3976065" y="3644150"/>
            <a:ext cx="835500" cy="0"/>
          </a:xfrm>
          <a:prstGeom prst="straightConnector1">
            <a:avLst/>
          </a:prstGeom>
          <a:noFill/>
          <a:ln cap="flat" cmpd="sng" w="19050">
            <a:solidFill>
              <a:srgbClr val="EE232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"/>
          <p:cNvSpPr txBox="1"/>
          <p:nvPr>
            <p:ph type="title"/>
          </p:nvPr>
        </p:nvSpPr>
        <p:spPr>
          <a:xfrm>
            <a:off x="834450" y="83250"/>
            <a:ext cx="7998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chemeClr val="accent3"/>
                </a:solidFill>
              </a:rPr>
              <a:t>Java</a:t>
            </a:r>
            <a:r>
              <a:rPr b="1" lang="ko" sz="3200"/>
              <a:t>에서 </a:t>
            </a:r>
            <a:r>
              <a:rPr b="1" lang="ko" sz="3200">
                <a:solidFill>
                  <a:srgbClr val="5491B0"/>
                </a:solidFill>
              </a:rPr>
              <a:t>PostgreSQL</a:t>
            </a:r>
            <a:r>
              <a:rPr b="1" lang="ko" sz="3200"/>
              <a:t> 사용하기</a:t>
            </a:r>
            <a:endParaRPr sz="3200"/>
          </a:p>
        </p:txBody>
      </p:sp>
      <p:sp>
        <p:nvSpPr>
          <p:cNvPr id="336" name="Google Shape;336;p41"/>
          <p:cNvSpPr/>
          <p:nvPr/>
        </p:nvSpPr>
        <p:spPr>
          <a:xfrm>
            <a:off x="200175" y="0"/>
            <a:ext cx="3072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1"/>
          <p:cNvSpPr/>
          <p:nvPr/>
        </p:nvSpPr>
        <p:spPr>
          <a:xfrm>
            <a:off x="91175" y="0"/>
            <a:ext cx="594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1"/>
          <p:cNvSpPr txBox="1"/>
          <p:nvPr>
            <p:ph idx="1" type="body"/>
          </p:nvPr>
        </p:nvSpPr>
        <p:spPr>
          <a:xfrm>
            <a:off x="758250" y="2900875"/>
            <a:ext cx="7998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>
                <a:solidFill>
                  <a:srgbClr val="5491B0"/>
                </a:solidFill>
              </a:rPr>
              <a:t>PostgreSQL</a:t>
            </a:r>
            <a:endParaRPr b="1">
              <a:solidFill>
                <a:srgbClr val="5491B0"/>
              </a:solidFill>
            </a:endParaRPr>
          </a:p>
        </p:txBody>
      </p:sp>
      <p:pic>
        <p:nvPicPr>
          <p:cNvPr id="339" name="Google Shape;3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350" y="1470862"/>
            <a:ext cx="4707800" cy="12865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2700000" dist="28575">
              <a:srgbClr val="000000">
                <a:alpha val="50000"/>
              </a:srgbClr>
            </a:outerShdw>
          </a:effectLst>
        </p:spPr>
      </p:pic>
      <p:pic>
        <p:nvPicPr>
          <p:cNvPr id="340" name="Google Shape;34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8270" y="3362570"/>
            <a:ext cx="3997957" cy="12865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2700000" dist="28575">
              <a:srgbClr val="000000">
                <a:alpha val="50000"/>
              </a:srgbClr>
            </a:outerShdw>
          </a:effectLst>
        </p:spPr>
      </p:pic>
      <p:cxnSp>
        <p:nvCxnSpPr>
          <p:cNvPr id="341" name="Google Shape;341;p41"/>
          <p:cNvCxnSpPr/>
          <p:nvPr/>
        </p:nvCxnSpPr>
        <p:spPr>
          <a:xfrm>
            <a:off x="2848334" y="3802712"/>
            <a:ext cx="3298200" cy="0"/>
          </a:xfrm>
          <a:prstGeom prst="straightConnector1">
            <a:avLst/>
          </a:prstGeom>
          <a:noFill/>
          <a:ln cap="flat" cmpd="sng" w="19050">
            <a:solidFill>
              <a:srgbClr val="EE23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41"/>
          <p:cNvCxnSpPr/>
          <p:nvPr/>
        </p:nvCxnSpPr>
        <p:spPr>
          <a:xfrm>
            <a:off x="2501829" y="1909810"/>
            <a:ext cx="3964200" cy="0"/>
          </a:xfrm>
          <a:prstGeom prst="straightConnector1">
            <a:avLst/>
          </a:prstGeom>
          <a:noFill/>
          <a:ln cap="flat" cmpd="sng" w="19050">
            <a:solidFill>
              <a:srgbClr val="EE23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41"/>
          <p:cNvSpPr txBox="1"/>
          <p:nvPr>
            <p:ph idx="1" type="body"/>
          </p:nvPr>
        </p:nvSpPr>
        <p:spPr>
          <a:xfrm>
            <a:off x="758250" y="991313"/>
            <a:ext cx="7998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rgbClr val="5491B0"/>
                </a:solidFill>
              </a:rPr>
              <a:t>MySQL</a:t>
            </a:r>
            <a:endParaRPr b="1">
              <a:solidFill>
                <a:srgbClr val="5491B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834450" y="83250"/>
            <a:ext cx="7998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rgbClr val="5491B0"/>
                </a:solidFill>
              </a:rPr>
              <a:t>PostgreSQL</a:t>
            </a:r>
            <a:r>
              <a:rPr b="1" lang="ko" sz="3200"/>
              <a:t> 설치방법</a:t>
            </a:r>
            <a:endParaRPr b="1" sz="3200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834450" y="1421150"/>
            <a:ext cx="7998000" cy="3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홈페이지에서 자신의 OS에 맞는 설치파일을 다운받아 실행한다</a:t>
            </a:r>
            <a:br>
              <a:rPr lang="ko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컴포넌트를 고르는 단계에서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Server와 pgAdmin이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체크되어 있는지 확인한다</a:t>
            </a:r>
            <a:br>
              <a:rPr lang="ko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ko">
                <a:solidFill>
                  <a:schemeClr val="dk1"/>
                </a:solidFill>
              </a:rPr>
              <a:t>root 계정 암호를 잘 기억한다.</a:t>
            </a:r>
            <a:br>
              <a:rPr lang="ko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설치가 끝난 후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Launch Stack Builder at exit?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체크를 해제한 뒤 끝낸다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200175" y="0"/>
            <a:ext cx="3072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91175" y="0"/>
            <a:ext cx="594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1411969" y="1007050"/>
            <a:ext cx="3228000" cy="366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2700000" dist="285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https://www.postgresql.org/download/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375" y="2057475"/>
            <a:ext cx="3565999" cy="2790775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2700000" dist="285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 txBox="1"/>
          <p:nvPr>
            <p:ph idx="1" type="body"/>
          </p:nvPr>
        </p:nvSpPr>
        <p:spPr>
          <a:xfrm>
            <a:off x="1389075" y="4409275"/>
            <a:ext cx="52125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600"/>
              <a:t>정상적으로 모듈이 추가된 모습</a:t>
            </a:r>
            <a:endParaRPr sz="1000"/>
          </a:p>
        </p:txBody>
      </p:sp>
      <p:sp>
        <p:nvSpPr>
          <p:cNvPr id="349" name="Google Shape;349;p42"/>
          <p:cNvSpPr txBox="1"/>
          <p:nvPr>
            <p:ph idx="1" type="body"/>
          </p:nvPr>
        </p:nvSpPr>
        <p:spPr>
          <a:xfrm>
            <a:off x="6522975" y="4409275"/>
            <a:ext cx="3072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000"/>
              <a:t>▶</a:t>
            </a:r>
            <a:endParaRPr sz="1000"/>
          </a:p>
        </p:txBody>
      </p:sp>
      <p:sp>
        <p:nvSpPr>
          <p:cNvPr id="350" name="Google Shape;350;p42"/>
          <p:cNvSpPr txBox="1"/>
          <p:nvPr>
            <p:ph type="title"/>
          </p:nvPr>
        </p:nvSpPr>
        <p:spPr>
          <a:xfrm>
            <a:off x="834450" y="83250"/>
            <a:ext cx="7998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rgbClr val="57A64A"/>
                </a:solidFill>
              </a:rPr>
              <a:t>Node.js</a:t>
            </a:r>
            <a:r>
              <a:rPr b="1" lang="ko" sz="3200"/>
              <a:t>에서 </a:t>
            </a:r>
            <a:r>
              <a:rPr b="1" lang="ko" sz="3200">
                <a:solidFill>
                  <a:srgbClr val="5491B0"/>
                </a:solidFill>
              </a:rPr>
              <a:t>PostgreSQL</a:t>
            </a:r>
            <a:r>
              <a:rPr b="1" lang="ko" sz="3200"/>
              <a:t> 사용하기</a:t>
            </a:r>
            <a:endParaRPr b="1" sz="3200"/>
          </a:p>
        </p:txBody>
      </p:sp>
      <p:sp>
        <p:nvSpPr>
          <p:cNvPr id="351" name="Google Shape;351;p42"/>
          <p:cNvSpPr/>
          <p:nvPr/>
        </p:nvSpPr>
        <p:spPr>
          <a:xfrm>
            <a:off x="200175" y="0"/>
            <a:ext cx="3072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2"/>
          <p:cNvSpPr/>
          <p:nvPr/>
        </p:nvSpPr>
        <p:spPr>
          <a:xfrm>
            <a:off x="91175" y="0"/>
            <a:ext cx="594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450" y="1232850"/>
            <a:ext cx="5212501" cy="11725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2700000" dist="28575">
              <a:srgbClr val="000000">
                <a:alpha val="50000"/>
              </a:srgbClr>
            </a:outerShdw>
          </a:effectLst>
        </p:spPr>
      </p:pic>
      <p:pic>
        <p:nvPicPr>
          <p:cNvPr id="354" name="Google Shape;35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0175" y="965275"/>
            <a:ext cx="1634488" cy="3875101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2700000" dist="28575">
              <a:srgbClr val="000000">
                <a:alpha val="50000"/>
              </a:srgbClr>
            </a:outerShdw>
          </a:effectLst>
        </p:spPr>
      </p:pic>
      <p:sp>
        <p:nvSpPr>
          <p:cNvPr id="355" name="Google Shape;355;p42"/>
          <p:cNvSpPr txBox="1"/>
          <p:nvPr>
            <p:ph idx="1" type="body"/>
          </p:nvPr>
        </p:nvSpPr>
        <p:spPr>
          <a:xfrm>
            <a:off x="834450" y="2481550"/>
            <a:ext cx="52125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$ npm install pg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</a:rPr>
              <a:t>Node.js 프로젝트에 pg 모듈 설치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 txBox="1"/>
          <p:nvPr>
            <p:ph type="title"/>
          </p:nvPr>
        </p:nvSpPr>
        <p:spPr>
          <a:xfrm>
            <a:off x="834450" y="83250"/>
            <a:ext cx="7998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rgbClr val="57A64A"/>
                </a:solidFill>
              </a:rPr>
              <a:t>Node.js</a:t>
            </a:r>
            <a:r>
              <a:rPr b="1" lang="ko" sz="3200"/>
              <a:t>에서 </a:t>
            </a:r>
            <a:r>
              <a:rPr b="1" lang="ko" sz="3200">
                <a:solidFill>
                  <a:srgbClr val="5491B0"/>
                </a:solidFill>
              </a:rPr>
              <a:t>PostgreSQL</a:t>
            </a:r>
            <a:r>
              <a:rPr b="1" lang="ko" sz="3200"/>
              <a:t> 사용하기</a:t>
            </a:r>
            <a:endParaRPr sz="3200"/>
          </a:p>
        </p:txBody>
      </p:sp>
      <p:sp>
        <p:nvSpPr>
          <p:cNvPr id="361" name="Google Shape;361;p43"/>
          <p:cNvSpPr txBox="1"/>
          <p:nvPr>
            <p:ph idx="1" type="body"/>
          </p:nvPr>
        </p:nvSpPr>
        <p:spPr>
          <a:xfrm>
            <a:off x="5819550" y="945575"/>
            <a:ext cx="30129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</a:rPr>
              <a:t>pg 모듈 불러오기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2" name="Google Shape;362;p43"/>
          <p:cNvSpPr/>
          <p:nvPr/>
        </p:nvSpPr>
        <p:spPr>
          <a:xfrm>
            <a:off x="200175" y="0"/>
            <a:ext cx="3072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3"/>
          <p:cNvSpPr/>
          <p:nvPr/>
        </p:nvSpPr>
        <p:spPr>
          <a:xfrm>
            <a:off x="91175" y="0"/>
            <a:ext cx="594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452" y="965275"/>
            <a:ext cx="4461431" cy="38751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2700000" dist="28575">
              <a:srgbClr val="000000">
                <a:alpha val="50000"/>
              </a:srgbClr>
            </a:outerShdw>
          </a:effectLst>
        </p:spPr>
      </p:pic>
      <p:cxnSp>
        <p:nvCxnSpPr>
          <p:cNvPr id="365" name="Google Shape;365;p43"/>
          <p:cNvCxnSpPr/>
          <p:nvPr/>
        </p:nvCxnSpPr>
        <p:spPr>
          <a:xfrm>
            <a:off x="4124700" y="1176425"/>
            <a:ext cx="1625400" cy="0"/>
          </a:xfrm>
          <a:prstGeom prst="straightConnector1">
            <a:avLst/>
          </a:prstGeom>
          <a:noFill/>
          <a:ln cap="flat" cmpd="sng" w="19050">
            <a:solidFill>
              <a:srgbClr val="EE232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66" name="Google Shape;366;p43"/>
          <p:cNvCxnSpPr>
            <a:stCxn id="367" idx="2"/>
          </p:cNvCxnSpPr>
          <p:nvPr/>
        </p:nvCxnSpPr>
        <p:spPr>
          <a:xfrm>
            <a:off x="3867050" y="2331350"/>
            <a:ext cx="1883100" cy="0"/>
          </a:xfrm>
          <a:prstGeom prst="straightConnector1">
            <a:avLst/>
          </a:prstGeom>
          <a:noFill/>
          <a:ln cap="flat" cmpd="sng" w="19050">
            <a:solidFill>
              <a:srgbClr val="EE232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68" name="Google Shape;368;p43"/>
          <p:cNvCxnSpPr/>
          <p:nvPr/>
        </p:nvCxnSpPr>
        <p:spPr>
          <a:xfrm>
            <a:off x="2657975" y="3475619"/>
            <a:ext cx="3092100" cy="0"/>
          </a:xfrm>
          <a:prstGeom prst="straightConnector1">
            <a:avLst/>
          </a:prstGeom>
          <a:noFill/>
          <a:ln cap="flat" cmpd="sng" w="19050">
            <a:solidFill>
              <a:srgbClr val="EE232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69" name="Google Shape;369;p43"/>
          <p:cNvCxnSpPr>
            <a:stCxn id="370" idx="2"/>
          </p:cNvCxnSpPr>
          <p:nvPr/>
        </p:nvCxnSpPr>
        <p:spPr>
          <a:xfrm>
            <a:off x="5452704" y="4283750"/>
            <a:ext cx="297000" cy="0"/>
          </a:xfrm>
          <a:prstGeom prst="straightConnector1">
            <a:avLst/>
          </a:prstGeom>
          <a:noFill/>
          <a:ln cap="flat" cmpd="sng" w="19050">
            <a:solidFill>
              <a:srgbClr val="EE232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67" name="Google Shape;367;p43"/>
          <p:cNvSpPr/>
          <p:nvPr/>
        </p:nvSpPr>
        <p:spPr>
          <a:xfrm>
            <a:off x="3559850" y="1636100"/>
            <a:ext cx="307200" cy="1390500"/>
          </a:xfrm>
          <a:prstGeom prst="rightBracket">
            <a:avLst>
              <a:gd fmla="val 36491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3"/>
          <p:cNvSpPr/>
          <p:nvPr/>
        </p:nvSpPr>
        <p:spPr>
          <a:xfrm>
            <a:off x="5145504" y="3945200"/>
            <a:ext cx="307200" cy="677100"/>
          </a:xfrm>
          <a:prstGeom prst="rightBracket">
            <a:avLst>
              <a:gd fmla="val 33268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3"/>
          <p:cNvSpPr txBox="1"/>
          <p:nvPr>
            <p:ph idx="1" type="body"/>
          </p:nvPr>
        </p:nvSpPr>
        <p:spPr>
          <a:xfrm>
            <a:off x="5819550" y="2100500"/>
            <a:ext cx="30129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</a:rPr>
              <a:t>DB 서버 연결정보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2" name="Google Shape;372;p43"/>
          <p:cNvSpPr txBox="1"/>
          <p:nvPr>
            <p:ph idx="1" type="body"/>
          </p:nvPr>
        </p:nvSpPr>
        <p:spPr>
          <a:xfrm>
            <a:off x="5819550" y="3244775"/>
            <a:ext cx="30129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</a:rPr>
              <a:t>DB 서버와 연결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3" name="Google Shape;373;p43"/>
          <p:cNvSpPr txBox="1"/>
          <p:nvPr>
            <p:ph idx="1" type="body"/>
          </p:nvPr>
        </p:nvSpPr>
        <p:spPr>
          <a:xfrm>
            <a:off x="5819550" y="4052900"/>
            <a:ext cx="30129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</a:rPr>
              <a:t>쿼리문 실행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"/>
          <p:cNvSpPr/>
          <p:nvPr/>
        </p:nvSpPr>
        <p:spPr>
          <a:xfrm>
            <a:off x="4788700" y="0"/>
            <a:ext cx="43554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41000">
                <a:srgbClr val="E1ECF2"/>
              </a:gs>
              <a:gs pos="66000">
                <a:srgbClr val="C3D9E4"/>
              </a:gs>
              <a:gs pos="85000">
                <a:srgbClr val="A5C6D7"/>
              </a:gs>
              <a:gs pos="100000">
                <a:srgbClr val="87B3C9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4"/>
          <p:cNvSpPr txBox="1"/>
          <p:nvPr>
            <p:ph type="title"/>
          </p:nvPr>
        </p:nvSpPr>
        <p:spPr>
          <a:xfrm>
            <a:off x="834450" y="83250"/>
            <a:ext cx="7998000" cy="17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4800">
                <a:solidFill>
                  <a:srgbClr val="5491B0"/>
                </a:solidFill>
              </a:rPr>
              <a:t>MySQL</a:t>
            </a:r>
            <a:r>
              <a:rPr lang="ko" sz="4800"/>
              <a:t>과 </a:t>
            </a:r>
            <a:r>
              <a:rPr b="1" lang="ko" sz="4800">
                <a:solidFill>
                  <a:srgbClr val="5491B0"/>
                </a:solidFill>
              </a:rPr>
              <a:t>PostgreSQL</a:t>
            </a:r>
            <a:r>
              <a:rPr lang="ko" sz="4800"/>
              <a:t>의</a:t>
            </a:r>
            <a:endParaRPr b="1" sz="4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처리 속도 비교</a:t>
            </a:r>
            <a:endParaRPr sz="4800"/>
          </a:p>
        </p:txBody>
      </p:sp>
      <p:sp>
        <p:nvSpPr>
          <p:cNvPr id="380" name="Google Shape;380;p44"/>
          <p:cNvSpPr txBox="1"/>
          <p:nvPr>
            <p:ph idx="1" type="body"/>
          </p:nvPr>
        </p:nvSpPr>
        <p:spPr>
          <a:xfrm>
            <a:off x="834500" y="2293275"/>
            <a:ext cx="7998000" cy="25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측정 방법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측정 조건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측정 결과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RDB 비교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1" name="Google Shape;381;p44"/>
          <p:cNvSpPr/>
          <p:nvPr/>
        </p:nvSpPr>
        <p:spPr>
          <a:xfrm>
            <a:off x="200175" y="0"/>
            <a:ext cx="3072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4"/>
          <p:cNvSpPr/>
          <p:nvPr/>
        </p:nvSpPr>
        <p:spPr>
          <a:xfrm>
            <a:off x="91175" y="0"/>
            <a:ext cx="594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5"/>
          <p:cNvSpPr txBox="1"/>
          <p:nvPr>
            <p:ph type="title"/>
          </p:nvPr>
        </p:nvSpPr>
        <p:spPr>
          <a:xfrm>
            <a:off x="834450" y="83250"/>
            <a:ext cx="7998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/>
              <a:t>측정 방법</a:t>
            </a:r>
            <a:endParaRPr b="1" sz="3200"/>
          </a:p>
        </p:txBody>
      </p:sp>
      <p:sp>
        <p:nvSpPr>
          <p:cNvPr id="388" name="Google Shape;388;p45"/>
          <p:cNvSpPr txBox="1"/>
          <p:nvPr>
            <p:ph idx="1" type="body"/>
          </p:nvPr>
        </p:nvSpPr>
        <p:spPr>
          <a:xfrm>
            <a:off x="834450" y="965275"/>
            <a:ext cx="7998000" cy="3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for문으로 Thread를 생성시키고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실행된 </a:t>
            </a:r>
            <a:r>
              <a:rPr lang="ko">
                <a:solidFill>
                  <a:schemeClr val="dk1"/>
                </a:solidFill>
              </a:rPr>
              <a:t>Thread</a:t>
            </a:r>
            <a:r>
              <a:rPr lang="ko">
                <a:solidFill>
                  <a:schemeClr val="dk1"/>
                </a:solidFill>
              </a:rPr>
              <a:t>는 while(true)로 대기시킨다</a:t>
            </a:r>
            <a:br>
              <a:rPr lang="ko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Thread</a:t>
            </a:r>
            <a:r>
              <a:rPr lang="ko">
                <a:solidFill>
                  <a:schemeClr val="dk1"/>
                </a:solidFill>
              </a:rPr>
              <a:t> 실행을 완료되면 시간을 기록하고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while(false)로 바꿔 일제히 실행시킨다</a:t>
            </a:r>
            <a:br>
              <a:rPr lang="ko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각 </a:t>
            </a:r>
            <a:r>
              <a:rPr lang="ko">
                <a:solidFill>
                  <a:schemeClr val="dk1"/>
                </a:solidFill>
              </a:rPr>
              <a:t>Thread</a:t>
            </a:r>
            <a:r>
              <a:rPr lang="ko">
                <a:solidFill>
                  <a:schemeClr val="dk1"/>
                </a:solidFill>
              </a:rPr>
              <a:t>는 종료될 때 synchronized된 카운트 추가 Method를 호출하여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Thread</a:t>
            </a:r>
            <a:r>
              <a:rPr lang="ko">
                <a:solidFill>
                  <a:schemeClr val="dk1"/>
                </a:solidFill>
              </a:rPr>
              <a:t>가 종료된 상황을 파</a:t>
            </a:r>
            <a:r>
              <a:rPr lang="ko">
                <a:solidFill>
                  <a:schemeClr val="dk1"/>
                </a:solidFill>
              </a:rPr>
              <a:t>악할 수 있게 한다</a:t>
            </a:r>
            <a:br>
              <a:rPr lang="ko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모든 스레드가 종료되면 시간차를 계산해서 출력한다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9" name="Google Shape;389;p45"/>
          <p:cNvSpPr/>
          <p:nvPr/>
        </p:nvSpPr>
        <p:spPr>
          <a:xfrm>
            <a:off x="200175" y="0"/>
            <a:ext cx="3072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5"/>
          <p:cNvSpPr/>
          <p:nvPr/>
        </p:nvSpPr>
        <p:spPr>
          <a:xfrm>
            <a:off x="91175" y="0"/>
            <a:ext cx="594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6"/>
          <p:cNvSpPr txBox="1"/>
          <p:nvPr>
            <p:ph type="title"/>
          </p:nvPr>
        </p:nvSpPr>
        <p:spPr>
          <a:xfrm>
            <a:off x="834450" y="83250"/>
            <a:ext cx="7998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/>
              <a:t>측정 조건</a:t>
            </a:r>
            <a:endParaRPr b="1" sz="3200"/>
          </a:p>
        </p:txBody>
      </p:sp>
      <p:sp>
        <p:nvSpPr>
          <p:cNvPr id="396" name="Google Shape;396;p46"/>
          <p:cNvSpPr txBox="1"/>
          <p:nvPr>
            <p:ph idx="1" type="body"/>
          </p:nvPr>
        </p:nvSpPr>
        <p:spPr>
          <a:xfrm>
            <a:off x="834450" y="965275"/>
            <a:ext cx="7998000" cy="3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각 스레드별로 커넥션을 생성해 유지한채로 작업하고,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작업이 종료되면 커넥션을 닫는다.</a:t>
            </a:r>
            <a:br>
              <a:rPr lang="ko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테스트할 테이블은 int형의 PK인 id 하나에</a:t>
            </a:r>
            <a:br>
              <a:rPr lang="ko">
                <a:solidFill>
                  <a:schemeClr val="dk1"/>
                </a:solidFill>
              </a:rPr>
            </a:br>
            <a:r>
              <a:rPr b="1" lang="ko">
                <a:solidFill>
                  <a:srgbClr val="5491B0"/>
                </a:solidFill>
              </a:rPr>
              <a:t>MySQL</a:t>
            </a:r>
            <a:r>
              <a:rPr lang="ko">
                <a:solidFill>
                  <a:schemeClr val="dk1"/>
                </a:solidFill>
              </a:rPr>
              <a:t>은 varchar(255) 4열,</a:t>
            </a:r>
            <a:br>
              <a:rPr lang="ko">
                <a:solidFill>
                  <a:schemeClr val="dk1"/>
                </a:solidFill>
              </a:rPr>
            </a:br>
            <a:r>
              <a:rPr b="1" lang="ko">
                <a:solidFill>
                  <a:srgbClr val="5491B0"/>
                </a:solidFill>
              </a:rPr>
              <a:t>PostgreSQL</a:t>
            </a:r>
            <a:r>
              <a:rPr lang="ko">
                <a:solidFill>
                  <a:schemeClr val="dk1"/>
                </a:solidFill>
              </a:rPr>
              <a:t>은 character varying 255 4열을 사용한다.</a:t>
            </a:r>
            <a:br>
              <a:rPr lang="ko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매 INSERT 작업마다 Transaction을 생성하고, commit한다.</a:t>
            </a:r>
            <a:br>
              <a:rPr lang="ko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INSERT시 넣는 데이터: ‘123’, ‘123’, ‘123’, ‘123’</a:t>
            </a:r>
            <a:br>
              <a:rPr lang="ko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스레드 완료 확인은 10ms마다 수행한다(오차 ±10 ms)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7" name="Google Shape;397;p46"/>
          <p:cNvSpPr/>
          <p:nvPr/>
        </p:nvSpPr>
        <p:spPr>
          <a:xfrm>
            <a:off x="200175" y="0"/>
            <a:ext cx="3072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6"/>
          <p:cNvSpPr/>
          <p:nvPr/>
        </p:nvSpPr>
        <p:spPr>
          <a:xfrm>
            <a:off x="91175" y="0"/>
            <a:ext cx="594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7"/>
          <p:cNvSpPr txBox="1"/>
          <p:nvPr>
            <p:ph type="title"/>
          </p:nvPr>
        </p:nvSpPr>
        <p:spPr>
          <a:xfrm>
            <a:off x="834450" y="83250"/>
            <a:ext cx="7998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/>
              <a:t>측정 코드 - Main</a:t>
            </a:r>
            <a:endParaRPr b="1" sz="3200"/>
          </a:p>
        </p:txBody>
      </p:sp>
      <p:sp>
        <p:nvSpPr>
          <p:cNvPr id="404" name="Google Shape;404;p47"/>
          <p:cNvSpPr/>
          <p:nvPr/>
        </p:nvSpPr>
        <p:spPr>
          <a:xfrm>
            <a:off x="200175" y="0"/>
            <a:ext cx="3072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7"/>
          <p:cNvSpPr/>
          <p:nvPr/>
        </p:nvSpPr>
        <p:spPr>
          <a:xfrm>
            <a:off x="91175" y="0"/>
            <a:ext cx="594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6" name="Google Shape;40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775" y="836550"/>
            <a:ext cx="6422312" cy="407835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2700000" dist="28575">
              <a:srgbClr val="000000">
                <a:alpha val="50000"/>
              </a:srgbClr>
            </a:outerShdw>
          </a:effectLst>
        </p:spPr>
      </p:pic>
      <p:cxnSp>
        <p:nvCxnSpPr>
          <p:cNvPr id="407" name="Google Shape;407;p47"/>
          <p:cNvCxnSpPr>
            <a:stCxn id="408" idx="2"/>
          </p:cNvCxnSpPr>
          <p:nvPr/>
        </p:nvCxnSpPr>
        <p:spPr>
          <a:xfrm>
            <a:off x="6267325" y="1409075"/>
            <a:ext cx="1108800" cy="0"/>
          </a:xfrm>
          <a:prstGeom prst="straightConnector1">
            <a:avLst/>
          </a:prstGeom>
          <a:noFill/>
          <a:ln cap="flat" cmpd="sng" w="19050">
            <a:solidFill>
              <a:srgbClr val="EE232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08" name="Google Shape;408;p47"/>
          <p:cNvSpPr/>
          <p:nvPr/>
        </p:nvSpPr>
        <p:spPr>
          <a:xfrm>
            <a:off x="5960125" y="971375"/>
            <a:ext cx="307200" cy="875400"/>
          </a:xfrm>
          <a:prstGeom prst="rightBracket">
            <a:avLst>
              <a:gd fmla="val 29153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9" name="Google Shape;409;p47"/>
          <p:cNvCxnSpPr>
            <a:stCxn id="410" idx="2"/>
          </p:cNvCxnSpPr>
          <p:nvPr/>
        </p:nvCxnSpPr>
        <p:spPr>
          <a:xfrm>
            <a:off x="4656150" y="2805700"/>
            <a:ext cx="2719800" cy="0"/>
          </a:xfrm>
          <a:prstGeom prst="straightConnector1">
            <a:avLst/>
          </a:prstGeom>
          <a:noFill/>
          <a:ln cap="flat" cmpd="sng" w="19050">
            <a:solidFill>
              <a:srgbClr val="EE232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11" name="Google Shape;411;p47"/>
          <p:cNvCxnSpPr>
            <a:stCxn id="412" idx="2"/>
          </p:cNvCxnSpPr>
          <p:nvPr/>
        </p:nvCxnSpPr>
        <p:spPr>
          <a:xfrm>
            <a:off x="3904750" y="4027275"/>
            <a:ext cx="3471000" cy="0"/>
          </a:xfrm>
          <a:prstGeom prst="straightConnector1">
            <a:avLst/>
          </a:prstGeom>
          <a:noFill/>
          <a:ln cap="flat" cmpd="sng" w="19050">
            <a:solidFill>
              <a:srgbClr val="EE232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10" name="Google Shape;410;p47"/>
          <p:cNvSpPr/>
          <p:nvPr/>
        </p:nvSpPr>
        <p:spPr>
          <a:xfrm>
            <a:off x="4348950" y="2447800"/>
            <a:ext cx="307200" cy="715800"/>
          </a:xfrm>
          <a:prstGeom prst="rightBracket">
            <a:avLst>
              <a:gd fmla="val 29153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7"/>
          <p:cNvSpPr/>
          <p:nvPr/>
        </p:nvSpPr>
        <p:spPr>
          <a:xfrm>
            <a:off x="3597550" y="3442425"/>
            <a:ext cx="307200" cy="1169700"/>
          </a:xfrm>
          <a:prstGeom prst="rightBracket">
            <a:avLst>
              <a:gd fmla="val 29153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7"/>
          <p:cNvSpPr txBox="1"/>
          <p:nvPr>
            <p:ph idx="1" type="body"/>
          </p:nvPr>
        </p:nvSpPr>
        <p:spPr>
          <a:xfrm>
            <a:off x="7375750" y="1178225"/>
            <a:ext cx="1768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</a:rPr>
              <a:t>초기화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4" name="Google Shape;414;p47"/>
          <p:cNvSpPr txBox="1"/>
          <p:nvPr>
            <p:ph idx="1" type="body"/>
          </p:nvPr>
        </p:nvSpPr>
        <p:spPr>
          <a:xfrm>
            <a:off x="7375750" y="2574850"/>
            <a:ext cx="1768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</a:rPr>
              <a:t>Thread 생성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5" name="Google Shape;415;p47"/>
          <p:cNvSpPr txBox="1"/>
          <p:nvPr>
            <p:ph idx="1" type="body"/>
          </p:nvPr>
        </p:nvSpPr>
        <p:spPr>
          <a:xfrm>
            <a:off x="7375750" y="3796425"/>
            <a:ext cx="1768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</a:rPr>
              <a:t>실행 및 대기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16" name="Google Shape;416;p47"/>
          <p:cNvCxnSpPr/>
          <p:nvPr/>
        </p:nvCxnSpPr>
        <p:spPr>
          <a:xfrm>
            <a:off x="766217" y="3637900"/>
            <a:ext cx="1988400" cy="0"/>
          </a:xfrm>
          <a:prstGeom prst="straightConnector1">
            <a:avLst/>
          </a:prstGeom>
          <a:noFill/>
          <a:ln cap="flat" cmpd="sng" w="19050">
            <a:solidFill>
              <a:srgbClr val="EE23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7"/>
          <p:cNvCxnSpPr/>
          <p:nvPr/>
        </p:nvCxnSpPr>
        <p:spPr>
          <a:xfrm>
            <a:off x="1299617" y="4218925"/>
            <a:ext cx="1026300" cy="0"/>
          </a:xfrm>
          <a:prstGeom prst="straightConnector1">
            <a:avLst/>
          </a:prstGeom>
          <a:noFill/>
          <a:ln cap="flat" cmpd="sng" w="19050">
            <a:solidFill>
              <a:srgbClr val="EE232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8"/>
          <p:cNvSpPr txBox="1"/>
          <p:nvPr>
            <p:ph type="title"/>
          </p:nvPr>
        </p:nvSpPr>
        <p:spPr>
          <a:xfrm>
            <a:off x="834450" y="83250"/>
            <a:ext cx="7998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/>
              <a:t>측정 코드 - Thread</a:t>
            </a:r>
            <a:endParaRPr b="1" sz="3200"/>
          </a:p>
        </p:txBody>
      </p:sp>
      <p:sp>
        <p:nvSpPr>
          <p:cNvPr id="423" name="Google Shape;423;p48"/>
          <p:cNvSpPr/>
          <p:nvPr/>
        </p:nvSpPr>
        <p:spPr>
          <a:xfrm>
            <a:off x="200175" y="0"/>
            <a:ext cx="3072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8"/>
          <p:cNvSpPr/>
          <p:nvPr/>
        </p:nvSpPr>
        <p:spPr>
          <a:xfrm>
            <a:off x="91175" y="0"/>
            <a:ext cx="594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5" name="Google Shape;42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74" y="847324"/>
            <a:ext cx="8058051" cy="3096575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2700000" dist="28575">
              <a:srgbClr val="000000">
                <a:alpha val="50000"/>
              </a:srgbClr>
            </a:outerShdw>
          </a:effectLst>
        </p:spPr>
      </p:pic>
      <p:cxnSp>
        <p:nvCxnSpPr>
          <p:cNvPr id="426" name="Google Shape;426;p48"/>
          <p:cNvCxnSpPr/>
          <p:nvPr/>
        </p:nvCxnSpPr>
        <p:spPr>
          <a:xfrm>
            <a:off x="1699667" y="1922597"/>
            <a:ext cx="1710300" cy="0"/>
          </a:xfrm>
          <a:prstGeom prst="straightConnector1">
            <a:avLst/>
          </a:prstGeom>
          <a:noFill/>
          <a:ln cap="flat" cmpd="sng" w="19050">
            <a:solidFill>
              <a:srgbClr val="EE23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48"/>
          <p:cNvCxnSpPr/>
          <p:nvPr/>
        </p:nvCxnSpPr>
        <p:spPr>
          <a:xfrm>
            <a:off x="1699667" y="2790175"/>
            <a:ext cx="765300" cy="0"/>
          </a:xfrm>
          <a:prstGeom prst="straightConnector1">
            <a:avLst/>
          </a:prstGeom>
          <a:noFill/>
          <a:ln cap="flat" cmpd="sng" w="19050">
            <a:solidFill>
              <a:srgbClr val="EE23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8"/>
          <p:cNvCxnSpPr/>
          <p:nvPr/>
        </p:nvCxnSpPr>
        <p:spPr>
          <a:xfrm>
            <a:off x="1071017" y="1246322"/>
            <a:ext cx="2340900" cy="0"/>
          </a:xfrm>
          <a:prstGeom prst="straightConnector1">
            <a:avLst/>
          </a:prstGeom>
          <a:noFill/>
          <a:ln cap="flat" cmpd="sng" w="19050">
            <a:solidFill>
              <a:srgbClr val="EE23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48"/>
          <p:cNvCxnSpPr/>
          <p:nvPr/>
        </p:nvCxnSpPr>
        <p:spPr>
          <a:xfrm>
            <a:off x="1394867" y="3142600"/>
            <a:ext cx="683400" cy="0"/>
          </a:xfrm>
          <a:prstGeom prst="straightConnector1">
            <a:avLst/>
          </a:prstGeom>
          <a:noFill/>
          <a:ln cap="flat" cmpd="sng" w="19050">
            <a:solidFill>
              <a:srgbClr val="EE23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48"/>
          <p:cNvCxnSpPr/>
          <p:nvPr/>
        </p:nvCxnSpPr>
        <p:spPr>
          <a:xfrm>
            <a:off x="1386317" y="1579697"/>
            <a:ext cx="806400" cy="0"/>
          </a:xfrm>
          <a:prstGeom prst="straightConnector1">
            <a:avLst/>
          </a:prstGeom>
          <a:noFill/>
          <a:ln cap="flat" cmpd="sng" w="19050">
            <a:solidFill>
              <a:srgbClr val="EE232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9"/>
          <p:cNvSpPr txBox="1"/>
          <p:nvPr>
            <p:ph type="title"/>
          </p:nvPr>
        </p:nvSpPr>
        <p:spPr>
          <a:xfrm>
            <a:off x="834450" y="83250"/>
            <a:ext cx="7998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/>
              <a:t>측정 결과</a:t>
            </a:r>
            <a:endParaRPr b="1" sz="3200"/>
          </a:p>
        </p:txBody>
      </p:sp>
      <p:sp>
        <p:nvSpPr>
          <p:cNvPr id="436" name="Google Shape;436;p49"/>
          <p:cNvSpPr/>
          <p:nvPr/>
        </p:nvSpPr>
        <p:spPr>
          <a:xfrm>
            <a:off x="200175" y="0"/>
            <a:ext cx="3072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9"/>
          <p:cNvSpPr/>
          <p:nvPr/>
        </p:nvSpPr>
        <p:spPr>
          <a:xfrm>
            <a:off x="91175" y="0"/>
            <a:ext cx="594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8" name="Google Shape;43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775" y="912750"/>
            <a:ext cx="2571740" cy="3744724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2700000" dist="28575">
              <a:srgbClr val="000000">
                <a:alpha val="50000"/>
              </a:srgbClr>
            </a:outerShdw>
          </a:effectLst>
        </p:spPr>
      </p:pic>
      <p:pic>
        <p:nvPicPr>
          <p:cNvPr id="439" name="Google Shape;43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6035" y="912750"/>
            <a:ext cx="2571740" cy="3744724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2700000" dist="28575">
              <a:srgbClr val="000000">
                <a:alpha val="50000"/>
              </a:srgbClr>
            </a:outerShdw>
          </a:effectLst>
        </p:spPr>
      </p:pic>
      <p:pic>
        <p:nvPicPr>
          <p:cNvPr id="440" name="Google Shape;440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2912" y="912750"/>
            <a:ext cx="2571740" cy="3744724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2700000" dist="285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50" y="912750"/>
            <a:ext cx="2571749" cy="3783912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2700000" dist="28575">
              <a:srgbClr val="000000">
                <a:alpha val="50000"/>
              </a:srgbClr>
            </a:outerShdw>
          </a:effectLst>
        </p:spPr>
      </p:pic>
      <p:pic>
        <p:nvPicPr>
          <p:cNvPr id="446" name="Google Shape;44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600" y="912750"/>
            <a:ext cx="2571749" cy="3783912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2700000" dist="28575">
              <a:srgbClr val="000000">
                <a:alpha val="50000"/>
              </a:srgbClr>
            </a:outerShdw>
          </a:effectLst>
        </p:spPr>
      </p:pic>
      <p:sp>
        <p:nvSpPr>
          <p:cNvPr id="447" name="Google Shape;447;p50"/>
          <p:cNvSpPr txBox="1"/>
          <p:nvPr>
            <p:ph type="title"/>
          </p:nvPr>
        </p:nvSpPr>
        <p:spPr>
          <a:xfrm>
            <a:off x="834450" y="83250"/>
            <a:ext cx="7998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/>
              <a:t>측정 결과</a:t>
            </a:r>
            <a:endParaRPr b="1" sz="3200"/>
          </a:p>
        </p:txBody>
      </p:sp>
      <p:sp>
        <p:nvSpPr>
          <p:cNvPr id="448" name="Google Shape;448;p50"/>
          <p:cNvSpPr/>
          <p:nvPr/>
        </p:nvSpPr>
        <p:spPr>
          <a:xfrm>
            <a:off x="200175" y="0"/>
            <a:ext cx="3072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50"/>
          <p:cNvSpPr/>
          <p:nvPr/>
        </p:nvSpPr>
        <p:spPr>
          <a:xfrm>
            <a:off x="91175" y="0"/>
            <a:ext cx="594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775" y="912750"/>
            <a:ext cx="2571749" cy="3783931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2700000" dist="28575">
              <a:srgbClr val="000000">
                <a:alpha val="50000"/>
              </a:srgbClr>
            </a:outerShdw>
          </a:effectLst>
        </p:spPr>
      </p:pic>
      <p:pic>
        <p:nvPicPr>
          <p:cNvPr id="455" name="Google Shape;45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3925" y="912750"/>
            <a:ext cx="2571749" cy="3783924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2700000" dist="28575">
              <a:srgbClr val="000000">
                <a:alpha val="50000"/>
              </a:srgbClr>
            </a:outerShdw>
          </a:effectLst>
        </p:spPr>
      </p:pic>
      <p:pic>
        <p:nvPicPr>
          <p:cNvPr id="456" name="Google Shape;456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6025" y="912750"/>
            <a:ext cx="2571749" cy="37839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2700000" dist="28575">
              <a:srgbClr val="000000">
                <a:alpha val="50000"/>
              </a:srgbClr>
            </a:outerShdw>
          </a:effectLst>
        </p:spPr>
      </p:pic>
      <p:sp>
        <p:nvSpPr>
          <p:cNvPr id="457" name="Google Shape;457;p51"/>
          <p:cNvSpPr txBox="1"/>
          <p:nvPr>
            <p:ph type="title"/>
          </p:nvPr>
        </p:nvSpPr>
        <p:spPr>
          <a:xfrm>
            <a:off x="834450" y="83250"/>
            <a:ext cx="7998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/>
              <a:t>측정 결과</a:t>
            </a:r>
            <a:endParaRPr b="1" sz="3200"/>
          </a:p>
        </p:txBody>
      </p:sp>
      <p:sp>
        <p:nvSpPr>
          <p:cNvPr id="458" name="Google Shape;458;p51"/>
          <p:cNvSpPr/>
          <p:nvPr/>
        </p:nvSpPr>
        <p:spPr>
          <a:xfrm>
            <a:off x="200175" y="0"/>
            <a:ext cx="3072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1"/>
          <p:cNvSpPr/>
          <p:nvPr/>
        </p:nvSpPr>
        <p:spPr>
          <a:xfrm>
            <a:off x="91175" y="0"/>
            <a:ext cx="594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834450" y="965275"/>
            <a:ext cx="7998000" cy="3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설치가 완료되면 시작메뉴에 관련 프로그램이 표시되지 않는다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위 경로에 있는 pgAdmin4.exe를 실행하면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>
                <a:solidFill>
                  <a:srgbClr val="5491B0"/>
                </a:solidFill>
              </a:rPr>
              <a:t>PostgreSQL</a:t>
            </a:r>
            <a:r>
              <a:rPr lang="ko">
                <a:solidFill>
                  <a:schemeClr val="dk1"/>
                </a:solidFill>
              </a:rPr>
              <a:t>의 GUI 관리 프로그램이 실행된다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34450" y="83250"/>
            <a:ext cx="7998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rgbClr val="5491B0"/>
                </a:solidFill>
              </a:rPr>
              <a:t>PostgreSQL</a:t>
            </a:r>
            <a:r>
              <a:rPr lang="ko" sz="3200"/>
              <a:t> </a:t>
            </a:r>
            <a:r>
              <a:rPr b="1" lang="ko" sz="3200"/>
              <a:t>설치방법</a:t>
            </a:r>
            <a:endParaRPr b="1" sz="3200"/>
          </a:p>
        </p:txBody>
      </p:sp>
      <p:sp>
        <p:nvSpPr>
          <p:cNvPr id="89" name="Google Shape;89;p16"/>
          <p:cNvSpPr/>
          <p:nvPr/>
        </p:nvSpPr>
        <p:spPr>
          <a:xfrm>
            <a:off x="200175" y="0"/>
            <a:ext cx="3072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91175" y="0"/>
            <a:ext cx="594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1411975" y="1464250"/>
            <a:ext cx="5666100" cy="366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2700000" dist="285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C:\Program Files\PostgreSQL\16\pgAdmin 4\runtime\pgAdmin4.exe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2"/>
          <p:cNvSpPr txBox="1"/>
          <p:nvPr>
            <p:ph type="title"/>
          </p:nvPr>
        </p:nvSpPr>
        <p:spPr>
          <a:xfrm>
            <a:off x="834450" y="83250"/>
            <a:ext cx="7998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/>
              <a:t>측정 결과 평균</a:t>
            </a:r>
            <a:endParaRPr b="1" sz="3200"/>
          </a:p>
        </p:txBody>
      </p:sp>
      <p:sp>
        <p:nvSpPr>
          <p:cNvPr id="465" name="Google Shape;465;p52"/>
          <p:cNvSpPr/>
          <p:nvPr/>
        </p:nvSpPr>
        <p:spPr>
          <a:xfrm>
            <a:off x="200175" y="0"/>
            <a:ext cx="3072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52"/>
          <p:cNvSpPr/>
          <p:nvPr/>
        </p:nvSpPr>
        <p:spPr>
          <a:xfrm>
            <a:off x="91175" y="0"/>
            <a:ext cx="594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2"/>
          <p:cNvSpPr txBox="1"/>
          <p:nvPr/>
        </p:nvSpPr>
        <p:spPr>
          <a:xfrm>
            <a:off x="511501" y="2423850"/>
            <a:ext cx="187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5491B0"/>
                </a:solidFill>
              </a:rPr>
              <a:t>MySQL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468" name="Google Shape;468;p52"/>
          <p:cNvSpPr txBox="1"/>
          <p:nvPr/>
        </p:nvSpPr>
        <p:spPr>
          <a:xfrm>
            <a:off x="2316725" y="1217550"/>
            <a:ext cx="1559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20 Thread</a:t>
            </a:r>
            <a:br>
              <a:rPr b="1" lang="ko" sz="2000">
                <a:solidFill>
                  <a:schemeClr val="dk1"/>
                </a:solidFill>
              </a:rPr>
            </a:br>
            <a:r>
              <a:rPr b="1" lang="ko" sz="2000">
                <a:solidFill>
                  <a:schemeClr val="dk1"/>
                </a:solidFill>
              </a:rPr>
              <a:t>100 Insert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469" name="Google Shape;469;p52"/>
          <p:cNvSpPr txBox="1"/>
          <p:nvPr/>
        </p:nvSpPr>
        <p:spPr>
          <a:xfrm>
            <a:off x="3952025" y="1217550"/>
            <a:ext cx="1559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1</a:t>
            </a:r>
            <a:r>
              <a:rPr b="1" lang="ko" sz="2000">
                <a:solidFill>
                  <a:schemeClr val="dk1"/>
                </a:solidFill>
              </a:rPr>
              <a:t> Thread</a:t>
            </a:r>
            <a:br>
              <a:rPr b="1" lang="ko" sz="2000">
                <a:solidFill>
                  <a:schemeClr val="dk1"/>
                </a:solidFill>
              </a:rPr>
            </a:br>
            <a:r>
              <a:rPr b="1" lang="ko" sz="2000">
                <a:solidFill>
                  <a:schemeClr val="dk1"/>
                </a:solidFill>
              </a:rPr>
              <a:t>3000 Insert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470" name="Google Shape;470;p52"/>
          <p:cNvSpPr txBox="1"/>
          <p:nvPr/>
        </p:nvSpPr>
        <p:spPr>
          <a:xfrm>
            <a:off x="5587325" y="1217550"/>
            <a:ext cx="1559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5</a:t>
            </a:r>
            <a:r>
              <a:rPr b="1" lang="ko" sz="2000">
                <a:solidFill>
                  <a:schemeClr val="dk1"/>
                </a:solidFill>
              </a:rPr>
              <a:t>0 Thread</a:t>
            </a:r>
            <a:br>
              <a:rPr b="1" lang="ko" sz="2000">
                <a:solidFill>
                  <a:schemeClr val="dk1"/>
                </a:solidFill>
              </a:rPr>
            </a:br>
            <a:r>
              <a:rPr b="1" lang="ko" sz="2000">
                <a:solidFill>
                  <a:schemeClr val="dk1"/>
                </a:solidFill>
              </a:rPr>
              <a:t>100 Select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471" name="Google Shape;471;p52"/>
          <p:cNvSpPr txBox="1"/>
          <p:nvPr/>
        </p:nvSpPr>
        <p:spPr>
          <a:xfrm>
            <a:off x="7222625" y="1217550"/>
            <a:ext cx="1608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1</a:t>
            </a:r>
            <a:r>
              <a:rPr b="1" lang="ko" sz="2000">
                <a:solidFill>
                  <a:schemeClr val="dk1"/>
                </a:solidFill>
              </a:rPr>
              <a:t> Thread</a:t>
            </a:r>
            <a:br>
              <a:rPr b="1" lang="ko" sz="2000">
                <a:solidFill>
                  <a:schemeClr val="dk1"/>
                </a:solidFill>
              </a:rPr>
            </a:br>
            <a:r>
              <a:rPr b="1" lang="ko" sz="2000">
                <a:solidFill>
                  <a:schemeClr val="dk1"/>
                </a:solidFill>
              </a:rPr>
              <a:t>5000 Select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472" name="Google Shape;472;p52"/>
          <p:cNvSpPr txBox="1"/>
          <p:nvPr/>
        </p:nvSpPr>
        <p:spPr>
          <a:xfrm>
            <a:off x="511501" y="3736375"/>
            <a:ext cx="187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5491B0"/>
                </a:solidFill>
              </a:rPr>
              <a:t>PostgreSQL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473" name="Google Shape;473;p52"/>
          <p:cNvSpPr txBox="1"/>
          <p:nvPr/>
        </p:nvSpPr>
        <p:spPr>
          <a:xfrm>
            <a:off x="2316725" y="2423850"/>
            <a:ext cx="155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905.67 ms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74" name="Google Shape;474;p52"/>
          <p:cNvSpPr txBox="1"/>
          <p:nvPr/>
        </p:nvSpPr>
        <p:spPr>
          <a:xfrm>
            <a:off x="2316725" y="3736375"/>
            <a:ext cx="155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408.00 </a:t>
            </a:r>
            <a:r>
              <a:rPr b="1" lang="ko" sz="2000">
                <a:solidFill>
                  <a:schemeClr val="dk1"/>
                </a:solidFill>
              </a:rPr>
              <a:t>ms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475" name="Google Shape;475;p52"/>
          <p:cNvSpPr txBox="1"/>
          <p:nvPr/>
        </p:nvSpPr>
        <p:spPr>
          <a:xfrm>
            <a:off x="3859100" y="2423850"/>
            <a:ext cx="174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EE2323"/>
                </a:solidFill>
              </a:rPr>
              <a:t>11348.67 </a:t>
            </a:r>
            <a:r>
              <a:rPr b="1" lang="ko" sz="2000">
                <a:solidFill>
                  <a:srgbClr val="EE2323"/>
                </a:solidFill>
              </a:rPr>
              <a:t>ms</a:t>
            </a:r>
            <a:endParaRPr b="1" sz="2000">
              <a:solidFill>
                <a:srgbClr val="EE2323"/>
              </a:solidFill>
            </a:endParaRPr>
          </a:p>
        </p:txBody>
      </p:sp>
      <p:sp>
        <p:nvSpPr>
          <p:cNvPr id="476" name="Google Shape;476;p52"/>
          <p:cNvSpPr txBox="1"/>
          <p:nvPr/>
        </p:nvSpPr>
        <p:spPr>
          <a:xfrm>
            <a:off x="3952025" y="3736375"/>
            <a:ext cx="155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563.33 </a:t>
            </a:r>
            <a:r>
              <a:rPr b="1" lang="ko" sz="2000">
                <a:solidFill>
                  <a:schemeClr val="dk1"/>
                </a:solidFill>
              </a:rPr>
              <a:t>ms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477" name="Google Shape;477;p52"/>
          <p:cNvSpPr txBox="1"/>
          <p:nvPr/>
        </p:nvSpPr>
        <p:spPr>
          <a:xfrm>
            <a:off x="5587325" y="2423850"/>
            <a:ext cx="155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389.67 </a:t>
            </a:r>
            <a:r>
              <a:rPr b="1" lang="ko" sz="2000">
                <a:solidFill>
                  <a:schemeClr val="dk1"/>
                </a:solidFill>
              </a:rPr>
              <a:t>ms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478" name="Google Shape;478;p52"/>
          <p:cNvSpPr txBox="1"/>
          <p:nvPr/>
        </p:nvSpPr>
        <p:spPr>
          <a:xfrm>
            <a:off x="5587325" y="3736375"/>
            <a:ext cx="155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627.33 </a:t>
            </a:r>
            <a:r>
              <a:rPr lang="ko" sz="2000">
                <a:solidFill>
                  <a:schemeClr val="dk1"/>
                </a:solidFill>
              </a:rPr>
              <a:t>ms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79" name="Google Shape;479;p52"/>
          <p:cNvSpPr txBox="1"/>
          <p:nvPr/>
        </p:nvSpPr>
        <p:spPr>
          <a:xfrm>
            <a:off x="7247375" y="2423850"/>
            <a:ext cx="155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644.33 </a:t>
            </a:r>
            <a:r>
              <a:rPr lang="ko" sz="2000">
                <a:solidFill>
                  <a:schemeClr val="dk1"/>
                </a:solidFill>
              </a:rPr>
              <a:t>ms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80" name="Google Shape;480;p52"/>
          <p:cNvSpPr txBox="1"/>
          <p:nvPr/>
        </p:nvSpPr>
        <p:spPr>
          <a:xfrm>
            <a:off x="7247375" y="3736375"/>
            <a:ext cx="155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410.33 </a:t>
            </a:r>
            <a:r>
              <a:rPr b="1" lang="ko" sz="2000">
                <a:solidFill>
                  <a:schemeClr val="dk1"/>
                </a:solidFill>
              </a:rPr>
              <a:t>ms</a:t>
            </a:r>
            <a:endParaRPr b="1" sz="2000">
              <a:solidFill>
                <a:schemeClr val="dk1"/>
              </a:solidFill>
            </a:endParaRPr>
          </a:p>
        </p:txBody>
      </p:sp>
      <p:cxnSp>
        <p:nvCxnSpPr>
          <p:cNvPr id="481" name="Google Shape;481;p52"/>
          <p:cNvCxnSpPr/>
          <p:nvPr/>
        </p:nvCxnSpPr>
        <p:spPr>
          <a:xfrm>
            <a:off x="2337200" y="1211425"/>
            <a:ext cx="0" cy="35346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52"/>
          <p:cNvCxnSpPr/>
          <p:nvPr/>
        </p:nvCxnSpPr>
        <p:spPr>
          <a:xfrm>
            <a:off x="3858874" y="1211425"/>
            <a:ext cx="0" cy="35346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52"/>
          <p:cNvCxnSpPr/>
          <p:nvPr/>
        </p:nvCxnSpPr>
        <p:spPr>
          <a:xfrm>
            <a:off x="5593274" y="1211425"/>
            <a:ext cx="0" cy="35346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52"/>
          <p:cNvCxnSpPr/>
          <p:nvPr/>
        </p:nvCxnSpPr>
        <p:spPr>
          <a:xfrm>
            <a:off x="7151425" y="1211425"/>
            <a:ext cx="0" cy="35346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3"/>
          <p:cNvSpPr txBox="1"/>
          <p:nvPr>
            <p:ph type="title"/>
          </p:nvPr>
        </p:nvSpPr>
        <p:spPr>
          <a:xfrm>
            <a:off x="834450" y="83250"/>
            <a:ext cx="7998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/>
              <a:t>RDB 비교</a:t>
            </a:r>
            <a:endParaRPr b="1" sz="3200"/>
          </a:p>
        </p:txBody>
      </p:sp>
      <p:sp>
        <p:nvSpPr>
          <p:cNvPr id="490" name="Google Shape;490;p53"/>
          <p:cNvSpPr/>
          <p:nvPr/>
        </p:nvSpPr>
        <p:spPr>
          <a:xfrm>
            <a:off x="200175" y="0"/>
            <a:ext cx="3072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3"/>
          <p:cNvSpPr/>
          <p:nvPr/>
        </p:nvSpPr>
        <p:spPr>
          <a:xfrm>
            <a:off x="91175" y="0"/>
            <a:ext cx="594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3"/>
          <p:cNvSpPr txBox="1"/>
          <p:nvPr/>
        </p:nvSpPr>
        <p:spPr>
          <a:xfrm>
            <a:off x="817600" y="3036300"/>
            <a:ext cx="25041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5491B0"/>
                </a:solidFill>
              </a:rPr>
              <a:t>MySQL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1"/>
                </a:solidFill>
              </a:rPr>
              <a:t>무료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반복 Insert가 매우 느리다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상대적으로 다루기 쉽다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493" name="Google Shape;49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250" y="1177913"/>
            <a:ext cx="1520774" cy="152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8376" y="932624"/>
            <a:ext cx="3017748" cy="201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8500" y="968491"/>
            <a:ext cx="2910141" cy="1939621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53"/>
          <p:cNvSpPr txBox="1"/>
          <p:nvPr/>
        </p:nvSpPr>
        <p:spPr>
          <a:xfrm>
            <a:off x="3302200" y="3036300"/>
            <a:ext cx="29100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5491B0"/>
                </a:solidFill>
              </a:rPr>
              <a:t>PostgreSQL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무료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동시 Select가 조금 느리다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반복처리가 매우 빠르다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97" name="Google Shape;497;p53"/>
          <p:cNvSpPr txBox="1"/>
          <p:nvPr/>
        </p:nvSpPr>
        <p:spPr>
          <a:xfrm>
            <a:off x="6304863" y="3036300"/>
            <a:ext cx="22974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EE2323"/>
                </a:solidFill>
              </a:rPr>
              <a:t>ORACLE</a:t>
            </a:r>
            <a:endParaRPr sz="1800">
              <a:solidFill>
                <a:srgbClr val="EE2323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유료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비싸다</a:t>
            </a:r>
            <a:br>
              <a:rPr lang="ko" sz="1600">
                <a:solidFill>
                  <a:schemeClr val="dk1"/>
                </a:solidFill>
              </a:rPr>
            </a:br>
            <a:r>
              <a:rPr lang="ko" sz="1600">
                <a:solidFill>
                  <a:schemeClr val="dk1"/>
                </a:solidFill>
              </a:rPr>
              <a:t>지원이 빵빵하다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50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79292">
            <a:off x="4178425" y="1305822"/>
            <a:ext cx="2523025" cy="75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01310">
            <a:off x="6122522" y="3609078"/>
            <a:ext cx="2569681" cy="107049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54"/>
          <p:cNvSpPr txBox="1"/>
          <p:nvPr>
            <p:ph type="title"/>
          </p:nvPr>
        </p:nvSpPr>
        <p:spPr>
          <a:xfrm>
            <a:off x="834450" y="83250"/>
            <a:ext cx="7998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/>
              <a:t>PostgreSQL을 사용하는 기업</a:t>
            </a:r>
            <a:endParaRPr b="1" sz="3200"/>
          </a:p>
        </p:txBody>
      </p:sp>
      <p:sp>
        <p:nvSpPr>
          <p:cNvPr id="505" name="Google Shape;505;p54"/>
          <p:cNvSpPr/>
          <p:nvPr/>
        </p:nvSpPr>
        <p:spPr>
          <a:xfrm>
            <a:off x="200175" y="0"/>
            <a:ext cx="3072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4"/>
          <p:cNvSpPr/>
          <p:nvPr/>
        </p:nvSpPr>
        <p:spPr>
          <a:xfrm>
            <a:off x="91175" y="0"/>
            <a:ext cx="594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7" name="Google Shape;507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25064">
            <a:off x="899991" y="1293258"/>
            <a:ext cx="2987793" cy="1077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353941">
            <a:off x="876630" y="2731079"/>
            <a:ext cx="2027690" cy="2027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546213">
            <a:off x="4083174" y="1477876"/>
            <a:ext cx="3104602" cy="3104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234057">
            <a:off x="3117442" y="2352190"/>
            <a:ext cx="1436020" cy="158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5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277537">
            <a:off x="6721775" y="1251825"/>
            <a:ext cx="1948300" cy="19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54"/>
          <p:cNvSpPr txBox="1"/>
          <p:nvPr/>
        </p:nvSpPr>
        <p:spPr>
          <a:xfrm>
            <a:off x="473840" y="4839290"/>
            <a:ext cx="740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E9E9E"/>
                </a:solidFill>
              </a:rPr>
              <a:t>출처 - 코드너리, 2024.03.28, https://www.codenary.co.kr/techstack/detail/postgresql</a:t>
            </a:r>
            <a:endParaRPr sz="10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/>
          <p:nvPr/>
        </p:nvSpPr>
        <p:spPr>
          <a:xfrm>
            <a:off x="4788700" y="0"/>
            <a:ext cx="43554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41000">
                <a:srgbClr val="E1ECF2"/>
              </a:gs>
              <a:gs pos="66000">
                <a:srgbClr val="C3D9E4"/>
              </a:gs>
              <a:gs pos="85000">
                <a:srgbClr val="A5C6D7"/>
              </a:gs>
              <a:gs pos="100000">
                <a:srgbClr val="87B3C9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834450" y="83250"/>
            <a:ext cx="7998000" cy="17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5491B0"/>
                </a:solidFill>
              </a:rPr>
              <a:t>MySQL</a:t>
            </a:r>
            <a:r>
              <a:rPr lang="ko" sz="4800"/>
              <a:t>과</a:t>
            </a:r>
            <a:endParaRPr sz="4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5491B0"/>
                </a:solidFill>
              </a:rPr>
              <a:t>PostgreSQL</a:t>
            </a:r>
            <a:r>
              <a:rPr lang="ko" sz="4800"/>
              <a:t>의 차이</a:t>
            </a:r>
            <a:endParaRPr b="1" sz="4800">
              <a:solidFill>
                <a:srgbClr val="5491B0"/>
              </a:solidFill>
            </a:endParaRPr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834500" y="2293275"/>
            <a:ext cx="7998000" cy="25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쿼리 실행 방</a:t>
            </a:r>
            <a:r>
              <a:rPr lang="ko">
                <a:solidFill>
                  <a:schemeClr val="dk1"/>
                </a:solidFill>
              </a:rPr>
              <a:t>법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문법 차이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자료형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Schema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200175" y="0"/>
            <a:ext cx="3072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91175" y="0"/>
            <a:ext cx="594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834450" y="83250"/>
            <a:ext cx="7998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/>
              <a:t>쿼리 실행 방법</a:t>
            </a:r>
            <a:endParaRPr b="1" sz="3200"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4942350" y="1270075"/>
            <a:ext cx="3737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2200">
                <a:solidFill>
                  <a:srgbClr val="5491B0"/>
                </a:solidFill>
              </a:rPr>
              <a:t>PostgreSQL</a:t>
            </a:r>
            <a:endParaRPr b="1" sz="2200">
              <a:solidFill>
                <a:srgbClr val="5491B0"/>
              </a:solidFill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200175" y="0"/>
            <a:ext cx="3072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91175" y="0"/>
            <a:ext cx="594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834450" y="1270075"/>
            <a:ext cx="3737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2200">
                <a:solidFill>
                  <a:srgbClr val="5491B0"/>
                </a:solidFill>
              </a:rPr>
              <a:t>MySQL</a:t>
            </a:r>
            <a:endParaRPr b="1" sz="2200">
              <a:solidFill>
                <a:srgbClr val="5491B0"/>
              </a:solidFill>
            </a:endParaRPr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4942350" y="1960375"/>
            <a:ext cx="37377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드래그해서 블록잡은 쿼리를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</a:rPr>
              <a:t>F5로 실행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834450" y="1960375"/>
            <a:ext cx="37377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현재 커서가 있는 쿼리를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</a:rPr>
              <a:t>Ctrl + Enter로 실행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834450" y="83250"/>
            <a:ext cx="7998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/>
              <a:t>문법 차이</a:t>
            </a:r>
            <a:endParaRPr b="1" sz="3200"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834450" y="965275"/>
            <a:ext cx="7998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대</a:t>
            </a:r>
            <a:r>
              <a:rPr lang="ko">
                <a:solidFill>
                  <a:schemeClr val="dk1"/>
                </a:solidFill>
              </a:rPr>
              <a:t>소문자 구분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200175" y="0"/>
            <a:ext cx="3072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91175" y="0"/>
            <a:ext cx="594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413" y="2093088"/>
            <a:ext cx="2771775" cy="1552575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2700000" dist="28575">
              <a:srgbClr val="000000">
                <a:alpha val="50000"/>
              </a:srgbClr>
            </a:outerShdw>
          </a:effectLst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3288" y="1624963"/>
            <a:ext cx="2762250" cy="21717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2700000" dist="28575">
              <a:srgbClr val="000000">
                <a:alpha val="50000"/>
              </a:srgbClr>
            </a:outerShdw>
          </a:effectLst>
        </p:spPr>
      </p:pic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626700" y="4146500"/>
            <a:ext cx="4035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>
                <a:solidFill>
                  <a:srgbClr val="5491B0"/>
                </a:solidFill>
              </a:rPr>
              <a:t>PostgreSQL</a:t>
            </a:r>
            <a:r>
              <a:rPr lang="ko">
                <a:solidFill>
                  <a:schemeClr val="dk1"/>
                </a:solidFill>
              </a:rPr>
              <a:t>은 대소문자를 구분한다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4629000" y="4146500"/>
            <a:ext cx="4362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rgbClr val="5491B0"/>
                </a:solidFill>
              </a:rPr>
              <a:t>MySQL</a:t>
            </a:r>
            <a:r>
              <a:rPr lang="ko">
                <a:solidFill>
                  <a:schemeClr val="dk1"/>
                </a:solidFill>
              </a:rPr>
              <a:t>은 대소문자를 구분하지 않는다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1914675" y="3442921"/>
            <a:ext cx="416400" cy="24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E23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5756175" y="3432975"/>
            <a:ext cx="178500" cy="19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E23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834450" y="83250"/>
            <a:ext cx="7998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/>
              <a:t>문법 차이</a:t>
            </a:r>
            <a:endParaRPr b="1" sz="3200"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834450" y="965275"/>
            <a:ext cx="7998000" cy="3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쌍따옴표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491B0"/>
                </a:solidFill>
              </a:rPr>
              <a:t>PostgreSQL</a:t>
            </a:r>
            <a:r>
              <a:rPr lang="ko">
                <a:solidFill>
                  <a:schemeClr val="dk1"/>
                </a:solidFill>
              </a:rPr>
              <a:t>과 </a:t>
            </a:r>
            <a:r>
              <a:rPr b="1" lang="ko">
                <a:solidFill>
                  <a:srgbClr val="5491B0"/>
                </a:solidFill>
              </a:rPr>
              <a:t>MySQL</a:t>
            </a:r>
            <a:r>
              <a:rPr lang="ko">
                <a:solidFill>
                  <a:schemeClr val="dk1"/>
                </a:solidFill>
              </a:rPr>
              <a:t>은 여러 요소 생성시 무조건 소문자로 적용되지만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>
                <a:solidFill>
                  <a:srgbClr val="5491B0"/>
                </a:solidFill>
              </a:rPr>
              <a:t>PostgreSQL</a:t>
            </a:r>
            <a:r>
              <a:rPr lang="ko">
                <a:solidFill>
                  <a:schemeClr val="dk1"/>
                </a:solidFill>
              </a:rPr>
              <a:t>의 경우 쌍따옴표(“)로 감싸면 대문자가 적용된다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200175" y="0"/>
            <a:ext cx="3072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91175" y="0"/>
            <a:ext cx="594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263" y="2502250"/>
            <a:ext cx="2642068" cy="191865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2700000" dist="28575">
              <a:srgbClr val="000000">
                <a:alpha val="50000"/>
              </a:srgbClr>
            </a:outerShdw>
          </a:effectLst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7675" y="2401400"/>
            <a:ext cx="3038350" cy="20195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2700000" dist="28575">
              <a:srgbClr val="000000">
                <a:alpha val="50000"/>
              </a:srgbClr>
            </a:outerShdw>
          </a:effectLst>
        </p:spPr>
      </p:pic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869201" y="4420900"/>
            <a:ext cx="38553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>
                <a:solidFill>
                  <a:srgbClr val="5491B0"/>
                </a:solidFill>
              </a:rPr>
              <a:t>PostgreSQL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4510075" y="4420900"/>
            <a:ext cx="4362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rgbClr val="5491B0"/>
                </a:solidFill>
              </a:rPr>
              <a:t>MySQL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1597550" y="4235750"/>
            <a:ext cx="683700" cy="185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E23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5740100" y="4255571"/>
            <a:ext cx="729600" cy="185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E23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834450" y="83250"/>
            <a:ext cx="7998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/>
              <a:t>문법 차이</a:t>
            </a:r>
            <a:endParaRPr b="1" sz="3200"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834450" y="965275"/>
            <a:ext cx="7998000" cy="23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>
                <a:solidFill>
                  <a:srgbClr val="5491B0"/>
                </a:solidFill>
              </a:rPr>
              <a:t>PostgreSQL</a:t>
            </a:r>
            <a:r>
              <a:rPr lang="ko">
                <a:solidFill>
                  <a:schemeClr val="dk1"/>
                </a:solidFill>
              </a:rPr>
              <a:t>에서 쌍따옴표(“)는 대소문자를 구분하는데 사용되므</a:t>
            </a:r>
            <a:r>
              <a:rPr lang="ko">
                <a:solidFill>
                  <a:schemeClr val="dk1"/>
                </a:solidFill>
              </a:rPr>
              <a:t>로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문자열을 표시할 때는 따옴표(‘)만 사용 가능하다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그 외에도 SHOW, DESC 등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>
                <a:solidFill>
                  <a:srgbClr val="5491B0"/>
                </a:solidFill>
              </a:rPr>
              <a:t>MySQL</a:t>
            </a:r>
            <a:r>
              <a:rPr lang="ko">
                <a:solidFill>
                  <a:schemeClr val="dk1"/>
                </a:solidFill>
              </a:rPr>
              <a:t>에서 되던 쿼리들이 </a:t>
            </a:r>
            <a:r>
              <a:rPr b="1" lang="ko">
                <a:solidFill>
                  <a:srgbClr val="5491B0"/>
                </a:solidFill>
              </a:rPr>
              <a:t>PostgreSQL</a:t>
            </a:r>
            <a:r>
              <a:rPr lang="ko">
                <a:solidFill>
                  <a:schemeClr val="dk1"/>
                </a:solidFill>
              </a:rPr>
              <a:t>에선 안되는 경우가 존재한다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200175" y="0"/>
            <a:ext cx="3072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91175" y="0"/>
            <a:ext cx="59400" cy="5143500"/>
          </a:xfrm>
          <a:prstGeom prst="rect">
            <a:avLst/>
          </a:prstGeom>
          <a:solidFill>
            <a:srgbClr val="549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