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561" r:id="rId2"/>
    <p:sldId id="571" r:id="rId3"/>
    <p:sldId id="508" r:id="rId4"/>
    <p:sldId id="564" r:id="rId5"/>
    <p:sldId id="578" r:id="rId6"/>
    <p:sldId id="572" r:id="rId7"/>
    <p:sldId id="581" r:id="rId8"/>
    <p:sldId id="584" r:id="rId9"/>
    <p:sldId id="593" r:id="rId10"/>
    <p:sldId id="586" r:id="rId11"/>
    <p:sldId id="580" r:id="rId12"/>
    <p:sldId id="587" r:id="rId13"/>
    <p:sldId id="588" r:id="rId14"/>
    <p:sldId id="579" r:id="rId15"/>
    <p:sldId id="589" r:id="rId16"/>
    <p:sldId id="576" r:id="rId17"/>
    <p:sldId id="590" r:id="rId18"/>
    <p:sldId id="591" r:id="rId19"/>
    <p:sldId id="592" r:id="rId20"/>
    <p:sldId id="585" r:id="rId21"/>
    <p:sldId id="595" r:id="rId22"/>
    <p:sldId id="603" r:id="rId23"/>
    <p:sldId id="604" r:id="rId24"/>
    <p:sldId id="605" r:id="rId25"/>
    <p:sldId id="606" r:id="rId26"/>
    <p:sldId id="594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583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  <p14:sldId id="571"/>
            <p14:sldId id="508"/>
            <p14:sldId id="564"/>
            <p14:sldId id="578"/>
            <p14:sldId id="572"/>
            <p14:sldId id="581"/>
            <p14:sldId id="584"/>
            <p14:sldId id="593"/>
            <p14:sldId id="586"/>
            <p14:sldId id="580"/>
            <p14:sldId id="587"/>
            <p14:sldId id="588"/>
            <p14:sldId id="579"/>
            <p14:sldId id="589"/>
            <p14:sldId id="576"/>
            <p14:sldId id="590"/>
            <p14:sldId id="591"/>
            <p14:sldId id="592"/>
            <p14:sldId id="585"/>
            <p14:sldId id="595"/>
            <p14:sldId id="603"/>
            <p14:sldId id="604"/>
            <p14:sldId id="605"/>
            <p14:sldId id="606"/>
            <p14:sldId id="594"/>
            <p14:sldId id="596"/>
            <p14:sldId id="597"/>
            <p14:sldId id="598"/>
            <p14:sldId id="599"/>
            <p14:sldId id="600"/>
            <p14:sldId id="601"/>
            <p14:sldId id="60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80B8D6"/>
    <a:srgbClr val="FF7E83"/>
    <a:srgbClr val="C7FF17"/>
    <a:srgbClr val="2B0A3D"/>
    <a:srgbClr val="E6E7E7"/>
    <a:srgbClr val="12ABDB"/>
    <a:srgbClr val="300B48"/>
    <a:srgbClr val="D9D9D9"/>
    <a:srgbClr val="95E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3899" autoAdjust="0"/>
  </p:normalViewPr>
  <p:slideViewPr>
    <p:cSldViewPr>
      <p:cViewPr varScale="1">
        <p:scale>
          <a:sx n="74" d="100"/>
          <a:sy n="74" d="100"/>
        </p:scale>
        <p:origin x="94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A86FF-874B-4F81-9B7B-606A5D7A35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DD1797-79A3-4DBB-B298-EEA1BEB12339}">
      <dgm:prSet/>
      <dgm:spPr/>
      <dgm:t>
        <a:bodyPr/>
        <a:lstStyle/>
        <a:p>
          <a:pPr rtl="0"/>
          <a:r>
            <a:rPr lang="pt-PT" dirty="0"/>
            <a:t>Types of Insurance.</a:t>
          </a:r>
          <a:endParaRPr lang="en-US" dirty="0"/>
        </a:p>
      </dgm:t>
    </dgm:pt>
    <dgm:pt modelId="{2DE2CEA9-E52C-4258-A35E-999871F7B85C}" type="parTrans" cxnId="{6E2CC789-218F-4680-8A27-B5B59FBD332E}">
      <dgm:prSet/>
      <dgm:spPr/>
      <dgm:t>
        <a:bodyPr/>
        <a:lstStyle/>
        <a:p>
          <a:endParaRPr lang="en-US"/>
        </a:p>
      </dgm:t>
    </dgm:pt>
    <dgm:pt modelId="{BD4B592B-A9E3-4134-9811-B87BABA72438}" type="sibTrans" cxnId="{6E2CC789-218F-4680-8A27-B5B59FBD332E}">
      <dgm:prSet/>
      <dgm:spPr/>
      <dgm:t>
        <a:bodyPr/>
        <a:lstStyle/>
        <a:p>
          <a:endParaRPr lang="en-US"/>
        </a:p>
      </dgm:t>
    </dgm:pt>
    <dgm:pt modelId="{16204264-E550-4FB6-85BF-8EE763CBE096}" type="pres">
      <dgm:prSet presAssocID="{249A86FF-874B-4F81-9B7B-606A5D7A35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A5F833-951E-4FEA-BCE5-0F3CE655F49C}" type="pres">
      <dgm:prSet presAssocID="{5ADD1797-79A3-4DBB-B298-EEA1BEB1233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4657E-F66A-46BE-9EDB-AED5EEC29F7B}" type="presOf" srcId="{5ADD1797-79A3-4DBB-B298-EEA1BEB12339}" destId="{D5A5F833-951E-4FEA-BCE5-0F3CE655F49C}" srcOrd="0" destOrd="0" presId="urn:microsoft.com/office/officeart/2005/8/layout/vList2"/>
    <dgm:cxn modelId="{6E2CC789-218F-4680-8A27-B5B59FBD332E}" srcId="{249A86FF-874B-4F81-9B7B-606A5D7A3557}" destId="{5ADD1797-79A3-4DBB-B298-EEA1BEB12339}" srcOrd="0" destOrd="0" parTransId="{2DE2CEA9-E52C-4258-A35E-999871F7B85C}" sibTransId="{BD4B592B-A9E3-4134-9811-B87BABA72438}"/>
    <dgm:cxn modelId="{1969A4AB-C6E7-416D-845A-3BEDB7443B8B}" type="presOf" srcId="{249A86FF-874B-4F81-9B7B-606A5D7A3557}" destId="{16204264-E550-4FB6-85BF-8EE763CBE096}" srcOrd="0" destOrd="0" presId="urn:microsoft.com/office/officeart/2005/8/layout/vList2"/>
    <dgm:cxn modelId="{0D1029E7-5819-413F-9027-BB1422AD4728}" type="presParOf" srcId="{16204264-E550-4FB6-85BF-8EE763CBE096}" destId="{D5A5F833-951E-4FEA-BCE5-0F3CE655F4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5F833-951E-4FEA-BCE5-0F3CE655F49C}">
      <dsp:nvSpPr>
        <dsp:cNvPr id="0" name=""/>
        <dsp:cNvSpPr/>
      </dsp:nvSpPr>
      <dsp:spPr>
        <a:xfrm>
          <a:off x="0" y="69"/>
          <a:ext cx="5471987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/>
            <a:t>Types of Insurance.</a:t>
          </a:r>
          <a:endParaRPr lang="en-US" sz="3600" kern="1200" dirty="0"/>
        </a:p>
      </dsp:txBody>
      <dsp:txXfrm>
        <a:off x="42151" y="42220"/>
        <a:ext cx="5387685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4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9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9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xmlns="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xmlns="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xmlns="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62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 24 | 19</a:t>
            </a:r>
            <a:r>
              <a:rPr lang="en-US" sz="800" kern="0" baseline="3000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73871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1"/>
          <p:cNvSpPr>
            <a:spLocks/>
          </p:cNvSpPr>
          <p:nvPr userDrawn="1"/>
        </p:nvSpPr>
        <p:spPr bwMode="auto">
          <a:xfrm flipH="1">
            <a:off x="5589877" y="300730"/>
            <a:ext cx="6597928" cy="6557270"/>
          </a:xfrm>
          <a:custGeom>
            <a:avLst/>
            <a:gdLst>
              <a:gd name="T0" fmla="*/ 302 w 477"/>
              <a:gd name="T1" fmla="*/ 475 h 475"/>
              <a:gd name="T2" fmla="*/ 311 w 477"/>
              <a:gd name="T3" fmla="*/ 0 h 475"/>
              <a:gd name="T4" fmla="*/ 0 w 477"/>
              <a:gd name="T5" fmla="*/ 77 h 475"/>
              <a:gd name="T6" fmla="*/ 0 w 477"/>
              <a:gd name="T7" fmla="*/ 475 h 475"/>
              <a:gd name="T8" fmla="*/ 302 w 477"/>
              <a:gd name="T9" fmla="*/ 47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75">
                <a:moveTo>
                  <a:pt x="302" y="475"/>
                </a:moveTo>
                <a:cubicBezTo>
                  <a:pt x="452" y="240"/>
                  <a:pt x="477" y="100"/>
                  <a:pt x="311" y="0"/>
                </a:cubicBezTo>
                <a:cubicBezTo>
                  <a:pt x="130" y="98"/>
                  <a:pt x="42" y="99"/>
                  <a:pt x="0" y="77"/>
                </a:cubicBezTo>
                <a:cubicBezTo>
                  <a:pt x="0" y="475"/>
                  <a:pt x="0" y="475"/>
                  <a:pt x="0" y="475"/>
                </a:cubicBezTo>
                <a:lnTo>
                  <a:pt x="302" y="4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xmlns="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3"/>
          <p:cNvSpPr>
            <a:spLocks/>
          </p:cNvSpPr>
          <p:nvPr userDrawn="1"/>
        </p:nvSpPr>
        <p:spPr bwMode="auto">
          <a:xfrm rot="16200000" flipH="1">
            <a:off x="6162657" y="-665094"/>
            <a:ext cx="7364327" cy="7681868"/>
          </a:xfrm>
          <a:custGeom>
            <a:avLst/>
            <a:gdLst>
              <a:gd name="T0" fmla="*/ 0 w 508"/>
              <a:gd name="T1" fmla="*/ 475 h 529"/>
              <a:gd name="T2" fmla="*/ 508 w 508"/>
              <a:gd name="T3" fmla="*/ 475 h 529"/>
              <a:gd name="T4" fmla="*/ 508 w 508"/>
              <a:gd name="T5" fmla="*/ 290 h 529"/>
              <a:gd name="T6" fmla="*/ 229 w 508"/>
              <a:gd name="T7" fmla="*/ 364 h 529"/>
              <a:gd name="T8" fmla="*/ 158 w 508"/>
              <a:gd name="T9" fmla="*/ 226 h 529"/>
              <a:gd name="T10" fmla="*/ 162 w 508"/>
              <a:gd name="T11" fmla="*/ 0 h 529"/>
              <a:gd name="T12" fmla="*/ 0 w 508"/>
              <a:gd name="T13" fmla="*/ 25 h 529"/>
              <a:gd name="T14" fmla="*/ 0 w 508"/>
              <a:gd name="T15" fmla="*/ 47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" h="529">
                <a:moveTo>
                  <a:pt x="0" y="475"/>
                </a:moveTo>
                <a:cubicBezTo>
                  <a:pt x="508" y="475"/>
                  <a:pt x="508" y="475"/>
                  <a:pt x="508" y="475"/>
                </a:cubicBezTo>
                <a:cubicBezTo>
                  <a:pt x="508" y="290"/>
                  <a:pt x="508" y="290"/>
                  <a:pt x="508" y="290"/>
                </a:cubicBezTo>
                <a:cubicBezTo>
                  <a:pt x="508" y="290"/>
                  <a:pt x="427" y="198"/>
                  <a:pt x="229" y="364"/>
                </a:cubicBezTo>
                <a:cubicBezTo>
                  <a:pt x="31" y="529"/>
                  <a:pt x="87" y="338"/>
                  <a:pt x="158" y="226"/>
                </a:cubicBezTo>
                <a:cubicBezTo>
                  <a:pt x="229" y="115"/>
                  <a:pt x="241" y="48"/>
                  <a:pt x="162" y="0"/>
                </a:cubicBezTo>
                <a:cubicBezTo>
                  <a:pt x="49" y="62"/>
                  <a:pt x="12" y="43"/>
                  <a:pt x="0" y="25"/>
                </a:cubicBezTo>
                <a:lnTo>
                  <a:pt x="0" y="4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xmlns="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7C4D6060-8B0E-4B99-B95E-23880A10D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62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 24 | 19</a:t>
            </a:r>
            <a:r>
              <a:rPr lang="en-US" sz="800" kern="0" baseline="3000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</a:p>
        </p:txBody>
      </p:sp>
      <p:sp>
        <p:nvSpPr>
          <p:cNvPr id="2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73871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41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62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 24 | 19</a:t>
            </a:r>
            <a:r>
              <a:rPr lang="en-US" sz="800" kern="0" baseline="3000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73871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689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8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apgemini.com/optimize-your-business-and-it-operations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62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1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 24 | 19</a:t>
            </a:r>
            <a:r>
              <a:rPr lang="en-US" sz="800" kern="0" baseline="3000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Feb 2018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73871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37" r:id="rId2"/>
    <p:sldLayoutId id="2147483738" r:id="rId3"/>
    <p:sldLayoutId id="2147483794" r:id="rId4"/>
    <p:sldLayoutId id="2147483792" r:id="rId5"/>
    <p:sldLayoutId id="2147483841" r:id="rId6"/>
    <p:sldLayoutId id="2147483842" r:id="rId7"/>
    <p:sldLayoutId id="2147483846" r:id="rId8"/>
    <p:sldLayoutId id="214748384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6368270" cy="863600"/>
          </a:xfrm>
        </p:spPr>
        <p:txBody>
          <a:bodyPr>
            <a:normAutofit/>
          </a:bodyPr>
          <a:lstStyle/>
          <a:p>
            <a:r>
              <a:rPr lang="en-US" sz="3600" dirty="0"/>
              <a:t>Understanding  Insurance</a:t>
            </a:r>
            <a:endParaRPr lang="pt-PT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Prajnya Pal| Bhubaneswar| 7</a:t>
            </a:r>
            <a:r>
              <a:rPr lang="en-US" baseline="30000" dirty="0"/>
              <a:t>th</a:t>
            </a:r>
            <a:r>
              <a:rPr lang="en-US" dirty="0"/>
              <a:t> Jan. 2020</a:t>
            </a:r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87" y="1412875"/>
            <a:ext cx="5832475" cy="1656184"/>
          </a:xfrm>
        </p:spPr>
        <p:txBody>
          <a:bodyPr/>
          <a:lstStyle/>
          <a:p>
            <a:r>
              <a:rPr lang="en-US" sz="1800" dirty="0"/>
              <a:t>A firm of Computer System consultants would most likely purchase which type of coverage to protect them in the event that they provide incorrect advice that causes financial injury to a customer?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514342" y="3069059"/>
            <a:ext cx="4819657" cy="512341"/>
          </a:xfrm>
        </p:spPr>
        <p:txBody>
          <a:bodyPr/>
          <a:lstStyle/>
          <a:p>
            <a:r>
              <a:rPr lang="en-US" dirty="0"/>
              <a:t>a. Commercial General Liability insurance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4342" y="3581400"/>
            <a:ext cx="4591058" cy="423763"/>
          </a:xfrm>
        </p:spPr>
        <p:txBody>
          <a:bodyPr/>
          <a:lstStyle/>
          <a:p>
            <a:r>
              <a:rPr lang="en-US" dirty="0"/>
              <a:t>b. Business Auto Insurance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514342" y="4117758"/>
            <a:ext cx="4591058" cy="399746"/>
          </a:xfrm>
        </p:spPr>
        <p:txBody>
          <a:bodyPr/>
          <a:lstStyle/>
          <a:p>
            <a:r>
              <a:rPr lang="en-US" dirty="0"/>
              <a:t>c. Environmental Liability Insurance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08976" y="4630099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Professional Liability insurance</a:t>
            </a:r>
          </a:p>
        </p:txBody>
      </p:sp>
    </p:spTree>
    <p:extLst>
      <p:ext uri="{BB962C8B-B14F-4D97-AF65-F5344CB8AC3E}">
        <p14:creationId xmlns:p14="http://schemas.microsoft.com/office/powerpoint/2010/main" val="8485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762000"/>
            <a:ext cx="5832475" cy="863600"/>
          </a:xfrm>
        </p:spPr>
        <p:txBody>
          <a:bodyPr/>
          <a:lstStyle/>
          <a:p>
            <a:r>
              <a:rPr lang="en-US" b="1" dirty="0"/>
              <a:t>Answer is</a:t>
            </a:r>
            <a:endParaRPr lang="pt-PT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7988" y="1905000"/>
            <a:ext cx="9753029" cy="16351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d. </a:t>
            </a:r>
            <a:r>
              <a:rPr lang="en-US" sz="1800" b="1" dirty="0"/>
              <a:t>Professional Liability insurance </a:t>
            </a:r>
            <a:r>
              <a:rPr lang="en-US" sz="1800" dirty="0"/>
              <a:t>covers professionals such as accountants, attorneys or consultants for errors or omissions arising out of their professional practices.</a:t>
            </a:r>
          </a:p>
        </p:txBody>
      </p:sp>
    </p:spTree>
    <p:extLst>
      <p:ext uri="{BB962C8B-B14F-4D97-AF65-F5344CB8AC3E}">
        <p14:creationId xmlns:p14="http://schemas.microsoft.com/office/powerpoint/2010/main" val="165194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1800"/>
            <a:ext cx="5832475" cy="863600"/>
          </a:xfrm>
        </p:spPr>
        <p:txBody>
          <a:bodyPr/>
          <a:lstStyle/>
          <a:p>
            <a:r>
              <a:rPr lang="en-US" dirty="0"/>
              <a:t>Ideally Insurable Loss Exposures</a:t>
            </a:r>
            <a:endParaRPr lang="pt-P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336675"/>
            <a:ext cx="9753029" cy="49117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/>
              <a:t>Loss Exposure: </a:t>
            </a:r>
            <a:r>
              <a:rPr lang="en-US" sz="1800" dirty="0"/>
              <a:t>Any condition or situation that represents a possibility of loss.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Although insurers insure many loss exposures, but not all loss exposures are ideally insurable. To be insurable a loss exposure should have certain characteristics.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There are </a:t>
            </a:r>
            <a:r>
              <a:rPr lang="en-US" sz="1800" b="1" dirty="0"/>
              <a:t>six characteristics </a:t>
            </a:r>
            <a:r>
              <a:rPr lang="en-US" sz="1800" dirty="0"/>
              <a:t>of an ideally insurable loss exposure.</a:t>
            </a:r>
          </a:p>
        </p:txBody>
      </p:sp>
    </p:spTree>
    <p:extLst>
      <p:ext uri="{BB962C8B-B14F-4D97-AF65-F5344CB8AC3E}">
        <p14:creationId xmlns:p14="http://schemas.microsoft.com/office/powerpoint/2010/main" val="244736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1800"/>
            <a:ext cx="6145212" cy="863600"/>
          </a:xfrm>
        </p:spPr>
        <p:txBody>
          <a:bodyPr/>
          <a:lstStyle/>
          <a:p>
            <a:r>
              <a:rPr lang="en-US" b="1" dirty="0"/>
              <a:t>Characteristics of Ideally Insurable Loss Exposures</a:t>
            </a:r>
            <a:endParaRPr lang="pt-PT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336675"/>
            <a:ext cx="9753029" cy="50641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Pure Risk </a:t>
            </a:r>
            <a:r>
              <a:rPr lang="en-US" dirty="0"/>
              <a:t>– Involves pure risk, not speculative risk.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Fortuitous losses </a:t>
            </a:r>
            <a:r>
              <a:rPr lang="en-US" dirty="0"/>
              <a:t>– Loss associated with the loss exposures should occur by chance.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Definite &amp; Measurable </a:t>
            </a:r>
            <a:r>
              <a:rPr lang="en-US" dirty="0"/>
              <a:t>– Subject to losses that are definite in time, cause, &amp; location &amp; that are measurable.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Large number of similar exposure units </a:t>
            </a:r>
            <a:r>
              <a:rPr lang="en-US" dirty="0"/>
              <a:t>– One of a large number of similar exposure units.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Independent &amp; not catastrophic </a:t>
            </a:r>
            <a:r>
              <a:rPr lang="en-US" dirty="0"/>
              <a:t>– Not subject to a loss that would simultaneously </a:t>
            </a:r>
          </a:p>
          <a:p>
            <a:pPr>
              <a:lnSpc>
                <a:spcPct val="150000"/>
              </a:lnSpc>
            </a:pPr>
            <a:r>
              <a:rPr lang="en-US" dirty="0"/>
              <a:t>    affect many other similar loss exposures, not catastrophic (A </a:t>
            </a:r>
            <a:r>
              <a:rPr lang="en-US" b="1" dirty="0"/>
              <a:t>catastrophic loss </a:t>
            </a:r>
            <a:r>
              <a:rPr lang="en-US" dirty="0"/>
              <a:t>is always severe as it involves numerous exposure units suffering from same type of loss simultaneously)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Affordable</a:t>
            </a:r>
            <a:r>
              <a:rPr lang="en-US" dirty="0"/>
              <a:t> – Premiums are economically feasible.</a:t>
            </a:r>
          </a:p>
        </p:txBody>
      </p:sp>
    </p:spTree>
    <p:extLst>
      <p:ext uri="{BB962C8B-B14F-4D97-AF65-F5344CB8AC3E}">
        <p14:creationId xmlns:p14="http://schemas.microsoft.com/office/powerpoint/2010/main" val="242220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Pay for losses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Manage cash flow uncertainty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Comply with legal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Promote risk control activity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Efficient use of insured’s resources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Support for insured’s credit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Source of investment funds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Reduce social burden</a:t>
            </a: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Benefits of Insurance</a:t>
            </a:r>
          </a:p>
        </p:txBody>
      </p:sp>
    </p:spTree>
    <p:extLst>
      <p:ext uri="{BB962C8B-B14F-4D97-AF65-F5344CB8AC3E}">
        <p14:creationId xmlns:p14="http://schemas.microsoft.com/office/powerpoint/2010/main" val="16082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5832475" cy="558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Benefits of Insurance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54318"/>
              </p:ext>
            </p:extLst>
          </p:nvPr>
        </p:nvGraphicFramePr>
        <p:xfrm>
          <a:off x="201773" y="787401"/>
          <a:ext cx="11761627" cy="5844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0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931">
                <a:tc>
                  <a:txBody>
                    <a:bodyPr/>
                    <a:lstStyle/>
                    <a:p>
                      <a:r>
                        <a:rPr lang="en-US" b="0" dirty="0"/>
                        <a:t>Pay for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primary role of insurance is to indemnify.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7701">
                <a:tc>
                  <a:txBody>
                    <a:bodyPr/>
                    <a:lstStyle/>
                    <a:p>
                      <a:r>
                        <a:rPr lang="en-US" dirty="0"/>
                        <a:t>Manage Cash flow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provides financial compensation when loss occur. Therefore the cash flow uncertainty</a:t>
                      </a:r>
                      <a:r>
                        <a:rPr lang="en-US" baseline="0" dirty="0"/>
                        <a:t> caused by many loss exposure is reduced.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1391">
                <a:tc>
                  <a:txBody>
                    <a:bodyPr/>
                    <a:lstStyle/>
                    <a:p>
                      <a:r>
                        <a:rPr lang="en-US" dirty="0"/>
                        <a:t>Comply with legal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can be used both to meet statutory and contractual requirements</a:t>
                      </a:r>
                      <a:r>
                        <a:rPr lang="en-US" baseline="0" dirty="0"/>
                        <a:t> of insurance coverage.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701">
                <a:tc>
                  <a:txBody>
                    <a:bodyPr/>
                    <a:lstStyle/>
                    <a:p>
                      <a:r>
                        <a:rPr lang="en-US" dirty="0"/>
                        <a:t>Promote Risk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</a:t>
                      </a:r>
                      <a:r>
                        <a:rPr lang="en-US" baseline="0" dirty="0"/>
                        <a:t> company may provide insured certain incentive to adopt risk control activities as a result of Policy requirement or premium saving purpose.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7701">
                <a:tc>
                  <a:txBody>
                    <a:bodyPr/>
                    <a:lstStyle/>
                    <a:p>
                      <a:r>
                        <a:rPr lang="en-US" dirty="0"/>
                        <a:t>Efficient use of Insured’s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company allows the premium amount of insured</a:t>
                      </a:r>
                      <a:r>
                        <a:rPr lang="en-US" baseline="0" dirty="0"/>
                        <a:t> to be used in a more constructive way instead of keeping a large amount aside.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391">
                <a:tc>
                  <a:txBody>
                    <a:bodyPr/>
                    <a:lstStyle/>
                    <a:p>
                      <a:r>
                        <a:rPr lang="en-US" dirty="0"/>
                        <a:t>Support for insured’s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always gives the assurance to repay covered losses any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1391">
                <a:tc>
                  <a:txBody>
                    <a:bodyPr/>
                    <a:lstStyle/>
                    <a:p>
                      <a:r>
                        <a:rPr lang="en-US" dirty="0"/>
                        <a:t>Source of investment 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Insurer invests the Premium fund in various profitable Business</a:t>
                      </a:r>
                      <a:r>
                        <a:rPr lang="en-US" baseline="0" dirty="0"/>
                        <a:t> or engagements to earn profit.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1391">
                <a:tc>
                  <a:txBody>
                    <a:bodyPr/>
                    <a:lstStyle/>
                    <a:p>
                      <a:r>
                        <a:rPr lang="en-US" dirty="0"/>
                        <a:t>Reduce Social Burden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helps to reduce the burden of uncompensated accident victims to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0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96200" y="2467397"/>
            <a:ext cx="3887813" cy="524886"/>
          </a:xfrm>
        </p:spPr>
        <p:txBody>
          <a:bodyPr/>
          <a:lstStyle/>
          <a:p>
            <a:r>
              <a:rPr lang="pt-PT" b="1" dirty="0"/>
              <a:t>Premiums paid by insured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6200" y="5175392"/>
            <a:ext cx="3887813" cy="524886"/>
          </a:xfrm>
        </p:spPr>
        <p:txBody>
          <a:bodyPr/>
          <a:lstStyle/>
          <a:p>
            <a:r>
              <a:rPr lang="pt-PT" b="1" dirty="0"/>
              <a:t>Increased losses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93A89E5-A62F-4AEC-BA87-DCDA0BC06B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6200" y="4272727"/>
            <a:ext cx="3887813" cy="524886"/>
          </a:xfrm>
        </p:spPr>
        <p:txBody>
          <a:bodyPr/>
          <a:lstStyle/>
          <a:p>
            <a:r>
              <a:rPr lang="pt-PT" b="1" dirty="0"/>
              <a:t>Opportunity cost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96200" y="3370062"/>
            <a:ext cx="3887813" cy="524886"/>
          </a:xfrm>
        </p:spPr>
        <p:txBody>
          <a:bodyPr/>
          <a:lstStyle/>
          <a:p>
            <a:r>
              <a:rPr lang="pt-PT" b="1" dirty="0"/>
              <a:t>Operating cost of insurers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E90D7-5D8B-489D-8CA5-341DAD8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Cost of Insurance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7087039" y="2438400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7087040" y="3337858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7087040" y="4237316"/>
            <a:ext cx="634560" cy="599554"/>
            <a:chOff x="7087040" y="2911269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39C268-5000-4A77-9344-0D889A1D0D8B}"/>
              </a:ext>
            </a:extLst>
          </p:cNvPr>
          <p:cNvGrpSpPr/>
          <p:nvPr/>
        </p:nvGrpSpPr>
        <p:grpSpPr>
          <a:xfrm>
            <a:off x="7087040" y="5136774"/>
            <a:ext cx="634560" cy="599554"/>
            <a:chOff x="7087040" y="3764561"/>
            <a:chExt cx="634560" cy="599554"/>
          </a:xfrm>
        </p:grpSpPr>
        <p:sp>
          <p:nvSpPr>
            <p:cNvPr id="13" name="Oval 20">
              <a:extLst>
                <a:ext uri="{FF2B5EF4-FFF2-40B4-BE49-F238E27FC236}">
                  <a16:creationId xmlns:a16="http://schemas.microsoft.com/office/drawing/2014/main" xmlns="" id="{EE712418-DA7D-438C-84EC-B0FF7C3D7892}"/>
                </a:ext>
              </a:extLst>
            </p:cNvPr>
            <p:cNvSpPr/>
            <p:nvPr/>
          </p:nvSpPr>
          <p:spPr>
            <a:xfrm flipV="1">
              <a:off x="7087040" y="3764561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31305387-6005-438D-8996-42FA30D2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923782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0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Types of Insurers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497703" y="1905000"/>
            <a:ext cx="634560" cy="599554"/>
            <a:chOff x="7087039" y="1204685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3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4172025"/>
            <a:ext cx="634560" cy="599554"/>
            <a:chOff x="7087039" y="1204685"/>
            <a:chExt cx="634560" cy="599554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485212" y="1976001"/>
            <a:ext cx="38487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Private Insurers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85212" y="3238004"/>
            <a:ext cx="41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Federal Government Insurance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5212" y="4331246"/>
            <a:ext cx="36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Government Insurance</a:t>
            </a:r>
          </a:p>
        </p:txBody>
      </p:sp>
    </p:spTree>
    <p:extLst>
      <p:ext uri="{BB962C8B-B14F-4D97-AF65-F5344CB8AC3E}">
        <p14:creationId xmlns:p14="http://schemas.microsoft.com/office/powerpoint/2010/main" val="232904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152400" y="431800"/>
            <a:ext cx="608806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Types of Insurer Ownership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08156"/>
              </p:ext>
            </p:extLst>
          </p:nvPr>
        </p:nvGraphicFramePr>
        <p:xfrm>
          <a:off x="152400" y="1219200"/>
          <a:ext cx="11887200" cy="52413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32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87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13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922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0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PURPOSE FOR WHICH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LEGAL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 OF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610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Stock Insurer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To earn profit for its stock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Corporation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Stock holders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Board of Directors, elected by stockholders, appoints officers to manage company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370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Mutual Insurer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provide insurance for its owners (policyholders)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Corporation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Policy holders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Board of Directors, elected by policyholders, appoints officers to manage company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230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Reciprocal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provide reciprocity for</a:t>
                      </a:r>
                      <a:r>
                        <a:rPr lang="en-US" sz="1600" b="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subscribers (to cover each other losses)</a:t>
                      </a:r>
                      <a:endParaRPr lang="en-US" sz="16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Unincorporated association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Subscribers</a:t>
                      </a:r>
                      <a:r>
                        <a:rPr lang="en-US" sz="1600" b="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(members)</a:t>
                      </a:r>
                      <a:endParaRPr lang="en-US" sz="16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Subscribers choose an attorney-in-fact to operate the reciprocal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3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Lloyd’s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To earn profit for its individual</a:t>
                      </a:r>
                      <a:r>
                        <a:rPr lang="en-US" sz="1600" baseline="0" dirty="0">
                          <a:latin typeface="+mn-lt"/>
                        </a:rPr>
                        <a:t> investors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Unincorporated association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Investors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Lloyd’s is regulated by the U.K. Financial</a:t>
                      </a:r>
                      <a:r>
                        <a:rPr lang="en-US" sz="1600" b="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Services Authority, which delegates much authority to Council.</a:t>
                      </a:r>
                      <a:endParaRPr lang="en-US" sz="16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2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1"/>
            <a:ext cx="6340542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/>
              <a:t>Captive Insurers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dirty="0"/>
              <a:t>Reinsurance Companies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25160" y="762000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Two more types </a:t>
            </a:r>
            <a:r>
              <a:rPr lang="en-US" b="1"/>
              <a:t>of Private Insurers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909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2209800"/>
            <a:ext cx="5543549" cy="431948"/>
          </a:xfrm>
        </p:spPr>
        <p:txBody>
          <a:bodyPr/>
          <a:lstStyle/>
          <a:p>
            <a:r>
              <a:rPr lang="pt-PT" b="1" dirty="0"/>
              <a:t>What is Insurance</a:t>
            </a: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228600" y="2869593"/>
            <a:ext cx="6325324" cy="2293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Insurance as a Risk Management 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Insurance as a Risk Transfer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Insurance as a Business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Insurance as a Contract</a:t>
            </a:r>
            <a:endParaRPr lang="pt-PT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xmlns="" id="{DE92CAD8-1DB1-4620-AE43-58463EEC07A7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Understanding Insurance</a:t>
            </a:r>
          </a:p>
        </p:txBody>
      </p:sp>
    </p:spTree>
    <p:extLst>
      <p:ext uri="{BB962C8B-B14F-4D97-AF65-F5344CB8AC3E}">
        <p14:creationId xmlns:p14="http://schemas.microsoft.com/office/powerpoint/2010/main" val="63371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5683" y="843599"/>
            <a:ext cx="3887813" cy="524886"/>
          </a:xfrm>
        </p:spPr>
        <p:txBody>
          <a:bodyPr/>
          <a:lstStyle/>
          <a:p>
            <a:r>
              <a:rPr lang="pt-PT" b="1" dirty="0"/>
              <a:t>Marketing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533242-C3E0-46B6-A122-8DAF8452B3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909059" y="4029310"/>
            <a:ext cx="3887813" cy="524886"/>
          </a:xfrm>
        </p:spPr>
        <p:txBody>
          <a:bodyPr/>
          <a:lstStyle/>
          <a:p>
            <a:r>
              <a:rPr lang="pt-PT" b="1" dirty="0"/>
              <a:t>Premium Audit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81158" y="3170991"/>
            <a:ext cx="3887813" cy="524886"/>
          </a:xfrm>
        </p:spPr>
        <p:txBody>
          <a:bodyPr/>
          <a:lstStyle/>
          <a:p>
            <a:r>
              <a:rPr lang="pt-PT" b="1" dirty="0"/>
              <a:t>Risk Control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93A89E5-A62F-4AEC-BA87-DCDA0BC06B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6808" y="2340417"/>
            <a:ext cx="3887813" cy="524886"/>
          </a:xfrm>
        </p:spPr>
        <p:txBody>
          <a:bodyPr/>
          <a:lstStyle/>
          <a:p>
            <a:r>
              <a:rPr lang="pt-PT" b="1" dirty="0"/>
              <a:t>Claims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46809" y="1616655"/>
            <a:ext cx="3887813" cy="524886"/>
          </a:xfrm>
        </p:spPr>
        <p:txBody>
          <a:bodyPr/>
          <a:lstStyle/>
          <a:p>
            <a:r>
              <a:rPr lang="pt-PT" b="1" dirty="0"/>
              <a:t>Underwriting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E90D7-5D8B-489D-8CA5-341DAD8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Overview of Insurance Functions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7087040" y="851028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7097775" y="1583010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7097775" y="2389309"/>
            <a:ext cx="634560" cy="599554"/>
            <a:chOff x="7087040" y="2911269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39C268-5000-4A77-9344-0D889A1D0D8B}"/>
              </a:ext>
            </a:extLst>
          </p:cNvPr>
          <p:cNvGrpSpPr/>
          <p:nvPr/>
        </p:nvGrpSpPr>
        <p:grpSpPr>
          <a:xfrm>
            <a:off x="7097775" y="3203544"/>
            <a:ext cx="634560" cy="599554"/>
            <a:chOff x="7087040" y="3764561"/>
            <a:chExt cx="634560" cy="599554"/>
          </a:xfrm>
        </p:grpSpPr>
        <p:sp>
          <p:nvSpPr>
            <p:cNvPr id="13" name="Oval 20">
              <a:extLst>
                <a:ext uri="{FF2B5EF4-FFF2-40B4-BE49-F238E27FC236}">
                  <a16:creationId xmlns:a16="http://schemas.microsoft.com/office/drawing/2014/main" xmlns="" id="{EE712418-DA7D-438C-84EC-B0FF7C3D7892}"/>
                </a:ext>
              </a:extLst>
            </p:cNvPr>
            <p:cNvSpPr/>
            <p:nvPr/>
          </p:nvSpPr>
          <p:spPr>
            <a:xfrm flipV="1">
              <a:off x="7087040" y="3764561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31305387-6005-438D-8996-42FA30D2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923782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6AF32A2-EC31-424E-84DE-230C3D24CDCC}"/>
              </a:ext>
            </a:extLst>
          </p:cNvPr>
          <p:cNvGrpSpPr/>
          <p:nvPr/>
        </p:nvGrpSpPr>
        <p:grpSpPr>
          <a:xfrm>
            <a:off x="7097775" y="4005133"/>
            <a:ext cx="634560" cy="599554"/>
            <a:chOff x="7087040" y="4617853"/>
            <a:chExt cx="634560" cy="599554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5C03F25C-44C3-4EC0-A598-67BC9C811A3E}"/>
                </a:ext>
              </a:extLst>
            </p:cNvPr>
            <p:cNvSpPr/>
            <p:nvPr/>
          </p:nvSpPr>
          <p:spPr>
            <a:xfrm flipV="1">
              <a:off x="7087040" y="4617853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xmlns="" id="{33F298C3-51DB-4725-B6C8-DBF28CA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4777074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51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4342" y="2616594"/>
            <a:ext cx="5832474" cy="423762"/>
          </a:xfrm>
        </p:spPr>
        <p:txBody>
          <a:bodyPr/>
          <a:lstStyle/>
          <a:p>
            <a:r>
              <a:rPr lang="en-US" sz="1800" b="1" dirty="0"/>
              <a:t>Determining the Premium for a new customer’s personal auto policy.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505662" y="3311872"/>
            <a:ext cx="4819657" cy="512341"/>
          </a:xfrm>
        </p:spPr>
        <p:txBody>
          <a:bodyPr/>
          <a:lstStyle/>
          <a:p>
            <a:r>
              <a:rPr lang="en-US" dirty="0"/>
              <a:t>a. Underwriting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4342" y="3843436"/>
            <a:ext cx="4591058" cy="423763"/>
          </a:xfrm>
        </p:spPr>
        <p:txBody>
          <a:bodyPr/>
          <a:lstStyle/>
          <a:p>
            <a:r>
              <a:rPr lang="en-US" dirty="0"/>
              <a:t>b. Risk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505663" y="4386469"/>
            <a:ext cx="4591058" cy="399746"/>
          </a:xfrm>
        </p:spPr>
        <p:txBody>
          <a:bodyPr/>
          <a:lstStyle/>
          <a:p>
            <a:r>
              <a:rPr lang="en-US" dirty="0"/>
              <a:t>c. Marketing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05663" y="4953000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Premium Audit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976" y="1524000"/>
            <a:ext cx="551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of these actions, identify the insurance functions that is most closely associated with it:</a:t>
            </a:r>
          </a:p>
        </p:txBody>
      </p:sp>
    </p:spTree>
    <p:extLst>
      <p:ext uri="{BB962C8B-B14F-4D97-AF65-F5344CB8AC3E}">
        <p14:creationId xmlns:p14="http://schemas.microsoft.com/office/powerpoint/2010/main" val="63062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88" y="1954214"/>
            <a:ext cx="5832474" cy="423762"/>
          </a:xfrm>
        </p:spPr>
        <p:txBody>
          <a:bodyPr/>
          <a:lstStyle/>
          <a:p>
            <a:r>
              <a:rPr lang="en-US" sz="1800" b="1" dirty="0"/>
              <a:t>Visiting a prospective insured’s factory to inspect the Fire Suppression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728960"/>
            <a:ext cx="5832475" cy="863600"/>
          </a:xfrm>
        </p:spPr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407988" y="2801849"/>
            <a:ext cx="4819657" cy="512341"/>
          </a:xfrm>
        </p:spPr>
        <p:txBody>
          <a:bodyPr/>
          <a:lstStyle/>
          <a:p>
            <a:r>
              <a:rPr lang="en-US" dirty="0"/>
              <a:t>a. Marketing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07988" y="3468507"/>
            <a:ext cx="4591058" cy="423763"/>
          </a:xfrm>
        </p:spPr>
        <p:txBody>
          <a:bodyPr/>
          <a:lstStyle/>
          <a:p>
            <a:r>
              <a:rPr lang="en-US" dirty="0"/>
              <a:t>b. Risk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07988" y="4047506"/>
            <a:ext cx="4591058" cy="399746"/>
          </a:xfrm>
        </p:spPr>
        <p:txBody>
          <a:bodyPr/>
          <a:lstStyle/>
          <a:p>
            <a:r>
              <a:rPr lang="en-US" dirty="0"/>
              <a:t>c. Premium Audit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7988" y="4644429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Claims</a:t>
            </a:r>
          </a:p>
        </p:txBody>
      </p:sp>
    </p:spTree>
    <p:extLst>
      <p:ext uri="{BB962C8B-B14F-4D97-AF65-F5344CB8AC3E}">
        <p14:creationId xmlns:p14="http://schemas.microsoft.com/office/powerpoint/2010/main" val="41708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88" y="1954214"/>
            <a:ext cx="5832474" cy="423762"/>
          </a:xfrm>
        </p:spPr>
        <p:txBody>
          <a:bodyPr/>
          <a:lstStyle/>
          <a:p>
            <a:r>
              <a:rPr lang="en-US" sz="1800" b="1" dirty="0"/>
              <a:t>Advertising a new policy program for small businesses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728960"/>
            <a:ext cx="5832475" cy="863600"/>
          </a:xfrm>
        </p:spPr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407988" y="2801849"/>
            <a:ext cx="4819657" cy="512341"/>
          </a:xfrm>
        </p:spPr>
        <p:txBody>
          <a:bodyPr/>
          <a:lstStyle/>
          <a:p>
            <a:r>
              <a:rPr lang="en-US" dirty="0"/>
              <a:t>a. Risk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07988" y="3468507"/>
            <a:ext cx="4591058" cy="423763"/>
          </a:xfrm>
        </p:spPr>
        <p:txBody>
          <a:bodyPr/>
          <a:lstStyle/>
          <a:p>
            <a:r>
              <a:rPr lang="en-US" dirty="0"/>
              <a:t>b. Premium Audit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07988" y="4047506"/>
            <a:ext cx="4591058" cy="399746"/>
          </a:xfrm>
        </p:spPr>
        <p:txBody>
          <a:bodyPr/>
          <a:lstStyle/>
          <a:p>
            <a:r>
              <a:rPr lang="en-US" dirty="0"/>
              <a:t>c. Marketing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7988" y="4644429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Claims</a:t>
            </a:r>
          </a:p>
        </p:txBody>
      </p:sp>
    </p:spTree>
    <p:extLst>
      <p:ext uri="{BB962C8B-B14F-4D97-AF65-F5344CB8AC3E}">
        <p14:creationId xmlns:p14="http://schemas.microsoft.com/office/powerpoint/2010/main" val="379812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88" y="1789737"/>
            <a:ext cx="5832474" cy="650458"/>
          </a:xfrm>
        </p:spPr>
        <p:txBody>
          <a:bodyPr/>
          <a:lstStyle/>
          <a:p>
            <a:r>
              <a:rPr lang="en-US" sz="1800" b="1" dirty="0"/>
              <a:t>Visiting an insured’s premises after the end of the policy period to examine payroll records for the preceding year.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728960"/>
            <a:ext cx="5832475" cy="863600"/>
          </a:xfrm>
        </p:spPr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407988" y="2801849"/>
            <a:ext cx="4819657" cy="512341"/>
          </a:xfrm>
        </p:spPr>
        <p:txBody>
          <a:bodyPr/>
          <a:lstStyle/>
          <a:p>
            <a:r>
              <a:rPr lang="en-US" dirty="0"/>
              <a:t>a. Risk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07988" y="3468507"/>
            <a:ext cx="4591058" cy="423763"/>
          </a:xfrm>
        </p:spPr>
        <p:txBody>
          <a:bodyPr/>
          <a:lstStyle/>
          <a:p>
            <a:r>
              <a:rPr lang="en-US" dirty="0"/>
              <a:t>b. Marketing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07988" y="4047506"/>
            <a:ext cx="4591058" cy="399746"/>
          </a:xfrm>
        </p:spPr>
        <p:txBody>
          <a:bodyPr/>
          <a:lstStyle/>
          <a:p>
            <a:r>
              <a:rPr lang="en-US" dirty="0"/>
              <a:t>c. Claims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7988" y="4644429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Premium Audit</a:t>
            </a:r>
          </a:p>
        </p:txBody>
      </p:sp>
    </p:spTree>
    <p:extLst>
      <p:ext uri="{BB962C8B-B14F-4D97-AF65-F5344CB8AC3E}">
        <p14:creationId xmlns:p14="http://schemas.microsoft.com/office/powerpoint/2010/main" val="413237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7988" y="1789737"/>
            <a:ext cx="5832474" cy="650458"/>
          </a:xfrm>
        </p:spPr>
        <p:txBody>
          <a:bodyPr/>
          <a:lstStyle/>
          <a:p>
            <a:r>
              <a:rPr lang="en-US" sz="1800" b="1" dirty="0"/>
              <a:t>Determining the cause and amount of Policyholder’s loss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728960"/>
            <a:ext cx="5832475" cy="863600"/>
          </a:xfrm>
        </p:spPr>
        <p:txBody>
          <a:bodyPr/>
          <a:lstStyle/>
          <a:p>
            <a:r>
              <a:rPr lang="en-US" b="1" dirty="0"/>
              <a:t>Apply Your Knowledge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407988" y="2801849"/>
            <a:ext cx="4819657" cy="512341"/>
          </a:xfrm>
        </p:spPr>
        <p:txBody>
          <a:bodyPr/>
          <a:lstStyle/>
          <a:p>
            <a:r>
              <a:rPr lang="en-US" dirty="0"/>
              <a:t>a. Marketing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07988" y="3468507"/>
            <a:ext cx="4591058" cy="423763"/>
          </a:xfrm>
        </p:spPr>
        <p:txBody>
          <a:bodyPr/>
          <a:lstStyle/>
          <a:p>
            <a:r>
              <a:rPr lang="en-US" dirty="0"/>
              <a:t>b. Underwriting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07988" y="4047506"/>
            <a:ext cx="4591058" cy="399746"/>
          </a:xfrm>
        </p:spPr>
        <p:txBody>
          <a:bodyPr/>
          <a:lstStyle/>
          <a:p>
            <a:r>
              <a:rPr lang="en-US" dirty="0"/>
              <a:t>c. Claims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07988" y="4644429"/>
            <a:ext cx="4819657" cy="5123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 Risk Control</a:t>
            </a:r>
          </a:p>
        </p:txBody>
      </p:sp>
    </p:spTree>
    <p:extLst>
      <p:ext uri="{BB962C8B-B14F-4D97-AF65-F5344CB8AC3E}">
        <p14:creationId xmlns:p14="http://schemas.microsoft.com/office/powerpoint/2010/main" val="249284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2590800"/>
            <a:ext cx="6340542" cy="32740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fill unmet needs in the private insurance market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facilitate compulsory insurance purchases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provide efficiency in the market &amp; convenience to insured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achieve collateral social purposes</a:t>
            </a:r>
            <a:endParaRPr lang="pt-PT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634054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Government Insurance Programs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0F868FF6-2674-4F98-980D-ED2611DD7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8" y="1278783"/>
            <a:ext cx="685810" cy="642834"/>
            <a:chOff x="-61" y="-66"/>
            <a:chExt cx="1133" cy="1062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xmlns="" id="{1E09DADA-7AB3-41C2-A4D5-C1068E00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xmlns="" id="{41B7CF45-DDFE-43FD-B7F5-00F167946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41325" y="1271283"/>
            <a:ext cx="51816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Reasons for Government Insurance Program</a:t>
            </a:r>
          </a:p>
        </p:txBody>
      </p:sp>
    </p:spTree>
    <p:extLst>
      <p:ext uri="{BB962C8B-B14F-4D97-AF65-F5344CB8AC3E}">
        <p14:creationId xmlns:p14="http://schemas.microsoft.com/office/powerpoint/2010/main" val="332616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155620" y="267888"/>
            <a:ext cx="10502429" cy="711200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Examples of P&amp;C Insurance Offered by Federal Government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78367"/>
              </p:ext>
            </p:extLst>
          </p:nvPr>
        </p:nvGraphicFramePr>
        <p:xfrm>
          <a:off x="155621" y="994113"/>
          <a:ext cx="11807780" cy="56767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5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Characteristics of Government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Relationship to Private Insurer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572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National Flood Insurance </a:t>
                      </a:r>
                      <a:r>
                        <a:rPr lang="en-US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</a:t>
                      </a:r>
                    </a:p>
                    <a:p>
                      <a:r>
                        <a:rPr lang="en-US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(NFIP)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Meets previously unmet needs for flood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Serves</a:t>
                      </a: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social purposes of amending &amp; enforcing building codes &amp; reducing new construction in flood zones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can act as primary</a:t>
                      </a: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insurer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can partner with private insurers. Private insurers sell the insurance &amp; pay claims; govt. reimburses insurers for losses not covered by premiums.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197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Terrorism Risk Insurance </a:t>
                      </a:r>
                      <a:r>
                        <a:rPr lang="en-US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</a:t>
                      </a:r>
                    </a:p>
                    <a:p>
                      <a:r>
                        <a:rPr lang="en-US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(TRIP)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Designed to temporarily meet the unmet needs for a backstop to insured terrorism losses.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Serves the social purpose of preventing economic disruptions that market failures in terrorism coverage could have  caused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Private</a:t>
                      </a: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insurers act as the primary insurer for the terrorism coverage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temporarily acts as reinsurer for terrorism coverage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197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Crop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Provides crop insurance at affordable rates to reduce losses that result from unavoidable crop failures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Covers most crops for perils such as drought, disease, insects, excess rain &amp;</a:t>
                      </a: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hail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govt. subsidizes &amp; reinsures private insurers; private insurer sell &amp; service the federal crop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Private insurers also independently offer crop insurance for certain</a:t>
                      </a:r>
                      <a:r>
                        <a:rPr lang="en-US" sz="16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perils</a:t>
                      </a:r>
                      <a:endParaRPr lang="en-US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20392" y="282913"/>
            <a:ext cx="10502429" cy="711200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Examples of P&amp;C Insurance Offered by State Government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3745"/>
              </p:ext>
            </p:extLst>
          </p:nvPr>
        </p:nvGraphicFramePr>
        <p:xfrm>
          <a:off x="155621" y="994113"/>
          <a:ext cx="11807780" cy="58040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94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Characteristics of Government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Relationship to Private Insurer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1048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latin typeface="+mn-lt"/>
                        </a:rPr>
                        <a:t>Fair Access to Insurance Requirements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Make basic property insurance available to property owner who are otherwise unable to obtain insurance because</a:t>
                      </a:r>
                      <a:r>
                        <a:rPr lang="en-US" sz="1400" b="0" baseline="0" dirty="0">
                          <a:latin typeface="+mn-lt"/>
                        </a:rPr>
                        <a:t> of their property’s location or any other reason</a:t>
                      </a:r>
                      <a:endParaRPr lang="en-US" sz="1400" b="0" dirty="0">
                        <a:latin typeface="+mn-lt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4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Organization varies by state.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Does not replace normal channels of insurance; is only for consumers who could not obtain</a:t>
                      </a:r>
                      <a:r>
                        <a:rPr lang="en-US" sz="1400" b="0" baseline="0" dirty="0"/>
                        <a:t> coverage in the private market</a:t>
                      </a:r>
                      <a:endParaRPr lang="en-US" sz="1400" b="0" dirty="0"/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1508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latin typeface="+mn-lt"/>
                        </a:rPr>
                        <a:t>Worker Compensation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/>
                        <a:t>Helps employers meet their obligations under state statutes</a:t>
                      </a:r>
                      <a:r>
                        <a:rPr lang="en-US" sz="1400" b="0" baseline="0" dirty="0"/>
                        <a:t> to injured workers</a:t>
                      </a:r>
                      <a:endParaRPr lang="en-US" sz="1400" b="0" dirty="0"/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Private insurers provide workers compensation insurance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State govt. can operate as an exclusive insurer, as a competitor to private insurers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436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Beach &amp; Windstorm Plans</a:t>
                      </a:r>
                    </a:p>
                    <a:p>
                      <a:endParaRPr lang="en-US" sz="14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/>
                        <a:t>Make property insurance against windstorm</a:t>
                      </a:r>
                      <a:r>
                        <a:rPr lang="en-US" sz="1400" b="0" baseline="0" dirty="0"/>
                        <a:t> cause of loss available to property owner who are otherwise unable to obtain insurance because of their property’s location</a:t>
                      </a:r>
                      <a:endParaRPr lang="en-US" sz="1400" b="0" dirty="0"/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Organization varies by state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Does not replace normal channels of insurance; is only for consumers who could not obtain coverage in the private market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400" b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980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>
                          <a:latin typeface="+mn-lt"/>
                        </a:rPr>
                        <a:t>Residual Auto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Make compulsory auto liability coverage available to high-risk drivers who have difficulty purchasing coverage at a reasonable</a:t>
                      </a:r>
                      <a:r>
                        <a:rPr lang="en-US" sz="1400" b="0" baseline="0" dirty="0"/>
                        <a:t> rate in the market</a:t>
                      </a:r>
                      <a:endParaRPr lang="en-US" sz="1400" b="0" dirty="0"/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dirty="0"/>
                        <a:t>Organization varies by state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dirty="0"/>
                        <a:t>Does not replace normal channels of insurance; is only for consumers who could not obtain coverage in the private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6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1905000"/>
            <a:ext cx="6340542" cy="3959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66024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Why Insurance Operations are Regulated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497703" y="1905000"/>
            <a:ext cx="634560" cy="599554"/>
            <a:chOff x="7087039" y="1204685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3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4172025"/>
            <a:ext cx="634560" cy="599554"/>
            <a:chOff x="7087039" y="1204685"/>
            <a:chExt cx="634560" cy="599554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449795" y="1976001"/>
            <a:ext cx="38487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protect consumers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1485212" y="3238004"/>
            <a:ext cx="41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maintain insurer solvency</a:t>
            </a:r>
            <a:endParaRPr lang="pt-PT" dirty="0"/>
          </a:p>
        </p:txBody>
      </p:sp>
      <p:sp>
        <p:nvSpPr>
          <p:cNvPr id="32" name="TextBox 31"/>
          <p:cNvSpPr txBox="1"/>
          <p:nvPr/>
        </p:nvSpPr>
        <p:spPr>
          <a:xfrm>
            <a:off x="1485212" y="4331246"/>
            <a:ext cx="369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prevent destructive competition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65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AE39C9AB-4E22-406A-B6C9-E0A3C9191B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pt-PT" dirty="0"/>
              <a:t>01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2A4B2EDC-B00E-4436-BE6F-90768B2443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pt-PT"/>
              <a:t>02</a:t>
            </a:r>
            <a:endParaRPr lang="pt-PT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22A9A6D1-FE4E-4431-8770-86D7EE5AA04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pt-PT"/>
              <a:t>03</a:t>
            </a:r>
            <a:endParaRPr lang="pt-PT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xmlns="" id="{E5B481ED-527F-41B3-8825-E425AE3D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2"/>
            <a:ext cx="4087812" cy="160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Insurance as a Risk Management Technique</a:t>
            </a:r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9E6C3BF7-14BF-453F-826B-7287C752C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7889" y="1111637"/>
            <a:ext cx="4866123" cy="412363"/>
          </a:xfrm>
        </p:spPr>
        <p:txBody>
          <a:bodyPr/>
          <a:lstStyle/>
          <a:p>
            <a:r>
              <a:rPr lang="en-US" dirty="0"/>
              <a:t>Risk Management</a:t>
            </a:r>
            <a:endParaRPr lang="pt-PT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36040C9E-9806-4074-8604-57E3BC808E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7889" y="1517807"/>
            <a:ext cx="5045511" cy="99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process of making &amp; implementing decisions that will minimize the adverse effects of accidental losses on an organization.</a:t>
            </a:r>
            <a:endParaRPr lang="pt-PT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4EAFB77E-6AC0-40EA-B7B1-41B3C03D52A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917889" y="2864237"/>
            <a:ext cx="4866123" cy="412363"/>
          </a:xfrm>
        </p:spPr>
        <p:txBody>
          <a:bodyPr/>
          <a:lstStyle/>
          <a:p>
            <a:r>
              <a:rPr lang="en-US" dirty="0"/>
              <a:t>Loss Prevention</a:t>
            </a:r>
            <a:endParaRPr lang="pt-PT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D7218539-4229-4A46-82EB-7CB11C69DC7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917889" y="3270407"/>
            <a:ext cx="4866123" cy="99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risk control technique that reduces the frequency of a particular loss.</a:t>
            </a:r>
            <a:endParaRPr lang="pt-PT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xmlns="" id="{4EAFB77E-6AC0-40EA-B7B1-41B3C03D52A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944877" y="4686844"/>
            <a:ext cx="4866123" cy="412363"/>
          </a:xfrm>
        </p:spPr>
        <p:txBody>
          <a:bodyPr/>
          <a:lstStyle/>
          <a:p>
            <a:r>
              <a:rPr lang="en-US" dirty="0"/>
              <a:t>Loss Reduction</a:t>
            </a:r>
            <a:endParaRPr lang="pt-PT" dirty="0"/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xmlns="" id="{D7218539-4229-4A46-82EB-7CB11C69DC7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944877" y="5099207"/>
            <a:ext cx="4866123" cy="9967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risk control technique that reduces the severity of a particular loss.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85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2971800"/>
            <a:ext cx="5154612" cy="28930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66024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Insurer Licensing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4040574"/>
            <a:ext cx="634560" cy="599554"/>
            <a:chOff x="7087039" y="1204685"/>
            <a:chExt cx="634560" cy="599554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436657" y="1607222"/>
            <a:ext cx="472240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Insurance companies must be licensed by the state insurance department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1462674" y="4203458"/>
            <a:ext cx="41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Insurer</a:t>
            </a:r>
            <a:endParaRPr lang="pt-PT" dirty="0"/>
          </a:p>
        </p:txBody>
      </p:sp>
      <p:sp>
        <p:nvSpPr>
          <p:cNvPr id="32" name="TextBox 31"/>
          <p:cNvSpPr txBox="1"/>
          <p:nvPr/>
        </p:nvSpPr>
        <p:spPr>
          <a:xfrm>
            <a:off x="1462674" y="3280759"/>
            <a:ext cx="36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Domestic Insurer</a:t>
            </a:r>
            <a:endParaRPr lang="pt-P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03625" y="5045101"/>
            <a:ext cx="634560" cy="599554"/>
            <a:chOff x="7087039" y="1204685"/>
            <a:chExt cx="634560" cy="599554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44659" y="511610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Alien Insurer</a:t>
            </a:r>
          </a:p>
        </p:txBody>
      </p:sp>
    </p:spTree>
    <p:extLst>
      <p:ext uri="{BB962C8B-B14F-4D97-AF65-F5344CB8AC3E}">
        <p14:creationId xmlns:p14="http://schemas.microsoft.com/office/powerpoint/2010/main" val="283601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46668" y="1164890"/>
            <a:ext cx="6340542" cy="52868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431800"/>
            <a:ext cx="66024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Insurance Rate Regulation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1593869"/>
            <a:ext cx="634560" cy="599554"/>
            <a:chOff x="7087039" y="1204685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3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45842" y="2491891"/>
            <a:ext cx="634560" cy="599554"/>
            <a:chOff x="7087039" y="1204685"/>
            <a:chExt cx="634560" cy="599554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45842" y="3349629"/>
            <a:ext cx="634560" cy="599554"/>
            <a:chOff x="7087039" y="1204685"/>
            <a:chExt cx="634560" cy="599554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465894" y="1679260"/>
            <a:ext cx="472240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Mandatory Rate Law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1485212" y="2568520"/>
            <a:ext cx="41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Prior-approval Law</a:t>
            </a:r>
            <a:endParaRPr lang="pt-PT" dirty="0"/>
          </a:p>
        </p:txBody>
      </p:sp>
      <p:sp>
        <p:nvSpPr>
          <p:cNvPr id="32" name="TextBox 31"/>
          <p:cNvSpPr txBox="1"/>
          <p:nvPr/>
        </p:nvSpPr>
        <p:spPr>
          <a:xfrm>
            <a:off x="1485212" y="3349438"/>
            <a:ext cx="36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File-and-use Law</a:t>
            </a:r>
            <a:endParaRPr lang="pt-P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45842" y="4250859"/>
            <a:ext cx="634560" cy="599554"/>
            <a:chOff x="7087039" y="1204685"/>
            <a:chExt cx="634560" cy="599554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8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65894" y="422541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Use-and-file Law</a:t>
            </a:r>
            <a:endParaRPr lang="pt-P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45842" y="5051509"/>
            <a:ext cx="634560" cy="599554"/>
            <a:chOff x="7087039" y="1204685"/>
            <a:chExt cx="634560" cy="5995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2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19210" y="5744174"/>
            <a:ext cx="634560" cy="599554"/>
            <a:chOff x="7087039" y="1204685"/>
            <a:chExt cx="634560" cy="599554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34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491651" y="510139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Rating Law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651" y="57927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competition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341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3048000"/>
            <a:ext cx="6221412" cy="32740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Establish financial requirement by which to measure solvency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Conduct on-site examination to ensure regulatory compliance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Review annual financial statements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Administer the Insurance Regulatory Information System</a:t>
            </a:r>
            <a:endParaRPr lang="pt-PT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07988" y="152400"/>
            <a:ext cx="634054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Solvency Surveillance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0F868FF6-2674-4F98-980D-ED2611DD7D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765" y="948905"/>
            <a:ext cx="685810" cy="642834"/>
            <a:chOff x="-61" y="-66"/>
            <a:chExt cx="1133" cy="1062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xmlns="" id="{1E09DADA-7AB3-41C2-A4D5-C1068E00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xmlns="" id="{41B7CF45-DDFE-43FD-B7F5-00F167946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02575" y="948905"/>
            <a:ext cx="6669825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process conducted by state insurance regulators of verifying the solvency of insurer &amp; determine whether their financial condition enables them to meet their financial obligations &amp; to remain in business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0836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152400" y="1524000"/>
            <a:ext cx="6221412" cy="32740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Unusual or unique loss exposure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Nonstandard business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Insured needing high limits of coverage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Insured needing unusually broad coverage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Loss exposures that require new forms</a:t>
            </a:r>
            <a:endParaRPr lang="pt-PT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 txBox="1">
            <a:spLocks/>
          </p:cNvSpPr>
          <p:nvPr/>
        </p:nvSpPr>
        <p:spPr>
          <a:xfrm>
            <a:off x="457200" y="660400"/>
            <a:ext cx="634054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1" dirty="0"/>
              <a:t>Surplus Lines Market Insurance</a:t>
            </a:r>
          </a:p>
        </p:txBody>
      </p:sp>
    </p:spTree>
    <p:extLst>
      <p:ext uri="{BB962C8B-B14F-4D97-AF65-F5344CB8AC3E}">
        <p14:creationId xmlns:p14="http://schemas.microsoft.com/office/powerpoint/2010/main" val="422174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C167E4F-CA1A-4DC9-A0BD-2DCA1B7A8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7574" y="4605882"/>
            <a:ext cx="3296426" cy="840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fundamental measure of the loss exposure assumed by an insurer.</a:t>
            </a:r>
            <a:endParaRPr lang="pt-P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7574" y="2133777"/>
            <a:ext cx="3829826" cy="502568"/>
          </a:xfrm>
        </p:spPr>
        <p:txBody>
          <a:bodyPr/>
          <a:lstStyle/>
          <a:p>
            <a:r>
              <a:rPr lang="en-US" dirty="0"/>
              <a:t>Transferring the Costs of Losses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as a Risk Transfer System</a:t>
            </a:r>
            <a:endParaRPr lang="pt-PT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6401" y="4195377"/>
            <a:ext cx="3829826" cy="502568"/>
          </a:xfrm>
        </p:spPr>
        <p:txBody>
          <a:bodyPr/>
          <a:lstStyle/>
          <a:p>
            <a:r>
              <a:rPr lang="en-US" dirty="0"/>
              <a:t>Exposure unit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6401" y="3137300"/>
            <a:ext cx="3829826" cy="502568"/>
          </a:xfrm>
        </p:spPr>
        <p:txBody>
          <a:bodyPr/>
          <a:lstStyle/>
          <a:p>
            <a:r>
              <a:rPr lang="en-US" dirty="0"/>
              <a:t>Sharing the Costs of Losses</a:t>
            </a:r>
            <a:endParaRPr lang="pt-PT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1143000" y="1981200"/>
            <a:ext cx="634560" cy="599554"/>
            <a:chOff x="7087040" y="2911269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45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1143000" y="2993764"/>
            <a:ext cx="634560" cy="599554"/>
            <a:chOff x="7087040" y="2911269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48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1195591" y="4006328"/>
            <a:ext cx="634560" cy="599554"/>
            <a:chOff x="7087040" y="2911269"/>
            <a:chExt cx="634560" cy="599554"/>
          </a:xfrm>
        </p:grpSpPr>
        <p:sp>
          <p:nvSpPr>
            <p:cNvPr id="50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5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0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486322"/>
            <a:ext cx="5992812" cy="431948"/>
          </a:xfrm>
        </p:spPr>
        <p:txBody>
          <a:bodyPr/>
          <a:lstStyle/>
          <a:p>
            <a:r>
              <a:rPr lang="en-US" b="1" dirty="0"/>
              <a:t>Insurance business is divided into 2 sectors</a:t>
            </a:r>
            <a:endParaRPr lang="pt-PT" b="1" dirty="0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407988" y="2136179"/>
            <a:ext cx="6325324" cy="16738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Property &amp; Casualty Insurance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Life-health Insurance</a:t>
            </a:r>
            <a:endParaRPr lang="pt-PT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Insurance as a Business</a:t>
            </a:r>
          </a:p>
        </p:txBody>
      </p:sp>
    </p:spTree>
    <p:extLst>
      <p:ext uri="{BB962C8B-B14F-4D97-AF65-F5344CB8AC3E}">
        <p14:creationId xmlns:p14="http://schemas.microsoft.com/office/powerpoint/2010/main" val="37477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as a Contract</a:t>
            </a:r>
            <a:endParaRPr lang="pt-P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4" y="3068371"/>
            <a:ext cx="8534400" cy="327656"/>
          </a:xfrm>
        </p:spPr>
        <p:txBody>
          <a:bodyPr/>
          <a:lstStyle/>
          <a:p>
            <a:r>
              <a:rPr lang="en-US" dirty="0"/>
              <a:t>An obligation to act in complete honesty &amp; to disclose all relevant facts</a:t>
            </a:r>
            <a:endParaRPr lang="pt-PT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452062" y="2559980"/>
            <a:ext cx="634560" cy="599554"/>
            <a:chOff x="7087039" y="1204685"/>
            <a:chExt cx="634560" cy="599554"/>
          </a:xfrm>
        </p:grpSpPr>
        <p:sp>
          <p:nvSpPr>
            <p:cNvPr id="25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6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452062" y="3756490"/>
            <a:ext cx="634560" cy="599554"/>
            <a:chOff x="7087039" y="1204685"/>
            <a:chExt cx="634560" cy="599554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9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452062" y="4953000"/>
            <a:ext cx="634560" cy="599554"/>
            <a:chOff x="7087039" y="1204685"/>
            <a:chExt cx="634560" cy="599554"/>
          </a:xfrm>
        </p:grpSpPr>
        <p:sp>
          <p:nvSpPr>
            <p:cNvPr id="31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32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6" y="2723271"/>
            <a:ext cx="5543549" cy="431948"/>
          </a:xfrm>
        </p:spPr>
        <p:txBody>
          <a:bodyPr/>
          <a:lstStyle/>
          <a:p>
            <a:r>
              <a:rPr lang="en-US" b="1" dirty="0"/>
              <a:t>A contract of utmost good faith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5" y="3886200"/>
            <a:ext cx="5543549" cy="431948"/>
          </a:xfrm>
        </p:spPr>
        <p:txBody>
          <a:bodyPr/>
          <a:lstStyle/>
          <a:p>
            <a:r>
              <a:rPr lang="en-US" b="1" dirty="0"/>
              <a:t>Contract of adhesion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4" y="5105400"/>
            <a:ext cx="5543549" cy="431948"/>
          </a:xfrm>
        </p:spPr>
        <p:txBody>
          <a:bodyPr/>
          <a:lstStyle/>
          <a:p>
            <a:r>
              <a:rPr lang="en-US" b="1" dirty="0"/>
              <a:t>Contract of indemnity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5" y="5505501"/>
            <a:ext cx="8534400" cy="633933"/>
          </a:xfrm>
        </p:spPr>
        <p:txBody>
          <a:bodyPr/>
          <a:lstStyle/>
          <a:p>
            <a:r>
              <a:rPr lang="en-US" dirty="0"/>
              <a:t>A contract in which the insurer agrees, in the event of a covered loss, to pay an amount directly related to the amount of the loss</a:t>
            </a:r>
            <a:endParaRPr lang="pt-PT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xmlns="" id="{486EE99D-0F26-4C00-B9D1-4A7357C5E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3345" y="4261120"/>
            <a:ext cx="8534400" cy="575903"/>
          </a:xfrm>
        </p:spPr>
        <p:txBody>
          <a:bodyPr/>
          <a:lstStyle/>
          <a:p>
            <a:r>
              <a:rPr lang="en-US" dirty="0"/>
              <a:t>Any contract in which one party must either accept the agreement as written by the other party or reject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624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344684" y="2729991"/>
            <a:ext cx="3887813" cy="524886"/>
          </a:xfrm>
        </p:spPr>
        <p:txBody>
          <a:bodyPr/>
          <a:lstStyle/>
          <a:p>
            <a:r>
              <a:rPr lang="pt-PT" b="1" dirty="0"/>
              <a:t>Personal Insurance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50D5B6-97C2-4548-BBB0-7477E2B875E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25337" y="4906967"/>
            <a:ext cx="6818863" cy="524886"/>
          </a:xfrm>
        </p:spPr>
        <p:txBody>
          <a:bodyPr/>
          <a:lstStyle/>
          <a:p>
            <a:r>
              <a:rPr lang="en-US" dirty="0"/>
              <a:t>Loss exposures that arise from Business operations are covered under Commercial insurance policies.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533242-C3E0-46B6-A122-8DAF8452B3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2808" y="3414324"/>
            <a:ext cx="6960531" cy="524886"/>
          </a:xfrm>
        </p:spPr>
        <p:txBody>
          <a:bodyPr/>
          <a:lstStyle/>
          <a:p>
            <a:r>
              <a:rPr lang="en-US" dirty="0"/>
              <a:t>Personal insurance falls into different categories like “Property Insurance”, “Liability Insurance”, “Life Insurance” and “Health Insurance”.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337" y="4157426"/>
            <a:ext cx="6808131" cy="524886"/>
          </a:xfrm>
        </p:spPr>
        <p:txBody>
          <a:bodyPr/>
          <a:lstStyle/>
          <a:p>
            <a:r>
              <a:rPr lang="en-US" dirty="0"/>
              <a:t>Commercial insurance policies cover for profit Business against their commercial loss exposures.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344684" y="4072873"/>
            <a:ext cx="3887813" cy="524886"/>
          </a:xfrm>
        </p:spPr>
        <p:txBody>
          <a:bodyPr/>
          <a:lstStyle/>
          <a:p>
            <a:r>
              <a:rPr lang="pt-PT" b="1" dirty="0"/>
              <a:t>Commercial Insurance</a:t>
            </a:r>
            <a:endParaRPr lang="en-US" b="1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407988" y="1447298"/>
          <a:ext cx="5471988" cy="86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533400" y="2655323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482559" y="3965530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sp>
        <p:nvSpPr>
          <p:cNvPr id="16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3995508" y="2814544"/>
            <a:ext cx="6748692" cy="524886"/>
          </a:xfrm>
        </p:spPr>
        <p:txBody>
          <a:bodyPr/>
          <a:lstStyle/>
          <a:p>
            <a:r>
              <a:rPr lang="en-US" dirty="0"/>
              <a:t>Personal insurance policies cover individuals and families against their personal loss exposures</a:t>
            </a:r>
          </a:p>
        </p:txBody>
      </p:sp>
    </p:spTree>
    <p:extLst>
      <p:ext uri="{BB962C8B-B14F-4D97-AF65-F5344CB8AC3E}">
        <p14:creationId xmlns:p14="http://schemas.microsoft.com/office/powerpoint/2010/main" val="7985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pt-PT" b="1" dirty="0"/>
              <a:t>Homeowners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50D5B6-97C2-4548-BBB0-7477E2B875E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pt-PT" b="1" dirty="0"/>
              <a:t>Health Insurance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533242-C3E0-46B6-A122-8DAF8452B3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pt-PT" b="1" dirty="0"/>
              <a:t>Life Insurance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pt-PT" b="1" dirty="0"/>
              <a:t>Personal Umbrella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93A89E5-A62F-4AEC-BA87-DCDA0BC06B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pt-PT" b="1" dirty="0"/>
              <a:t>Personal Watercraft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pt-PT" b="1" dirty="0"/>
              <a:t>Personal Auto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E90D7-5D8B-489D-8CA5-341DAD8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Common Types of Personal Insurance.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7087039" y="1375924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7087040" y="2275382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7087040" y="3174840"/>
            <a:ext cx="634560" cy="599554"/>
            <a:chOff x="7087040" y="2911269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39C268-5000-4A77-9344-0D889A1D0D8B}"/>
              </a:ext>
            </a:extLst>
          </p:cNvPr>
          <p:cNvGrpSpPr/>
          <p:nvPr/>
        </p:nvGrpSpPr>
        <p:grpSpPr>
          <a:xfrm>
            <a:off x="7087040" y="4074298"/>
            <a:ext cx="634560" cy="599554"/>
            <a:chOff x="7087040" y="3764561"/>
            <a:chExt cx="634560" cy="599554"/>
          </a:xfrm>
        </p:grpSpPr>
        <p:sp>
          <p:nvSpPr>
            <p:cNvPr id="13" name="Oval 20">
              <a:extLst>
                <a:ext uri="{FF2B5EF4-FFF2-40B4-BE49-F238E27FC236}">
                  <a16:creationId xmlns:a16="http://schemas.microsoft.com/office/drawing/2014/main" xmlns="" id="{EE712418-DA7D-438C-84EC-B0FF7C3D7892}"/>
                </a:ext>
              </a:extLst>
            </p:cNvPr>
            <p:cNvSpPr/>
            <p:nvPr/>
          </p:nvSpPr>
          <p:spPr>
            <a:xfrm flipV="1">
              <a:off x="7087040" y="3764561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31305387-6005-438D-8996-42FA30D2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923782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6AF32A2-EC31-424E-84DE-230C3D24CDCC}"/>
              </a:ext>
            </a:extLst>
          </p:cNvPr>
          <p:cNvGrpSpPr/>
          <p:nvPr/>
        </p:nvGrpSpPr>
        <p:grpSpPr>
          <a:xfrm>
            <a:off x="7087040" y="4973756"/>
            <a:ext cx="634560" cy="599554"/>
            <a:chOff x="7087040" y="4617853"/>
            <a:chExt cx="634560" cy="599554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5C03F25C-44C3-4EC0-A598-67BC9C811A3E}"/>
                </a:ext>
              </a:extLst>
            </p:cNvPr>
            <p:cNvSpPr/>
            <p:nvPr/>
          </p:nvSpPr>
          <p:spPr>
            <a:xfrm flipV="1">
              <a:off x="7087040" y="4617853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xmlns="" id="{33F298C3-51DB-4725-B6C8-DBF28CA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4777074"/>
              <a:ext cx="281112" cy="28111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AD1EDC7-8A3C-413D-B985-AF5CBEC78043}"/>
              </a:ext>
            </a:extLst>
          </p:cNvPr>
          <p:cNvGrpSpPr/>
          <p:nvPr/>
        </p:nvGrpSpPr>
        <p:grpSpPr>
          <a:xfrm>
            <a:off x="7087040" y="5873214"/>
            <a:ext cx="634560" cy="599554"/>
            <a:chOff x="7087040" y="5458135"/>
            <a:chExt cx="634560" cy="599554"/>
          </a:xfrm>
        </p:grpSpPr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F1AD22C6-F76F-4F23-80FD-3213F9CDE314}"/>
                </a:ext>
              </a:extLst>
            </p:cNvPr>
            <p:cNvSpPr/>
            <p:nvPr/>
          </p:nvSpPr>
          <p:spPr>
            <a:xfrm flipV="1">
              <a:off x="7087040" y="545813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B9BCE2F9-9EFB-4FEC-9F9E-11560A7D3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561735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6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90D45-6C70-4A60-846A-DBB5034007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27009" y="608068"/>
            <a:ext cx="3887813" cy="524886"/>
          </a:xfrm>
        </p:spPr>
        <p:txBody>
          <a:bodyPr/>
          <a:lstStyle/>
          <a:p>
            <a:r>
              <a:rPr lang="en-US" b="1" dirty="0"/>
              <a:t>Commercial 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50D5B6-97C2-4548-BBB0-7477E2B875E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pt-PT" b="1" dirty="0"/>
              <a:t>Commercial Property, Commercial Crime etc.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533242-C3E0-46B6-A122-8DAF8452B3C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27008" y="4092120"/>
            <a:ext cx="3887813" cy="524886"/>
          </a:xfrm>
        </p:spPr>
        <p:txBody>
          <a:bodyPr/>
          <a:lstStyle/>
          <a:p>
            <a:r>
              <a:rPr lang="pt-PT" b="1" dirty="0"/>
              <a:t>Workers Compensation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5787E5-AB2D-47E1-9E08-983302CCD0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27008" y="3210005"/>
            <a:ext cx="3887813" cy="524886"/>
          </a:xfrm>
        </p:spPr>
        <p:txBody>
          <a:bodyPr/>
          <a:lstStyle/>
          <a:p>
            <a:r>
              <a:rPr lang="pt-PT" b="1" dirty="0"/>
              <a:t>Excess Liability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93A89E5-A62F-4AEC-BA87-DCDA0BC06B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27009" y="2377762"/>
            <a:ext cx="3887813" cy="524886"/>
          </a:xfrm>
        </p:spPr>
        <p:txBody>
          <a:bodyPr/>
          <a:lstStyle/>
          <a:p>
            <a:r>
              <a:rPr lang="pt-PT" b="1" dirty="0"/>
              <a:t>Business Owners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74F77D9-EEE0-45DC-9018-665926315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96199" y="1479504"/>
            <a:ext cx="3887813" cy="521574"/>
          </a:xfrm>
        </p:spPr>
        <p:txBody>
          <a:bodyPr/>
          <a:lstStyle/>
          <a:p>
            <a:r>
              <a:rPr lang="pt-PT" b="1" dirty="0"/>
              <a:t>Commercial Auto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E90D7-5D8B-489D-8CA5-341DAD8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Common Types of Commercial Insurance.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022443D-0666-4202-91AA-65B818BC2AE3}"/>
              </a:ext>
            </a:extLst>
          </p:cNvPr>
          <p:cNvGrpSpPr/>
          <p:nvPr/>
        </p:nvGrpSpPr>
        <p:grpSpPr>
          <a:xfrm>
            <a:off x="7048855" y="533400"/>
            <a:ext cx="634560" cy="599554"/>
            <a:chOff x="7087039" y="1204685"/>
            <a:chExt cx="634560" cy="599554"/>
          </a:xfrm>
        </p:grpSpPr>
        <p:sp>
          <p:nvSpPr>
            <p:cNvPr id="10" name="Oval 20">
              <a:extLst>
                <a:ext uri="{FF2B5EF4-FFF2-40B4-BE49-F238E27FC236}">
                  <a16:creationId xmlns:a16="http://schemas.microsoft.com/office/drawing/2014/main" xmlns="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44FD527-5B90-4FEB-B0CF-CC9895776D34}"/>
              </a:ext>
            </a:extLst>
          </p:cNvPr>
          <p:cNvGrpSpPr/>
          <p:nvPr/>
        </p:nvGrpSpPr>
        <p:grpSpPr>
          <a:xfrm>
            <a:off x="7087040" y="1440514"/>
            <a:ext cx="634560" cy="599554"/>
            <a:chOff x="7087040" y="2057977"/>
            <a:chExt cx="634560" cy="599554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xmlns="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BD4124-8E0F-402D-94CD-ADFE242E2307}"/>
              </a:ext>
            </a:extLst>
          </p:cNvPr>
          <p:cNvGrpSpPr/>
          <p:nvPr/>
        </p:nvGrpSpPr>
        <p:grpSpPr>
          <a:xfrm>
            <a:off x="7094572" y="2334485"/>
            <a:ext cx="634560" cy="599554"/>
            <a:chOff x="7087040" y="2911269"/>
            <a:chExt cx="634560" cy="599554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xmlns="" id="{AC7DBD34-4FD3-4596-A25F-A41C8C4D80CE}"/>
                </a:ext>
              </a:extLst>
            </p:cNvPr>
            <p:cNvSpPr/>
            <p:nvPr/>
          </p:nvSpPr>
          <p:spPr>
            <a:xfrm flipV="1">
              <a:off x="7087040" y="2911269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F0A8BD-1F5D-43AB-9CD1-F467D5D5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070490"/>
              <a:ext cx="281112" cy="2811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A39C268-5000-4A77-9344-0D889A1D0D8B}"/>
              </a:ext>
            </a:extLst>
          </p:cNvPr>
          <p:cNvGrpSpPr/>
          <p:nvPr/>
        </p:nvGrpSpPr>
        <p:grpSpPr>
          <a:xfrm>
            <a:off x="7087040" y="3172671"/>
            <a:ext cx="634560" cy="599554"/>
            <a:chOff x="7087040" y="3764561"/>
            <a:chExt cx="634560" cy="599554"/>
          </a:xfrm>
        </p:grpSpPr>
        <p:sp>
          <p:nvSpPr>
            <p:cNvPr id="13" name="Oval 20">
              <a:extLst>
                <a:ext uri="{FF2B5EF4-FFF2-40B4-BE49-F238E27FC236}">
                  <a16:creationId xmlns:a16="http://schemas.microsoft.com/office/drawing/2014/main" xmlns="" id="{EE712418-DA7D-438C-84EC-B0FF7C3D7892}"/>
                </a:ext>
              </a:extLst>
            </p:cNvPr>
            <p:cNvSpPr/>
            <p:nvPr/>
          </p:nvSpPr>
          <p:spPr>
            <a:xfrm flipV="1">
              <a:off x="7087040" y="3764561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31305387-6005-438D-8996-42FA30D2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3923782"/>
              <a:ext cx="281112" cy="28111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B6AF32A2-EC31-424E-84DE-230C3D24CDCC}"/>
              </a:ext>
            </a:extLst>
          </p:cNvPr>
          <p:cNvGrpSpPr/>
          <p:nvPr/>
        </p:nvGrpSpPr>
        <p:grpSpPr>
          <a:xfrm>
            <a:off x="7087040" y="4092120"/>
            <a:ext cx="634560" cy="599554"/>
            <a:chOff x="7087040" y="4617853"/>
            <a:chExt cx="634560" cy="599554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5C03F25C-44C3-4EC0-A598-67BC9C811A3E}"/>
                </a:ext>
              </a:extLst>
            </p:cNvPr>
            <p:cNvSpPr/>
            <p:nvPr/>
          </p:nvSpPr>
          <p:spPr>
            <a:xfrm flipV="1">
              <a:off x="7087040" y="4617853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xmlns="" id="{33F298C3-51DB-4725-B6C8-DBF28CA1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4777074"/>
              <a:ext cx="281112" cy="28111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AD1EDC7-8A3C-413D-B985-AF5CBEC78043}"/>
              </a:ext>
            </a:extLst>
          </p:cNvPr>
          <p:cNvGrpSpPr/>
          <p:nvPr/>
        </p:nvGrpSpPr>
        <p:grpSpPr>
          <a:xfrm>
            <a:off x="7087040" y="5873214"/>
            <a:ext cx="634560" cy="599554"/>
            <a:chOff x="7087040" y="5458135"/>
            <a:chExt cx="634560" cy="599554"/>
          </a:xfrm>
        </p:grpSpPr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F1AD22C6-F76F-4F23-80FD-3213F9CDE314}"/>
                </a:ext>
              </a:extLst>
            </p:cNvPr>
            <p:cNvSpPr/>
            <p:nvPr/>
          </p:nvSpPr>
          <p:spPr>
            <a:xfrm flipV="1">
              <a:off x="7087040" y="545813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B9BCE2F9-9EFB-4FEC-9F9E-11560A7D3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5617356"/>
              <a:ext cx="281112" cy="2811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AD1EDC7-8A3C-413D-B985-AF5CBEC78043}"/>
              </a:ext>
            </a:extLst>
          </p:cNvPr>
          <p:cNvGrpSpPr/>
          <p:nvPr/>
        </p:nvGrpSpPr>
        <p:grpSpPr>
          <a:xfrm>
            <a:off x="7100533" y="5006094"/>
            <a:ext cx="634560" cy="599554"/>
            <a:chOff x="7087040" y="5458135"/>
            <a:chExt cx="634560" cy="599554"/>
          </a:xfrm>
        </p:grpSpPr>
        <p:sp>
          <p:nvSpPr>
            <p:cNvPr id="30" name="Oval 20">
              <a:extLst>
                <a:ext uri="{FF2B5EF4-FFF2-40B4-BE49-F238E27FC236}">
                  <a16:creationId xmlns:a16="http://schemas.microsoft.com/office/drawing/2014/main" xmlns="" id="{F1AD22C6-F76F-4F23-80FD-3213F9CDE314}"/>
                </a:ext>
              </a:extLst>
            </p:cNvPr>
            <p:cNvSpPr/>
            <p:nvPr/>
          </p:nvSpPr>
          <p:spPr>
            <a:xfrm flipV="1">
              <a:off x="7087040" y="545813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31" name="Graphic 26">
              <a:extLst>
                <a:ext uri="{FF2B5EF4-FFF2-40B4-BE49-F238E27FC236}">
                  <a16:creationId xmlns:a16="http://schemas.microsoft.com/office/drawing/2014/main" xmlns="" id="{B9BCE2F9-9EFB-4FEC-9F9E-11560A7D3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63764" y="5617356"/>
              <a:ext cx="281112" cy="28111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896199" y="5121205"/>
            <a:ext cx="361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Commercial General Liability, Professional Liability, Environmental Liability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008830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1729</Words>
  <Application>Microsoft Office PowerPoint</Application>
  <PresentationFormat>Widescreen</PresentationFormat>
  <Paragraphs>257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Verdana</vt:lpstr>
      <vt:lpstr>Wingdings</vt:lpstr>
      <vt:lpstr>Content Layouts</vt:lpstr>
      <vt:lpstr>PowerPoint Presentation</vt:lpstr>
      <vt:lpstr>PowerPoint Presentation</vt:lpstr>
      <vt:lpstr>Insurance as a Risk Management Technique</vt:lpstr>
      <vt:lpstr>Insurance as a Risk Transfer System</vt:lpstr>
      <vt:lpstr>PowerPoint Presentation</vt:lpstr>
      <vt:lpstr>Insurance as a Contract</vt:lpstr>
      <vt:lpstr>PowerPoint Presentation</vt:lpstr>
      <vt:lpstr>Common Types of Personal Insurance.</vt:lpstr>
      <vt:lpstr>Common Types of Commercial Insurance.</vt:lpstr>
      <vt:lpstr>Apply Your Knowledge</vt:lpstr>
      <vt:lpstr>Answer is</vt:lpstr>
      <vt:lpstr>Ideally Insurable Loss Exposures</vt:lpstr>
      <vt:lpstr>Characteristics of Ideally Insurable Loss Exposures</vt:lpstr>
      <vt:lpstr>PowerPoint Presentation</vt:lpstr>
      <vt:lpstr>PowerPoint Presentation</vt:lpstr>
      <vt:lpstr>Cost of Insurance</vt:lpstr>
      <vt:lpstr>PowerPoint Presentation</vt:lpstr>
      <vt:lpstr>PowerPoint Presentation</vt:lpstr>
      <vt:lpstr>PowerPoint Presentation</vt:lpstr>
      <vt:lpstr>Overview of Insurance Functions</vt:lpstr>
      <vt:lpstr>Apply Your Knowledge</vt:lpstr>
      <vt:lpstr>Apply Your Knowledge</vt:lpstr>
      <vt:lpstr>Apply Your Knowledge</vt:lpstr>
      <vt:lpstr>Apply Your Knowledge</vt:lpstr>
      <vt:lpstr>Apply Your Knowledge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Pal, Prajnya Priyambada</cp:lastModifiedBy>
  <cp:revision>102</cp:revision>
  <dcterms:created xsi:type="dcterms:W3CDTF">2017-11-21T10:32:39Z</dcterms:created>
  <dcterms:modified xsi:type="dcterms:W3CDTF">2020-01-07T08:22:18Z</dcterms:modified>
</cp:coreProperties>
</file>