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8" r:id="rId4"/>
    <p:sldId id="304" r:id="rId5"/>
    <p:sldId id="310" r:id="rId6"/>
    <p:sldId id="339" r:id="rId7"/>
    <p:sldId id="331" r:id="rId8"/>
    <p:sldId id="324" r:id="rId9"/>
    <p:sldId id="285" r:id="rId10"/>
    <p:sldId id="286" r:id="rId11"/>
    <p:sldId id="287" r:id="rId12"/>
    <p:sldId id="334" r:id="rId13"/>
    <p:sldId id="345" r:id="rId14"/>
    <p:sldId id="267" r:id="rId15"/>
    <p:sldId id="268" r:id="rId16"/>
    <p:sldId id="277" r:id="rId17"/>
    <p:sldId id="278" r:id="rId18"/>
    <p:sldId id="279" r:id="rId19"/>
    <p:sldId id="280" r:id="rId20"/>
    <p:sldId id="281" r:id="rId21"/>
    <p:sldId id="269" r:id="rId22"/>
    <p:sldId id="270" r:id="rId23"/>
    <p:sldId id="282" r:id="rId24"/>
    <p:sldId id="344" r:id="rId25"/>
    <p:sldId id="337" r:id="rId26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주화" initials="이" lastIdx="1" clrIdx="0">
    <p:extLst>
      <p:ext uri="{19B8F6BF-5375-455C-9EA6-DF929625EA0E}">
        <p15:presenceInfo xmlns:p15="http://schemas.microsoft.com/office/powerpoint/2012/main" userId="이주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AFC"/>
    <a:srgbClr val="FF0066"/>
    <a:srgbClr val="0000FF"/>
    <a:srgbClr val="1DB4FF"/>
    <a:srgbClr val="808080"/>
    <a:srgbClr val="EAEAEA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4" autoAdjust="0"/>
    <p:restoredTop sz="98656" autoAdjust="0"/>
  </p:normalViewPr>
  <p:slideViewPr>
    <p:cSldViewPr>
      <p:cViewPr varScale="1">
        <p:scale>
          <a:sx n="86" d="100"/>
          <a:sy n="86" d="100"/>
        </p:scale>
        <p:origin x="163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F4407-DE83-455F-85DA-F89894FA28B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78FB-6EF0-4779-9985-1FF650F70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37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72E7-1F3B-4474-86CC-7F1AA993946F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096C-C8E9-4554-9AA8-13F50A35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0"/>
            <a:ext cx="9144000" cy="2403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2408238" y="1485900"/>
            <a:ext cx="6737350" cy="90963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6350" y="2393950"/>
            <a:ext cx="2419350" cy="458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4" y="0"/>
              </a:cxn>
              <a:cxn ang="0">
                <a:pos x="1456" y="289"/>
              </a:cxn>
              <a:cxn ang="0">
                <a:pos x="0" y="286"/>
              </a:cxn>
              <a:cxn ang="0">
                <a:pos x="0" y="0"/>
              </a:cxn>
            </a:cxnLst>
            <a:rect l="0" t="0" r="r" b="b"/>
            <a:pathLst>
              <a:path w="1634" h="289">
                <a:moveTo>
                  <a:pt x="0" y="0"/>
                </a:moveTo>
                <a:lnTo>
                  <a:pt x="1634" y="0"/>
                </a:lnTo>
                <a:lnTo>
                  <a:pt x="1456" y="289"/>
                </a:lnTo>
                <a:lnTo>
                  <a:pt x="0" y="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447800"/>
            <a:ext cx="6019800" cy="1012825"/>
          </a:xfrm>
        </p:spPr>
        <p:txBody>
          <a:bodyPr/>
          <a:lstStyle>
            <a:lvl1pPr>
              <a:defRPr i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28800" y="6334125"/>
            <a:ext cx="7086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669088"/>
            <a:ext cx="2133600" cy="169862"/>
          </a:xfrm>
        </p:spPr>
        <p:txBody>
          <a:bodyPr/>
          <a:lstStyle>
            <a:lvl1pPr>
              <a:defRPr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26225"/>
            <a:ext cx="2895600" cy="1968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654800"/>
            <a:ext cx="2133600" cy="1524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fld id="{D5684498-B991-4F84-9242-FEE4D09C870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0834B6-730D-4E20-8C98-829404707E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00850" y="327025"/>
            <a:ext cx="2114550" cy="5921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27025"/>
            <a:ext cx="6191250" cy="5921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2AB0FE-0B66-40C8-A83F-5D60725AE1C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9400" y="327025"/>
            <a:ext cx="60960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5146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7432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7114D5-D895-4420-94ED-D420F5FD959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2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1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3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70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53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24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8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8994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B2A001-F457-4514-877C-731DD0A1DCF4}" type="slidenum">
              <a:rPr lang="en-US" altLang="ko-KR" smtClean="0"/>
              <a:pPr/>
              <a:t>‹#›</a:t>
            </a:fld>
            <a:r>
              <a:rPr lang="en-US" altLang="ko-KR" dirty="0"/>
              <a:t> / 17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2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52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88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2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1E3E4C-5C90-49B6-B4F2-A62AF9B3BA4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080A83-51E2-4BBE-A298-DED78BA381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DD0D69-6C79-4FC3-8181-89D23F8D1A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B76431-1308-49D6-AC9E-E8429467E10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9D951-A974-4319-B550-50F34D1C328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524CD8-7D5E-4957-B8A3-99E80BCD20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219B78-8AA4-4B2A-A9C7-5D394A758E8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" name="Image" r:id="rId15" imgW="6750000" imgH="1165000" progId="">
                  <p:embed/>
                </p:oleObj>
              </mc:Choice>
              <mc:Fallback>
                <p:oleObj name="Image" r:id="rId15" imgW="6750000" imgH="116500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2124075" y="260350"/>
            <a:ext cx="7027863" cy="720725"/>
          </a:xfrm>
          <a:custGeom>
            <a:avLst/>
            <a:gdLst/>
            <a:ahLst/>
            <a:cxnLst>
              <a:cxn ang="0">
                <a:pos x="0" y="657"/>
              </a:cxn>
              <a:cxn ang="0">
                <a:pos x="4134" y="657"/>
              </a:cxn>
              <a:cxn ang="0">
                <a:pos x="4134" y="0"/>
              </a:cxn>
              <a:cxn ang="0">
                <a:pos x="401" y="1"/>
              </a:cxn>
              <a:cxn ang="0">
                <a:pos x="0" y="657"/>
              </a:cxn>
            </a:cxnLst>
            <a:rect l="0" t="0" r="r" b="b"/>
            <a:pathLst>
              <a:path w="4134" h="657">
                <a:moveTo>
                  <a:pt x="0" y="657"/>
                </a:moveTo>
                <a:lnTo>
                  <a:pt x="4134" y="657"/>
                </a:lnTo>
                <a:lnTo>
                  <a:pt x="4134" y="0"/>
                </a:lnTo>
                <a:lnTo>
                  <a:pt x="401" y="1"/>
                </a:lnTo>
                <a:lnTo>
                  <a:pt x="0" y="65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ltGray">
          <a:xfrm>
            <a:off x="0" y="981075"/>
            <a:ext cx="21240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514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743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ko-KR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819400" y="327025"/>
            <a:ext cx="6096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76D3-F800-4F3A-A674-29C63AEB7C7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0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b="1" dirty="0">
                <a:latin typeface="Vani" pitchFamily="34" charset="0"/>
                <a:ea typeface="HY견고딕" pitchFamily="18" charset="-127"/>
                <a:cs typeface="Vani" pitchFamily="34" charset="0"/>
              </a:rPr>
              <a:t>주제</a:t>
            </a:r>
            <a:r>
              <a:rPr lang="en-US" altLang="ko-KR" sz="3200" b="1" dirty="0">
                <a:latin typeface="Vani" pitchFamily="34" charset="0"/>
                <a:ea typeface="HY견고딕" pitchFamily="18" charset="-127"/>
                <a:cs typeface="Vani" pitchFamily="34" charset="0"/>
              </a:rPr>
              <a:t>: </a:t>
            </a:r>
            <a:r>
              <a:rPr lang="ko-KR" altLang="en-US" sz="3200" b="1" spc="200" dirty="0">
                <a:latin typeface="맑은 고딕" pitchFamily="50" charset="-127"/>
                <a:ea typeface="맑은 고딕" pitchFamily="50" charset="-127"/>
              </a:rPr>
              <a:t>인사 관리 시스템</a:t>
            </a:r>
            <a:endParaRPr lang="en-US" altLang="ko-KR" sz="3200" b="1" dirty="0">
              <a:latin typeface="Vani" pitchFamily="34" charset="0"/>
              <a:ea typeface="HY견고딕" pitchFamily="18" charset="-127"/>
              <a:cs typeface="Van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144" y="2382830"/>
            <a:ext cx="189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400" b="1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6012160" y="3501008"/>
            <a:ext cx="3024336" cy="32403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B(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오전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 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학번 이름</a:t>
            </a:r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2015100*** </a:t>
            </a:r>
            <a:r>
              <a:rPr kumimoji="0" lang="ko-KR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진창균</a:t>
            </a: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2014100149 </a:t>
            </a:r>
            <a:r>
              <a:rPr lang="ko-KR" altLang="en-US" sz="2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허수진</a:t>
            </a:r>
            <a:endParaRPr kumimoji="0" lang="ko-KR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476672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윈도우 </a:t>
            </a:r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         </a:t>
            </a:r>
            <a:r>
              <a:rPr lang="ko-KR" altLang="en-US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프로그래밍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F73D27-2C05-47DF-8B72-246866FED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13599"/>
              </p:ext>
            </p:extLst>
          </p:nvPr>
        </p:nvGraphicFramePr>
        <p:xfrm>
          <a:off x="935595" y="1700808"/>
          <a:ext cx="7272810" cy="4464498"/>
        </p:xfrm>
        <a:graphic>
          <a:graphicData uri="http://schemas.openxmlformats.org/drawingml/2006/table">
            <a:tbl>
              <a:tblPr/>
              <a:tblGrid>
                <a:gridCol w="2590373">
                  <a:extLst>
                    <a:ext uri="{9D8B030D-6E8A-4147-A177-3AD203B41FA5}">
                      <a16:colId xmlns:a16="http://schemas.microsoft.com/office/drawing/2014/main" val="2748034110"/>
                    </a:ext>
                  </a:extLst>
                </a:gridCol>
                <a:gridCol w="831971">
                  <a:extLst>
                    <a:ext uri="{9D8B030D-6E8A-4147-A177-3AD203B41FA5}">
                      <a16:colId xmlns:a16="http://schemas.microsoft.com/office/drawing/2014/main" val="914212002"/>
                    </a:ext>
                  </a:extLst>
                </a:gridCol>
                <a:gridCol w="831971">
                  <a:extLst>
                    <a:ext uri="{9D8B030D-6E8A-4147-A177-3AD203B41FA5}">
                      <a16:colId xmlns:a16="http://schemas.microsoft.com/office/drawing/2014/main" val="10735345"/>
                    </a:ext>
                  </a:extLst>
                </a:gridCol>
                <a:gridCol w="831971">
                  <a:extLst>
                    <a:ext uri="{9D8B030D-6E8A-4147-A177-3AD203B41FA5}">
                      <a16:colId xmlns:a16="http://schemas.microsoft.com/office/drawing/2014/main" val="1039758579"/>
                    </a:ext>
                  </a:extLst>
                </a:gridCol>
                <a:gridCol w="831971">
                  <a:extLst>
                    <a:ext uri="{9D8B030D-6E8A-4147-A177-3AD203B41FA5}">
                      <a16:colId xmlns:a16="http://schemas.microsoft.com/office/drawing/2014/main" val="4112901761"/>
                    </a:ext>
                  </a:extLst>
                </a:gridCol>
                <a:gridCol w="831971">
                  <a:extLst>
                    <a:ext uri="{9D8B030D-6E8A-4147-A177-3AD203B41FA5}">
                      <a16:colId xmlns:a16="http://schemas.microsoft.com/office/drawing/2014/main" val="876969057"/>
                    </a:ext>
                  </a:extLst>
                </a:gridCol>
                <a:gridCol w="522582">
                  <a:extLst>
                    <a:ext uri="{9D8B030D-6E8A-4147-A177-3AD203B41FA5}">
                      <a16:colId xmlns:a16="http://schemas.microsoft.com/office/drawing/2014/main" val="2224790468"/>
                    </a:ext>
                  </a:extLst>
                </a:gridCol>
              </a:tblGrid>
              <a:tr h="600392"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 개발내용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 추진일정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790182"/>
                  </a:ext>
                </a:extLst>
              </a:tr>
              <a:tr h="42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874136"/>
                  </a:ext>
                </a:extLst>
              </a:tr>
              <a:tr h="430209">
                <a:tc>
                  <a:txBody>
                    <a:bodyPr/>
                    <a:lstStyle/>
                    <a:p>
                      <a:pPr marL="43180" marR="55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 주제 선정 및 설계 방향 의논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687068"/>
                  </a:ext>
                </a:extLst>
              </a:tr>
              <a:tr h="430209">
                <a:tc>
                  <a:txBody>
                    <a:bodyPr/>
                    <a:lstStyle/>
                    <a:p>
                      <a:pPr marL="43180" marR="55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구체적 설계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9992"/>
                  </a:ext>
                </a:extLst>
              </a:tr>
              <a:tr h="430209">
                <a:tc>
                  <a:txBody>
                    <a:bodyPr/>
                    <a:lstStyle/>
                    <a:p>
                      <a:pPr marL="43180" marR="55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 구현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92519"/>
                  </a:ext>
                </a:extLst>
              </a:tr>
              <a:tr h="430209">
                <a:tc>
                  <a:txBody>
                    <a:bodyPr/>
                    <a:lstStyle/>
                    <a:p>
                      <a:pPr marL="43180" marR="55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 각종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68005"/>
                  </a:ext>
                </a:extLst>
              </a:tr>
              <a:tr h="430209">
                <a:tc>
                  <a:txBody>
                    <a:bodyPr/>
                    <a:lstStyle/>
                    <a:p>
                      <a:pPr marL="43180" marR="55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Feedback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 통해 프로그램 개선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038231"/>
                  </a:ext>
                </a:extLst>
              </a:tr>
              <a:tr h="430209">
                <a:tc>
                  <a:txBody>
                    <a:bodyPr/>
                    <a:lstStyle/>
                    <a:p>
                      <a:pPr marL="43180" marR="55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 작업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43166"/>
                  </a:ext>
                </a:extLst>
              </a:tr>
              <a:tr h="430209">
                <a:tc>
                  <a:txBody>
                    <a:bodyPr/>
                    <a:lstStyle/>
                    <a:p>
                      <a:pPr marL="43180" marR="55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 보고서 작성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937299"/>
                  </a:ext>
                </a:extLst>
              </a:tr>
              <a:tr h="430209">
                <a:tc>
                  <a:txBody>
                    <a:bodyPr/>
                    <a:lstStyle/>
                    <a:p>
                      <a:pPr marL="43180" marR="55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주별 진도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10%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45%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70%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85%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100%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623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2060154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구현한 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화면을 기능별로 표현 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1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3700"/>
              <a:t> 시스템 주요기능</a:t>
            </a:r>
            <a:br>
              <a:rPr lang="en-US" altLang="ko-KR" sz="3700"/>
            </a:br>
            <a:r>
              <a:rPr lang="en-US" altLang="ko-KR" sz="3700"/>
              <a:t>    ( </a:t>
            </a:r>
            <a:r>
              <a:rPr lang="ko-KR" altLang="en-US" sz="3700"/>
              <a:t>인사 관리 시스템</a:t>
            </a:r>
            <a:r>
              <a:rPr lang="en-US" altLang="ko-KR" sz="3700"/>
              <a:t> )</a:t>
            </a:r>
            <a:br>
              <a:rPr lang="en-US" altLang="ko-KR" sz="3700"/>
            </a:br>
            <a:endParaRPr lang="ko-KR" altLang="en-US" sz="3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7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r>
              <a:rPr lang="en-US" altLang="ko-KR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2601" y="2638044"/>
            <a:ext cx="2522980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</a:pPr>
            <a:r>
              <a:rPr lang="ko-KR" altLang="en-US" sz="1700">
                <a:solidFill>
                  <a:schemeClr val="bg1"/>
                </a:solidFill>
              </a:rPr>
              <a:t>기능 설명 </a:t>
            </a:r>
            <a:r>
              <a:rPr lang="en-US" altLang="ko-KR" sz="1700">
                <a:solidFill>
                  <a:schemeClr val="bg1"/>
                </a:solidFill>
              </a:rPr>
              <a:t>: </a:t>
            </a: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메인화면으로</a:t>
            </a:r>
            <a:r>
              <a:rPr lang="en-US" altLang="ko-KR" sz="1700">
                <a:solidFill>
                  <a:schemeClr val="bg1"/>
                </a:solidFill>
              </a:rPr>
              <a:t> </a:t>
            </a:r>
            <a:r>
              <a:rPr lang="ko-KR" altLang="en-US" sz="1700">
                <a:solidFill>
                  <a:schemeClr val="bg1"/>
                </a:solidFill>
              </a:rPr>
              <a:t>직원 정보를 한 눈에 확인 가능</a:t>
            </a:r>
            <a:endParaRPr lang="en-US" altLang="ko-KR" sz="1700">
              <a:solidFill>
                <a:schemeClr val="bg1"/>
              </a:solidFill>
            </a:endParaRP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소속 별 직원도 확인 가능</a:t>
            </a:r>
          </a:p>
        </p:txBody>
      </p:sp>
      <p:pic>
        <p:nvPicPr>
          <p:cNvPr id="6" name="내용 개체 틀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51B80DF-7F8F-4954-8AF0-C9654B11CF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22" y="2076926"/>
            <a:ext cx="4688077" cy="25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9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0" y="1690688"/>
            <a:ext cx="5487708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309" y="1691164"/>
            <a:ext cx="5678446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dirty="0"/>
              <a:t>기능</a:t>
            </a:r>
            <a:r>
              <a:rPr lang="en-US" altLang="ko-KR" dirty="0"/>
              <a:t>2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8650" y="2015406"/>
            <a:ext cx="3823334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</a:pPr>
            <a:r>
              <a:rPr lang="ko-KR" altLang="en-US" sz="1700">
                <a:solidFill>
                  <a:srgbClr val="FFFFFF"/>
                </a:solidFill>
              </a:rPr>
              <a:t>기능 설명 </a:t>
            </a:r>
            <a:r>
              <a:rPr lang="en-US" altLang="ko-KR" sz="1700">
                <a:solidFill>
                  <a:srgbClr val="FFFFFF"/>
                </a:solidFill>
              </a:rPr>
              <a:t>: </a:t>
            </a: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rgbClr val="FFFFFF"/>
                </a:solidFill>
              </a:rPr>
              <a:t>새로 들어온 직원의 정보를 입력하거나 나간 직원의 정보를 삭제</a:t>
            </a:r>
          </a:p>
          <a:p>
            <a:pPr indent="-228600" latinLnBrk="0">
              <a:lnSpc>
                <a:spcPct val="90000"/>
              </a:lnSpc>
            </a:pPr>
            <a:endParaRPr lang="en-US" altLang="ko-KR" sz="1700">
              <a:solidFill>
                <a:srgbClr val="FFFFFF"/>
              </a:solidFill>
            </a:endParaRPr>
          </a:p>
        </p:txBody>
      </p:sp>
      <p:pic>
        <p:nvPicPr>
          <p:cNvPr id="6" name="내용 개체 틀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7F2FD85-AB1D-4A06-9DEB-F4961BD647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72" y="1838230"/>
            <a:ext cx="3124735" cy="209357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62C0719-CF3F-4136-BC4A-8B03073A7A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02100"/>
            <a:ext cx="328783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371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r>
              <a:rPr lang="en-US" altLang="ko-KR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2601" y="2638044"/>
            <a:ext cx="2522980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</a:pPr>
            <a:r>
              <a:rPr lang="ko-KR" altLang="en-US" sz="1700">
                <a:solidFill>
                  <a:schemeClr val="bg1"/>
                </a:solidFill>
              </a:rPr>
              <a:t>기능 설명 </a:t>
            </a:r>
            <a:r>
              <a:rPr lang="en-US" altLang="ko-KR" sz="1700">
                <a:solidFill>
                  <a:schemeClr val="bg1"/>
                </a:solidFill>
              </a:rPr>
              <a:t>: </a:t>
            </a: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자세한 정보를 보고 싶은 직원의 이름을 검색하여 확인</a:t>
            </a:r>
            <a:endParaRPr lang="en-US" altLang="ko-KR" sz="1700">
              <a:solidFill>
                <a:schemeClr val="bg1"/>
              </a:solidFill>
            </a:endParaRP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해당 직원의 정보를 수정하고 싶을 경우</a:t>
            </a:r>
            <a:r>
              <a:rPr lang="en-US" altLang="ko-KR" sz="1700">
                <a:solidFill>
                  <a:schemeClr val="bg1"/>
                </a:solidFill>
              </a:rPr>
              <a:t>, </a:t>
            </a:r>
            <a:r>
              <a:rPr lang="ko-KR" altLang="en-US" sz="1700">
                <a:solidFill>
                  <a:schemeClr val="bg1"/>
                </a:solidFill>
              </a:rPr>
              <a:t>수정 가능</a:t>
            </a:r>
          </a:p>
          <a:p>
            <a:pPr indent="-228600" latinLnBrk="0">
              <a:lnSpc>
                <a:spcPct val="90000"/>
              </a:lnSpc>
            </a:pPr>
            <a:endParaRPr lang="en-US" altLang="ko-KR" sz="1700">
              <a:solidFill>
                <a:schemeClr val="bg1"/>
              </a:solidFill>
            </a:endParaRPr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8B86BA9-6E01-4D28-8D7B-FB0E2C8FE0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8" b="-1"/>
          <a:stretch/>
        </p:blipFill>
        <p:spPr>
          <a:xfrm>
            <a:off x="3973322" y="1865484"/>
            <a:ext cx="4688077" cy="296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2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0" y="1690688"/>
            <a:ext cx="5487708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309" y="1691164"/>
            <a:ext cx="5678446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dirty="0"/>
              <a:t>기능</a:t>
            </a:r>
            <a:r>
              <a:rPr lang="en-US" altLang="ko-KR" dirty="0"/>
              <a:t>4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8650" y="2015406"/>
            <a:ext cx="3823334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</a:pPr>
            <a:r>
              <a:rPr lang="ko-KR" altLang="en-US" sz="1700" dirty="0">
                <a:solidFill>
                  <a:srgbClr val="FFFFFF"/>
                </a:solidFill>
              </a:rPr>
              <a:t>기능 설명 </a:t>
            </a:r>
            <a:r>
              <a:rPr lang="en-US" altLang="ko-KR" sz="1700" dirty="0">
                <a:solidFill>
                  <a:srgbClr val="FFFFFF"/>
                </a:solidFill>
              </a:rPr>
              <a:t>: </a:t>
            </a: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rgbClr val="FFFFFF"/>
                </a:solidFill>
              </a:rPr>
              <a:t>원하는 직원의 평가 확인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rgbClr val="FFFFFF"/>
                </a:solidFill>
              </a:rPr>
              <a:t>직원의 상점</a:t>
            </a:r>
            <a:r>
              <a:rPr lang="en-US" altLang="ko-KR" sz="1700" dirty="0">
                <a:solidFill>
                  <a:srgbClr val="FFFFFF"/>
                </a:solidFill>
              </a:rPr>
              <a:t>, </a:t>
            </a:r>
            <a:r>
              <a:rPr lang="ko-KR" altLang="en-US" sz="1700" dirty="0">
                <a:solidFill>
                  <a:srgbClr val="FFFFFF"/>
                </a:solidFill>
              </a:rPr>
              <a:t>벌점</a:t>
            </a:r>
            <a:r>
              <a:rPr lang="en-US" altLang="ko-KR" sz="1700" dirty="0">
                <a:solidFill>
                  <a:srgbClr val="FFFFFF"/>
                </a:solidFill>
              </a:rPr>
              <a:t>, </a:t>
            </a:r>
            <a:r>
              <a:rPr lang="ko-KR" altLang="en-US" sz="1700" dirty="0">
                <a:solidFill>
                  <a:srgbClr val="FFFFFF"/>
                </a:solidFill>
              </a:rPr>
              <a:t>업무태도를 입력 가능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rgbClr val="FFFFFF"/>
                </a:solidFill>
              </a:rPr>
              <a:t>외부 인원 체크를 </a:t>
            </a:r>
            <a:r>
              <a:rPr lang="ko-KR" altLang="en-US" sz="1700" dirty="0" err="1">
                <a:solidFill>
                  <a:srgbClr val="FFFFFF"/>
                </a:solidFill>
              </a:rPr>
              <a:t>원할시</a:t>
            </a:r>
            <a:r>
              <a:rPr lang="en-US" altLang="ko-KR" sz="1700" dirty="0">
                <a:solidFill>
                  <a:srgbClr val="FFFFFF"/>
                </a:solidFill>
              </a:rPr>
              <a:t> </a:t>
            </a:r>
            <a:r>
              <a:rPr lang="ko-KR" altLang="en-US" sz="1700" dirty="0">
                <a:solidFill>
                  <a:srgbClr val="FFFFFF"/>
                </a:solidFill>
              </a:rPr>
              <a:t>외부 파일을 불러와 확인 </a:t>
            </a:r>
          </a:p>
          <a:p>
            <a:pPr indent="-228600" latinLnBrk="0">
              <a:lnSpc>
                <a:spcPct val="90000"/>
              </a:lnSpc>
            </a:pPr>
            <a:endParaRPr lang="en-US" altLang="ko-KR" sz="1700" dirty="0">
              <a:solidFill>
                <a:srgbClr val="FFFFFF"/>
              </a:solidFill>
            </a:endParaRPr>
          </a:p>
        </p:txBody>
      </p:sp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A3C120C-B12D-4F7A-B1C6-3723285AE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30" y="1828800"/>
            <a:ext cx="2807219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BCB43BE-2EE8-4568-A431-8AB0846E56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70939"/>
            <a:ext cx="3837308" cy="177475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989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r>
              <a:rPr lang="en-US" altLang="ko-KR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2601" y="2638044"/>
            <a:ext cx="2522980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</a:pPr>
            <a:r>
              <a:rPr lang="ko-KR" altLang="en-US" sz="1700">
                <a:solidFill>
                  <a:schemeClr val="bg1"/>
                </a:solidFill>
              </a:rPr>
              <a:t>기능 설명 </a:t>
            </a:r>
            <a:r>
              <a:rPr lang="en-US" altLang="ko-KR" sz="1700">
                <a:solidFill>
                  <a:schemeClr val="bg1"/>
                </a:solidFill>
              </a:rPr>
              <a:t>: </a:t>
            </a: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근속년수</a:t>
            </a:r>
            <a:r>
              <a:rPr lang="en-US" altLang="ko-KR" sz="1700">
                <a:solidFill>
                  <a:schemeClr val="bg1"/>
                </a:solidFill>
              </a:rPr>
              <a:t>, </a:t>
            </a:r>
            <a:r>
              <a:rPr lang="ko-KR" altLang="en-US" sz="1700">
                <a:solidFill>
                  <a:schemeClr val="bg1"/>
                </a:solidFill>
              </a:rPr>
              <a:t>상점</a:t>
            </a:r>
            <a:r>
              <a:rPr lang="en-US" altLang="ko-KR" sz="1700">
                <a:solidFill>
                  <a:schemeClr val="bg1"/>
                </a:solidFill>
              </a:rPr>
              <a:t>, </a:t>
            </a:r>
            <a:r>
              <a:rPr lang="ko-KR" altLang="en-US" sz="1700">
                <a:solidFill>
                  <a:schemeClr val="bg1"/>
                </a:solidFill>
              </a:rPr>
              <a:t>벌점</a:t>
            </a:r>
            <a:r>
              <a:rPr lang="en-US" altLang="ko-KR" sz="1700">
                <a:solidFill>
                  <a:schemeClr val="bg1"/>
                </a:solidFill>
              </a:rPr>
              <a:t>, </a:t>
            </a:r>
            <a:r>
              <a:rPr lang="ko-KR" altLang="en-US" sz="1700">
                <a:solidFill>
                  <a:schemeClr val="bg1"/>
                </a:solidFill>
              </a:rPr>
              <a:t>업무태도를 종합해 자체적인 점수 체계를 통해 승진 여부 확인 가능</a:t>
            </a:r>
          </a:p>
          <a:p>
            <a:pPr indent="-228600" latinLnBrk="0">
              <a:lnSpc>
                <a:spcPct val="90000"/>
              </a:lnSpc>
            </a:pPr>
            <a:endParaRPr lang="en-US" altLang="ko-KR" sz="1700">
              <a:solidFill>
                <a:schemeClr val="bg1"/>
              </a:solidFill>
            </a:endParaRP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9DB9079-B785-4B2D-85EA-779C2607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22" y="2147247"/>
            <a:ext cx="4688077" cy="240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1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0" y="1690688"/>
            <a:ext cx="5487708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309" y="1691164"/>
            <a:ext cx="5678446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dirty="0"/>
              <a:t>기능</a:t>
            </a:r>
            <a:r>
              <a:rPr lang="en-US" altLang="ko-KR" dirty="0"/>
              <a:t>6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8650" y="2015406"/>
            <a:ext cx="3823334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</a:pPr>
            <a:r>
              <a:rPr lang="ko-KR" altLang="en-US" sz="1700">
                <a:solidFill>
                  <a:srgbClr val="FFFFFF"/>
                </a:solidFill>
              </a:rPr>
              <a:t>기능 설명 </a:t>
            </a:r>
            <a:r>
              <a:rPr lang="en-US" altLang="ko-KR" sz="1700">
                <a:solidFill>
                  <a:srgbClr val="FFFFFF"/>
                </a:solidFill>
              </a:rPr>
              <a:t>: </a:t>
            </a: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rgbClr val="FFFFFF"/>
                </a:solidFill>
              </a:rPr>
              <a:t>해당하는 날짜의 장소에서 교육받을 교육자 명단 확인 가능</a:t>
            </a:r>
          </a:p>
          <a:p>
            <a:pPr indent="-228600" latinLnBrk="0">
              <a:lnSpc>
                <a:spcPct val="90000"/>
              </a:lnSpc>
            </a:pPr>
            <a:endParaRPr lang="en-US" altLang="ko-KR" sz="1700">
              <a:solidFill>
                <a:srgbClr val="FFFFFF"/>
              </a:solidFill>
            </a:endParaRPr>
          </a:p>
        </p:txBody>
      </p:sp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7DE7304-A436-4A4F-A775-116D04EC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30" y="1828800"/>
            <a:ext cx="2964818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5C8BC1A-9026-47A9-844F-9049AF8DBB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02100"/>
            <a:ext cx="3262444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156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r>
              <a:rPr lang="en-US" altLang="ko-KR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2601" y="2638044"/>
            <a:ext cx="2522980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</a:pPr>
            <a:r>
              <a:rPr lang="ko-KR" altLang="en-US" sz="1700" dirty="0">
                <a:solidFill>
                  <a:schemeClr val="bg1"/>
                </a:solidFill>
              </a:rPr>
              <a:t>기능 설명 </a:t>
            </a:r>
            <a:r>
              <a:rPr lang="en-US" altLang="ko-KR" sz="1700" dirty="0">
                <a:solidFill>
                  <a:schemeClr val="bg1"/>
                </a:solidFill>
              </a:rPr>
              <a:t>: </a:t>
            </a: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</a:rPr>
              <a:t>해당하는 교육이 해당 날짜에 어느 장소에서 확인 가능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57C65E0-2D3A-41B5-8E6C-BE16860E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22" y="1836662"/>
            <a:ext cx="4688077" cy="30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2547532" y="364502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역할 분담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476300" y="306896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284512" y="249289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요구분석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1921086" y="191824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기능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043608" y="134076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726108" y="1429668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1616286" y="2024606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9" name="Group 67"/>
          <p:cNvGrpSpPr>
            <a:grpSpLocks/>
          </p:cNvGrpSpPr>
          <p:nvPr/>
        </p:nvGrpSpPr>
        <p:grpSpPr bwMode="auto">
          <a:xfrm>
            <a:off x="1979712" y="2569096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2139750" y="3170560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13" name="Group 81"/>
          <p:cNvGrpSpPr>
            <a:grpSpLocks/>
          </p:cNvGrpSpPr>
          <p:nvPr/>
        </p:nvGrpSpPr>
        <p:grpSpPr bwMode="auto">
          <a:xfrm>
            <a:off x="2249082" y="3694237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6" name="AutoShape 52"/>
          <p:cNvSpPr>
            <a:spLocks noChangeArrowheads="1"/>
          </p:cNvSpPr>
          <p:nvPr/>
        </p:nvSpPr>
        <p:spPr bwMode="gray">
          <a:xfrm>
            <a:off x="2470386" y="422108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2152886" y="4309988"/>
            <a:ext cx="381000" cy="381000"/>
            <a:chOff x="2078" y="1680"/>
            <a:chExt cx="1615" cy="1615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54" name="AutoShape 51"/>
          <p:cNvSpPr>
            <a:spLocks noChangeArrowheads="1"/>
          </p:cNvSpPr>
          <p:nvPr/>
        </p:nvSpPr>
        <p:spPr bwMode="gray">
          <a:xfrm>
            <a:off x="2177955" y="4783877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Group 60"/>
          <p:cNvGrpSpPr>
            <a:grpSpLocks/>
          </p:cNvGrpSpPr>
          <p:nvPr/>
        </p:nvGrpSpPr>
        <p:grpSpPr bwMode="auto">
          <a:xfrm>
            <a:off x="1873155" y="4890240"/>
            <a:ext cx="381000" cy="381000"/>
            <a:chOff x="2078" y="1680"/>
            <a:chExt cx="1615" cy="1615"/>
          </a:xfrm>
        </p:grpSpPr>
        <p:sp>
          <p:nvSpPr>
            <p:cNvPr id="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2" name="AutoShape 50"/>
          <p:cNvSpPr>
            <a:spLocks noChangeArrowheads="1"/>
          </p:cNvSpPr>
          <p:nvPr/>
        </p:nvSpPr>
        <p:spPr bwMode="gray">
          <a:xfrm>
            <a:off x="1835696" y="53551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Group 67"/>
          <p:cNvGrpSpPr>
            <a:grpSpLocks/>
          </p:cNvGrpSpPr>
          <p:nvPr/>
        </p:nvGrpSpPr>
        <p:grpSpPr bwMode="auto">
          <a:xfrm>
            <a:off x="1530896" y="5431310"/>
            <a:ext cx="381000" cy="381000"/>
            <a:chOff x="2078" y="1680"/>
            <a:chExt cx="1615" cy="1615"/>
          </a:xfrm>
        </p:grpSpPr>
        <p:sp>
          <p:nvSpPr>
            <p:cNvPr id="64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7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8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0" name="AutoShape 49"/>
          <p:cNvSpPr>
            <a:spLocks noChangeArrowheads="1"/>
          </p:cNvSpPr>
          <p:nvPr/>
        </p:nvSpPr>
        <p:spPr bwMode="gray">
          <a:xfrm>
            <a:off x="1020118" y="59306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보완 사항 및 개발 후기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Group 74"/>
          <p:cNvGrpSpPr>
            <a:grpSpLocks/>
          </p:cNvGrpSpPr>
          <p:nvPr/>
        </p:nvGrpSpPr>
        <p:grpSpPr bwMode="auto">
          <a:xfrm>
            <a:off x="683568" y="6032218"/>
            <a:ext cx="381000" cy="381000"/>
            <a:chOff x="2078" y="1680"/>
            <a:chExt cx="1615" cy="1615"/>
          </a:xfrm>
        </p:grpSpPr>
        <p:sp>
          <p:nvSpPr>
            <p:cNvPr id="72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r>
              <a:rPr lang="en-US" altLang="ko-KR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2601" y="2638044"/>
            <a:ext cx="2522980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</a:pPr>
            <a:r>
              <a:rPr lang="ko-KR" altLang="en-US" sz="1700" dirty="0">
                <a:solidFill>
                  <a:schemeClr val="bg1"/>
                </a:solidFill>
              </a:rPr>
              <a:t>기능 설명 </a:t>
            </a:r>
            <a:r>
              <a:rPr lang="en-US" altLang="ko-KR" sz="1700" dirty="0">
                <a:solidFill>
                  <a:schemeClr val="bg1"/>
                </a:solidFill>
              </a:rPr>
              <a:t>: </a:t>
            </a: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</a:rPr>
              <a:t>현재 휴가를 신청한 직원의 현황을 확인 가능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  <p:pic>
        <p:nvPicPr>
          <p:cNvPr id="6" name="내용 개체 틀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1229E7F-DEDD-4466-BFC9-9779C698BC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22" y="1531937"/>
            <a:ext cx="4688077" cy="363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9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0" y="1690688"/>
            <a:ext cx="5487708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309" y="1691164"/>
            <a:ext cx="5678446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dirty="0"/>
              <a:t>기능</a:t>
            </a:r>
            <a:r>
              <a:rPr lang="en-US" altLang="ko-KR" dirty="0"/>
              <a:t>7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8650" y="2015406"/>
            <a:ext cx="3823334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</a:pPr>
            <a:r>
              <a:rPr lang="ko-KR" altLang="en-US" sz="1700" dirty="0">
                <a:solidFill>
                  <a:srgbClr val="FFFFFF"/>
                </a:solidFill>
              </a:rPr>
              <a:t>기능 설명 </a:t>
            </a:r>
            <a:r>
              <a:rPr lang="en-US" altLang="ko-KR" sz="1700" dirty="0">
                <a:solidFill>
                  <a:srgbClr val="FFFFFF"/>
                </a:solidFill>
              </a:rPr>
              <a:t>: </a:t>
            </a: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rgbClr val="FFFFFF"/>
                </a:solidFill>
              </a:rPr>
              <a:t>휴가를 신청한 직원을 종류와 기간을 선택해 등록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lvl="1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rgbClr val="FFFFFF"/>
                </a:solidFill>
              </a:rPr>
              <a:t>휴가를 최종적으로 승인 가능</a:t>
            </a:r>
            <a:endParaRPr lang="en-US" altLang="ko-KR" sz="1700" dirty="0">
              <a:solidFill>
                <a:srgbClr val="FFFFFF"/>
              </a:solidFill>
            </a:endParaRPr>
          </a:p>
        </p:txBody>
      </p:sp>
      <p:pic>
        <p:nvPicPr>
          <p:cNvPr id="12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26A4EBC-AF97-4177-A3BB-421430C6F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96" y="1828800"/>
            <a:ext cx="2903687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0" name="내용 개체 틀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EDB79A0-2B96-4A51-8F3A-F8F76B91FD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79803"/>
            <a:ext cx="3837308" cy="195702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390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85788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2335" y="2745736"/>
            <a:ext cx="27741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solidFill>
                  <a:srgbClr val="262626"/>
                </a:solidFill>
              </a:rPr>
              <a:t>시연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pPr indent="-228600" latinLnBrk="0"/>
            <a:r>
              <a:rPr lang="ko-KR" altLang="en-US" sz="2100" dirty="0"/>
              <a:t>시연</a:t>
            </a:r>
            <a:r>
              <a:rPr lang="en-US" altLang="ko-KR" sz="2100" dirty="0"/>
              <a:t>…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613739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 연</a:t>
            </a:r>
          </a:p>
        </p:txBody>
      </p:sp>
    </p:spTree>
    <p:extLst>
      <p:ext uri="{BB962C8B-B14F-4D97-AF65-F5344CB8AC3E}">
        <p14:creationId xmlns:p14="http://schemas.microsoft.com/office/powerpoint/2010/main" val="2400656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467544" y="4509120"/>
            <a:ext cx="8136904" cy="136815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실제로 프로그램을 만든다는 것에 두려움을 느끼고 있었는데 이번 기회로 자신감을 얻게 되었다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보완 사항 및 개발 후기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504" y="1755840"/>
            <a:ext cx="8496944" cy="160115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5046" tIns="687324" rIns="665046" bIns="234696" numCol="1" spcCol="1270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Char char="•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504" y="4293096"/>
            <a:ext cx="8930580" cy="172819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5046" tIns="687324" rIns="665046" bIns="234696" numCol="1" spcCol="1270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FontTx/>
              <a:buChar char="••"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blackWhite">
          <a:xfrm>
            <a:off x="547073" y="4008487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 후기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456327" y="2107625"/>
            <a:ext cx="8136904" cy="136815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다음 기회가 있다면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좀더 개선하고 싶다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blackWhite">
          <a:xfrm>
            <a:off x="548189" y="1556792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보완 사항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92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539552" y="2060848"/>
            <a:ext cx="8136904" cy="1512168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 개요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(1/2)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348880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회사에서 인사 담당자가 사용할 수 있는 인사 관리 시스템을 구축해보기</a:t>
            </a:r>
            <a:endParaRPr lang="en-US" altLang="ko-KR" sz="1600" b="1" spc="2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blackWhite">
          <a:xfrm>
            <a:off x="683568" y="1556792"/>
            <a:ext cx="302433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endParaRPr lang="en-US" altLang="ko-KR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25182" y="3643696"/>
            <a:ext cx="8280920" cy="2845485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 개요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(2/2)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051" y="3922325"/>
            <a:ext cx="8134355" cy="210214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2890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blackWhite">
          <a:xfrm>
            <a:off x="445036" y="3130885"/>
            <a:ext cx="2711452" cy="79144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목표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925" y="4174568"/>
            <a:ext cx="8061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대규모 프로그램이 필요한 회사보다는 조금 더 사람이 적은 소규모 회사를 타겟으로 한 프로그램을 만들어보자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84086" y="1861642"/>
            <a:ext cx="8136904" cy="1135310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110" y="2151748"/>
            <a:ext cx="7992888" cy="95422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4668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blackWhite">
          <a:xfrm>
            <a:off x="467544" y="1357586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동기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060154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그 어느때보다 창업이 쉬워진 지금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어느 </a:t>
            </a:r>
            <a:r>
              <a:rPr lang="ko-KR" altLang="en-US" sz="1600" b="1" spc="200" dirty="0" err="1">
                <a:latin typeface="맑은 고딕" pitchFamily="50" charset="-127"/>
                <a:ea typeface="맑은 고딕" pitchFamily="50" charset="-127"/>
              </a:rPr>
              <a:t>회사에든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필요한 시스템은   인사 관리 시스템이기에 인사 관리 시스템 구축을 시도함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기능도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(1/2)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536" y="2060154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1600" b="1" spc="200" dirty="0" err="1">
                <a:latin typeface="맑은 고딕" pitchFamily="50" charset="-127"/>
                <a:ea typeface="맑은 고딕" pitchFamily="50" charset="-127"/>
              </a:rPr>
              <a:t>기능도를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간단히 그림으로 표현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89666-3691-4E6E-B496-6827E6A1FEC3}"/>
              </a:ext>
            </a:extLst>
          </p:cNvPr>
          <p:cNvSpPr txBox="1"/>
          <p:nvPr/>
        </p:nvSpPr>
        <p:spPr>
          <a:xfrm>
            <a:off x="3872231" y="3808690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2C7A9-E679-4706-A722-B5CAA5DA0993}"/>
              </a:ext>
            </a:extLst>
          </p:cNvPr>
          <p:cNvSpPr txBox="1"/>
          <p:nvPr/>
        </p:nvSpPr>
        <p:spPr>
          <a:xfrm>
            <a:off x="684312" y="4069503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인력 관리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C9608-E067-4324-8C78-2D434DC8751B}"/>
              </a:ext>
            </a:extLst>
          </p:cNvPr>
          <p:cNvSpPr txBox="1"/>
          <p:nvPr/>
        </p:nvSpPr>
        <p:spPr>
          <a:xfrm>
            <a:off x="715816" y="3037125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인적 사항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43892-A52A-424C-BDCF-860CB8A5B232}"/>
              </a:ext>
            </a:extLst>
          </p:cNvPr>
          <p:cNvSpPr txBox="1"/>
          <p:nvPr/>
        </p:nvSpPr>
        <p:spPr>
          <a:xfrm>
            <a:off x="6599082" y="2779272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역량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86629-FF93-4065-8C90-57E8A480F400}"/>
              </a:ext>
            </a:extLst>
          </p:cNvPr>
          <p:cNvSpPr txBox="1"/>
          <p:nvPr/>
        </p:nvSpPr>
        <p:spPr>
          <a:xfrm>
            <a:off x="715816" y="5188731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인사 평가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CF6E9-FC11-41FC-97FA-02CC840DB24A}"/>
              </a:ext>
            </a:extLst>
          </p:cNvPr>
          <p:cNvSpPr txBox="1"/>
          <p:nvPr/>
        </p:nvSpPr>
        <p:spPr>
          <a:xfrm>
            <a:off x="6599082" y="3830375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교육 관리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562F4D-6CF3-44C0-9637-DD46102A4C59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 bwMode="auto">
          <a:xfrm flipH="1">
            <a:off x="2004864" y="3993356"/>
            <a:ext cx="1867367" cy="260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3FEE30-4A2F-49FB-8693-A3E287FF7236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 bwMode="auto">
          <a:xfrm flipH="1" flipV="1">
            <a:off x="2036368" y="3221791"/>
            <a:ext cx="1835863" cy="7715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E2F928-0CE6-4536-A76A-15FC31D449C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 bwMode="auto">
          <a:xfrm flipV="1">
            <a:off x="5192783" y="2963938"/>
            <a:ext cx="1406299" cy="10294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DB27BF-89A2-46CC-9BDE-8F4B4D011A5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 bwMode="auto">
          <a:xfrm>
            <a:off x="5192783" y="3993356"/>
            <a:ext cx="1406299" cy="216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AAADA8-319D-4A9F-8F6E-40ACA15AB9B5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 bwMode="auto">
          <a:xfrm>
            <a:off x="5192783" y="3993356"/>
            <a:ext cx="2035071" cy="1010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DD1296-41E7-4352-88A9-C651420F9A2A}"/>
              </a:ext>
            </a:extLst>
          </p:cNvPr>
          <p:cNvSpPr txBox="1"/>
          <p:nvPr/>
        </p:nvSpPr>
        <p:spPr>
          <a:xfrm>
            <a:off x="6567578" y="5004065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휴가 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DBB1F-E868-4D5A-92A0-E014014DA89D}"/>
              </a:ext>
            </a:extLst>
          </p:cNvPr>
          <p:cNvSpPr txBox="1"/>
          <p:nvPr/>
        </p:nvSpPr>
        <p:spPr>
          <a:xfrm>
            <a:off x="3872231" y="2946199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시작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AF4532-9D28-462D-855D-0B982F6E3761}"/>
              </a:ext>
            </a:extLst>
          </p:cNvPr>
          <p:cNvSpPr txBox="1"/>
          <p:nvPr/>
        </p:nvSpPr>
        <p:spPr>
          <a:xfrm>
            <a:off x="3872231" y="5025734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끝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BBCBB32-39C5-4C3C-8CF3-81373862F2AE}"/>
              </a:ext>
            </a:extLst>
          </p:cNvPr>
          <p:cNvCxnSpPr>
            <a:stCxn id="52" idx="2"/>
            <a:endCxn id="4" idx="0"/>
          </p:cNvCxnSpPr>
          <p:nvPr/>
        </p:nvCxnSpPr>
        <p:spPr bwMode="auto">
          <a:xfrm>
            <a:off x="4532507" y="3315531"/>
            <a:ext cx="0" cy="4931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BFF85D6-2EC2-4C72-AEBF-7D4C3D2ABF05}"/>
              </a:ext>
            </a:extLst>
          </p:cNvPr>
          <p:cNvCxnSpPr>
            <a:stCxn id="4" idx="2"/>
            <a:endCxn id="53" idx="0"/>
          </p:cNvCxnSpPr>
          <p:nvPr/>
        </p:nvCxnSpPr>
        <p:spPr bwMode="auto">
          <a:xfrm>
            <a:off x="4532507" y="4178022"/>
            <a:ext cx="0" cy="8477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AF4615C-A720-4F4F-85FF-CC8C96E98811}"/>
              </a:ext>
            </a:extLst>
          </p:cNvPr>
          <p:cNvCxnSpPr>
            <a:stCxn id="9" idx="3"/>
            <a:endCxn id="4" idx="1"/>
          </p:cNvCxnSpPr>
          <p:nvPr/>
        </p:nvCxnSpPr>
        <p:spPr bwMode="auto">
          <a:xfrm flipV="1">
            <a:off x="2036368" y="3993356"/>
            <a:ext cx="1835863" cy="13800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295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기능도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(2/2)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5536" y="2060154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1600" b="1" spc="200" dirty="0" err="1">
                <a:latin typeface="맑은 고딕" pitchFamily="50" charset="-127"/>
                <a:ea typeface="맑은 고딕" pitchFamily="50" charset="-127"/>
              </a:rPr>
              <a:t>기능도를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트리 구조로 표현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47A23-27C5-4D3A-9AD9-260EAB19D260}"/>
              </a:ext>
            </a:extLst>
          </p:cNvPr>
          <p:cNvSpPr txBox="1"/>
          <p:nvPr/>
        </p:nvSpPr>
        <p:spPr>
          <a:xfrm>
            <a:off x="3911724" y="2564904"/>
            <a:ext cx="13205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내부 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C7C1D-B238-4BB4-A43F-74418EBF06CB}"/>
              </a:ext>
            </a:extLst>
          </p:cNvPr>
          <p:cNvSpPr txBox="1"/>
          <p:nvPr/>
        </p:nvSpPr>
        <p:spPr>
          <a:xfrm>
            <a:off x="684312" y="4069503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인력 관리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C582E-C8C0-4ED8-9B69-D3A4EC10DB68}"/>
              </a:ext>
            </a:extLst>
          </p:cNvPr>
          <p:cNvSpPr txBox="1"/>
          <p:nvPr/>
        </p:nvSpPr>
        <p:spPr>
          <a:xfrm>
            <a:off x="684312" y="4744191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인적 사항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A0459-E37B-4B1D-B4B6-5717D050F050}"/>
              </a:ext>
            </a:extLst>
          </p:cNvPr>
          <p:cNvSpPr txBox="1"/>
          <p:nvPr/>
        </p:nvSpPr>
        <p:spPr>
          <a:xfrm>
            <a:off x="2591172" y="4089961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1C97E-0F4A-47EB-99F1-1F4EE70C12DB}"/>
              </a:ext>
            </a:extLst>
          </p:cNvPr>
          <p:cNvSpPr txBox="1"/>
          <p:nvPr/>
        </p:nvSpPr>
        <p:spPr>
          <a:xfrm>
            <a:off x="4381128" y="4069503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역량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FB15A-9DD5-459C-AAEE-2BFFA5712CE4}"/>
              </a:ext>
            </a:extLst>
          </p:cNvPr>
          <p:cNvSpPr txBox="1"/>
          <p:nvPr/>
        </p:nvSpPr>
        <p:spPr>
          <a:xfrm>
            <a:off x="4381128" y="4744191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인사 평가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F293C1-31EC-4753-BD21-7CBF2770FAEA}"/>
              </a:ext>
            </a:extLst>
          </p:cNvPr>
          <p:cNvSpPr txBox="1"/>
          <p:nvPr/>
        </p:nvSpPr>
        <p:spPr>
          <a:xfrm>
            <a:off x="5944017" y="4089961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교육 관리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25B81-AD3E-47CD-A50B-38CA11A27C8E}"/>
              </a:ext>
            </a:extLst>
          </p:cNvPr>
          <p:cNvSpPr txBox="1"/>
          <p:nvPr/>
        </p:nvSpPr>
        <p:spPr>
          <a:xfrm>
            <a:off x="7417668" y="4085689"/>
            <a:ext cx="132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휴가 관리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603615-3DDB-4AF8-B66E-7026F5801A0C}"/>
              </a:ext>
            </a:extLst>
          </p:cNvPr>
          <p:cNvCxnSpPr>
            <a:stCxn id="4" idx="2"/>
            <a:endCxn id="6" idx="0"/>
          </p:cNvCxnSpPr>
          <p:nvPr/>
        </p:nvCxnSpPr>
        <p:spPr bwMode="auto">
          <a:xfrm flipH="1">
            <a:off x="1344588" y="3211235"/>
            <a:ext cx="3227412" cy="8582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035411-FEBA-48D6-817C-343DB5AB3028}"/>
              </a:ext>
            </a:extLst>
          </p:cNvPr>
          <p:cNvCxnSpPr>
            <a:stCxn id="4" idx="2"/>
            <a:endCxn id="8" idx="0"/>
          </p:cNvCxnSpPr>
          <p:nvPr/>
        </p:nvCxnSpPr>
        <p:spPr bwMode="auto">
          <a:xfrm flipH="1">
            <a:off x="3251448" y="3211235"/>
            <a:ext cx="1320552" cy="8787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9190A05-7729-429F-88D5-C477335B8BDE}"/>
              </a:ext>
            </a:extLst>
          </p:cNvPr>
          <p:cNvCxnSpPr>
            <a:stCxn id="4" idx="2"/>
            <a:endCxn id="9" idx="0"/>
          </p:cNvCxnSpPr>
          <p:nvPr/>
        </p:nvCxnSpPr>
        <p:spPr bwMode="auto">
          <a:xfrm>
            <a:off x="4572000" y="3211235"/>
            <a:ext cx="469404" cy="8582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72C232E-6A1E-4369-B1B3-B4932D6A236F}"/>
              </a:ext>
            </a:extLst>
          </p:cNvPr>
          <p:cNvCxnSpPr>
            <a:stCxn id="4" idx="2"/>
            <a:endCxn id="11" idx="0"/>
          </p:cNvCxnSpPr>
          <p:nvPr/>
        </p:nvCxnSpPr>
        <p:spPr bwMode="auto">
          <a:xfrm>
            <a:off x="4572000" y="3211235"/>
            <a:ext cx="2032293" cy="8787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F9CE70-E2BA-429E-B33B-C0DFE119DB17}"/>
              </a:ext>
            </a:extLst>
          </p:cNvPr>
          <p:cNvCxnSpPr>
            <a:stCxn id="4" idx="2"/>
            <a:endCxn id="12" idx="0"/>
          </p:cNvCxnSpPr>
          <p:nvPr/>
        </p:nvCxnSpPr>
        <p:spPr bwMode="auto">
          <a:xfrm>
            <a:off x="4572000" y="3211235"/>
            <a:ext cx="3505944" cy="8744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B1D2BF8-CF52-4662-9341-80C796ECBAB4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>
            <a:off x="1344588" y="4438835"/>
            <a:ext cx="0" cy="3053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6DB720C-2EDB-4E79-92F5-50EB0FBE8170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>
            <a:off x="5041404" y="4438835"/>
            <a:ext cx="0" cy="3053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7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요구분석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67544" y="2420888"/>
            <a:ext cx="8136000" cy="2376264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1"/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내부 데이터를 사용하는 프로그램을 만드는 것이니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메인에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클래스를 선언해 객체를 이용해야 할 것으로 예상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blackWhite">
          <a:xfrm>
            <a:off x="714193" y="2060848"/>
            <a:ext cx="2714644" cy="571504"/>
          </a:xfrm>
          <a:prstGeom prst="roundRect">
            <a:avLst>
              <a:gd name="adj" fmla="val 9106"/>
            </a:avLst>
          </a:prstGeom>
          <a:solidFill>
            <a:schemeClr val="tx1">
              <a:lumMod val="40000"/>
              <a:lumOff val="60000"/>
            </a:schemeClr>
          </a:solidFill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시스템 요구 분석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ctr" eaLnBrk="0" hangingPunct="0"/>
            <a:endParaRPr lang="en-US" altLang="ko-KR" sz="2200" b="1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67544" y="3140968"/>
            <a:ext cx="4464496" cy="1512168"/>
            <a:chOff x="467544" y="1556792"/>
            <a:chExt cx="4464496" cy="1512168"/>
          </a:xfrm>
        </p:grpSpPr>
        <p:sp>
          <p:nvSpPr>
            <p:cNvPr id="26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r>
                <a:rPr lang="en-US" altLang="ko-KR" sz="2800" dirty="0" err="1">
                  <a:latin typeface="맑은 고딕" pitchFamily="50" charset="-127"/>
                  <a:ea typeface="맑은 고딕" pitchFamily="50" charset="-127"/>
                </a:rPr>
                <a:t>Vusual</a:t>
              </a:r>
              <a:r>
                <a:rPr lang="en-US" altLang="ko-KR" sz="2800" dirty="0">
                  <a:latin typeface="맑은 고딕" pitchFamily="50" charset="-127"/>
                  <a:ea typeface="맑은 고딕" pitchFamily="50" charset="-127"/>
                </a:rPr>
                <a:t> Studio 2017</a:t>
              </a:r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개발도구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67544" y="4768577"/>
            <a:ext cx="4464496" cy="1540743"/>
            <a:chOff x="467544" y="1528217"/>
            <a:chExt cx="4464496" cy="1540743"/>
          </a:xfrm>
        </p:grpSpPr>
        <p:sp>
          <p:nvSpPr>
            <p:cNvPr id="32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r>
                <a:rPr lang="en-US" altLang="ko-KR" sz="2800" dirty="0">
                  <a:latin typeface="맑은 고딕" pitchFamily="50" charset="-127"/>
                  <a:ea typeface="맑은 고딕" pitchFamily="50" charset="-127"/>
                </a:rPr>
                <a:t>C#</a:t>
              </a:r>
            </a:p>
          </p:txBody>
        </p:sp>
        <p:sp>
          <p:nvSpPr>
            <p:cNvPr id="33" name="AutoShape 5"/>
            <p:cNvSpPr>
              <a:spLocks noChangeArrowheads="1"/>
            </p:cNvSpPr>
            <p:nvPr/>
          </p:nvSpPr>
          <p:spPr bwMode="blackWhite">
            <a:xfrm>
              <a:off x="539552" y="1528217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개발언어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67544" y="1484784"/>
            <a:ext cx="4464496" cy="1512168"/>
            <a:chOff x="467544" y="1556792"/>
            <a:chExt cx="4464496" cy="1512168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r>
                <a:rPr lang="en-US" altLang="ko-KR" sz="2800" dirty="0">
                  <a:latin typeface="맑은 고딕" pitchFamily="50" charset="-127"/>
                  <a:ea typeface="맑은 고딕" pitchFamily="50" charset="-127"/>
                </a:rPr>
                <a:t>Window</a:t>
              </a:r>
            </a:p>
          </p:txBody>
        </p:sp>
        <p:sp>
          <p:nvSpPr>
            <p:cNvPr id="24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운영체제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역할 분담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551030-6AAE-4A34-B011-E2F5D573F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89253"/>
              </p:ext>
            </p:extLst>
          </p:nvPr>
        </p:nvGraphicFramePr>
        <p:xfrm>
          <a:off x="1187624" y="1700808"/>
          <a:ext cx="7174557" cy="4320480"/>
        </p:xfrm>
        <a:graphic>
          <a:graphicData uri="http://schemas.openxmlformats.org/drawingml/2006/table">
            <a:tbl>
              <a:tblPr/>
              <a:tblGrid>
                <a:gridCol w="1172976">
                  <a:extLst>
                    <a:ext uri="{9D8B030D-6E8A-4147-A177-3AD203B41FA5}">
                      <a16:colId xmlns:a16="http://schemas.microsoft.com/office/drawing/2014/main" val="1657955851"/>
                    </a:ext>
                  </a:extLst>
                </a:gridCol>
                <a:gridCol w="716573">
                  <a:extLst>
                    <a:ext uri="{9D8B030D-6E8A-4147-A177-3AD203B41FA5}">
                      <a16:colId xmlns:a16="http://schemas.microsoft.com/office/drawing/2014/main" val="2979038563"/>
                    </a:ext>
                  </a:extLst>
                </a:gridCol>
                <a:gridCol w="1172976">
                  <a:extLst>
                    <a:ext uri="{9D8B030D-6E8A-4147-A177-3AD203B41FA5}">
                      <a16:colId xmlns:a16="http://schemas.microsoft.com/office/drawing/2014/main" val="1760169020"/>
                    </a:ext>
                  </a:extLst>
                </a:gridCol>
                <a:gridCol w="964986">
                  <a:extLst>
                    <a:ext uri="{9D8B030D-6E8A-4147-A177-3AD203B41FA5}">
                      <a16:colId xmlns:a16="http://schemas.microsoft.com/office/drawing/2014/main" val="2060318766"/>
                    </a:ext>
                  </a:extLst>
                </a:gridCol>
                <a:gridCol w="465957">
                  <a:extLst>
                    <a:ext uri="{9D8B030D-6E8A-4147-A177-3AD203B41FA5}">
                      <a16:colId xmlns:a16="http://schemas.microsoft.com/office/drawing/2014/main" val="4017251024"/>
                    </a:ext>
                  </a:extLst>
                </a:gridCol>
                <a:gridCol w="1755055">
                  <a:extLst>
                    <a:ext uri="{9D8B030D-6E8A-4147-A177-3AD203B41FA5}">
                      <a16:colId xmlns:a16="http://schemas.microsoft.com/office/drawing/2014/main" val="428970271"/>
                    </a:ext>
                  </a:extLst>
                </a:gridCol>
                <a:gridCol w="926034">
                  <a:extLst>
                    <a:ext uri="{9D8B030D-6E8A-4147-A177-3AD203B41FA5}">
                      <a16:colId xmlns:a16="http://schemas.microsoft.com/office/drawing/2014/main" val="16820316"/>
                    </a:ext>
                  </a:extLst>
                </a:gridCol>
              </a:tblGrid>
              <a:tr h="597903"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NO.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성명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소속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담당분야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조장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741993"/>
                  </a:ext>
                </a:extLst>
              </a:tr>
              <a:tr h="597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학과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학번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학년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39676"/>
                  </a:ext>
                </a:extLst>
              </a:tr>
              <a:tr h="52077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고영성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컴퓨터학과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교육관리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770810"/>
                  </a:ext>
                </a:extLst>
              </a:tr>
              <a:tr h="52077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김지은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컴퓨터학과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인사평가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088553"/>
                  </a:ext>
                </a:extLst>
              </a:tr>
              <a:tr h="52077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안성진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컴퓨터학과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역량체크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576377"/>
                  </a:ext>
                </a:extLst>
              </a:tr>
              <a:tr h="52077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4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이주화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컴퓨터학과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개인정보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298206"/>
                  </a:ext>
                </a:extLst>
              </a:tr>
              <a:tr h="52077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5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진창균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컴퓨터학과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인력관리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192288"/>
                  </a:ext>
                </a:extLst>
              </a:tr>
              <a:tr h="52077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6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허수진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컴퓨터학과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4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휴과관리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한컴바탕확장"/>
                        </a:rPr>
                        <a:t>O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5514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db2004c042l">
  <a:themeElements>
    <a:clrScheme name="sample 3">
      <a:dk1>
        <a:srgbClr val="4D4D4D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99CC00"/>
      </a:accent2>
      <a:accent3>
        <a:srgbClr val="FFFFFF"/>
      </a:accent3>
      <a:accent4>
        <a:srgbClr val="404040"/>
      </a:accent4>
      <a:accent5>
        <a:srgbClr val="AAC0C4"/>
      </a:accent5>
      <a:accent6>
        <a:srgbClr val="8AB900"/>
      </a:accent6>
      <a:hlink>
        <a:srgbClr val="2CA9D0"/>
      </a:hlink>
      <a:folHlink>
        <a:srgbClr val="4841D9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02AAE"/>
        </a:accent1>
        <a:accent2>
          <a:srgbClr val="CC5D36"/>
        </a:accent2>
        <a:accent3>
          <a:srgbClr val="FFFFFF"/>
        </a:accent3>
        <a:accent4>
          <a:srgbClr val="2A2A2A"/>
        </a:accent4>
        <a:accent5>
          <a:srgbClr val="ABACD3"/>
        </a:accent5>
        <a:accent6>
          <a:srgbClr val="B95330"/>
        </a:accent6>
        <a:hlink>
          <a:srgbClr val="1F7CD1"/>
        </a:hlink>
        <a:folHlink>
          <a:srgbClr val="6544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C8EC4"/>
        </a:accent1>
        <a:accent2>
          <a:srgbClr val="CFBE6B"/>
        </a:accent2>
        <a:accent3>
          <a:srgbClr val="FFFFFF"/>
        </a:accent3>
        <a:accent4>
          <a:srgbClr val="2A2A2A"/>
        </a:accent4>
        <a:accent5>
          <a:srgbClr val="ACC6DE"/>
        </a:accent5>
        <a:accent6>
          <a:srgbClr val="BBAC60"/>
        </a:accent6>
        <a:hlink>
          <a:srgbClr val="7047D7"/>
        </a:hlink>
        <a:folHlink>
          <a:srgbClr val="185A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99CC00"/>
        </a:accent2>
        <a:accent3>
          <a:srgbClr val="FFFFFF"/>
        </a:accent3>
        <a:accent4>
          <a:srgbClr val="404040"/>
        </a:accent4>
        <a:accent5>
          <a:srgbClr val="AAC0C4"/>
        </a:accent5>
        <a:accent6>
          <a:srgbClr val="8AB900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[2차발표]2조-신인재,_장지혜</Template>
  <TotalTime>6105</TotalTime>
  <Words>475</Words>
  <Application>Microsoft Office PowerPoint</Application>
  <PresentationFormat>화면 슬라이드 쇼(4:3)</PresentationFormat>
  <Paragraphs>216</Paragraphs>
  <Slides>24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7" baseType="lpstr">
      <vt:lpstr>HY견고딕</vt:lpstr>
      <vt:lpstr>굴림</vt:lpstr>
      <vt:lpstr>맑은 고딕</vt:lpstr>
      <vt:lpstr>한컴바탕확장</vt:lpstr>
      <vt:lpstr>Arial</vt:lpstr>
      <vt:lpstr>Calibri</vt:lpstr>
      <vt:lpstr>Times New Roman</vt:lpstr>
      <vt:lpstr>Vani</vt:lpstr>
      <vt:lpstr>Verdana</vt:lpstr>
      <vt:lpstr>Wingdings</vt:lpstr>
      <vt:lpstr>cdb2004c042l</vt:lpstr>
      <vt:lpstr>Office 테마</vt:lpstr>
      <vt:lpstr>Image</vt:lpstr>
      <vt:lpstr>주제: 인사 관리 시스템</vt:lpstr>
      <vt:lpstr>목차</vt:lpstr>
      <vt:lpstr>프로젝트 개요 (1/2)</vt:lpstr>
      <vt:lpstr>프로젝트 개요 (2/2)</vt:lpstr>
      <vt:lpstr>시스템 기능도(1/2)</vt:lpstr>
      <vt:lpstr>시스템 기능도(2/2)</vt:lpstr>
      <vt:lpstr>시스템 요구분석</vt:lpstr>
      <vt:lpstr>개발 환경</vt:lpstr>
      <vt:lpstr>역할 분담</vt:lpstr>
      <vt:lpstr>개발 일정</vt:lpstr>
      <vt:lpstr>시스템 주요 기능</vt:lpstr>
      <vt:lpstr> 시스템 주요기능     ( 인사 관리 시스템 ) </vt:lpstr>
      <vt:lpstr>기능1</vt:lpstr>
      <vt:lpstr>기능2</vt:lpstr>
      <vt:lpstr>기능3</vt:lpstr>
      <vt:lpstr>기능4</vt:lpstr>
      <vt:lpstr>기능5</vt:lpstr>
      <vt:lpstr>기능6</vt:lpstr>
      <vt:lpstr>기능6</vt:lpstr>
      <vt:lpstr>기능7</vt:lpstr>
      <vt:lpstr>기능7</vt:lpstr>
      <vt:lpstr>시연</vt:lpstr>
      <vt:lpstr>시 연</vt:lpstr>
      <vt:lpstr>보완 사항 및 개발 후기</vt:lpstr>
    </vt:vector>
  </TitlesOfParts>
  <Company>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DESKTOP</dc:creator>
  <cp:lastModifiedBy> </cp:lastModifiedBy>
  <cp:revision>949</cp:revision>
  <cp:lastPrinted>2018-06-01T07:06:01Z</cp:lastPrinted>
  <dcterms:created xsi:type="dcterms:W3CDTF">2009-05-26T07:01:49Z</dcterms:created>
  <dcterms:modified xsi:type="dcterms:W3CDTF">2019-05-13T09:36:07Z</dcterms:modified>
</cp:coreProperties>
</file>